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95" r:id="rId2"/>
    <p:sldId id="696" r:id="rId3"/>
    <p:sldId id="654" r:id="rId4"/>
    <p:sldId id="697" r:id="rId5"/>
    <p:sldId id="652" r:id="rId6"/>
    <p:sldId id="701" r:id="rId7"/>
    <p:sldId id="702" r:id="rId8"/>
    <p:sldId id="325" r:id="rId9"/>
  </p:sldIdLst>
  <p:sldSz cx="9144000" cy="6858000" type="screen4x3"/>
  <p:notesSz cx="6858000" cy="9144000"/>
  <p:custDataLst>
    <p:tags r:id="rId1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58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812" autoAdjust="0"/>
    <p:restoredTop sz="74150" autoAdjust="0"/>
  </p:normalViewPr>
  <p:slideViewPr>
    <p:cSldViewPr snapToGrid="0" showGuides="1">
      <p:cViewPr varScale="1">
        <p:scale>
          <a:sx n="93" d="100"/>
          <a:sy n="93" d="100"/>
        </p:scale>
        <p:origin x="1832" y="200"/>
      </p:cViewPr>
      <p:guideLst>
        <p:guide orient="horz" pos="2858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5" d="100"/>
          <a:sy n="115" d="100"/>
        </p:scale>
        <p:origin x="1272" y="2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FA25A84-0C97-884A-A4C7-F01C144333D2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6564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单击以编辑母版文本样式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9D023BD-B546-5B42-9DDB-CBF7723E70C4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4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10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 bwMode="ltGray">
          <a:xfrm>
            <a:off x="273465" y="250374"/>
            <a:ext cx="5306646" cy="1080000"/>
          </a:xfrm>
          <a:prstGeom prst="rect">
            <a:avLst/>
          </a:prstGeom>
          <a:solidFill>
            <a:srgbClr val="365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80111" y="0"/>
            <a:ext cx="3030632" cy="13865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-155214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3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4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5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pic>
        <p:nvPicPr>
          <p:cNvPr id="8" name="Picture 5" descr="C:\Users\YHGong\Desktop\未命名-5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9525" y="533400"/>
            <a:ext cx="91630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3"/>
          <p:cNvPicPr>
            <a:picLocks noChangeAspect="1" noChangeArrowheads="1"/>
          </p:cNvPicPr>
          <p:nvPr/>
        </p:nvPicPr>
        <p:blipFill>
          <a:blip r:embed="rId8"/>
          <a:srcRect t="23546" b="8830"/>
          <a:stretch>
            <a:fillRect/>
          </a:stretch>
        </p:blipFill>
        <p:spPr bwMode="auto">
          <a:xfrm>
            <a:off x="-9525" y="-87313"/>
            <a:ext cx="4019550" cy="124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C:\Users\Gongyihong\Desktop\EGS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56000" contrast="-56000"/>
          </a:blip>
          <a:srcRect/>
          <a:stretch>
            <a:fillRect/>
          </a:stretch>
        </p:blipFill>
        <p:spPr bwMode="auto">
          <a:xfrm>
            <a:off x="1084263" y="1162050"/>
            <a:ext cx="7307262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pic>
        <p:nvPicPr>
          <p:cNvPr id="10" name="Picture 5" descr="C:\Users\YHGong\Desktop\未命名-5.jpg"/>
          <p:cNvPicPr>
            <a:picLocks noChangeAspect="1" noChangeArrowheads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9525" y="533400"/>
            <a:ext cx="91630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3"/>
          <p:cNvPicPr>
            <a:picLocks noChangeAspect="1" noChangeArrowheads="1"/>
          </p:cNvPicPr>
          <p:nvPr/>
        </p:nvPicPr>
        <p:blipFill>
          <a:blip r:embed="rId8"/>
          <a:srcRect t="23546" b="8830"/>
          <a:stretch>
            <a:fillRect/>
          </a:stretch>
        </p:blipFill>
        <p:spPr bwMode="auto">
          <a:xfrm>
            <a:off x="-9525" y="-87313"/>
            <a:ext cx="4019550" cy="124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YHGong\Desktop\未命名-2.jpg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 flipV="1">
            <a:off x="352425" y="3751263"/>
            <a:ext cx="78486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b="1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334108" y="3881565"/>
            <a:ext cx="78486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3200" b="0" i="0">
                <a:solidFill>
                  <a:schemeClr val="tx1">
                    <a:lumMod val="75000"/>
                    <a:lumOff val="25000"/>
                  </a:schemeClr>
                </a:solidFill>
                <a:latin typeface="Kaiti SC" panose="02010600040101010101" pitchFamily="2" charset="-122"/>
                <a:ea typeface="Kaiti SC" panose="02010600040101010101" pitchFamily="2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b="0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节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841626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 b="0" baseline="0">
                <a:solidFill>
                  <a:schemeClr val="tx1"/>
                </a:solidFill>
                <a:effectLst/>
                <a:latin typeface="Verdana" panose="020B060403050404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5667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 userDrawn="1"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365F2E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anchor="ctr"/>
          <a:lstStyle/>
          <a:p>
            <a:r>
              <a:rPr lang="zh-CN" altLang="en-US" sz="30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" name="CustomShape 4"/>
          <p:cNvSpPr/>
          <p:nvPr userDrawn="1"/>
        </p:nvSpPr>
        <p:spPr>
          <a:xfrm>
            <a:off x="79415" y="86989"/>
            <a:ext cx="3633817" cy="456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zh-CN" altLang="en-US" sz="2800" b="1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 baseline="0">
                <a:solidFill>
                  <a:schemeClr val="bg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6115" y="132486"/>
            <a:ext cx="109847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fld id="{D8DAEA3C-6CBF-084D-A42C-73170CDC7BA7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节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3810" y="752061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Picture 2" descr="C:\Users\YHGong\Desktop\未命名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33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3430" y="36469"/>
            <a:ext cx="8739555" cy="869950"/>
          </a:xfrm>
        </p:spPr>
        <p:txBody>
          <a:bodyPr/>
          <a:lstStyle>
            <a:lvl1pPr algn="l">
              <a:defRPr b="1" i="0">
                <a:solidFill>
                  <a:schemeClr val="tx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3431" y="1100137"/>
            <a:ext cx="8739554" cy="5621340"/>
          </a:xfrm>
        </p:spPr>
        <p:txBody>
          <a:bodyPr>
            <a:normAutofit/>
          </a:bodyPr>
          <a:lstStyle>
            <a:lvl1pPr marL="2286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8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685800" indent="-360045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Ø"/>
              <a:defRPr sz="24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360045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ü"/>
              <a:defRPr sz="20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 userDrawn="1"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365F2E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anchor="ctr"/>
          <a:lstStyle/>
          <a:p>
            <a:r>
              <a:rPr lang="zh-CN" altLang="en-US" sz="30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" name="CustomShape 4"/>
          <p:cNvSpPr/>
          <p:nvPr userDrawn="1"/>
        </p:nvSpPr>
        <p:spPr>
          <a:xfrm>
            <a:off x="79415" y="86989"/>
            <a:ext cx="3633817" cy="456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zh-CN" altLang="en-US" sz="2800" b="1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 baseline="0">
                <a:solidFill>
                  <a:schemeClr val="bg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6115" y="132486"/>
            <a:ext cx="109847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fld id="{D8DAEA3C-6CBF-084D-A42C-73170CDC7BA7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  <p:sp>
        <p:nvSpPr>
          <p:cNvPr id="3" name="文本框 2"/>
          <p:cNvSpPr txBox="1"/>
          <p:nvPr userDrawn="1"/>
        </p:nvSpPr>
        <p:spPr>
          <a:xfrm>
            <a:off x="1259840" y="6502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93431" y="806988"/>
            <a:ext cx="8739554" cy="5914489"/>
          </a:xfrm>
        </p:spPr>
        <p:txBody>
          <a:bodyPr>
            <a:normAutofit/>
          </a:bodyPr>
          <a:lstStyle>
            <a:lvl1pPr marL="2286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800" b="0" i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685800" indent="-360045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Ø"/>
              <a:defRPr sz="2400" b="0" i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2pPr>
            <a:lvl3pPr marL="1143000" indent="-360045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ü"/>
              <a:defRPr sz="2000" b="0" i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3pPr>
            <a:lvl4pPr marL="16002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4pPr>
            <a:lvl5pPr marL="20574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1"/>
          </a:solidFill>
          <a:effectLst/>
          <a:latin typeface="Verdana" panose="020B0604030504040204" pitchFamily="34" charset="0"/>
          <a:ea typeface="幼圆" panose="02010509060101010101" pitchFamily="49" charset="-122"/>
          <a:cs typeface="+mj-cs"/>
        </a:defRPr>
      </a:lvl1pPr>
    </p:titleStyle>
    <p:bodyStyle>
      <a:lvl1pPr marL="228600" indent="-360045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20000"/>
        <a:buFont typeface="Wingdings" panose="05000000000000000000" pitchFamily="2" charset="2"/>
        <a:buChar char="p"/>
        <a:defRPr sz="22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1pPr>
      <a:lvl2pPr marL="6858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20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2pPr>
      <a:lvl3pPr marL="11430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8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3pPr>
      <a:lvl4pPr marL="16002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4pPr>
      <a:lvl5pPr marL="20574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wangjb33@mail.sysu.edu.cn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kumimoji="1" lang="zh-CN" altLang="en-US" sz="6000" b="0" dirty="0"/>
              <a:t>机器学习</a:t>
            </a:r>
            <a:r>
              <a:rPr kumimoji="1" lang="en-US" altLang="zh-CN" sz="6000" b="0" dirty="0"/>
              <a:t>-</a:t>
            </a:r>
            <a:r>
              <a:rPr kumimoji="1" lang="zh-CN" altLang="en-US" sz="6000" b="0" dirty="0">
                <a:cs typeface="Verdana" panose="020B0604030504040204" pitchFamily="34" charset="0"/>
              </a:rPr>
              <a:t>期中作业</a:t>
            </a:r>
            <a:endParaRPr kumimoji="1" lang="zh-CN" altLang="en-US" sz="6000" b="0" dirty="0"/>
          </a:p>
        </p:txBody>
      </p:sp>
      <p:sp>
        <p:nvSpPr>
          <p:cNvPr id="57346" name="副标题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r" eaLnBrk="1" hangingPunct="1"/>
            <a:r>
              <a:rPr kumimoji="1" lang="zh-CN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智能工程学院</a:t>
            </a:r>
            <a:endParaRPr kumimoji="1" lang="en-US" altLang="zh-CN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eaLnBrk="1" hangingPunct="1"/>
            <a:r>
              <a:rPr kumimoji="1" lang="zh-CN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王军波</a:t>
            </a:r>
            <a:endParaRPr kumimoji="1" lang="en-US" altLang="zh-CN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eaLnBrk="1" hangingPunct="1"/>
            <a:endParaRPr kumimoji="1" lang="zh-CN" alt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F27175-C971-4541-9A60-6FB5E817A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</a:t>
            </a:r>
            <a:r>
              <a:rPr lang="en-US" altLang="zh-CN" dirty="0"/>
              <a:t>1</a:t>
            </a:r>
            <a:r>
              <a:rPr lang="zh-CN" altLang="en-US" dirty="0"/>
              <a:t>题</a:t>
            </a:r>
          </a:p>
        </p:txBody>
      </p:sp>
      <p:grpSp>
        <p:nvGrpSpPr>
          <p:cNvPr id="3" name="画布 1">
            <a:extLst>
              <a:ext uri="{FF2B5EF4-FFF2-40B4-BE49-F238E27FC236}">
                <a16:creationId xmlns:a16="http://schemas.microsoft.com/office/drawing/2014/main" id="{37190276-C489-FA49-813B-67E68761907A}"/>
              </a:ext>
            </a:extLst>
          </p:cNvPr>
          <p:cNvGrpSpPr/>
          <p:nvPr/>
        </p:nvGrpSpPr>
        <p:grpSpPr>
          <a:xfrm>
            <a:off x="796413" y="2831693"/>
            <a:ext cx="7396315" cy="4049760"/>
            <a:chOff x="0" y="0"/>
            <a:chExt cx="5534025" cy="307467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725E041-9EF3-D946-99B6-E026968DC90A}"/>
                </a:ext>
              </a:extLst>
            </p:cNvPr>
            <p:cNvSpPr/>
            <p:nvPr/>
          </p:nvSpPr>
          <p:spPr>
            <a:xfrm>
              <a:off x="0" y="0"/>
              <a:ext cx="5534025" cy="3074670"/>
            </a:xfrm>
            <a:prstGeom prst="rect">
              <a:avLst/>
            </a:prstGeom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8F57732F-D162-6341-88DB-C3F064EA5EC5}"/>
                </a:ext>
              </a:extLst>
            </p:cNvPr>
            <p:cNvSpPr/>
            <p:nvPr/>
          </p:nvSpPr>
          <p:spPr>
            <a:xfrm>
              <a:off x="507999" y="615949"/>
              <a:ext cx="536575" cy="536575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2400" kern="100">
                  <a:effectLst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endParaRPr lang="zh-CN" sz="2400" kern="100">
                <a:effectLst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45A51ED2-6839-504C-A1C1-F71D04E89BB7}"/>
                </a:ext>
              </a:extLst>
            </p:cNvPr>
            <p:cNvSpPr/>
            <p:nvPr/>
          </p:nvSpPr>
          <p:spPr>
            <a:xfrm>
              <a:off x="516550" y="1564300"/>
              <a:ext cx="536575" cy="536575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240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1306C540-22B9-734D-89FE-A2FC4D6D1673}"/>
                </a:ext>
              </a:extLst>
            </p:cNvPr>
            <p:cNvSpPr/>
            <p:nvPr/>
          </p:nvSpPr>
          <p:spPr>
            <a:xfrm>
              <a:off x="1859575" y="135550"/>
              <a:ext cx="536575" cy="536575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240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095409B3-0594-5446-AF94-5CF31310AB4D}"/>
                </a:ext>
              </a:extLst>
            </p:cNvPr>
            <p:cNvSpPr/>
            <p:nvPr/>
          </p:nvSpPr>
          <p:spPr>
            <a:xfrm>
              <a:off x="1868465" y="1135040"/>
              <a:ext cx="536575" cy="536575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240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D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A73CFC03-926D-A141-86EF-4F19A0AE52D1}"/>
                </a:ext>
              </a:extLst>
            </p:cNvPr>
            <p:cNvSpPr/>
            <p:nvPr/>
          </p:nvSpPr>
          <p:spPr>
            <a:xfrm>
              <a:off x="1878625" y="2135800"/>
              <a:ext cx="536575" cy="536575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240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E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3BE0989C-0901-8F4F-97F8-9A133812D724}"/>
                </a:ext>
              </a:extLst>
            </p:cNvPr>
            <p:cNvSpPr/>
            <p:nvPr/>
          </p:nvSpPr>
          <p:spPr>
            <a:xfrm>
              <a:off x="3174025" y="141900"/>
              <a:ext cx="536575" cy="536575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240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F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EF1C7D34-31F9-8D45-9422-1448ED36A9CD}"/>
                </a:ext>
              </a:extLst>
            </p:cNvPr>
            <p:cNvSpPr/>
            <p:nvPr/>
          </p:nvSpPr>
          <p:spPr>
            <a:xfrm>
              <a:off x="3182915" y="1141390"/>
              <a:ext cx="536575" cy="536575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240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G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CAA97767-F1E6-1449-BC60-CA2D5B503092}"/>
                </a:ext>
              </a:extLst>
            </p:cNvPr>
            <p:cNvSpPr/>
            <p:nvPr/>
          </p:nvSpPr>
          <p:spPr>
            <a:xfrm>
              <a:off x="3193075" y="2142150"/>
              <a:ext cx="536575" cy="536575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240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H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07810252-6A74-7C43-94AE-D201EC264FCF}"/>
                </a:ext>
              </a:extLst>
            </p:cNvPr>
            <p:cNvSpPr/>
            <p:nvPr/>
          </p:nvSpPr>
          <p:spPr>
            <a:xfrm>
              <a:off x="4517050" y="681650"/>
              <a:ext cx="536575" cy="536575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240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M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003EC0B0-F126-244E-837F-93B6EB3DE207}"/>
                </a:ext>
              </a:extLst>
            </p:cNvPr>
            <p:cNvSpPr/>
            <p:nvPr/>
          </p:nvSpPr>
          <p:spPr>
            <a:xfrm>
              <a:off x="4525940" y="1630340"/>
              <a:ext cx="536575" cy="536575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240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N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cxnSp>
          <p:nvCxnSpPr>
            <p:cNvPr id="15" name="直接箭头连接符 12">
              <a:extLst>
                <a:ext uri="{FF2B5EF4-FFF2-40B4-BE49-F238E27FC236}">
                  <a16:creationId xmlns:a16="http://schemas.microsoft.com/office/drawing/2014/main" id="{B75F5163-1924-3C4D-A5FE-B8218C9EC2DE}"/>
                </a:ext>
              </a:extLst>
            </p:cNvPr>
            <p:cNvCxnSpPr>
              <a:endCxn id="5" idx="2"/>
            </p:cNvCxnSpPr>
            <p:nvPr/>
          </p:nvCxnSpPr>
          <p:spPr>
            <a:xfrm flipV="1">
              <a:off x="149225" y="884237"/>
              <a:ext cx="358774" cy="11113"/>
            </a:xfrm>
            <a:prstGeom prst="straightConnector1">
              <a:avLst/>
            </a:prstGeom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" name="直接箭头连接符 13">
              <a:extLst>
                <a:ext uri="{FF2B5EF4-FFF2-40B4-BE49-F238E27FC236}">
                  <a16:creationId xmlns:a16="http://schemas.microsoft.com/office/drawing/2014/main" id="{9E5C9BD0-B622-124B-BD09-C0F149866393}"/>
                </a:ext>
              </a:extLst>
            </p:cNvPr>
            <p:cNvCxnSpPr/>
            <p:nvPr/>
          </p:nvCxnSpPr>
          <p:spPr>
            <a:xfrm flipV="1">
              <a:off x="158410" y="1875450"/>
              <a:ext cx="358140" cy="10795"/>
            </a:xfrm>
            <a:prstGeom prst="straightConnector1">
              <a:avLst/>
            </a:prstGeom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" name="直接箭头连接符 14">
              <a:extLst>
                <a:ext uri="{FF2B5EF4-FFF2-40B4-BE49-F238E27FC236}">
                  <a16:creationId xmlns:a16="http://schemas.microsoft.com/office/drawing/2014/main" id="{FDF78931-E43B-444D-9A27-79BDCFDFDACC}"/>
                </a:ext>
              </a:extLst>
            </p:cNvPr>
            <p:cNvCxnSpPr/>
            <p:nvPr/>
          </p:nvCxnSpPr>
          <p:spPr>
            <a:xfrm flipV="1">
              <a:off x="5039360" y="938825"/>
              <a:ext cx="358140" cy="10795"/>
            </a:xfrm>
            <a:prstGeom prst="straightConnector1">
              <a:avLst/>
            </a:prstGeom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直接箭头连接符 15">
              <a:extLst>
                <a:ext uri="{FF2B5EF4-FFF2-40B4-BE49-F238E27FC236}">
                  <a16:creationId xmlns:a16="http://schemas.microsoft.com/office/drawing/2014/main" id="{1C9856D6-A6FF-A44F-9DDC-02B4835CB61E}"/>
                </a:ext>
              </a:extLst>
            </p:cNvPr>
            <p:cNvCxnSpPr/>
            <p:nvPr/>
          </p:nvCxnSpPr>
          <p:spPr>
            <a:xfrm flipV="1">
              <a:off x="5053625" y="1886245"/>
              <a:ext cx="358140" cy="10795"/>
            </a:xfrm>
            <a:prstGeom prst="straightConnector1">
              <a:avLst/>
            </a:prstGeom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" name="直接连接符 16">
              <a:extLst>
                <a:ext uri="{FF2B5EF4-FFF2-40B4-BE49-F238E27FC236}">
                  <a16:creationId xmlns:a16="http://schemas.microsoft.com/office/drawing/2014/main" id="{4B4D5DA5-6F40-5449-897A-31E2010C290A}"/>
                </a:ext>
              </a:extLst>
            </p:cNvPr>
            <p:cNvCxnSpPr>
              <a:stCxn id="5" idx="6"/>
              <a:endCxn id="7" idx="2"/>
            </p:cNvCxnSpPr>
            <p:nvPr/>
          </p:nvCxnSpPr>
          <p:spPr>
            <a:xfrm flipV="1">
              <a:off x="1044574" y="403838"/>
              <a:ext cx="815001" cy="480399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7">
              <a:extLst>
                <a:ext uri="{FF2B5EF4-FFF2-40B4-BE49-F238E27FC236}">
                  <a16:creationId xmlns:a16="http://schemas.microsoft.com/office/drawing/2014/main" id="{7614AF0B-6253-3744-92D3-DC52E27A5EFC}"/>
                </a:ext>
              </a:extLst>
            </p:cNvPr>
            <p:cNvCxnSpPr>
              <a:endCxn id="8" idx="2"/>
            </p:cNvCxnSpPr>
            <p:nvPr/>
          </p:nvCxnSpPr>
          <p:spPr>
            <a:xfrm>
              <a:off x="1030900" y="884237"/>
              <a:ext cx="837565" cy="519091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18">
              <a:extLst>
                <a:ext uri="{FF2B5EF4-FFF2-40B4-BE49-F238E27FC236}">
                  <a16:creationId xmlns:a16="http://schemas.microsoft.com/office/drawing/2014/main" id="{EAAF0AD3-DEB4-FE4A-A2FC-5C4D11A58302}"/>
                </a:ext>
              </a:extLst>
            </p:cNvPr>
            <p:cNvCxnSpPr>
              <a:stCxn id="5" idx="6"/>
              <a:endCxn id="9" idx="2"/>
            </p:cNvCxnSpPr>
            <p:nvPr/>
          </p:nvCxnSpPr>
          <p:spPr>
            <a:xfrm>
              <a:off x="1044574" y="884237"/>
              <a:ext cx="834051" cy="1519851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19">
              <a:extLst>
                <a:ext uri="{FF2B5EF4-FFF2-40B4-BE49-F238E27FC236}">
                  <a16:creationId xmlns:a16="http://schemas.microsoft.com/office/drawing/2014/main" id="{130EAD86-DE17-7646-86B7-EAFD988EA27A}"/>
                </a:ext>
              </a:extLst>
            </p:cNvPr>
            <p:cNvCxnSpPr>
              <a:endCxn id="12" idx="2"/>
            </p:cNvCxnSpPr>
            <p:nvPr/>
          </p:nvCxnSpPr>
          <p:spPr>
            <a:xfrm>
              <a:off x="2392975" y="403838"/>
              <a:ext cx="800100" cy="200660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0">
              <a:extLst>
                <a:ext uri="{FF2B5EF4-FFF2-40B4-BE49-F238E27FC236}">
                  <a16:creationId xmlns:a16="http://schemas.microsoft.com/office/drawing/2014/main" id="{F0E36EAA-DE64-4A4F-A19E-B0094F44565A}"/>
                </a:ext>
              </a:extLst>
            </p:cNvPr>
            <p:cNvCxnSpPr>
              <a:endCxn id="11" idx="2"/>
            </p:cNvCxnSpPr>
            <p:nvPr/>
          </p:nvCxnSpPr>
          <p:spPr>
            <a:xfrm>
              <a:off x="2405040" y="420030"/>
              <a:ext cx="777875" cy="98964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1">
              <a:extLst>
                <a:ext uri="{FF2B5EF4-FFF2-40B4-BE49-F238E27FC236}">
                  <a16:creationId xmlns:a16="http://schemas.microsoft.com/office/drawing/2014/main" id="{8F8EE1ED-71E7-9941-AE16-111A541809E3}"/>
                </a:ext>
              </a:extLst>
            </p:cNvPr>
            <p:cNvCxnSpPr>
              <a:endCxn id="10" idx="2"/>
            </p:cNvCxnSpPr>
            <p:nvPr/>
          </p:nvCxnSpPr>
          <p:spPr>
            <a:xfrm flipV="1">
              <a:off x="2389800" y="410188"/>
              <a:ext cx="784225" cy="1492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2">
              <a:extLst>
                <a:ext uri="{FF2B5EF4-FFF2-40B4-BE49-F238E27FC236}">
                  <a16:creationId xmlns:a16="http://schemas.microsoft.com/office/drawing/2014/main" id="{B546D3B0-6335-FB46-9138-EDBBCB6B4B71}"/>
                </a:ext>
              </a:extLst>
            </p:cNvPr>
            <p:cNvCxnSpPr>
              <a:endCxn id="7" idx="2"/>
            </p:cNvCxnSpPr>
            <p:nvPr/>
          </p:nvCxnSpPr>
          <p:spPr>
            <a:xfrm flipV="1">
              <a:off x="1059475" y="403838"/>
              <a:ext cx="800100" cy="140557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3">
              <a:extLst>
                <a:ext uri="{FF2B5EF4-FFF2-40B4-BE49-F238E27FC236}">
                  <a16:creationId xmlns:a16="http://schemas.microsoft.com/office/drawing/2014/main" id="{7B4F01DA-ADF5-F34D-AD4A-EC98E897F07E}"/>
                </a:ext>
              </a:extLst>
            </p:cNvPr>
            <p:cNvCxnSpPr>
              <a:stCxn id="6" idx="6"/>
            </p:cNvCxnSpPr>
            <p:nvPr/>
          </p:nvCxnSpPr>
          <p:spPr>
            <a:xfrm flipV="1">
              <a:off x="1053125" y="1384301"/>
              <a:ext cx="791550" cy="44828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4">
              <a:extLst>
                <a:ext uri="{FF2B5EF4-FFF2-40B4-BE49-F238E27FC236}">
                  <a16:creationId xmlns:a16="http://schemas.microsoft.com/office/drawing/2014/main" id="{50A4AB86-2B55-854F-B17F-1ACC1556ECEC}"/>
                </a:ext>
              </a:extLst>
            </p:cNvPr>
            <p:cNvCxnSpPr>
              <a:stCxn id="6" idx="6"/>
            </p:cNvCxnSpPr>
            <p:nvPr/>
          </p:nvCxnSpPr>
          <p:spPr>
            <a:xfrm>
              <a:off x="1053125" y="1832588"/>
              <a:ext cx="810600" cy="5518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5">
              <a:extLst>
                <a:ext uri="{FF2B5EF4-FFF2-40B4-BE49-F238E27FC236}">
                  <a16:creationId xmlns:a16="http://schemas.microsoft.com/office/drawing/2014/main" id="{5AE2D0D8-3454-5142-97F9-F91765F64125}"/>
                </a:ext>
              </a:extLst>
            </p:cNvPr>
            <p:cNvCxnSpPr>
              <a:stCxn id="8" idx="6"/>
              <a:endCxn id="10" idx="2"/>
            </p:cNvCxnSpPr>
            <p:nvPr/>
          </p:nvCxnSpPr>
          <p:spPr>
            <a:xfrm flipV="1">
              <a:off x="2405040" y="410188"/>
              <a:ext cx="768985" cy="99314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6">
              <a:extLst>
                <a:ext uri="{FF2B5EF4-FFF2-40B4-BE49-F238E27FC236}">
                  <a16:creationId xmlns:a16="http://schemas.microsoft.com/office/drawing/2014/main" id="{81E084F9-B3F3-A943-A868-9130E3729750}"/>
                </a:ext>
              </a:extLst>
            </p:cNvPr>
            <p:cNvCxnSpPr>
              <a:stCxn id="8" idx="6"/>
            </p:cNvCxnSpPr>
            <p:nvPr/>
          </p:nvCxnSpPr>
          <p:spPr>
            <a:xfrm flipV="1">
              <a:off x="2405040" y="1390650"/>
              <a:ext cx="757260" cy="1267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7">
              <a:extLst>
                <a:ext uri="{FF2B5EF4-FFF2-40B4-BE49-F238E27FC236}">
                  <a16:creationId xmlns:a16="http://schemas.microsoft.com/office/drawing/2014/main" id="{C68E30A5-A9AF-D249-8824-59B3B4FD9F64}"/>
                </a:ext>
              </a:extLst>
            </p:cNvPr>
            <p:cNvCxnSpPr>
              <a:stCxn id="8" idx="6"/>
              <a:endCxn id="12" idx="2"/>
            </p:cNvCxnSpPr>
            <p:nvPr/>
          </p:nvCxnSpPr>
          <p:spPr>
            <a:xfrm>
              <a:off x="2405040" y="1403328"/>
              <a:ext cx="788035" cy="100711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28">
              <a:extLst>
                <a:ext uri="{FF2B5EF4-FFF2-40B4-BE49-F238E27FC236}">
                  <a16:creationId xmlns:a16="http://schemas.microsoft.com/office/drawing/2014/main" id="{09C3A9D7-ED38-544B-B5DB-7DE2EAD9253F}"/>
                </a:ext>
              </a:extLst>
            </p:cNvPr>
            <p:cNvCxnSpPr>
              <a:stCxn id="9" idx="6"/>
              <a:endCxn id="10" idx="2"/>
            </p:cNvCxnSpPr>
            <p:nvPr/>
          </p:nvCxnSpPr>
          <p:spPr>
            <a:xfrm flipV="1">
              <a:off x="2415200" y="410188"/>
              <a:ext cx="758825" cy="199390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29">
              <a:extLst>
                <a:ext uri="{FF2B5EF4-FFF2-40B4-BE49-F238E27FC236}">
                  <a16:creationId xmlns:a16="http://schemas.microsoft.com/office/drawing/2014/main" id="{154D3759-8CEA-C245-9E2A-0901D66EA9EA}"/>
                </a:ext>
              </a:extLst>
            </p:cNvPr>
            <p:cNvCxnSpPr>
              <a:stCxn id="9" idx="6"/>
              <a:endCxn id="11" idx="2"/>
            </p:cNvCxnSpPr>
            <p:nvPr/>
          </p:nvCxnSpPr>
          <p:spPr>
            <a:xfrm flipV="1">
              <a:off x="2415200" y="1409678"/>
              <a:ext cx="767715" cy="99441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0">
              <a:extLst>
                <a:ext uri="{FF2B5EF4-FFF2-40B4-BE49-F238E27FC236}">
                  <a16:creationId xmlns:a16="http://schemas.microsoft.com/office/drawing/2014/main" id="{41B189FD-911F-694B-970F-C74E14F454CE}"/>
                </a:ext>
              </a:extLst>
            </p:cNvPr>
            <p:cNvCxnSpPr>
              <a:stCxn id="9" idx="6"/>
              <a:endCxn id="12" idx="2"/>
            </p:cNvCxnSpPr>
            <p:nvPr/>
          </p:nvCxnSpPr>
          <p:spPr>
            <a:xfrm>
              <a:off x="2415200" y="2404088"/>
              <a:ext cx="777875" cy="635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62">
              <a:extLst>
                <a:ext uri="{FF2B5EF4-FFF2-40B4-BE49-F238E27FC236}">
                  <a16:creationId xmlns:a16="http://schemas.microsoft.com/office/drawing/2014/main" id="{7334A87B-B6FF-E24D-8908-1884CA2CDE65}"/>
                </a:ext>
              </a:extLst>
            </p:cNvPr>
            <p:cNvCxnSpPr>
              <a:stCxn id="10" idx="6"/>
              <a:endCxn id="13" idx="2"/>
            </p:cNvCxnSpPr>
            <p:nvPr/>
          </p:nvCxnSpPr>
          <p:spPr>
            <a:xfrm>
              <a:off x="3710600" y="410188"/>
              <a:ext cx="806450" cy="53975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63">
              <a:extLst>
                <a:ext uri="{FF2B5EF4-FFF2-40B4-BE49-F238E27FC236}">
                  <a16:creationId xmlns:a16="http://schemas.microsoft.com/office/drawing/2014/main" id="{D476696C-37AD-E948-ACD0-11205306C55A}"/>
                </a:ext>
              </a:extLst>
            </p:cNvPr>
            <p:cNvCxnSpPr>
              <a:stCxn id="10" idx="6"/>
              <a:endCxn id="14" idx="2"/>
            </p:cNvCxnSpPr>
            <p:nvPr/>
          </p:nvCxnSpPr>
          <p:spPr>
            <a:xfrm>
              <a:off x="3710600" y="410188"/>
              <a:ext cx="815340" cy="148844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64">
              <a:extLst>
                <a:ext uri="{FF2B5EF4-FFF2-40B4-BE49-F238E27FC236}">
                  <a16:creationId xmlns:a16="http://schemas.microsoft.com/office/drawing/2014/main" id="{79047FB9-42D4-E54E-AC6B-C2CF5960646F}"/>
                </a:ext>
              </a:extLst>
            </p:cNvPr>
            <p:cNvCxnSpPr>
              <a:stCxn id="11" idx="6"/>
              <a:endCxn id="13" idx="2"/>
            </p:cNvCxnSpPr>
            <p:nvPr/>
          </p:nvCxnSpPr>
          <p:spPr>
            <a:xfrm flipV="1">
              <a:off x="3719490" y="949938"/>
              <a:ext cx="797560" cy="45974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65">
              <a:extLst>
                <a:ext uri="{FF2B5EF4-FFF2-40B4-BE49-F238E27FC236}">
                  <a16:creationId xmlns:a16="http://schemas.microsoft.com/office/drawing/2014/main" id="{8D5FE60B-B095-6C46-9D26-A31AC8707C31}"/>
                </a:ext>
              </a:extLst>
            </p:cNvPr>
            <p:cNvCxnSpPr>
              <a:stCxn id="11" idx="6"/>
              <a:endCxn id="14" idx="2"/>
            </p:cNvCxnSpPr>
            <p:nvPr/>
          </p:nvCxnSpPr>
          <p:spPr>
            <a:xfrm>
              <a:off x="3719490" y="1409678"/>
              <a:ext cx="806450" cy="48895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66">
              <a:extLst>
                <a:ext uri="{FF2B5EF4-FFF2-40B4-BE49-F238E27FC236}">
                  <a16:creationId xmlns:a16="http://schemas.microsoft.com/office/drawing/2014/main" id="{86F29129-4BAD-0049-B11B-57E4A0B20342}"/>
                </a:ext>
              </a:extLst>
            </p:cNvPr>
            <p:cNvCxnSpPr>
              <a:stCxn id="12" idx="6"/>
              <a:endCxn id="13" idx="2"/>
            </p:cNvCxnSpPr>
            <p:nvPr/>
          </p:nvCxnSpPr>
          <p:spPr>
            <a:xfrm flipV="1">
              <a:off x="3729650" y="949938"/>
              <a:ext cx="787400" cy="146050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67">
              <a:extLst>
                <a:ext uri="{FF2B5EF4-FFF2-40B4-BE49-F238E27FC236}">
                  <a16:creationId xmlns:a16="http://schemas.microsoft.com/office/drawing/2014/main" id="{CD986D95-CF2E-744B-B7ED-41E41C37B8DA}"/>
                </a:ext>
              </a:extLst>
            </p:cNvPr>
            <p:cNvCxnSpPr>
              <a:stCxn id="12" idx="6"/>
              <a:endCxn id="14" idx="2"/>
            </p:cNvCxnSpPr>
            <p:nvPr/>
          </p:nvCxnSpPr>
          <p:spPr>
            <a:xfrm flipV="1">
              <a:off x="3729650" y="1898628"/>
              <a:ext cx="796290" cy="51181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68">
              <a:extLst>
                <a:ext uri="{FF2B5EF4-FFF2-40B4-BE49-F238E27FC236}">
                  <a16:creationId xmlns:a16="http://schemas.microsoft.com/office/drawing/2014/main" id="{D55617DD-E764-634A-B726-3ACFC67C8005}"/>
                </a:ext>
              </a:extLst>
            </p:cNvPr>
            <p:cNvSpPr txBox="1"/>
            <p:nvPr/>
          </p:nvSpPr>
          <p:spPr>
            <a:xfrm>
              <a:off x="1600201" y="596900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0.8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1" name="文本框 68">
              <a:extLst>
                <a:ext uri="{FF2B5EF4-FFF2-40B4-BE49-F238E27FC236}">
                  <a16:creationId xmlns:a16="http://schemas.microsoft.com/office/drawing/2014/main" id="{08A29006-E96F-B149-965C-D7C2BE231642}"/>
                </a:ext>
              </a:extLst>
            </p:cNvPr>
            <p:cNvSpPr txBox="1"/>
            <p:nvPr/>
          </p:nvSpPr>
          <p:spPr>
            <a:xfrm>
              <a:off x="1389675" y="230800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0.1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2" name="文本框 68">
              <a:extLst>
                <a:ext uri="{FF2B5EF4-FFF2-40B4-BE49-F238E27FC236}">
                  <a16:creationId xmlns:a16="http://schemas.microsoft.com/office/drawing/2014/main" id="{28168AF7-B20F-5946-B688-67A2170ECF44}"/>
                </a:ext>
              </a:extLst>
            </p:cNvPr>
            <p:cNvSpPr txBox="1"/>
            <p:nvPr/>
          </p:nvSpPr>
          <p:spPr>
            <a:xfrm>
              <a:off x="1538900" y="989625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0.4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3" name="文本框 68">
              <a:extLst>
                <a:ext uri="{FF2B5EF4-FFF2-40B4-BE49-F238E27FC236}">
                  <a16:creationId xmlns:a16="http://schemas.microsoft.com/office/drawing/2014/main" id="{926D61AB-8974-5244-BDCD-B116721BC080}"/>
                </a:ext>
              </a:extLst>
            </p:cNvPr>
            <p:cNvSpPr txBox="1"/>
            <p:nvPr/>
          </p:nvSpPr>
          <p:spPr>
            <a:xfrm>
              <a:off x="1557950" y="1396025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0.6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4" name="文本框 68">
              <a:extLst>
                <a:ext uri="{FF2B5EF4-FFF2-40B4-BE49-F238E27FC236}">
                  <a16:creationId xmlns:a16="http://schemas.microsoft.com/office/drawing/2014/main" id="{7A779559-AC78-2347-8D1D-6DCAD56867F2}"/>
                </a:ext>
              </a:extLst>
            </p:cNvPr>
            <p:cNvSpPr txBox="1"/>
            <p:nvPr/>
          </p:nvSpPr>
          <p:spPr>
            <a:xfrm>
              <a:off x="1592875" y="1786550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0.3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5" name="文本框 68">
              <a:extLst>
                <a:ext uri="{FF2B5EF4-FFF2-40B4-BE49-F238E27FC236}">
                  <a16:creationId xmlns:a16="http://schemas.microsoft.com/office/drawing/2014/main" id="{338B74A4-0B80-DD4E-8FBD-82F417EBD502}"/>
                </a:ext>
              </a:extLst>
            </p:cNvPr>
            <p:cNvSpPr txBox="1"/>
            <p:nvPr/>
          </p:nvSpPr>
          <p:spPr>
            <a:xfrm>
              <a:off x="1370625" y="2165940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0.5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6" name="文本框 68">
              <a:extLst>
                <a:ext uri="{FF2B5EF4-FFF2-40B4-BE49-F238E27FC236}">
                  <a16:creationId xmlns:a16="http://schemas.microsoft.com/office/drawing/2014/main" id="{4A4C9DB4-D63F-A348-B2E9-5C925A688236}"/>
                </a:ext>
              </a:extLst>
            </p:cNvPr>
            <p:cNvSpPr txBox="1"/>
            <p:nvPr/>
          </p:nvSpPr>
          <p:spPr>
            <a:xfrm>
              <a:off x="2745400" y="367325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0.2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7" name="文本框 68">
              <a:extLst>
                <a:ext uri="{FF2B5EF4-FFF2-40B4-BE49-F238E27FC236}">
                  <a16:creationId xmlns:a16="http://schemas.microsoft.com/office/drawing/2014/main" id="{B6A833E0-00B8-8648-9FFB-DBC8EA929CF6}"/>
                </a:ext>
              </a:extLst>
            </p:cNvPr>
            <p:cNvSpPr txBox="1"/>
            <p:nvPr/>
          </p:nvSpPr>
          <p:spPr>
            <a:xfrm>
              <a:off x="2961300" y="583225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0.7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8" name="文本框 68">
              <a:extLst>
                <a:ext uri="{FF2B5EF4-FFF2-40B4-BE49-F238E27FC236}">
                  <a16:creationId xmlns:a16="http://schemas.microsoft.com/office/drawing/2014/main" id="{B7751406-61B7-8B49-BF43-07FB18BBE79C}"/>
                </a:ext>
              </a:extLst>
            </p:cNvPr>
            <p:cNvSpPr txBox="1"/>
            <p:nvPr/>
          </p:nvSpPr>
          <p:spPr>
            <a:xfrm>
              <a:off x="2754925" y="87925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0.9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9" name="文本框 68">
              <a:extLst>
                <a:ext uri="{FF2B5EF4-FFF2-40B4-BE49-F238E27FC236}">
                  <a16:creationId xmlns:a16="http://schemas.microsoft.com/office/drawing/2014/main" id="{ACE4A970-4105-F941-96F8-2D2DD0267597}"/>
                </a:ext>
              </a:extLst>
            </p:cNvPr>
            <p:cNvSpPr txBox="1"/>
            <p:nvPr/>
          </p:nvSpPr>
          <p:spPr>
            <a:xfrm>
              <a:off x="2796200" y="1141390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0.3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50" name="文本框 68">
              <a:extLst>
                <a:ext uri="{FF2B5EF4-FFF2-40B4-BE49-F238E27FC236}">
                  <a16:creationId xmlns:a16="http://schemas.microsoft.com/office/drawing/2014/main" id="{37495424-3A08-714B-9CFA-9F368984885D}"/>
                </a:ext>
              </a:extLst>
            </p:cNvPr>
            <p:cNvSpPr txBox="1"/>
            <p:nvPr/>
          </p:nvSpPr>
          <p:spPr>
            <a:xfrm>
              <a:off x="2948600" y="1469050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0.7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51" name="文本框 68">
              <a:extLst>
                <a:ext uri="{FF2B5EF4-FFF2-40B4-BE49-F238E27FC236}">
                  <a16:creationId xmlns:a16="http://schemas.microsoft.com/office/drawing/2014/main" id="{5B970E5F-B10A-0542-A51D-FFCF67720022}"/>
                </a:ext>
              </a:extLst>
            </p:cNvPr>
            <p:cNvSpPr txBox="1"/>
            <p:nvPr/>
          </p:nvSpPr>
          <p:spPr>
            <a:xfrm>
              <a:off x="2923200" y="954700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0.6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52" name="文本框 68">
              <a:extLst>
                <a:ext uri="{FF2B5EF4-FFF2-40B4-BE49-F238E27FC236}">
                  <a16:creationId xmlns:a16="http://schemas.microsoft.com/office/drawing/2014/main" id="{A74603A7-336B-D94C-AF47-CF0CC621F93F}"/>
                </a:ext>
              </a:extLst>
            </p:cNvPr>
            <p:cNvSpPr txBox="1"/>
            <p:nvPr/>
          </p:nvSpPr>
          <p:spPr>
            <a:xfrm>
              <a:off x="2796200" y="2345350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0.5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53" name="文本框 68">
              <a:extLst>
                <a:ext uri="{FF2B5EF4-FFF2-40B4-BE49-F238E27FC236}">
                  <a16:creationId xmlns:a16="http://schemas.microsoft.com/office/drawing/2014/main" id="{6BC03983-79E0-F442-BA9E-618F7B9EBC50}"/>
                </a:ext>
              </a:extLst>
            </p:cNvPr>
            <p:cNvSpPr txBox="1"/>
            <p:nvPr/>
          </p:nvSpPr>
          <p:spPr>
            <a:xfrm>
              <a:off x="2729525" y="2011975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0.8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54" name="文本框 68">
              <a:extLst>
                <a:ext uri="{FF2B5EF4-FFF2-40B4-BE49-F238E27FC236}">
                  <a16:creationId xmlns:a16="http://schemas.microsoft.com/office/drawing/2014/main" id="{E0B726B7-EBC0-6844-A3B3-65B47DEF9044}"/>
                </a:ext>
              </a:extLst>
            </p:cNvPr>
            <p:cNvSpPr txBox="1"/>
            <p:nvPr/>
          </p:nvSpPr>
          <p:spPr>
            <a:xfrm>
              <a:off x="3008925" y="1859575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0.1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55" name="文本框 68">
              <a:extLst>
                <a:ext uri="{FF2B5EF4-FFF2-40B4-BE49-F238E27FC236}">
                  <a16:creationId xmlns:a16="http://schemas.microsoft.com/office/drawing/2014/main" id="{D3A0D1C6-5D17-D043-9E48-59C3F9F4B64F}"/>
                </a:ext>
              </a:extLst>
            </p:cNvPr>
            <p:cNvSpPr txBox="1"/>
            <p:nvPr/>
          </p:nvSpPr>
          <p:spPr>
            <a:xfrm>
              <a:off x="4301150" y="1108370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0.5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56" name="文本框 68">
              <a:extLst>
                <a:ext uri="{FF2B5EF4-FFF2-40B4-BE49-F238E27FC236}">
                  <a16:creationId xmlns:a16="http://schemas.microsoft.com/office/drawing/2014/main" id="{9A044BE3-6DD4-0C47-8EE2-D328453EB460}"/>
                </a:ext>
              </a:extLst>
            </p:cNvPr>
            <p:cNvSpPr txBox="1"/>
            <p:nvPr/>
          </p:nvSpPr>
          <p:spPr>
            <a:xfrm>
              <a:off x="4091600" y="776900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0.3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57" name="文本框 68">
              <a:extLst>
                <a:ext uri="{FF2B5EF4-FFF2-40B4-BE49-F238E27FC236}">
                  <a16:creationId xmlns:a16="http://schemas.microsoft.com/office/drawing/2014/main" id="{C4651394-6405-8949-A731-8D2AA76A84DA}"/>
                </a:ext>
              </a:extLst>
            </p:cNvPr>
            <p:cNvSpPr txBox="1"/>
            <p:nvPr/>
          </p:nvSpPr>
          <p:spPr>
            <a:xfrm>
              <a:off x="4139225" y="443525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0.4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58" name="文本框 68">
              <a:extLst>
                <a:ext uri="{FF2B5EF4-FFF2-40B4-BE49-F238E27FC236}">
                  <a16:creationId xmlns:a16="http://schemas.microsoft.com/office/drawing/2014/main" id="{D4986E5C-33C2-9945-B600-B96C1D221A8B}"/>
                </a:ext>
              </a:extLst>
            </p:cNvPr>
            <p:cNvSpPr txBox="1"/>
            <p:nvPr/>
          </p:nvSpPr>
          <p:spPr>
            <a:xfrm>
              <a:off x="4297975" y="1429045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0.6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59" name="文本框 68">
              <a:extLst>
                <a:ext uri="{FF2B5EF4-FFF2-40B4-BE49-F238E27FC236}">
                  <a16:creationId xmlns:a16="http://schemas.microsoft.com/office/drawing/2014/main" id="{2ABB20DF-A3E9-824C-A5A0-6B5322FD98E8}"/>
                </a:ext>
              </a:extLst>
            </p:cNvPr>
            <p:cNvSpPr txBox="1"/>
            <p:nvPr/>
          </p:nvSpPr>
          <p:spPr>
            <a:xfrm>
              <a:off x="4228125" y="1965620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0.8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60" name="文本框 68">
              <a:extLst>
                <a:ext uri="{FF2B5EF4-FFF2-40B4-BE49-F238E27FC236}">
                  <a16:creationId xmlns:a16="http://schemas.microsoft.com/office/drawing/2014/main" id="{763F78E7-B6E9-0548-9A4F-BD203C8AACDD}"/>
                </a:ext>
              </a:extLst>
            </p:cNvPr>
            <p:cNvSpPr txBox="1"/>
            <p:nvPr/>
          </p:nvSpPr>
          <p:spPr>
            <a:xfrm>
              <a:off x="4088425" y="1677965"/>
              <a:ext cx="356235" cy="2876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0.2</a:t>
              </a:r>
              <a:endParaRPr lang="zh-CN" sz="24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BDB102EF-F381-B340-9A4E-C8DB335C8BE7}"/>
                  </a:ext>
                </a:extLst>
              </p:cNvPr>
              <p:cNvSpPr/>
              <p:nvPr/>
            </p:nvSpPr>
            <p:spPr>
              <a:xfrm>
                <a:off x="114763" y="741403"/>
                <a:ext cx="9029237" cy="25326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Aft>
                    <a:spcPts val="1200"/>
                  </a:spcAft>
                </a:pPr>
                <a:r>
                  <a:rPr lang="zh-CN" altLang="zh-CN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考虑以下多层前馈神经网络，其中隐层和输出层神经元的激活函数为</a:t>
                </a:r>
                <a:r>
                  <a:rPr lang="en-US" altLang="zh-CN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Sigmoid</a:t>
                </a:r>
                <a:r>
                  <a:rPr lang="zh-CN" altLang="zh-CN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函数。训练样本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zh-CN" sz="1800" i="1" ker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1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altLang="zh-CN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b="1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𝒚</m:t>
                        </m:r>
                      </m:e>
                    </m:d>
                  </m:oMath>
                </a14:m>
                <a:r>
                  <a:rPr lang="zh-CN" altLang="zh-CN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由学号确定，例如：学号为</a:t>
                </a:r>
                <a:r>
                  <a:rPr lang="en-US" altLang="zh-CN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12345678</a:t>
                </a:r>
                <a:r>
                  <a:rPr lang="zh-CN" altLang="zh-CN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r>
                      <a:rPr lang="en-US" altLang="zh-CN" b="1" i="1" ker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n-US" altLang="zh-CN" i="1" ker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zh-CN" altLang="zh-CN" sz="1800" i="1" ker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1800" i="1" ker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sz="1800" i="1" ker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i="1" ker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zh-CN" altLang="zh-CN" sz="1800" i="1" ker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 </m:t>
                        </m:r>
                        <m:f>
                          <m:fPr>
                            <m:ctrlPr>
                              <a:rPr lang="zh-CN" altLang="zh-CN" sz="1800" i="1" ker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0.12+0.78</m:t>
                            </m:r>
                          </m:num>
                          <m:den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altLang="zh-CN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 </m:t>
                        </m:r>
                        <m:f>
                          <m:fPr>
                            <m:ctrlPr>
                              <a:rPr lang="zh-CN" altLang="zh-CN" sz="1800" i="1" ker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0.34+0.78</m:t>
                            </m:r>
                          </m:num>
                          <m:den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altLang="zh-CN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CN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zh-CN" altLang="zh-CN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b="1" i="1" ker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altLang="zh-CN" i="1" ker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zh-CN" altLang="zh-CN" sz="1800" i="1" ker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1800" i="1" ker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sz="1800" i="1" ker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i="1" ker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zh-CN" altLang="zh-CN" sz="1800" i="1" ker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 </m:t>
                        </m:r>
                        <m:f>
                          <m:fPr>
                            <m:ctrlPr>
                              <a:rPr lang="zh-CN" altLang="zh-CN" sz="1800" i="1" ker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0.56+0.78</m:t>
                            </m:r>
                          </m:num>
                          <m:den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altLang="zh-CN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 0.78)</m:t>
                        </m:r>
                      </m:e>
                      <m:sup>
                        <m:r>
                          <a:rPr lang="en-US" altLang="zh-CN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zh-CN" altLang="zh-CN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。假定神经网络的输出为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zh-CN" sz="1800" b="1" i="1" ker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b="1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𝒚</m:t>
                        </m:r>
                      </m:e>
                    </m:acc>
                    <m:r>
                      <a:rPr lang="en-US" altLang="zh-CN" i="1" ker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zh-CN" altLang="zh-CN" sz="1800" i="1" ker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1800" i="1" ker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zh-CN" altLang="zh-CN" sz="1800" i="1" ker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i="1" ker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sz="1800" i="1" ker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zh-CN" altLang="zh-CN" sz="1800" i="1" ker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i="1" ker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，网络在</a:t>
                </a:r>
                <a14:m>
                  <m:oMath xmlns:m="http://schemas.openxmlformats.org/officeDocument/2006/math">
                    <m:r>
                      <a:rPr lang="en-US" altLang="zh-CN" i="1" ker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b="1" i="1" ker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n-US" altLang="zh-CN" b="1" i="1" ker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b="1" i="1" ker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altLang="zh-CN" i="1" ker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zh-CN" altLang="zh-CN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上的均方误差为</a:t>
                </a:r>
                <a14:m>
                  <m:oMath xmlns:m="http://schemas.openxmlformats.org/officeDocument/2006/math">
                    <m:r>
                      <a:rPr lang="en-US" altLang="zh-CN" i="1" ker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𝐸</m:t>
                    </m:r>
                    <m:r>
                      <a:rPr lang="en-US" altLang="zh-CN" i="1" ker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sz="1800" i="1" ker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nary>
                      <m:naryPr>
                        <m:chr m:val="∑"/>
                        <m:limLoc m:val="undOvr"/>
                        <m:ctrlPr>
                          <a:rPr lang="zh-CN" altLang="zh-CN" sz="1800" i="1" ker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n-US" altLang="zh-CN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  <m:r>
                          <a:rPr lang="en-US" altLang="zh-CN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i="1" ker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  <m:e>
                        <m:sSup>
                          <m:sSupPr>
                            <m:ctrlPr>
                              <a:rPr lang="zh-CN" altLang="zh-CN" sz="1800" i="1" ker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zh-CN" altLang="zh-CN" sz="1800" i="1" ker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zh-CN" altLang="zh-CN" sz="1800" i="1" kern="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i="1" ker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i="1" ker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zh-CN" altLang="zh-CN" sz="1800" i="1" ker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 ker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i="1" ker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i="1" ker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zh-CN" altLang="zh-CN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。误差逆传播算法的学习率为</a:t>
                </a:r>
                <a14:m>
                  <m:oMath xmlns:m="http://schemas.openxmlformats.org/officeDocument/2006/math">
                    <m:r>
                      <a:rPr lang="en-US" altLang="zh-CN" i="1" ker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𝜂</m:t>
                    </m:r>
                    <m:r>
                      <a:rPr lang="en-US" altLang="zh-CN" i="1" ker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=0.8</m:t>
                    </m:r>
                  </m:oMath>
                </a14:m>
                <a:r>
                  <a:rPr lang="zh-CN" altLang="zh-CN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  <a:endParaRPr lang="en-US" altLang="zh-CN" kern="100" dirty="0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lvl="0">
                  <a:spcAft>
                    <a:spcPts val="1200"/>
                  </a:spcAft>
                </a:pPr>
                <a:r>
                  <a:rPr lang="zh-CN" altLang="en-US" kern="100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问题：</a:t>
                </a:r>
                <a:r>
                  <a:rPr lang="zh-CN" altLang="zh-CN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输入在神经网络上进行一次前馈传播，请计算隐层和输出层中每个神经元的输入和输出；进行一次误差逆传播，请计算隐层和输出层每个神经元的误差，并更新每个权重参数</a:t>
                </a:r>
                <a:endParaRPr lang="zh-CN" altLang="zh-CN" kern="100" dirty="0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BDB102EF-F381-B340-9A4E-C8DB335C8B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63" y="741403"/>
                <a:ext cx="9029237" cy="2532681"/>
              </a:xfrm>
              <a:prstGeom prst="rect">
                <a:avLst/>
              </a:prstGeom>
              <a:blipFill>
                <a:blip r:embed="rId2"/>
                <a:stretch>
                  <a:fillRect l="-562" t="-995" r="-140" b="-19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898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</a:t>
            </a:r>
            <a:r>
              <a:rPr lang="en-US" altLang="zh-CN" dirty="0"/>
              <a:t>2</a:t>
            </a:r>
            <a:r>
              <a:rPr lang="zh-CN" altLang="en-US" dirty="0"/>
              <a:t>题</a:t>
            </a:r>
            <a:r>
              <a:rPr lang="en-US" altLang="zh-CN" dirty="0"/>
              <a:t>:</a:t>
            </a:r>
            <a:r>
              <a:rPr kumimoji="1" lang="zh-CN" altLang="en-US" dirty="0"/>
              <a:t>感知机二分类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</a:t>
            </a:fld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28270" y="763905"/>
            <a:ext cx="8835390" cy="2245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任务目标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：使用感知机对鸢尾花数据集进行二分类。</a:t>
            </a:r>
          </a:p>
          <a:p>
            <a:pPr>
              <a:lnSpc>
                <a:spcPct val="125000"/>
              </a:lnSpc>
            </a:pP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数据集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：Iris为鸢尾花数据集，常用于分类任务，见Iris.csv数据集。该数据集中包含150个样本，数据集前四列为每样本四个特征（SepalLength、SepalWidth、PetalLength、PetalWidth）的数值，第五列表示对应的鸢尾花种类。</a:t>
            </a:r>
          </a:p>
          <a:p>
            <a:pPr>
              <a:lnSpc>
                <a:spcPct val="125000"/>
              </a:lnSpc>
            </a:pP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图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(a)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为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150个数据的前两个特征的散点分布图，可以观察到品种‘Iris-setosa’与‘Iris-versicolor’之间是线性可分的；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图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(b)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为对以上两个品种共100条数据利用感知机模型进行二分类效果图。</a:t>
            </a:r>
          </a:p>
        </p:txBody>
      </p:sp>
      <p:pic>
        <p:nvPicPr>
          <p:cNvPr id="5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70" y="3119120"/>
            <a:ext cx="4664075" cy="3157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430" y="3035300"/>
            <a:ext cx="4126230" cy="324548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1123950" y="6316345"/>
            <a:ext cx="3239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(a)</a:t>
            </a:r>
            <a:r>
              <a:rPr lang="zh-CN" altLang="en-US"/>
              <a:t>数据集散点分布图</a:t>
            </a:r>
            <a:r>
              <a:rPr lang="en-US" altLang="zh-CN"/>
              <a:t>                                              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259830" y="6344920"/>
            <a:ext cx="23241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>
                <a:sym typeface="+mn-ea"/>
              </a:rPr>
              <a:t>(b)</a:t>
            </a:r>
            <a:r>
              <a:rPr lang="zh-CN" altLang="en-US">
                <a:sym typeface="+mn-ea"/>
              </a:rPr>
              <a:t>二分类效果图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补全</a:t>
            </a:r>
            <a:r>
              <a:rPr kumimoji="1" lang="zh-CN" altLang="en-US"/>
              <a:t>感知机代码</a:t>
            </a:r>
            <a:endParaRPr kumimoji="1"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</a:t>
            </a:fld>
            <a:endParaRPr kumimoji="1" lang="zh-CN" altLang="en-US" dirty="0"/>
          </a:p>
        </p:txBody>
      </p:sp>
      <p:pic>
        <p:nvPicPr>
          <p:cNvPr id="6" name="图片 5" descr="图形用户界面, 文本, 应用程序&#10;&#10;描述已自动生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4396"/>
            <a:ext cx="9229084" cy="38850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</a:t>
            </a:r>
            <a:r>
              <a:rPr lang="en-US" altLang="zh-CN"/>
              <a:t>3</a:t>
            </a:r>
            <a:r>
              <a:rPr lang="zh-CN" altLang="en-US"/>
              <a:t>题</a:t>
            </a:r>
            <a:r>
              <a:rPr lang="en-US" altLang="zh-CN" dirty="0"/>
              <a:t>: </a:t>
            </a:r>
            <a:r>
              <a:rPr kumimoji="1" lang="en-US" dirty="0" err="1"/>
              <a:t>BPNet</a:t>
            </a:r>
            <a:r>
              <a:rPr kumimoji="1" lang="zh-CN" altLang="en-US" dirty="0"/>
              <a:t>分类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5</a:t>
            </a:fld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28270" y="969645"/>
            <a:ext cx="8835390" cy="5208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任务目标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：使用BPNet对鸢尾花数据集进行分类。</a:t>
            </a:r>
          </a:p>
          <a:p>
            <a:pPr>
              <a:lnSpc>
                <a:spcPct val="125000"/>
              </a:lnSpc>
            </a:pP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数据集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：Iris为鸢尾花数据集，常用于分类任务，见iris.csv数据集。该数据集中包含150个样本，数据集前四列为每样本四个特征（花萼长度、花萼宽度、花瓣长度、花瓣宽度）的数值，第五列-第七列表示对应的鸢尾花种类标签（如1 0 0表示该样本属于第一类）。</a:t>
            </a:r>
          </a:p>
          <a:p>
            <a:pPr>
              <a:lnSpc>
                <a:spcPct val="125000"/>
              </a:lnSpc>
            </a:pP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代码解释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这段代码通过将数据集中的特征作为输入，将样本的类别作为标签，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来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学习特征与类别之间的关系。训练后，模型可以根据输入的特征向量预测样本所属的鸢尾花类别。它使用了反向传播算法（Backpropagation）来训练网络。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主要包含以下步骤：</a:t>
            </a:r>
          </a:p>
          <a:p>
            <a:pPr>
              <a:lnSpc>
                <a:spcPct val="125000"/>
              </a:lnSpc>
            </a:pP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1.初始化参数（initialize）：随机初始化神经网络的参数，包括权重和偏置项；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2.前向传播（forward）：通过前向传播计算模型的预测输出。代码中使用了tanh作为隐藏层的激活函数，sigmoid作为输出层的激活函数；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3.计算代价函数（compute_cost）：计算预测值与实际值之间的代价，采用交叉熵作为代价函数；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4.反向传播（backward）：根据代价函数计算梯度，用于更新参数；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5.更新参数（update）：使用梯度下降法更新参数；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6.建立神经网络模型（nn_model）：构建完整的神经网络模型，并通过多次迭代进行训练，不断优化参数。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输出的参数代表了训练过程中学习到的权重和偏置值，以使模型能够更好地拟合训练数据。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补全</a:t>
            </a:r>
            <a:r>
              <a:rPr lang="en-US" altLang="zh-CN"/>
              <a:t>BPNet</a:t>
            </a:r>
            <a:r>
              <a:rPr lang="zh-CN" altLang="en-US"/>
              <a:t>代码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6</a:t>
            </a:fld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" y="1433830"/>
            <a:ext cx="4294505" cy="43764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455" y="1433830"/>
            <a:ext cx="4408170" cy="43732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补全</a:t>
            </a:r>
            <a:r>
              <a:rPr lang="en-US" altLang="zh-CN"/>
              <a:t>BPNet</a:t>
            </a:r>
            <a:r>
              <a:rPr lang="zh-CN" altLang="en-US"/>
              <a:t>代码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7</a:t>
            </a:fld>
            <a:endParaRPr kumimoji="1"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r="2431"/>
          <a:stretch>
            <a:fillRect/>
          </a:stretch>
        </p:blipFill>
        <p:spPr>
          <a:xfrm>
            <a:off x="1233170" y="728345"/>
            <a:ext cx="6372225" cy="42113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170" y="4956175"/>
            <a:ext cx="6372225" cy="183832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8F19672-BE29-CC58-ABE2-5A741ADDD604}"/>
              </a:ext>
            </a:extLst>
          </p:cNvPr>
          <p:cNvSpPr/>
          <p:nvPr/>
        </p:nvSpPr>
        <p:spPr>
          <a:xfrm>
            <a:off x="7712059" y="2105561"/>
            <a:ext cx="14319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作业提交时间为：</a:t>
            </a:r>
            <a:r>
              <a:rPr lang="en-US" altLang="zh-CN" sz="2000" b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000" b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月</a:t>
            </a:r>
            <a:r>
              <a:rPr lang="en-US" altLang="zh-CN" sz="2000" b="1" kern="1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zh-CN" altLang="en-US" sz="2000" b="1" kern="1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日</a:t>
            </a:r>
            <a:r>
              <a:rPr lang="zh-CN" altLang="en-US" sz="2000" b="1" kern="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，星期天 晚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482436"/>
            <a:ext cx="7886700" cy="3851564"/>
          </a:xfrm>
        </p:spPr>
        <p:txBody>
          <a:bodyPr/>
          <a:lstStyle/>
          <a:p>
            <a:r>
              <a:rPr lang="en-US" altLang="zh-CN" dirty="0"/>
              <a:t>Thanks</a:t>
            </a:r>
            <a:br>
              <a:rPr lang="en-US" altLang="zh-CN" dirty="0"/>
            </a:br>
            <a:br>
              <a:rPr lang="en-US" altLang="zh-CN" dirty="0"/>
            </a:br>
            <a:r>
              <a:rPr lang="zh-CN" altLang="en-US" dirty="0"/>
              <a:t>工学园 </a:t>
            </a:r>
            <a:r>
              <a:rPr lang="en-US" altLang="zh-CN" dirty="0"/>
              <a:t>1-202</a:t>
            </a:r>
            <a:br>
              <a:rPr lang="en-US" altLang="zh-CN" dirty="0"/>
            </a:br>
            <a:r>
              <a:rPr lang="en-US" altLang="zh-CN" sz="3600" dirty="0">
                <a:hlinkClick r:id="rId2"/>
              </a:rPr>
              <a:t>wangjb33@mail.sysu.edu.cn</a:t>
            </a:r>
            <a:br>
              <a:rPr lang="en-US" altLang="zh-CN" sz="3600" dirty="0"/>
            </a:br>
            <a:endParaRPr 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DA3NjU3ZTUyY2U4MDM5NGU0YzhkMjk1ZThhMjI3NTMifQ=="/>
</p:tagLst>
</file>

<file path=ppt/theme/theme1.xml><?xml version="1.0" encoding="utf-8"?>
<a:theme xmlns:a="http://schemas.openxmlformats.org/drawingml/2006/main" name="机器学习v2.1rgb">
  <a:themeElements>
    <a:clrScheme name="机器学习">
      <a:dk1>
        <a:sysClr val="windowText" lastClr="000000"/>
      </a:dk1>
      <a:lt1>
        <a:sysClr val="window" lastClr="FFFFFF"/>
      </a:lt1>
      <a:dk2>
        <a:srgbClr val="16754D"/>
      </a:dk2>
      <a:lt2>
        <a:srgbClr val="FFFFFF"/>
      </a:lt2>
      <a:accent1>
        <a:srgbClr val="16754D"/>
      </a:accent1>
      <a:accent2>
        <a:srgbClr val="329E6E"/>
      </a:accent2>
      <a:accent3>
        <a:srgbClr val="FFC000"/>
      </a:accent3>
      <a:accent4>
        <a:srgbClr val="C00000"/>
      </a:accent4>
      <a:accent5>
        <a:srgbClr val="0070C0"/>
      </a:accent5>
      <a:accent6>
        <a:srgbClr val="002060"/>
      </a:accent6>
      <a:hlink>
        <a:srgbClr val="80C000"/>
      </a:hlink>
      <a:folHlink>
        <a:srgbClr val="CC66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479</Words>
  <Application>Microsoft Macintosh PowerPoint</Application>
  <PresentationFormat>全屏显示(4:3)</PresentationFormat>
  <Paragraphs>71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0" baseType="lpstr">
      <vt:lpstr>黑体</vt:lpstr>
      <vt:lpstr>华文中宋</vt:lpstr>
      <vt:lpstr>宋体</vt:lpstr>
      <vt:lpstr>Kaiti SC</vt:lpstr>
      <vt:lpstr>Arial</vt:lpstr>
      <vt:lpstr>Calibri</vt:lpstr>
      <vt:lpstr>Cambria</vt:lpstr>
      <vt:lpstr>Cambria Math</vt:lpstr>
      <vt:lpstr>Times New Roman</vt:lpstr>
      <vt:lpstr>Verdana</vt:lpstr>
      <vt:lpstr>Wingdings</vt:lpstr>
      <vt:lpstr>机器学习v2.1rgb</vt:lpstr>
      <vt:lpstr>机器学习-期中作业</vt:lpstr>
      <vt:lpstr>第1题</vt:lpstr>
      <vt:lpstr>第2题:感知机二分类</vt:lpstr>
      <vt:lpstr>补全感知机代码</vt:lpstr>
      <vt:lpstr>第3题: BPNet分类</vt:lpstr>
      <vt:lpstr>补全BPNet代码</vt:lpstr>
      <vt:lpstr>补全BPNet代码</vt:lpstr>
      <vt:lpstr>Thanks  工学园 1-202 wangjb33@mail.sysu.edu.cn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机器学习-神经网络</dc:title>
  <dc:creator>w49</dc:creator>
  <cp:lastModifiedBy>Wang Junbo</cp:lastModifiedBy>
  <cp:revision>153</cp:revision>
  <cp:lastPrinted>2021-04-08T01:18:00Z</cp:lastPrinted>
  <dcterms:created xsi:type="dcterms:W3CDTF">2021-03-30T12:18:00Z</dcterms:created>
  <dcterms:modified xsi:type="dcterms:W3CDTF">2024-04-19T07:43:01Z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67C9FD381FB64E838D67F32EDB8E593A_12</vt:lpwstr>
  </property>
  <property fmtid="{D5CDD505-2E9C-101B-9397-08002B2CF9AE}" pid="3" name="KSOProductBuildVer">
    <vt:lpwstr>2052-12.1.0.16417</vt:lpwstr>
  </property>
</Properties>
</file>