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95" r:id="rId2"/>
    <p:sldId id="654" r:id="rId3"/>
    <p:sldId id="697" r:id="rId4"/>
    <p:sldId id="652" r:id="rId5"/>
    <p:sldId id="701" r:id="rId6"/>
    <p:sldId id="702" r:id="rId7"/>
    <p:sldId id="325" r:id="rId8"/>
    <p:sldId id="693" r:id="rId9"/>
  </p:sldIdLst>
  <p:sldSz cx="9144000" cy="6858000" type="screen4x3"/>
  <p:notesSz cx="6858000" cy="9144000"/>
  <p:custDataLst>
    <p:tags r:id="rId1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58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812" autoAdjust="0"/>
    <p:restoredTop sz="74150" autoAdjust="0"/>
  </p:normalViewPr>
  <p:slideViewPr>
    <p:cSldViewPr snapToGrid="0" showGuides="1">
      <p:cViewPr varScale="1">
        <p:scale>
          <a:sx n="93" d="100"/>
          <a:sy n="93" d="100"/>
        </p:scale>
        <p:origin x="1832" y="200"/>
      </p:cViewPr>
      <p:guideLst>
        <p:guide orient="horz" pos="2858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5" d="100"/>
          <a:sy n="115" d="100"/>
        </p:scale>
        <p:origin x="1272" y="2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FA25A84-0C97-884A-A4C7-F01C144333D2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6564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单击以编辑母版文本样式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9D023BD-B546-5B42-9DDB-CBF7723E70C4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3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10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 bwMode="ltGray">
          <a:xfrm>
            <a:off x="273465" y="250374"/>
            <a:ext cx="5306646" cy="1080000"/>
          </a:xfrm>
          <a:prstGeom prst="rect">
            <a:avLst/>
          </a:prstGeom>
          <a:solidFill>
            <a:srgbClr val="365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80111" y="0"/>
            <a:ext cx="3030632" cy="13865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>
            <a:off x="-155214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" name="组合 19"/>
          <p:cNvGrpSpPr/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3" name="Picture 15" descr="C:\Users\admin\Desktop\新建文件夹\中山大学 SUN YAT-SEN UNIVERSITY_files\2010032609095971807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4" name="Picture 17" descr="C:\Users\admin\Desktop\新建文件夹\中山大学 SUN YAT-SEN UNIVERSITY_files\2010032609103176530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5" name="Picture 18" descr="C:\Users\admin\Desktop\新建文件夹\中山大学 SUN YAT-SEN UNIVERSITY_files\2010032609091948487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9" descr="C:\Users\admin\Desktop\新建文件夹\中山大学 SUN YAT-SEN UNIVERSITY_files\2010032609161131248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20" descr="C:\Users\admin\Desktop\新建文件夹\中山大学 SUN YAT-SEN UNIVERSITY_files\2010032416193979107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pic>
        <p:nvPicPr>
          <p:cNvPr id="8" name="Picture 5" descr="C:\Users\YHGong\Desktop\未命名-5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9525" y="533400"/>
            <a:ext cx="91630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13"/>
          <p:cNvPicPr>
            <a:picLocks noChangeAspect="1" noChangeArrowheads="1"/>
          </p:cNvPicPr>
          <p:nvPr/>
        </p:nvPicPr>
        <p:blipFill>
          <a:blip r:embed="rId8"/>
          <a:srcRect t="23546" b="8830"/>
          <a:stretch>
            <a:fillRect/>
          </a:stretch>
        </p:blipFill>
        <p:spPr bwMode="auto">
          <a:xfrm>
            <a:off x="-9525" y="-87313"/>
            <a:ext cx="4019550" cy="124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C:\Users\Gongyihong\Desktop\EGS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56000" contrast="-56000"/>
          </a:blip>
          <a:srcRect/>
          <a:stretch>
            <a:fillRect/>
          </a:stretch>
        </p:blipFill>
        <p:spPr bwMode="auto">
          <a:xfrm>
            <a:off x="1084263" y="1162050"/>
            <a:ext cx="7307262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3810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19"/>
          <p:cNvGrpSpPr/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5" name="Picture 15" descr="C:\Users\admin\Desktop\新建文件夹\中山大学 SUN YAT-SEN UNIVERSITY_files\2010032609095971807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7" descr="C:\Users\admin\Desktop\新建文件夹\中山大学 SUN YAT-SEN UNIVERSITY_files\2010032609103176530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18" descr="C:\Users\admin\Desktop\新建文件夹\中山大学 SUN YAT-SEN UNIVERSITY_files\2010032609091948487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8" name="Picture 19" descr="C:\Users\admin\Desktop\新建文件夹\中山大学 SUN YAT-SEN UNIVERSITY_files\2010032609161131248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9" name="Picture 20" descr="C:\Users\admin\Desktop\新建文件夹\中山大学 SUN YAT-SEN UNIVERSITY_files\2010032416193979107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pic>
        <p:nvPicPr>
          <p:cNvPr id="10" name="Picture 5" descr="C:\Users\YHGong\Desktop\未命名-5.jpg"/>
          <p:cNvPicPr>
            <a:picLocks noChangeAspect="1" noChangeArrowheads="1"/>
          </p:cNvPicPr>
          <p:nvPr userDrawn="1"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9525" y="533400"/>
            <a:ext cx="91630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3"/>
          <p:cNvPicPr>
            <a:picLocks noChangeAspect="1" noChangeArrowheads="1"/>
          </p:cNvPicPr>
          <p:nvPr/>
        </p:nvPicPr>
        <p:blipFill>
          <a:blip r:embed="rId8"/>
          <a:srcRect t="23546" b="8830"/>
          <a:stretch>
            <a:fillRect/>
          </a:stretch>
        </p:blipFill>
        <p:spPr bwMode="auto">
          <a:xfrm>
            <a:off x="-9525" y="-87313"/>
            <a:ext cx="4019550" cy="124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YHGong\Desktop\未命名-2.jpg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 flipV="1">
            <a:off x="352425" y="3751263"/>
            <a:ext cx="78486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4108" y="1747965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 b="1" i="0" cap="none" baseline="0">
                <a:solidFill>
                  <a:schemeClr val="tx1"/>
                </a:solidFill>
                <a:effectLst/>
                <a:latin typeface="Kaiti SC" panose="02010600040101010101" pitchFamily="2" charset="-122"/>
                <a:ea typeface="Kaiti SC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334108" y="3881565"/>
            <a:ext cx="78486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3200" b="0" i="0">
                <a:solidFill>
                  <a:schemeClr val="tx1">
                    <a:lumMod val="75000"/>
                    <a:lumOff val="25000"/>
                  </a:schemeClr>
                </a:solidFill>
                <a:latin typeface="Kaiti SC" panose="02010600040101010101" pitchFamily="2" charset="-122"/>
                <a:ea typeface="Kaiti SC" panose="02010600040101010101" pitchFamily="2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3810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19"/>
          <p:cNvGrpSpPr/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5" name="Picture 15" descr="C:\Users\admin\Desktop\新建文件夹\中山大学 SUN YAT-SEN UNIVERSITY_files\2010032609095971807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7" descr="C:\Users\admin\Desktop\新建文件夹\中山大学 SUN YAT-SEN UNIVERSITY_files\2010032609103176530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18" descr="C:\Users\admin\Desktop\新建文件夹\中山大学 SUN YAT-SEN UNIVERSITY_files\2010032609091948487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8" name="Picture 19" descr="C:\Users\admin\Desktop\新建文件夹\中山大学 SUN YAT-SEN UNIVERSITY_files\2010032609161131248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9" name="Picture 20" descr="C:\Users\admin\Desktop\新建文件夹\中山大学 SUN YAT-SEN UNIVERSITY_files\2010032416193979107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4108" y="1747965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 b="0" i="0" cap="none" baseline="0">
                <a:solidFill>
                  <a:schemeClr val="tx1"/>
                </a:solidFill>
                <a:effectLst/>
                <a:latin typeface="Kaiti SC" panose="02010600040101010101" pitchFamily="2" charset="-122"/>
                <a:ea typeface="Kaiti SC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节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841626"/>
            <a:ext cx="78867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 b="0" baseline="0">
                <a:solidFill>
                  <a:schemeClr val="tx1"/>
                </a:solidFill>
                <a:effectLst/>
                <a:latin typeface="Verdana" panose="020B060403050404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5667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 userDrawn="1"/>
        </p:nvSpPr>
        <p:spPr>
          <a:xfrm>
            <a:off x="0" y="0"/>
            <a:ext cx="9144000" cy="720000"/>
          </a:xfrm>
          <a:prstGeom prst="rect">
            <a:avLst/>
          </a:prstGeom>
          <a:solidFill>
            <a:srgbClr val="365F2E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anchor="ctr"/>
          <a:lstStyle/>
          <a:p>
            <a:r>
              <a:rPr lang="zh-CN" altLang="en-US" sz="30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8" name="CustomShape 4"/>
          <p:cNvSpPr/>
          <p:nvPr userDrawn="1"/>
        </p:nvSpPr>
        <p:spPr>
          <a:xfrm>
            <a:off x="79415" y="86989"/>
            <a:ext cx="3633817" cy="4561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zh-CN" altLang="en-US" sz="2800" b="1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000" baseline="0">
                <a:solidFill>
                  <a:schemeClr val="bg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 单击此处编辑母版标题样式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6115" y="132486"/>
            <a:ext cx="109847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fld id="{D8DAEA3C-6CBF-084D-A42C-73170CDC7BA7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节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3810" y="752061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Picture 2" descr="C:\Users\YHGong\Desktop\未命名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33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3430" y="36469"/>
            <a:ext cx="8739555" cy="869950"/>
          </a:xfrm>
        </p:spPr>
        <p:txBody>
          <a:bodyPr/>
          <a:lstStyle>
            <a:lvl1pPr algn="l">
              <a:defRPr b="1" i="0">
                <a:solidFill>
                  <a:schemeClr val="tx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93431" y="1100137"/>
            <a:ext cx="8739554" cy="5621340"/>
          </a:xfrm>
        </p:spPr>
        <p:txBody>
          <a:bodyPr>
            <a:normAutofit/>
          </a:bodyPr>
          <a:lstStyle>
            <a:lvl1pPr marL="2286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800" b="0" i="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685800" indent="-360045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Ø"/>
              <a:defRPr sz="2400" b="0" i="0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360045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ü"/>
              <a:defRPr sz="2000" b="0" i="0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 userDrawn="1"/>
        </p:nvSpPr>
        <p:spPr>
          <a:xfrm>
            <a:off x="0" y="0"/>
            <a:ext cx="9144000" cy="720000"/>
          </a:xfrm>
          <a:prstGeom prst="rect">
            <a:avLst/>
          </a:prstGeom>
          <a:solidFill>
            <a:srgbClr val="365F2E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anchor="ctr"/>
          <a:lstStyle/>
          <a:p>
            <a:r>
              <a:rPr lang="zh-CN" altLang="en-US" sz="30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8" name="CustomShape 4"/>
          <p:cNvSpPr/>
          <p:nvPr userDrawn="1"/>
        </p:nvSpPr>
        <p:spPr>
          <a:xfrm>
            <a:off x="79415" y="86989"/>
            <a:ext cx="3633817" cy="4561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zh-CN" altLang="en-US" sz="2800" b="1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000" baseline="0">
                <a:solidFill>
                  <a:schemeClr val="bg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 单击此处编辑母版标题样式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6115" y="132486"/>
            <a:ext cx="109847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fld id="{D8DAEA3C-6CBF-084D-A42C-73170CDC7BA7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  <p:sp>
        <p:nvSpPr>
          <p:cNvPr id="3" name="文本框 2"/>
          <p:cNvSpPr txBox="1"/>
          <p:nvPr userDrawn="1"/>
        </p:nvSpPr>
        <p:spPr>
          <a:xfrm>
            <a:off x="1259840" y="6502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93431" y="806988"/>
            <a:ext cx="8739554" cy="5914489"/>
          </a:xfrm>
        </p:spPr>
        <p:txBody>
          <a:bodyPr>
            <a:normAutofit/>
          </a:bodyPr>
          <a:lstStyle>
            <a:lvl1pPr marL="2286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800" b="0" i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685800" indent="-360045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Ø"/>
              <a:defRPr sz="2400" b="0" i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2pPr>
            <a:lvl3pPr marL="1143000" indent="-360045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ü"/>
              <a:defRPr sz="2000" b="0" i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3pPr>
            <a:lvl4pPr marL="16002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4pPr>
            <a:lvl5pPr marL="20574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1"/>
          </a:solidFill>
          <a:effectLst/>
          <a:latin typeface="Verdana" panose="020B0604030504040204" pitchFamily="34" charset="0"/>
          <a:ea typeface="幼圆" panose="02010509060101010101" pitchFamily="49" charset="-122"/>
          <a:cs typeface="+mj-cs"/>
        </a:defRPr>
      </a:lvl1pPr>
    </p:titleStyle>
    <p:bodyStyle>
      <a:lvl1pPr marL="228600" indent="-360045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20000"/>
        <a:buFont typeface="Wingdings" panose="05000000000000000000" pitchFamily="2" charset="2"/>
        <a:buChar char="p"/>
        <a:defRPr sz="22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1pPr>
      <a:lvl2pPr marL="6858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20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2pPr>
      <a:lvl3pPr marL="11430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8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3pPr>
      <a:lvl4pPr marL="16002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4pPr>
      <a:lvl5pPr marL="20574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wangjb33@mail.sysu.edu.cn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kumimoji="1" lang="zh-CN" altLang="en-US" sz="6000" b="0" dirty="0"/>
              <a:t>机器学习</a:t>
            </a:r>
            <a:r>
              <a:rPr kumimoji="1" lang="en-US" altLang="zh-CN" sz="6000" b="0" dirty="0"/>
              <a:t>-</a:t>
            </a:r>
            <a:r>
              <a:rPr kumimoji="1" lang="zh-CN" altLang="en-US" sz="6000" b="0">
                <a:cs typeface="Verdana" panose="020B0604030504040204" pitchFamily="34" charset="0"/>
              </a:rPr>
              <a:t>神经网络</a:t>
            </a:r>
            <a:endParaRPr kumimoji="1" lang="zh-CN" altLang="en-US" sz="6000" b="0" dirty="0"/>
          </a:p>
        </p:txBody>
      </p:sp>
      <p:sp>
        <p:nvSpPr>
          <p:cNvPr id="57346" name="副标题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r" eaLnBrk="1" hangingPunct="1"/>
            <a:r>
              <a:rPr kumimoji="1" lang="zh-CN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智能工程学院</a:t>
            </a:r>
            <a:endParaRPr kumimoji="1" lang="en-US" altLang="zh-CN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eaLnBrk="1" hangingPunct="1"/>
            <a:r>
              <a:rPr kumimoji="1" lang="zh-CN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王军波</a:t>
            </a:r>
            <a:endParaRPr kumimoji="1" lang="en-US" altLang="zh-CN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eaLnBrk="1" hangingPunct="1"/>
            <a:endParaRPr kumimoji="1" lang="zh-CN" alt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感知机二分类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</a:t>
            </a:fld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28270" y="763905"/>
            <a:ext cx="8835390" cy="2245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任务目标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：使用感知机对鸢尾花数据集进行二分类。</a:t>
            </a:r>
          </a:p>
          <a:p>
            <a:pPr>
              <a:lnSpc>
                <a:spcPct val="125000"/>
              </a:lnSpc>
            </a:pP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数据集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：Iris为鸢尾花数据集，常用于分类任务，见Iris.csv数据集。该数据集中包含150个样本，数据集前四列为每样本四个特征（SepalLength、SepalWidth、PetalLength、PetalWidth）的数值，第五列表示对应的鸢尾花种类。</a:t>
            </a:r>
          </a:p>
          <a:p>
            <a:pPr>
              <a:lnSpc>
                <a:spcPct val="125000"/>
              </a:lnSpc>
            </a:pPr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图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(a)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为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150个数据的前两个特征的散点分布图，可以观察到品种‘Iris-setosa’与‘Iris-versicolor’之间是线性可分的；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图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(b)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为对以上两个品种共100条数据利用感知机模型进行二分类效果图。</a:t>
            </a:r>
          </a:p>
        </p:txBody>
      </p:sp>
      <p:pic>
        <p:nvPicPr>
          <p:cNvPr id="5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70" y="3119120"/>
            <a:ext cx="4664075" cy="3157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7430" y="3035300"/>
            <a:ext cx="4126230" cy="324548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1123950" y="6316345"/>
            <a:ext cx="3239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(a)</a:t>
            </a:r>
            <a:r>
              <a:rPr lang="zh-CN" altLang="en-US"/>
              <a:t>数据集散点分布图</a:t>
            </a:r>
            <a:r>
              <a:rPr lang="en-US" altLang="zh-CN"/>
              <a:t>                                              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259830" y="6344920"/>
            <a:ext cx="23241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>
                <a:sym typeface="+mn-ea"/>
              </a:rPr>
              <a:t>(b)</a:t>
            </a:r>
            <a:r>
              <a:rPr lang="zh-CN" altLang="en-US">
                <a:sym typeface="+mn-ea"/>
              </a:rPr>
              <a:t>二分类效果图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补全</a:t>
            </a:r>
            <a:r>
              <a:rPr kumimoji="1" lang="zh-CN" altLang="en-US"/>
              <a:t>感知机代码</a:t>
            </a:r>
            <a:endParaRPr kumimoji="1"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</a:t>
            </a:fld>
            <a:endParaRPr kumimoji="1" lang="zh-CN" altLang="en-US" dirty="0"/>
          </a:p>
        </p:txBody>
      </p:sp>
      <p:pic>
        <p:nvPicPr>
          <p:cNvPr id="6" name="图片 5" descr="图形用户界面, 文本, 应用程序&#10;&#10;描述已自动生成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04396"/>
            <a:ext cx="9229084" cy="388502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dirty="0"/>
              <a:t>BPNet</a:t>
            </a:r>
            <a:r>
              <a:rPr kumimoji="1" lang="zh-CN" altLang="en-US" dirty="0"/>
              <a:t>分类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</a:t>
            </a:fld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28270" y="969645"/>
            <a:ext cx="8835390" cy="5208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任务目标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：使用BPNet对鸢尾花数据集进行分类。</a:t>
            </a:r>
          </a:p>
          <a:p>
            <a:pPr>
              <a:lnSpc>
                <a:spcPct val="125000"/>
              </a:lnSpc>
            </a:pP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数据集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：Iris为鸢尾花数据集，常用于分类任务，见iris.csv数据集。该数据集中包含150个样本，数据集前四列为每样本四个特征（花萼长度、花萼宽度、花瓣长度、花瓣宽度）的数值，第五列-第七列表示对应的鸢尾花种类标签（如1 0 0表示该样本属于第一类）。</a:t>
            </a:r>
          </a:p>
          <a:p>
            <a:pPr>
              <a:lnSpc>
                <a:spcPct val="125000"/>
              </a:lnSpc>
            </a:pP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代码解释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这段代码通过将数据集中的特征作为输入，将样本的类别作为标签，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来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学习特征与类别之间的关系。训练后，模型可以根据输入的特征向量预测样本所属的鸢尾花类别。它使用了反向传播算法（Backpropagation）来训练网络。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主要包含以下步骤：</a:t>
            </a:r>
          </a:p>
          <a:p>
            <a:pPr>
              <a:lnSpc>
                <a:spcPct val="125000"/>
              </a:lnSpc>
            </a:pP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1.初始化参数（initialize）：随机初始化神经网络的参数，包括权重和偏置项；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2.前向传播（forward）：通过前向传播计算模型的预测输出。代码中使用了tanh作为隐藏层的激活函数，sigmoid作为输出层的激活函数；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3.计算代价函数（compute_cost）：计算预测值与实际值之间的代价，采用交叉熵作为代价函数；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4.反向传播（backward）：根据代价函数计算梯度，用于更新参数；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5.更新参数（update）：使用梯度下降法更新参数；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6.建立神经网络模型（nn_model）：构建完整的神经网络模型，并通过多次迭代进行训练，不断优化参数。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输出的参数代表了训练过程中学习到的权重和偏置值，以使模型能够更好地拟合训练数据。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补全</a:t>
            </a:r>
            <a:r>
              <a:rPr lang="en-US" altLang="zh-CN"/>
              <a:t>BPNet</a:t>
            </a:r>
            <a:r>
              <a:rPr lang="zh-CN" altLang="en-US"/>
              <a:t>代码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5</a:t>
            </a:fld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" y="1433830"/>
            <a:ext cx="4294505" cy="43764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455" y="1433830"/>
            <a:ext cx="4408170" cy="43732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补全</a:t>
            </a:r>
            <a:r>
              <a:rPr lang="en-US" altLang="zh-CN"/>
              <a:t>BPNet</a:t>
            </a:r>
            <a:r>
              <a:rPr lang="zh-CN" altLang="en-US"/>
              <a:t>代码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6</a:t>
            </a:fld>
            <a:endParaRPr kumimoji="1"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r="2431"/>
          <a:stretch>
            <a:fillRect/>
          </a:stretch>
        </p:blipFill>
        <p:spPr>
          <a:xfrm>
            <a:off x="1233170" y="728345"/>
            <a:ext cx="6372225" cy="42113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170" y="4956175"/>
            <a:ext cx="6372225" cy="183832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8F19672-BE29-CC58-ABE2-5A741ADDD604}"/>
              </a:ext>
            </a:extLst>
          </p:cNvPr>
          <p:cNvSpPr/>
          <p:nvPr/>
        </p:nvSpPr>
        <p:spPr>
          <a:xfrm>
            <a:off x="7712059" y="2105561"/>
            <a:ext cx="14319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作业提交时间为：</a:t>
            </a:r>
            <a:r>
              <a:rPr lang="en-US" altLang="zh-CN" sz="2000" b="1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000" b="1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月</a:t>
            </a:r>
            <a:r>
              <a:rPr lang="en-US" altLang="zh-CN" sz="2000" b="1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zh-CN" altLang="en-US" sz="2000" b="1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日，星期天 晚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482436"/>
            <a:ext cx="7886700" cy="3851564"/>
          </a:xfrm>
        </p:spPr>
        <p:txBody>
          <a:bodyPr/>
          <a:lstStyle/>
          <a:p>
            <a:r>
              <a:rPr lang="en-US" altLang="zh-CN" dirty="0"/>
              <a:t>Thanks</a:t>
            </a:r>
            <a:br>
              <a:rPr lang="en-US" altLang="zh-CN" dirty="0"/>
            </a:br>
            <a:br>
              <a:rPr lang="en-US" altLang="zh-CN" dirty="0"/>
            </a:br>
            <a:r>
              <a:rPr lang="zh-CN" altLang="en-US" dirty="0"/>
              <a:t>工学园 </a:t>
            </a:r>
            <a:r>
              <a:rPr lang="en-US" altLang="zh-CN" dirty="0"/>
              <a:t>1-202</a:t>
            </a:r>
            <a:br>
              <a:rPr lang="en-US" altLang="zh-CN" dirty="0"/>
            </a:br>
            <a:r>
              <a:rPr lang="en-US" altLang="zh-CN" sz="3600" dirty="0">
                <a:hlinkClick r:id="rId2"/>
              </a:rPr>
              <a:t>wangjb33@mail.sysu.edu.cn</a:t>
            </a:r>
            <a:br>
              <a:rPr lang="en-US" altLang="zh-CN" sz="3600" dirty="0"/>
            </a:b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LSTM(Long Short-Term Memory)</a:t>
            </a:r>
            <a:endParaRPr kumimoji="1"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8</a:t>
            </a:fld>
            <a:endParaRPr kumimoji="1" lang="zh-CN" altLang="en-US" dirty="0"/>
          </a:p>
        </p:txBody>
      </p:sp>
      <p:grpSp>
        <p:nvGrpSpPr>
          <p:cNvPr id="56" name="组合 55"/>
          <p:cNvGrpSpPr/>
          <p:nvPr/>
        </p:nvGrpSpPr>
        <p:grpSpPr>
          <a:xfrm>
            <a:off x="36803" y="1238975"/>
            <a:ext cx="6238028" cy="5485374"/>
            <a:chOff x="36803" y="1238975"/>
            <a:chExt cx="6238028" cy="5485374"/>
          </a:xfrm>
        </p:grpSpPr>
        <p:sp>
          <p:nvSpPr>
            <p:cNvPr id="4" name="矩形 3"/>
            <p:cNvSpPr/>
            <p:nvPr/>
          </p:nvSpPr>
          <p:spPr>
            <a:xfrm>
              <a:off x="631164" y="1636477"/>
              <a:ext cx="5068958" cy="4490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665357" y="1654635"/>
              <a:ext cx="18739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accent4">
                      <a:lumMod val="75000"/>
                    </a:schemeClr>
                  </a:solidFill>
                </a:rPr>
                <a:t>LSTM</a:t>
              </a:r>
              <a:r>
                <a:rPr lang="zh-CN" altLang="en-US" sz="2800" b="1" dirty="0">
                  <a:solidFill>
                    <a:schemeClr val="accent4">
                      <a:lumMod val="75000"/>
                    </a:schemeClr>
                  </a:solidFill>
                </a:rPr>
                <a:t> </a:t>
              </a:r>
              <a:r>
                <a:rPr lang="en-US" altLang="zh-CN" sz="2800" b="1" dirty="0">
                  <a:solidFill>
                    <a:schemeClr val="accent4">
                      <a:lumMod val="75000"/>
                    </a:schemeClr>
                  </a:solidFill>
                </a:rPr>
                <a:t>block</a:t>
              </a:r>
              <a:endParaRPr lang="zh-CN" altLang="en-US" sz="28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6" name="圆柱体 5"/>
            <p:cNvSpPr/>
            <p:nvPr/>
          </p:nvSpPr>
          <p:spPr>
            <a:xfrm>
              <a:off x="2596685" y="3420231"/>
              <a:ext cx="1573968" cy="96311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dirty="0"/>
                <a:t>Memory</a:t>
              </a:r>
              <a:r>
                <a:rPr kumimoji="1" lang="zh-CN" altLang="en-US" sz="2000" dirty="0"/>
                <a:t> </a:t>
              </a:r>
              <a:r>
                <a:rPr kumimoji="1" lang="en-US" altLang="zh-CN" sz="2000" dirty="0"/>
                <a:t>Cell</a:t>
              </a:r>
              <a:endParaRPr kumimoji="1" lang="zh-CN" altLang="en-US" sz="2000" dirty="0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3028152" y="5333075"/>
              <a:ext cx="711034" cy="664627"/>
              <a:chOff x="6147000" y="5052241"/>
              <a:chExt cx="711034" cy="664627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6147000" y="5052241"/>
                <a:ext cx="711034" cy="66462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/>
              </a:p>
            </p:txBody>
          </p:sp>
          <p:cxnSp>
            <p:nvCxnSpPr>
              <p:cNvPr id="9" name="曲线连接符 8"/>
              <p:cNvCxnSpPr/>
              <p:nvPr/>
            </p:nvCxnSpPr>
            <p:spPr>
              <a:xfrm rot="10800000" flipV="1">
                <a:off x="6226411" y="5188135"/>
                <a:ext cx="511896" cy="347159"/>
              </a:xfrm>
              <a:prstGeom prst="curvedConnector3">
                <a:avLst>
                  <a:gd name="adj1" fmla="val 50000"/>
                </a:avLst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直线箭头连接符 9"/>
            <p:cNvCxnSpPr/>
            <p:nvPr/>
          </p:nvCxnSpPr>
          <p:spPr>
            <a:xfrm flipV="1">
              <a:off x="3383669" y="5997702"/>
              <a:ext cx="0" cy="62376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箭头连接符 10"/>
            <p:cNvCxnSpPr>
              <a:endCxn id="6" idx="3"/>
            </p:cNvCxnSpPr>
            <p:nvPr/>
          </p:nvCxnSpPr>
          <p:spPr>
            <a:xfrm flipV="1">
              <a:off x="3383669" y="4383349"/>
              <a:ext cx="0" cy="94972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3363510" y="6262684"/>
              <a:ext cx="8435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/>
                <a:t>input</a:t>
              </a:r>
              <a:endParaRPr lang="zh-CN" altLang="en-US" sz="2400" dirty="0"/>
            </a:p>
          </p:txBody>
        </p:sp>
        <p:cxnSp>
          <p:nvCxnSpPr>
            <p:cNvPr id="13" name="直线箭头连接符 12"/>
            <p:cNvCxnSpPr/>
            <p:nvPr/>
          </p:nvCxnSpPr>
          <p:spPr>
            <a:xfrm flipH="1" flipV="1">
              <a:off x="3383670" y="4845203"/>
              <a:ext cx="823340" cy="1301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箭头连接符 13"/>
            <p:cNvCxnSpPr/>
            <p:nvPr/>
          </p:nvCxnSpPr>
          <p:spPr>
            <a:xfrm flipV="1">
              <a:off x="3383669" y="3083790"/>
              <a:ext cx="0" cy="40098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组合 14"/>
            <p:cNvGrpSpPr/>
            <p:nvPr/>
          </p:nvGrpSpPr>
          <p:grpSpPr>
            <a:xfrm>
              <a:off x="3029256" y="2401140"/>
              <a:ext cx="711034" cy="664627"/>
              <a:chOff x="6147000" y="5052241"/>
              <a:chExt cx="711034" cy="664627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6147000" y="5052241"/>
                <a:ext cx="711034" cy="66462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/>
              </a:p>
            </p:txBody>
          </p:sp>
          <p:cxnSp>
            <p:nvCxnSpPr>
              <p:cNvPr id="17" name="曲线连接符 16"/>
              <p:cNvCxnSpPr/>
              <p:nvPr/>
            </p:nvCxnSpPr>
            <p:spPr>
              <a:xfrm rot="10800000" flipV="1">
                <a:off x="6226411" y="5188135"/>
                <a:ext cx="511896" cy="347159"/>
              </a:xfrm>
              <a:prstGeom prst="curvedConnector3">
                <a:avLst>
                  <a:gd name="adj1" fmla="val 50000"/>
                </a:avLst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直线箭头连接符 17"/>
            <p:cNvCxnSpPr/>
            <p:nvPr/>
          </p:nvCxnSpPr>
          <p:spPr>
            <a:xfrm flipH="1" flipV="1">
              <a:off x="3363510" y="1238975"/>
              <a:ext cx="20159" cy="115152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箭头连接符 18"/>
            <p:cNvCxnSpPr/>
            <p:nvPr/>
          </p:nvCxnSpPr>
          <p:spPr>
            <a:xfrm flipH="1" flipV="1">
              <a:off x="3383670" y="2164845"/>
              <a:ext cx="823340" cy="1301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组合 19"/>
            <p:cNvGrpSpPr/>
            <p:nvPr/>
          </p:nvGrpSpPr>
          <p:grpSpPr>
            <a:xfrm>
              <a:off x="4224341" y="4531248"/>
              <a:ext cx="2030104" cy="664627"/>
              <a:chOff x="6183444" y="3381886"/>
              <a:chExt cx="2030104" cy="66462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183444" y="3381886"/>
                <a:ext cx="711034" cy="664627"/>
                <a:chOff x="6147000" y="5052241"/>
                <a:chExt cx="711034" cy="664627"/>
              </a:xfrm>
            </p:grpSpPr>
            <p:sp>
              <p:nvSpPr>
                <p:cNvPr id="23" name="椭圆 22"/>
                <p:cNvSpPr/>
                <p:nvPr/>
              </p:nvSpPr>
              <p:spPr>
                <a:xfrm>
                  <a:off x="6147000" y="5052241"/>
                  <a:ext cx="711034" cy="664627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kumimoji="1" lang="zh-CN" altLang="en-US"/>
                </a:p>
              </p:txBody>
            </p:sp>
            <p:cxnSp>
              <p:nvCxnSpPr>
                <p:cNvPr id="24" name="曲线连接符 23"/>
                <p:cNvCxnSpPr/>
                <p:nvPr/>
              </p:nvCxnSpPr>
              <p:spPr>
                <a:xfrm rot="10800000" flipV="1">
                  <a:off x="6226411" y="5188135"/>
                  <a:ext cx="511896" cy="347159"/>
                </a:xfrm>
                <a:prstGeom prst="curvedConnector3">
                  <a:avLst>
                    <a:gd name="adj1" fmla="val 50000"/>
                  </a:avLst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2" name="直线箭头连接符 21"/>
              <p:cNvCxnSpPr/>
              <p:nvPr/>
            </p:nvCxnSpPr>
            <p:spPr>
              <a:xfrm flipH="1">
                <a:off x="6931033" y="3714199"/>
                <a:ext cx="1282515" cy="1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组合 24"/>
            <p:cNvGrpSpPr/>
            <p:nvPr/>
          </p:nvGrpSpPr>
          <p:grpSpPr>
            <a:xfrm>
              <a:off x="4225753" y="1840130"/>
              <a:ext cx="2028692" cy="664627"/>
              <a:chOff x="6183444" y="3381886"/>
              <a:chExt cx="2028692" cy="664627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6183444" y="3381886"/>
                <a:ext cx="711034" cy="664627"/>
                <a:chOff x="6147000" y="5052241"/>
                <a:chExt cx="711034" cy="664627"/>
              </a:xfrm>
            </p:grpSpPr>
            <p:sp>
              <p:nvSpPr>
                <p:cNvPr id="28" name="椭圆 27"/>
                <p:cNvSpPr/>
                <p:nvPr/>
              </p:nvSpPr>
              <p:spPr>
                <a:xfrm>
                  <a:off x="6147000" y="5052241"/>
                  <a:ext cx="711034" cy="664627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kumimoji="1" lang="zh-CN" altLang="en-US"/>
                </a:p>
              </p:txBody>
            </p:sp>
            <p:cxnSp>
              <p:nvCxnSpPr>
                <p:cNvPr id="29" name="曲线连接符 28"/>
                <p:cNvCxnSpPr/>
                <p:nvPr/>
              </p:nvCxnSpPr>
              <p:spPr>
                <a:xfrm rot="10800000" flipV="1">
                  <a:off x="6226411" y="5188135"/>
                  <a:ext cx="511896" cy="347159"/>
                </a:xfrm>
                <a:prstGeom prst="curvedConnector3">
                  <a:avLst>
                    <a:gd name="adj1" fmla="val 50000"/>
                  </a:avLst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7" name="直线箭头连接符 26"/>
              <p:cNvCxnSpPr/>
              <p:nvPr/>
            </p:nvCxnSpPr>
            <p:spPr>
              <a:xfrm flipH="1" flipV="1">
                <a:off x="6931033" y="3714199"/>
                <a:ext cx="1281103" cy="541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组合 29"/>
            <p:cNvGrpSpPr/>
            <p:nvPr/>
          </p:nvGrpSpPr>
          <p:grpSpPr>
            <a:xfrm rot="10800000">
              <a:off x="76841" y="3467752"/>
              <a:ext cx="1492215" cy="664627"/>
              <a:chOff x="6392639" y="3401830"/>
              <a:chExt cx="1492215" cy="664627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6392639" y="3401830"/>
                <a:ext cx="711034" cy="664627"/>
                <a:chOff x="6356195" y="5072185"/>
                <a:chExt cx="711034" cy="664627"/>
              </a:xfrm>
            </p:grpSpPr>
            <p:sp>
              <p:nvSpPr>
                <p:cNvPr id="33" name="椭圆 32"/>
                <p:cNvSpPr/>
                <p:nvPr/>
              </p:nvSpPr>
              <p:spPr>
                <a:xfrm>
                  <a:off x="6356195" y="5072185"/>
                  <a:ext cx="711034" cy="664627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kumimoji="1" lang="zh-CN" altLang="en-US"/>
                </a:p>
              </p:txBody>
            </p:sp>
            <p:cxnSp>
              <p:nvCxnSpPr>
                <p:cNvPr id="34" name="曲线连接符 33"/>
                <p:cNvCxnSpPr/>
                <p:nvPr/>
              </p:nvCxnSpPr>
              <p:spPr>
                <a:xfrm rot="10800000" flipV="1">
                  <a:off x="6455764" y="5248565"/>
                  <a:ext cx="511896" cy="347159"/>
                </a:xfrm>
                <a:prstGeom prst="curvedConnector3">
                  <a:avLst>
                    <a:gd name="adj1" fmla="val 50000"/>
                  </a:avLst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直线箭头连接符 31"/>
              <p:cNvCxnSpPr/>
              <p:nvPr/>
            </p:nvCxnSpPr>
            <p:spPr>
              <a:xfrm rot="10800000">
                <a:off x="7103673" y="3731122"/>
                <a:ext cx="781181" cy="3021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矩形 34"/>
            <p:cNvSpPr/>
            <p:nvPr/>
          </p:nvSpPr>
          <p:spPr>
            <a:xfrm>
              <a:off x="3936168" y="2549000"/>
              <a:ext cx="135344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dirty="0"/>
                <a:t>Output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Gate</a:t>
              </a:r>
              <a:endParaRPr kumimoji="1" lang="zh-CN" altLang="en-US" dirty="0"/>
            </a:p>
          </p:txBody>
        </p:sp>
        <p:sp>
          <p:nvSpPr>
            <p:cNvPr id="36" name="矩形 35"/>
            <p:cNvSpPr/>
            <p:nvPr/>
          </p:nvSpPr>
          <p:spPr>
            <a:xfrm>
              <a:off x="4058912" y="5248640"/>
              <a:ext cx="11819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dirty="0"/>
                <a:t>Input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Gate</a:t>
              </a:r>
              <a:endParaRPr kumimoji="1" lang="zh-CN" altLang="en-US" dirty="0"/>
            </a:p>
          </p:txBody>
        </p:sp>
        <p:sp>
          <p:nvSpPr>
            <p:cNvPr id="37" name="矩形 36"/>
            <p:cNvSpPr/>
            <p:nvPr/>
          </p:nvSpPr>
          <p:spPr>
            <a:xfrm>
              <a:off x="497381" y="4312926"/>
              <a:ext cx="12815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dirty="0"/>
                <a:t>Forget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Gate</a:t>
              </a:r>
              <a:endParaRPr kumimoji="1"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矩形 37"/>
                <p:cNvSpPr/>
                <p:nvPr/>
              </p:nvSpPr>
              <p:spPr>
                <a:xfrm>
                  <a:off x="2885642" y="6241731"/>
                  <a:ext cx="44383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i="1" dirty="0" smtClean="0">
                            <a:latin typeface="Cambria Math" panose="02040503050406030204" pitchFamily="18" charset="0"/>
                          </a:rPr>
                          <m:t>𝑍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38" name="矩形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5642" y="6241731"/>
                  <a:ext cx="443839" cy="461665"/>
                </a:xfrm>
                <a:prstGeom prst="rect">
                  <a:avLst/>
                </a:prstGeom>
                <a:blipFill rotWithShape="1">
                  <a:blip r:embed="rId2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矩形 38"/>
                <p:cNvSpPr/>
                <p:nvPr/>
              </p:nvSpPr>
              <p:spPr>
                <a:xfrm>
                  <a:off x="5669393" y="4338230"/>
                  <a:ext cx="51219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 dirty="0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2400" b="0" i="0" dirty="0" smtClean="0">
                                <a:latin typeface="Cambria Math" panose="02040503050406030204" pitchFamily="18" charset="0"/>
                              </a:rPr>
                              <m:t>i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39" name="矩形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9393" y="4338230"/>
                  <a:ext cx="512191" cy="461665"/>
                </a:xfrm>
                <a:prstGeom prst="rect">
                  <a:avLst/>
                </a:prstGeom>
                <a:blipFill rotWithShape="1">
                  <a:blip r:embed="rId3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矩形 39"/>
                <p:cNvSpPr/>
                <p:nvPr/>
              </p:nvSpPr>
              <p:spPr>
                <a:xfrm>
                  <a:off x="36803" y="3283448"/>
                  <a:ext cx="52020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 dirty="0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2400" b="0" i="0" dirty="0" smtClean="0">
                                <a:latin typeface="Cambria Math" panose="02040503050406030204" pitchFamily="18" charset="0"/>
                              </a:rPr>
                              <m:t>f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40" name="矩形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03" y="3283448"/>
                  <a:ext cx="520207" cy="461665"/>
                </a:xfrm>
                <a:prstGeom prst="rect">
                  <a:avLst/>
                </a:prstGeom>
                <a:blipFill rotWithShape="1">
                  <a:blip r:embed="rId4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矩形 40"/>
                <p:cNvSpPr/>
                <p:nvPr/>
              </p:nvSpPr>
              <p:spPr>
                <a:xfrm>
                  <a:off x="5700122" y="1652524"/>
                  <a:ext cx="57470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 dirty="0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2400" b="0" i="0" dirty="0" smtClean="0">
                                <a:latin typeface="Cambria Math" panose="02040503050406030204" pitchFamily="18" charset="0"/>
                              </a:rPr>
                              <m:t>o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41" name="矩形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00122" y="1652524"/>
                  <a:ext cx="574709" cy="461665"/>
                </a:xfrm>
                <a:prstGeom prst="rect">
                  <a:avLst/>
                </a:prstGeom>
                <a:blipFill rotWithShape="1">
                  <a:blip r:embed="rId5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椭圆 41"/>
            <p:cNvSpPr/>
            <p:nvPr/>
          </p:nvSpPr>
          <p:spPr>
            <a:xfrm>
              <a:off x="3219205" y="4667142"/>
              <a:ext cx="389968" cy="33415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dirty="0">
                  <a:solidFill>
                    <a:schemeClr val="accent4"/>
                  </a:solidFill>
                </a:rPr>
                <a:t>✖️</a:t>
              </a:r>
              <a:endParaRPr kumimoji="1" lang="zh-CN" altLang="en-US" dirty="0">
                <a:solidFill>
                  <a:schemeClr val="accent4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178126" y="1971147"/>
              <a:ext cx="389968" cy="33415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dirty="0">
                  <a:solidFill>
                    <a:schemeClr val="accent4"/>
                  </a:solidFill>
                </a:rPr>
                <a:t>✖️</a:t>
              </a:r>
              <a:endParaRPr kumimoji="1" lang="zh-CN" altLang="en-US" dirty="0">
                <a:solidFill>
                  <a:schemeClr val="accent4"/>
                </a:solidFill>
              </a:endParaRPr>
            </a:p>
          </p:txBody>
        </p:sp>
        <p:cxnSp>
          <p:nvCxnSpPr>
            <p:cNvPr id="47" name="直线箭头连接符 46"/>
            <p:cNvCxnSpPr/>
            <p:nvPr/>
          </p:nvCxnSpPr>
          <p:spPr>
            <a:xfrm>
              <a:off x="1570974" y="3831176"/>
              <a:ext cx="255948" cy="398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椭圆 47"/>
            <p:cNvSpPr/>
            <p:nvPr/>
          </p:nvSpPr>
          <p:spPr>
            <a:xfrm>
              <a:off x="1812666" y="3651179"/>
              <a:ext cx="389968" cy="33415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dirty="0">
                  <a:solidFill>
                    <a:schemeClr val="accent4"/>
                  </a:solidFill>
                </a:rPr>
                <a:t>✖️</a:t>
              </a:r>
              <a:endParaRPr kumimoji="1" lang="zh-CN" altLang="en-US" dirty="0">
                <a:solidFill>
                  <a:schemeClr val="accent4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矩形 49"/>
                <p:cNvSpPr/>
                <p:nvPr/>
              </p:nvSpPr>
              <p:spPr>
                <a:xfrm>
                  <a:off x="2196396" y="2889191"/>
                  <a:ext cx="4044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50" name="矩形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6396" y="2889191"/>
                  <a:ext cx="404405" cy="461665"/>
                </a:xfrm>
                <a:prstGeom prst="rect">
                  <a:avLst/>
                </a:prstGeom>
                <a:blipFill rotWithShape="1">
                  <a:blip r:embed="rId6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任意形状 51"/>
            <p:cNvSpPr/>
            <p:nvPr/>
          </p:nvSpPr>
          <p:spPr>
            <a:xfrm rot="1602201" flipV="1">
              <a:off x="2007545" y="3235323"/>
              <a:ext cx="677086" cy="601833"/>
            </a:xfrm>
            <a:custGeom>
              <a:avLst/>
              <a:gdLst>
                <a:gd name="connsiteX0" fmla="*/ 749508 w 749508"/>
                <a:gd name="connsiteY0" fmla="*/ 374754 h 374754"/>
                <a:gd name="connsiteX1" fmla="*/ 134911 w 749508"/>
                <a:gd name="connsiteY1" fmla="*/ 299803 h 374754"/>
                <a:gd name="connsiteX2" fmla="*/ 0 w 749508"/>
                <a:gd name="connsiteY2" fmla="*/ 0 h 37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9508" h="374754">
                  <a:moveTo>
                    <a:pt x="749508" y="374754"/>
                  </a:moveTo>
                  <a:cubicBezTo>
                    <a:pt x="504668" y="368508"/>
                    <a:pt x="259829" y="362262"/>
                    <a:pt x="134911" y="299803"/>
                  </a:cubicBezTo>
                  <a:cubicBezTo>
                    <a:pt x="9993" y="237344"/>
                    <a:pt x="4996" y="118672"/>
                    <a:pt x="0" y="0"/>
                  </a:cubicBezTo>
                </a:path>
              </a:pathLst>
            </a:custGeom>
            <a:noFill/>
            <a:ln w="31750">
              <a:solidFill>
                <a:schemeClr val="tx1"/>
              </a:solidFill>
              <a:headEnd type="none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" name="任意形状 52"/>
            <p:cNvSpPr/>
            <p:nvPr/>
          </p:nvSpPr>
          <p:spPr>
            <a:xfrm rot="14423729" flipV="1">
              <a:off x="1991032" y="3944926"/>
              <a:ext cx="619480" cy="572638"/>
            </a:xfrm>
            <a:custGeom>
              <a:avLst/>
              <a:gdLst>
                <a:gd name="connsiteX0" fmla="*/ 749508 w 749508"/>
                <a:gd name="connsiteY0" fmla="*/ 374754 h 374754"/>
                <a:gd name="connsiteX1" fmla="*/ 134911 w 749508"/>
                <a:gd name="connsiteY1" fmla="*/ 299803 h 374754"/>
                <a:gd name="connsiteX2" fmla="*/ 0 w 749508"/>
                <a:gd name="connsiteY2" fmla="*/ 0 h 37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9508" h="374754">
                  <a:moveTo>
                    <a:pt x="749508" y="374754"/>
                  </a:moveTo>
                  <a:cubicBezTo>
                    <a:pt x="504668" y="368508"/>
                    <a:pt x="259829" y="362262"/>
                    <a:pt x="134911" y="299803"/>
                  </a:cubicBezTo>
                  <a:cubicBezTo>
                    <a:pt x="9993" y="237344"/>
                    <a:pt x="4996" y="118672"/>
                    <a:pt x="0" y="0"/>
                  </a:cubicBezTo>
                </a:path>
              </a:pathLst>
            </a:custGeom>
            <a:noFill/>
            <a:ln w="31750">
              <a:solidFill>
                <a:schemeClr val="tx1"/>
              </a:solidFill>
              <a:headEnd type="none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DA3NjU3ZTUyY2U4MDM5NGU0YzhkMjk1ZThhMjI3NTMifQ=="/>
</p:tagLst>
</file>

<file path=ppt/theme/theme1.xml><?xml version="1.0" encoding="utf-8"?>
<a:theme xmlns:a="http://schemas.openxmlformats.org/drawingml/2006/main" name="机器学习v2.1rgb">
  <a:themeElements>
    <a:clrScheme name="机器学习">
      <a:dk1>
        <a:sysClr val="windowText" lastClr="000000"/>
      </a:dk1>
      <a:lt1>
        <a:sysClr val="window" lastClr="FFFFFF"/>
      </a:lt1>
      <a:dk2>
        <a:srgbClr val="16754D"/>
      </a:dk2>
      <a:lt2>
        <a:srgbClr val="FFFFFF"/>
      </a:lt2>
      <a:accent1>
        <a:srgbClr val="16754D"/>
      </a:accent1>
      <a:accent2>
        <a:srgbClr val="329E6E"/>
      </a:accent2>
      <a:accent3>
        <a:srgbClr val="FFC000"/>
      </a:accent3>
      <a:accent4>
        <a:srgbClr val="C00000"/>
      </a:accent4>
      <a:accent5>
        <a:srgbClr val="0070C0"/>
      </a:accent5>
      <a:accent6>
        <a:srgbClr val="002060"/>
      </a:accent6>
      <a:hlink>
        <a:srgbClr val="80C000"/>
      </a:hlink>
      <a:folHlink>
        <a:srgbClr val="CC66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323</Words>
  <Application>Microsoft Macintosh PowerPoint</Application>
  <PresentationFormat>全屏显示(4:3)</PresentationFormat>
  <Paragraphs>53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黑体</vt:lpstr>
      <vt:lpstr>华文中宋</vt:lpstr>
      <vt:lpstr>Kaiti SC</vt:lpstr>
      <vt:lpstr>Arial</vt:lpstr>
      <vt:lpstr>Calibri</vt:lpstr>
      <vt:lpstr>Cambria Math</vt:lpstr>
      <vt:lpstr>Times New Roman</vt:lpstr>
      <vt:lpstr>Verdana</vt:lpstr>
      <vt:lpstr>Wingdings</vt:lpstr>
      <vt:lpstr>机器学习v2.1rgb</vt:lpstr>
      <vt:lpstr>机器学习-神经网络</vt:lpstr>
      <vt:lpstr>感知机二分类</vt:lpstr>
      <vt:lpstr>补全感知机代码</vt:lpstr>
      <vt:lpstr>BPNet分类</vt:lpstr>
      <vt:lpstr>补全BPNet代码</vt:lpstr>
      <vt:lpstr>补全BPNet代码</vt:lpstr>
      <vt:lpstr>Thanks  工学园 1-202 wangjb33@mail.sysu.edu.cn </vt:lpstr>
      <vt:lpstr>LSTM(Long Short-Term Memory)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机器学习-神经网络</dc:title>
  <dc:creator>w49</dc:creator>
  <cp:lastModifiedBy>Wang Junbo</cp:lastModifiedBy>
  <cp:revision>149</cp:revision>
  <cp:lastPrinted>2021-04-08T01:18:00Z</cp:lastPrinted>
  <dcterms:created xsi:type="dcterms:W3CDTF">2021-03-30T12:18:00Z</dcterms:created>
  <dcterms:modified xsi:type="dcterms:W3CDTF">2024-04-15T01:02:22Z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67C9FD381FB64E838D67F32EDB8E593A_12</vt:lpwstr>
  </property>
  <property fmtid="{D5CDD505-2E9C-101B-9397-08002B2CF9AE}" pid="3" name="KSOProductBuildVer">
    <vt:lpwstr>2052-12.1.0.16417</vt:lpwstr>
  </property>
</Properties>
</file>