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7"/>
  </p:notesMasterIdLst>
  <p:sldIdLst>
    <p:sldId id="256" r:id="rId3"/>
    <p:sldId id="351" r:id="rId4"/>
    <p:sldId id="473" r:id="rId5"/>
    <p:sldId id="474" r:id="rId6"/>
  </p:sldIdLst>
  <p:sldSz cx="12192000" cy="6858000"/>
  <p:notesSz cx="6858000" cy="9144000"/>
  <p:custDataLst>
    <p:tags r:id="rId11"/>
  </p:custDataLst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 snapToGrid="0">
      <p:cViewPr varScale="1">
        <p:scale>
          <a:sx n="83" d="100"/>
          <a:sy n="83" d="100"/>
        </p:scale>
        <p:origin x="65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viewProps" Target="viewProps.xml"/><Relationship Id="rId8" Type="http://schemas.openxmlformats.org/officeDocument/2006/relationships/presProps" Target="presProps.xml"/><Relationship Id="rId7" Type="http://schemas.openxmlformats.org/officeDocument/2006/relationships/notesMaster" Target="notesMasters/notesMaster1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1" Type="http://schemas.openxmlformats.org/officeDocument/2006/relationships/tags" Target="tags/tag1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D5A44A-8ADB-44ED-A165-B88FD7B40894}" type="datetimeFigureOut">
              <a:rPr lang="x-none" altLang="en-US" smtClean="0"/>
            </a:fld>
            <a:endParaRPr lang="x-none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x-none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3DE4F9-9845-4C18-A22C-A8317E01EC94}" type="slidenum">
              <a:rPr lang="x-none" altLang="en-US" smtClean="0"/>
            </a:fld>
            <a:endParaRPr lang="x-none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3DE4F9-9845-4C18-A22C-A8317E01EC94}" type="slidenum">
              <a:rPr lang="x-none" altLang="en-US" smtClean="0"/>
            </a:fld>
            <a:endParaRPr lang="x-none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x-none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x-none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0290C-D43C-46B0-A62A-3EF8A603F56D}" type="datetimeFigureOut">
              <a:rPr lang="x-none" altLang="en-US" smtClean="0"/>
            </a:fld>
            <a:endParaRPr lang="x-none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56113-163D-465D-972D-5F041E442473}" type="slidenum">
              <a:rPr lang="x-none" altLang="en-US" smtClean="0"/>
            </a:fld>
            <a:endParaRPr lang="x-none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x-none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x-none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0290C-D43C-46B0-A62A-3EF8A603F56D}" type="datetimeFigureOut">
              <a:rPr lang="x-none" altLang="en-US" smtClean="0"/>
            </a:fld>
            <a:endParaRPr lang="x-none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56113-163D-465D-972D-5F041E442473}" type="slidenum">
              <a:rPr lang="x-none" altLang="en-US" smtClean="0"/>
            </a:fld>
            <a:endParaRPr lang="x-none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x-none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0290C-D43C-46B0-A62A-3EF8A603F56D}" type="datetimeFigureOut">
              <a:rPr lang="x-none" altLang="en-US" smtClean="0"/>
            </a:fld>
            <a:endParaRPr lang="x-none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56113-163D-465D-972D-5F041E442473}" type="slidenum">
              <a:rPr lang="x-none" altLang="en-US" smtClean="0"/>
            </a:fld>
            <a:endParaRPr lang="x-none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x-none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x-none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x-none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0290C-D43C-46B0-A62A-3EF8A603F56D}" type="datetimeFigureOut">
              <a:rPr lang="x-none" altLang="en-US" smtClean="0"/>
            </a:fld>
            <a:endParaRPr lang="x-none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56113-163D-465D-972D-5F041E442473}" type="slidenum">
              <a:rPr lang="x-none" altLang="en-US" smtClean="0"/>
            </a:fld>
            <a:endParaRPr lang="x-none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x-none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x-none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x-none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0290C-D43C-46B0-A62A-3EF8A603F56D}" type="datetimeFigureOut">
              <a:rPr lang="x-none" altLang="en-US" smtClean="0"/>
            </a:fld>
            <a:endParaRPr lang="x-none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56113-163D-465D-972D-5F041E442473}" type="slidenum">
              <a:rPr lang="x-none" altLang="en-US" smtClean="0"/>
            </a:fld>
            <a:endParaRPr lang="x-none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x-none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0290C-D43C-46B0-A62A-3EF8A603F56D}" type="datetimeFigureOut">
              <a:rPr lang="x-none" altLang="en-US" smtClean="0"/>
            </a:fld>
            <a:endParaRPr lang="x-none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56113-163D-465D-972D-5F041E442473}" type="slidenum">
              <a:rPr lang="x-none" altLang="en-US" smtClean="0"/>
            </a:fld>
            <a:endParaRPr lang="x-none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0290C-D43C-46B0-A62A-3EF8A603F56D}" type="datetimeFigureOut">
              <a:rPr lang="x-none" altLang="en-US" smtClean="0"/>
            </a:fld>
            <a:endParaRPr lang="x-none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56113-163D-465D-972D-5F041E442473}" type="slidenum">
              <a:rPr lang="x-none" altLang="en-US" smtClean="0"/>
            </a:fld>
            <a:endParaRPr lang="x-none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x-none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x-none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0290C-D43C-46B0-A62A-3EF8A603F56D}" type="datetimeFigureOut">
              <a:rPr lang="x-none" altLang="en-US" smtClean="0"/>
            </a:fld>
            <a:endParaRPr lang="x-none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56113-163D-465D-972D-5F041E442473}" type="slidenum">
              <a:rPr lang="x-none" altLang="en-US" smtClean="0"/>
            </a:fld>
            <a:endParaRPr lang="x-none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x-none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0290C-D43C-46B0-A62A-3EF8A603F56D}" type="datetimeFigureOut">
              <a:rPr lang="x-none" altLang="en-US" smtClean="0"/>
            </a:fld>
            <a:endParaRPr lang="x-none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56113-163D-465D-972D-5F041E442473}" type="slidenum">
              <a:rPr lang="x-none" altLang="en-US" smtClean="0"/>
            </a:fld>
            <a:endParaRPr lang="x-none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x-none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x-none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0290C-D43C-46B0-A62A-3EF8A603F56D}" type="datetimeFigureOut">
              <a:rPr lang="x-none" altLang="en-US" smtClean="0"/>
            </a:fld>
            <a:endParaRPr lang="x-none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56113-163D-465D-972D-5F041E442473}" type="slidenum">
              <a:rPr lang="x-none" altLang="en-US" smtClean="0"/>
            </a:fld>
            <a:endParaRPr lang="x-none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x-none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x-none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0290C-D43C-46B0-A62A-3EF8A603F56D}" type="datetimeFigureOut">
              <a:rPr lang="x-none" altLang="en-US" smtClean="0"/>
            </a:fld>
            <a:endParaRPr lang="x-none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56113-163D-465D-972D-5F041E442473}" type="slidenum">
              <a:rPr lang="x-none" altLang="en-US" smtClean="0"/>
            </a:fld>
            <a:endParaRPr lang="x-none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x-none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x-none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10290C-D43C-46B0-A62A-3EF8A603F56D}" type="datetimeFigureOut">
              <a:rPr lang="x-none" altLang="en-US" smtClean="0"/>
            </a:fld>
            <a:endParaRPr lang="x-none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156113-163D-465D-972D-5F041E442473}" type="slidenum">
              <a:rPr lang="x-none" altLang="en-US" smtClean="0"/>
            </a:fld>
            <a:endParaRPr lang="x-none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/>
              <a:t>实验课</a:t>
            </a:r>
            <a:r>
              <a:rPr lang="en-US" altLang="zh-CN" dirty="0"/>
              <a:t>9</a:t>
            </a:r>
            <a:r>
              <a:rPr lang="zh-CN" altLang="en-US" dirty="0"/>
              <a:t>：归并排序</a:t>
            </a:r>
            <a:r>
              <a:rPr lang="en-US" altLang="zh-CN" dirty="0"/>
              <a:t>&amp;</a:t>
            </a:r>
            <a:br>
              <a:rPr lang="en-US" altLang="zh-CN" dirty="0"/>
            </a:br>
            <a:r>
              <a:rPr lang="zh-CN" altLang="en-US" dirty="0"/>
              <a:t>快速排序</a:t>
            </a:r>
            <a:endParaRPr lang="x-none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4079875"/>
            <a:ext cx="9144000" cy="1655762"/>
          </a:xfrm>
        </p:spPr>
        <p:txBody>
          <a:bodyPr/>
          <a:lstStyle/>
          <a:p>
            <a:r>
              <a:rPr lang="zh-CN" altLang="en-US" dirty="0"/>
              <a:t>中山大学智工学院 数据结构与算法</a:t>
            </a:r>
            <a:endParaRPr lang="x-none" alt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Task 1   </a:t>
            </a:r>
            <a:r>
              <a:rPr lang="zh-CN" altLang="en-US" dirty="0"/>
              <a:t>归并排序   </a:t>
            </a:r>
            <a:r>
              <a:rPr lang="en-US" altLang="zh-CN" dirty="0"/>
              <a:t>(</a:t>
            </a:r>
            <a:r>
              <a:rPr lang="en-US" altLang="zh-CN" dirty="0">
                <a:solidFill>
                  <a:srgbClr val="7030A0"/>
                </a:solidFill>
              </a:rPr>
              <a:t>mergesort.cpp</a:t>
            </a:r>
            <a:r>
              <a:rPr lang="en-US" altLang="zh-CN" dirty="0"/>
              <a:t>)</a:t>
            </a:r>
            <a:endParaRPr lang="x-none" altLang="en-US" dirty="0"/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b="1" dirty="0"/>
              <a:t>输入格式</a:t>
            </a:r>
            <a:r>
              <a:rPr lang="zh-CN" altLang="en-US" dirty="0"/>
              <a:t>：第一行一个整数</a:t>
            </a:r>
            <a:r>
              <a:rPr lang="en-US" altLang="zh-CN" dirty="0"/>
              <a:t>n</a:t>
            </a:r>
            <a:r>
              <a:rPr lang="zh-CN" altLang="en-US" dirty="0"/>
              <a:t>（</a:t>
            </a:r>
            <a:r>
              <a:rPr lang="en-US" altLang="zh-CN" dirty="0"/>
              <a:t>1&lt;=n&lt;=10</a:t>
            </a:r>
            <a:r>
              <a:rPr lang="en-US" altLang="zh-CN" baseline="30000" dirty="0"/>
              <a:t>6</a:t>
            </a:r>
            <a:r>
              <a:rPr lang="en-US" altLang="zh-CN" dirty="0"/>
              <a:t>)</a:t>
            </a:r>
            <a:endParaRPr lang="en-US" altLang="zh-CN" dirty="0"/>
          </a:p>
          <a:p>
            <a:pPr lvl="1"/>
            <a:r>
              <a:rPr lang="zh-CN" altLang="en-US" dirty="0"/>
              <a:t>第二行包含用空格分开的</a:t>
            </a:r>
            <a:r>
              <a:rPr lang="en-US" altLang="zh-CN" dirty="0"/>
              <a:t>n</a:t>
            </a:r>
            <a:r>
              <a:rPr lang="zh-CN" altLang="en-US" dirty="0"/>
              <a:t>个整数 （范围在 </a:t>
            </a:r>
            <a:r>
              <a:rPr lang="en-US" altLang="zh-CN" dirty="0"/>
              <a:t>[-10</a:t>
            </a:r>
            <a:r>
              <a:rPr lang="en-US" altLang="zh-CN" baseline="30000" dirty="0"/>
              <a:t>9</a:t>
            </a:r>
            <a:r>
              <a:rPr lang="en-US" altLang="zh-CN" dirty="0"/>
              <a:t>,10</a:t>
            </a:r>
            <a:r>
              <a:rPr lang="en-US" altLang="zh-CN" baseline="30000" dirty="0"/>
              <a:t>9</a:t>
            </a:r>
            <a:r>
              <a:rPr lang="en-US" altLang="zh-CN" dirty="0"/>
              <a:t>]</a:t>
            </a:r>
            <a:r>
              <a:rPr lang="zh-CN" altLang="en-US" dirty="0"/>
              <a:t>）</a:t>
            </a:r>
            <a:endParaRPr lang="en-US" altLang="zh-CN" dirty="0"/>
          </a:p>
          <a:p>
            <a:r>
              <a:rPr lang="zh-CN" altLang="en-US" b="1" dirty="0"/>
              <a:t>输出格式</a:t>
            </a:r>
            <a:r>
              <a:rPr lang="zh-CN" altLang="en-US" dirty="0"/>
              <a:t>：</a:t>
            </a:r>
            <a:endParaRPr lang="en-US" altLang="zh-CN" dirty="0"/>
          </a:p>
          <a:p>
            <a:pPr lvl="1"/>
            <a:r>
              <a:rPr lang="zh-CN" altLang="en-US" dirty="0"/>
              <a:t>一行用空格分开的</a:t>
            </a:r>
            <a:r>
              <a:rPr lang="en-US" altLang="zh-CN" dirty="0"/>
              <a:t>n</a:t>
            </a:r>
            <a:r>
              <a:rPr lang="zh-CN" altLang="en-US" dirty="0"/>
              <a:t>个数，表示输入的</a:t>
            </a:r>
            <a:r>
              <a:rPr lang="en-US" altLang="zh-CN" dirty="0"/>
              <a:t>n</a:t>
            </a:r>
            <a:r>
              <a:rPr lang="zh-CN" altLang="en-US" dirty="0"/>
              <a:t>个数按从小到大顺序排列的结果。</a:t>
            </a:r>
            <a:endParaRPr lang="en-US" altLang="zh-CN" dirty="0"/>
          </a:p>
          <a:p>
            <a:r>
              <a:rPr lang="zh-CN" altLang="en-US" b="1" dirty="0"/>
              <a:t>样例输入</a:t>
            </a:r>
            <a:r>
              <a:rPr lang="zh-CN" altLang="en-US" dirty="0"/>
              <a:t>：</a:t>
            </a:r>
            <a:endParaRPr lang="en-US" altLang="zh-CN" dirty="0"/>
          </a:p>
          <a:p>
            <a:pPr marL="0" indent="0">
              <a:buNone/>
            </a:pPr>
            <a:r>
              <a:rPr lang="en-US" altLang="zh-CN" dirty="0"/>
              <a:t>5</a:t>
            </a:r>
            <a:endParaRPr lang="en-US" altLang="zh-CN" dirty="0"/>
          </a:p>
          <a:p>
            <a:pPr marL="0" indent="0">
              <a:buNone/>
            </a:pPr>
            <a:r>
              <a:rPr lang="en-US" altLang="zh-CN" dirty="0"/>
              <a:t>3 1 2 4 6</a:t>
            </a:r>
            <a:endParaRPr lang="en-US" altLang="zh-CN" dirty="0"/>
          </a:p>
          <a:p>
            <a:r>
              <a:rPr lang="zh-CN" altLang="en-US" b="1" dirty="0"/>
              <a:t>样例输出</a:t>
            </a:r>
            <a:r>
              <a:rPr lang="zh-CN" altLang="en-US" dirty="0"/>
              <a:t>：</a:t>
            </a:r>
            <a:endParaRPr lang="en-US" altLang="zh-CN" dirty="0"/>
          </a:p>
          <a:p>
            <a:pPr marL="0" indent="0">
              <a:buNone/>
            </a:pPr>
            <a:r>
              <a:rPr lang="en-US" altLang="zh-CN" dirty="0"/>
              <a:t>1 2 3 4 6</a:t>
            </a:r>
            <a:endParaRPr lang="en-US" altLang="zh-CN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Task 2	</a:t>
            </a:r>
            <a:r>
              <a:rPr lang="zh-CN" altLang="en-US" dirty="0"/>
              <a:t>快速排序   </a:t>
            </a:r>
            <a:r>
              <a:rPr lang="en-US" altLang="zh-CN" dirty="0"/>
              <a:t>(</a:t>
            </a:r>
            <a:r>
              <a:rPr lang="en-US" altLang="zh-CN" dirty="0">
                <a:solidFill>
                  <a:srgbClr val="7030A0"/>
                </a:solidFill>
              </a:rPr>
              <a:t>qsort.cpp</a:t>
            </a:r>
            <a:r>
              <a:rPr lang="en-US" altLang="zh-CN" dirty="0"/>
              <a:t>)</a:t>
            </a:r>
            <a:endParaRPr lang="x-none" altLang="en-US" dirty="0"/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b="1" dirty="0"/>
              <a:t>输入格式</a:t>
            </a:r>
            <a:r>
              <a:rPr lang="zh-CN" altLang="en-US" dirty="0"/>
              <a:t>：第一行一个整数</a:t>
            </a:r>
            <a:r>
              <a:rPr lang="en-US" altLang="zh-CN" dirty="0"/>
              <a:t>n</a:t>
            </a:r>
            <a:r>
              <a:rPr lang="zh-CN" altLang="en-US" dirty="0"/>
              <a:t>（</a:t>
            </a:r>
            <a:r>
              <a:rPr lang="en-US" altLang="zh-CN" dirty="0"/>
              <a:t>1&lt;=n&lt;=10</a:t>
            </a:r>
            <a:r>
              <a:rPr lang="en-US" altLang="zh-CN" baseline="30000" dirty="0"/>
              <a:t>6</a:t>
            </a:r>
            <a:r>
              <a:rPr lang="en-US" altLang="zh-CN" dirty="0"/>
              <a:t>)</a:t>
            </a:r>
            <a:endParaRPr lang="en-US" altLang="zh-CN" dirty="0"/>
          </a:p>
          <a:p>
            <a:pPr lvl="1"/>
            <a:r>
              <a:rPr lang="zh-CN" altLang="en-US" dirty="0"/>
              <a:t>第二行包含用空格分开的</a:t>
            </a:r>
            <a:r>
              <a:rPr lang="en-US" altLang="zh-CN" dirty="0"/>
              <a:t>n</a:t>
            </a:r>
            <a:r>
              <a:rPr lang="zh-CN" altLang="en-US" dirty="0"/>
              <a:t>个整数 （范围在 </a:t>
            </a:r>
            <a:r>
              <a:rPr lang="en-US" altLang="zh-CN" dirty="0"/>
              <a:t>[-10</a:t>
            </a:r>
            <a:r>
              <a:rPr lang="en-US" altLang="zh-CN" baseline="30000" dirty="0"/>
              <a:t>9</a:t>
            </a:r>
            <a:r>
              <a:rPr lang="en-US" altLang="zh-CN" dirty="0"/>
              <a:t>,10</a:t>
            </a:r>
            <a:r>
              <a:rPr lang="en-US" altLang="zh-CN" baseline="30000" dirty="0"/>
              <a:t>9</a:t>
            </a:r>
            <a:r>
              <a:rPr lang="en-US" altLang="zh-CN" dirty="0"/>
              <a:t>]</a:t>
            </a:r>
            <a:r>
              <a:rPr lang="zh-CN" altLang="en-US" dirty="0"/>
              <a:t>）</a:t>
            </a:r>
            <a:endParaRPr lang="en-US" altLang="zh-CN" dirty="0"/>
          </a:p>
          <a:p>
            <a:r>
              <a:rPr lang="zh-CN" altLang="en-US" b="1" dirty="0"/>
              <a:t>输出格式</a:t>
            </a:r>
            <a:r>
              <a:rPr lang="zh-CN" altLang="en-US" dirty="0"/>
              <a:t>：</a:t>
            </a:r>
            <a:endParaRPr lang="en-US" altLang="zh-CN" dirty="0"/>
          </a:p>
          <a:p>
            <a:pPr lvl="1"/>
            <a:r>
              <a:rPr lang="zh-CN" altLang="en-US" dirty="0"/>
              <a:t>一行用空格分开的</a:t>
            </a:r>
            <a:r>
              <a:rPr lang="en-US" altLang="zh-CN" dirty="0"/>
              <a:t>n</a:t>
            </a:r>
            <a:r>
              <a:rPr lang="zh-CN" altLang="en-US" dirty="0"/>
              <a:t>个数，表示输入的</a:t>
            </a:r>
            <a:r>
              <a:rPr lang="en-US" altLang="zh-CN" dirty="0"/>
              <a:t>n</a:t>
            </a:r>
            <a:r>
              <a:rPr lang="zh-CN" altLang="en-US" dirty="0"/>
              <a:t>个数按从小到大顺序排列的结果。</a:t>
            </a:r>
            <a:endParaRPr lang="en-US" altLang="zh-CN" dirty="0"/>
          </a:p>
          <a:p>
            <a:r>
              <a:rPr lang="zh-CN" altLang="en-US" b="1" dirty="0"/>
              <a:t>样例输入</a:t>
            </a:r>
            <a:r>
              <a:rPr lang="zh-CN" altLang="en-US" dirty="0"/>
              <a:t>：</a:t>
            </a:r>
            <a:endParaRPr lang="en-US" altLang="zh-CN" dirty="0"/>
          </a:p>
          <a:p>
            <a:pPr marL="0" indent="0">
              <a:buNone/>
            </a:pPr>
            <a:r>
              <a:rPr lang="en-US" altLang="zh-CN" dirty="0"/>
              <a:t>5</a:t>
            </a:r>
            <a:endParaRPr lang="en-US" altLang="zh-CN" dirty="0"/>
          </a:p>
          <a:p>
            <a:pPr marL="0" indent="0">
              <a:buNone/>
            </a:pPr>
            <a:r>
              <a:rPr lang="en-US" altLang="zh-CN" dirty="0"/>
              <a:t>3 1 2 4 6</a:t>
            </a:r>
            <a:endParaRPr lang="en-US" altLang="zh-CN" dirty="0"/>
          </a:p>
          <a:p>
            <a:r>
              <a:rPr lang="zh-CN" altLang="en-US" b="1" dirty="0"/>
              <a:t>样例输出</a:t>
            </a:r>
            <a:r>
              <a:rPr lang="zh-CN" altLang="en-US" dirty="0"/>
              <a:t>：</a:t>
            </a:r>
            <a:endParaRPr lang="en-US" altLang="zh-CN" dirty="0"/>
          </a:p>
          <a:p>
            <a:pPr marL="0" indent="0">
              <a:buNone/>
            </a:pPr>
            <a:r>
              <a:rPr lang="en-US" altLang="zh-CN" dirty="0"/>
              <a:t>1 2 3 4 6</a:t>
            </a:r>
            <a:endParaRPr lang="en-US" altLang="zh-CN" dirty="0"/>
          </a:p>
        </p:txBody>
      </p:sp>
      <p:sp>
        <p:nvSpPr>
          <p:cNvPr id="6" name="内容占位符 2"/>
          <p:cNvSpPr txBox="1"/>
          <p:nvPr/>
        </p:nvSpPr>
        <p:spPr>
          <a:xfrm>
            <a:off x="4945185" y="4486763"/>
            <a:ext cx="6277708" cy="1325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800" dirty="0"/>
              <a:t>推荐用</a:t>
            </a:r>
            <a:r>
              <a:rPr lang="en-US" altLang="zh-CN" sz="1800" dirty="0"/>
              <a:t>randomized-</a:t>
            </a:r>
            <a:r>
              <a:rPr lang="en-US" altLang="zh-CN" sz="1800" dirty="0" err="1"/>
              <a:t>qsort</a:t>
            </a:r>
            <a:r>
              <a:rPr lang="zh-CN" altLang="en-US" sz="1800" dirty="0"/>
              <a:t>而不要用</a:t>
            </a:r>
            <a:r>
              <a:rPr lang="en-US" altLang="zh-CN" sz="1800" dirty="0" err="1"/>
              <a:t>qsort</a:t>
            </a:r>
            <a:endParaRPr lang="en-US" altLang="en-US" sz="1800" dirty="0"/>
          </a:p>
          <a:p>
            <a:r>
              <a:rPr lang="zh-CN" altLang="en-US" sz="1800" dirty="0"/>
              <a:t>测试数据中有</a:t>
            </a:r>
            <a:r>
              <a:rPr lang="en-US" altLang="zh-CN" sz="1800" dirty="0"/>
              <a:t>2</a:t>
            </a:r>
            <a:r>
              <a:rPr lang="zh-CN" altLang="en-US" sz="1800" dirty="0"/>
              <a:t>个数据让</a:t>
            </a:r>
            <a:r>
              <a:rPr lang="en-US" altLang="zh-CN" sz="1800" dirty="0" err="1"/>
              <a:t>qsort</a:t>
            </a:r>
            <a:r>
              <a:rPr lang="zh-CN" altLang="en-US" sz="1800" dirty="0"/>
              <a:t>的复杂度达到</a:t>
            </a:r>
            <a:r>
              <a:rPr lang="en-US" altLang="zh-CN" sz="1800" dirty="0"/>
              <a:t>O(n</a:t>
            </a:r>
            <a:r>
              <a:rPr lang="en-US" altLang="zh-CN" sz="1800" baseline="30000" dirty="0"/>
              <a:t>2</a:t>
            </a:r>
            <a:r>
              <a:rPr lang="en-US" altLang="zh-CN" sz="1800" dirty="0"/>
              <a:t>).</a:t>
            </a:r>
            <a:endParaRPr lang="en-US" altLang="zh-CN" sz="1800" dirty="0"/>
          </a:p>
          <a:p>
            <a:r>
              <a:rPr lang="zh-CN" altLang="en-US" sz="1800" dirty="0"/>
              <a:t>如果你不用</a:t>
            </a:r>
            <a:r>
              <a:rPr lang="en-US" altLang="zh-CN" sz="1800" dirty="0"/>
              <a:t>randomized-</a:t>
            </a:r>
            <a:r>
              <a:rPr lang="en-US" altLang="zh-CN" sz="1800" dirty="0" err="1"/>
              <a:t>qsort</a:t>
            </a:r>
            <a:r>
              <a:rPr lang="zh-CN" altLang="en-US" sz="1800" dirty="0"/>
              <a:t>，第二题只能拿到</a:t>
            </a:r>
            <a:r>
              <a:rPr lang="en-US" altLang="zh-CN" sz="1800" dirty="0"/>
              <a:t>80</a:t>
            </a:r>
            <a:r>
              <a:rPr lang="zh-CN" altLang="en-US" sz="1800" dirty="0"/>
              <a:t>分最多。</a:t>
            </a:r>
            <a:endParaRPr lang="en-US" alt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/>
              <a:t>选做</a:t>
            </a:r>
            <a:r>
              <a:rPr lang="en-US" altLang="zh-CN" dirty="0"/>
              <a:t>	</a:t>
            </a:r>
            <a:r>
              <a:rPr lang="zh-CN" altLang="en-US" dirty="0"/>
              <a:t>求逆序对数量</a:t>
            </a:r>
            <a:r>
              <a:rPr lang="en-US" altLang="zh-CN" dirty="0"/>
              <a:t>(</a:t>
            </a:r>
            <a:r>
              <a:rPr lang="en-US" altLang="zh-CN" dirty="0">
                <a:solidFill>
                  <a:srgbClr val="7030A0"/>
                </a:solidFill>
              </a:rPr>
              <a:t>count_inversion.cpp</a:t>
            </a:r>
            <a:r>
              <a:rPr lang="en-US" altLang="zh-CN" dirty="0"/>
              <a:t>)</a:t>
            </a:r>
            <a:endParaRPr lang="x-none" altLang="en-US" dirty="0"/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b="1" dirty="0"/>
              <a:t>输入格式</a:t>
            </a:r>
            <a:r>
              <a:rPr lang="zh-CN" altLang="en-US" dirty="0"/>
              <a:t>：第一行一个整数</a:t>
            </a:r>
            <a:r>
              <a:rPr lang="en-US" altLang="zh-CN" dirty="0"/>
              <a:t>n</a:t>
            </a:r>
            <a:r>
              <a:rPr lang="zh-CN" altLang="en-US" dirty="0"/>
              <a:t>（</a:t>
            </a:r>
            <a:r>
              <a:rPr lang="en-US" altLang="zh-CN" dirty="0"/>
              <a:t>1&lt;=n&lt;=10</a:t>
            </a:r>
            <a:r>
              <a:rPr lang="en-US" altLang="zh-CN" baseline="30000" dirty="0"/>
              <a:t>6</a:t>
            </a:r>
            <a:r>
              <a:rPr lang="en-US" altLang="zh-CN" dirty="0"/>
              <a:t>)</a:t>
            </a:r>
            <a:endParaRPr lang="en-US" altLang="zh-CN" dirty="0"/>
          </a:p>
          <a:p>
            <a:pPr lvl="1"/>
            <a:r>
              <a:rPr lang="zh-CN" altLang="en-US" dirty="0"/>
              <a:t>第二行包含用空格分开的</a:t>
            </a:r>
            <a:r>
              <a:rPr lang="en-US" altLang="zh-CN" dirty="0"/>
              <a:t>n</a:t>
            </a:r>
            <a:r>
              <a:rPr lang="zh-CN" altLang="en-US" dirty="0"/>
              <a:t>个整数 （范围在 </a:t>
            </a:r>
            <a:r>
              <a:rPr lang="en-US" altLang="zh-CN" dirty="0"/>
              <a:t>[-10</a:t>
            </a:r>
            <a:r>
              <a:rPr lang="en-US" altLang="zh-CN" baseline="30000" dirty="0"/>
              <a:t>9</a:t>
            </a:r>
            <a:r>
              <a:rPr lang="en-US" altLang="zh-CN" dirty="0"/>
              <a:t>,10</a:t>
            </a:r>
            <a:r>
              <a:rPr lang="en-US" altLang="zh-CN" baseline="30000" dirty="0"/>
              <a:t>9</a:t>
            </a:r>
            <a:r>
              <a:rPr lang="en-US" altLang="zh-CN" dirty="0"/>
              <a:t>]</a:t>
            </a:r>
            <a:r>
              <a:rPr lang="zh-CN" altLang="en-US" dirty="0"/>
              <a:t>）</a:t>
            </a:r>
            <a:endParaRPr lang="en-US" altLang="zh-CN" dirty="0"/>
          </a:p>
          <a:p>
            <a:r>
              <a:rPr lang="zh-CN" altLang="en-US" b="1" dirty="0"/>
              <a:t>输出格式</a:t>
            </a:r>
            <a:r>
              <a:rPr lang="zh-CN" altLang="en-US" dirty="0"/>
              <a:t>：</a:t>
            </a:r>
            <a:endParaRPr lang="en-US" altLang="zh-CN" dirty="0"/>
          </a:p>
          <a:p>
            <a:pPr lvl="1"/>
            <a:r>
              <a:rPr lang="zh-CN" altLang="en-US" dirty="0"/>
              <a:t>一个整数，表示输入的数字序列中逆序对的个数。</a:t>
            </a:r>
            <a:endParaRPr lang="en-US" altLang="zh-CN" dirty="0"/>
          </a:p>
          <a:p>
            <a:r>
              <a:rPr lang="zh-CN" altLang="en-US" b="1" dirty="0"/>
              <a:t>样例输入</a:t>
            </a:r>
            <a:r>
              <a:rPr lang="zh-CN" altLang="en-US" dirty="0"/>
              <a:t>：</a:t>
            </a:r>
            <a:endParaRPr lang="en-US" altLang="zh-CN" dirty="0"/>
          </a:p>
          <a:p>
            <a:pPr marL="0" indent="0">
              <a:buNone/>
            </a:pPr>
            <a:r>
              <a:rPr lang="en-US" altLang="zh-CN" dirty="0"/>
              <a:t>5</a:t>
            </a:r>
            <a:endParaRPr lang="en-US" altLang="zh-CN" dirty="0"/>
          </a:p>
          <a:p>
            <a:pPr marL="0" indent="0">
              <a:buNone/>
            </a:pPr>
            <a:r>
              <a:rPr lang="en-US" altLang="zh-CN" dirty="0"/>
              <a:t>3 1 2 4 6</a:t>
            </a:r>
            <a:endParaRPr lang="en-US" altLang="zh-CN" dirty="0"/>
          </a:p>
          <a:p>
            <a:r>
              <a:rPr lang="zh-CN" altLang="en-US" b="1" dirty="0"/>
              <a:t>样例输出</a:t>
            </a:r>
            <a:r>
              <a:rPr lang="zh-CN" altLang="en-US" dirty="0"/>
              <a:t>：</a:t>
            </a:r>
            <a:endParaRPr lang="en-US" altLang="zh-CN" dirty="0"/>
          </a:p>
          <a:p>
            <a:pPr marL="0" indent="0">
              <a:buNone/>
            </a:pPr>
            <a:r>
              <a:rPr lang="en-US" altLang="zh-CN" dirty="0"/>
              <a:t>2</a:t>
            </a:r>
            <a:endParaRPr lang="en-US" altLang="zh-CN" dirty="0"/>
          </a:p>
        </p:txBody>
      </p:sp>
      <p:sp>
        <p:nvSpPr>
          <p:cNvPr id="6" name="内容占位符 2"/>
          <p:cNvSpPr txBox="1"/>
          <p:nvPr/>
        </p:nvSpPr>
        <p:spPr>
          <a:xfrm>
            <a:off x="5009840" y="5004000"/>
            <a:ext cx="6277708" cy="7872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800" dirty="0"/>
              <a:t>避免暴力遍历</a:t>
            </a:r>
            <a:endParaRPr lang="en-US" altLang="zh-CN" sz="1800" dirty="0"/>
          </a:p>
          <a:p>
            <a:r>
              <a:rPr lang="zh-CN" altLang="en-US" sz="1800" dirty="0"/>
              <a:t>思考它与归并排序的关系</a:t>
            </a:r>
            <a:endParaRPr lang="en-US" altLang="en-US" sz="1800" dirty="0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commondata" val="eyJoZGlkIjoiZGE1ODU3MzJmOGU3YzcyMTUwODI2N2QwMzRkMDczNjIifQ==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575</Words>
  <Application>WPS 演示</Application>
  <PresentationFormat>宽屏</PresentationFormat>
  <Paragraphs>47</Paragraphs>
  <Slides>4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size="14" baseType="lpstr">
      <vt:lpstr>Arial</vt:lpstr>
      <vt:lpstr>宋体</vt:lpstr>
      <vt:lpstr>Wingdings</vt:lpstr>
      <vt:lpstr>等线 Light</vt:lpstr>
      <vt:lpstr>Calibri Light</vt:lpstr>
      <vt:lpstr>等线</vt:lpstr>
      <vt:lpstr>Calibri</vt:lpstr>
      <vt:lpstr>微软雅黑</vt:lpstr>
      <vt:lpstr>Arial Unicode MS</vt:lpstr>
      <vt:lpstr>Office 主题​​</vt:lpstr>
      <vt:lpstr>实验课8：归并排序&amp; 快速排序</vt:lpstr>
      <vt:lpstr>Task 1   归并排序   (mergesort.cpp)</vt:lpstr>
      <vt:lpstr>Task 2	快速排序   (qsort.cpp)</vt:lpstr>
      <vt:lpstr>选做	求逆序对数量(count_inversion.cpp)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金 恺</dc:creator>
  <cp:lastModifiedBy>chenh</cp:lastModifiedBy>
  <cp:revision>148</cp:revision>
  <dcterms:created xsi:type="dcterms:W3CDTF">2021-02-28T12:08:00Z</dcterms:created>
  <dcterms:modified xsi:type="dcterms:W3CDTF">2023-11-02T11:41:02Z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BEDF8FC483D74F92A75BD48B64C397F5_12</vt:lpwstr>
  </property>
  <property fmtid="{D5CDD505-2E9C-101B-9397-08002B2CF9AE}" pid="3" name="KSOProductBuildVer">
    <vt:lpwstr>2052-12.1.0.15712</vt:lpwstr>
  </property>
</Properties>
</file>