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3" r:id="rId2"/>
    <p:sldId id="454" r:id="rId3"/>
    <p:sldId id="451" r:id="rId4"/>
    <p:sldId id="455" r:id="rId5"/>
    <p:sldId id="456" r:id="rId6"/>
    <p:sldId id="457" r:id="rId7"/>
  </p:sldIdLst>
  <p:sldSz cx="12192000" cy="6858000"/>
  <p:notesSz cx="6858000" cy="9144000"/>
  <p:defaultTextStyle>
    <a:defPPr>
      <a:defRPr lang="zh-Hans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EA7721-624C-4DB8-823E-B8A5BF469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99406B0-54AA-4AF8-B643-A2C0D8A92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75D9A6-7CB7-4DEA-B401-C8073F2A4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74A5FD-E197-4136-B31E-ED3E574B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374123-69D3-453B-8ED3-8E699A408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243155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7DB34D-3E25-4CFE-B56A-9CEDB776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6B493C-5232-4946-B7A3-379072EDC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BB0A05-ADF6-4516-9DE3-1F32848CC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660924-5744-4D78-858D-E4C3C741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3D2750-D100-49B4-BB64-A590A0A2D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369130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A51E3E-BF16-4CE3-8BA2-8894B227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21D074-2FD8-4EB2-83F1-8272EFA20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D325DA-E204-4DED-A96A-8930F33E5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97579A-9943-484C-BE5D-12DE7B05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1A00A6-9158-4E0B-898E-6FB2D4B6B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53626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790673-FDFC-4D8C-A888-28FD3F28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F17067-37DD-45FC-9557-D7DEC238E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5CE78DA-7A05-49AE-82F8-9F5C413F7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D540D4-DB77-4DA6-A443-8184245EB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4DAFBD-6463-4FEA-8118-1F51B54C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06ECE7-CF46-42DB-A70A-3B97B64FA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46890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145C79-2088-4B2F-BDBB-7CF7A8E92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5A8A02-8D54-4E65-9ACD-2EDBDF9B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70F7AD-6A23-4D69-8D8C-714770E5B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ED6BDAD-154D-4433-90C6-74C95EE5B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2B54EA3-C9E9-43FD-86ED-3D49CE310C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28D1B41-B91B-406F-8F98-183BF9CF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31B262A-D4AF-4BF6-89C3-BAB13E2D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4C50159-D353-41C6-8253-DE783C38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53158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7AC056-A553-447A-8439-39283110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E71AC9B-9558-49DF-86F1-0E95A9AE7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387E36-9EBD-4148-8E16-5C880A76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9DBCD84-260E-4DA1-9B1E-4DDC2CEC9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408346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5C86C73-3719-43EB-A4CA-833107D1B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BEBC3D-FC8A-4FC0-945A-14EAB36A6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CCDAD5-FDD6-4FB4-A0BA-38CE64937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394298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892D92-EB2B-4A37-82AF-1A169274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E92CC0-FEAE-45F3-A430-9FA65F597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B38BFD8-E7CE-41B2-97FA-5797BA3BB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92D182-2884-4179-901F-33270482E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2B67E8-FE37-4F10-9579-E0ED699B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E672FB-1D9C-4CA3-9C90-A1E4A261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58547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A25E40-EFFC-4570-B775-F4BB8BD0C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B52C0D-064E-4D10-A11C-4DC39F5CF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ans-HK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2F6ADE-8949-4201-9991-56EA50953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B745F8-C547-4D02-BB67-A795FE30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3A8C21-F0B7-4372-A9CC-5FB781A3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860FF4-7E2C-4DE4-A505-C1354720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26792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A6744-BC47-4EAC-B8CB-73AAF2DC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8FB42B-3702-4AC2-970C-6ED44FB2A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F21F92-6C1C-4491-B31E-4C21AEE5F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1B5053-3929-4082-9273-A311178D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FF693A-23C8-4509-80E3-88DAF7B5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413559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DA23B89-0707-48C2-ABC7-44EC189B18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BE097D-5982-4908-8317-715DD1146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6255C7-189D-4798-936A-FF5791D58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DBF9C6-A30A-4AA1-8746-120DCA72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5CECE9-5D8F-4521-9780-849D2659F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214409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513D830-B9E7-4743-8D20-F9C853F8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Hans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F0A4F49-530C-4D1B-B29E-BCF05A3D6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Hans-HK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1E1891-2718-461E-A014-2350C47AE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B0899-8594-4890-9E3F-680647352FBE}" type="datetimeFigureOut">
              <a:rPr lang="zh-Hans-HK" altLang="en-US" smtClean="0"/>
              <a:t>21/3/2021</a:t>
            </a:fld>
            <a:endParaRPr lang="zh-Hans-HK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1F9CBF-B66F-4600-97FB-B8D663563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ans-HK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8580F9-0FDD-4C1E-AE8B-8C863226D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E2136-AFC0-490F-9C87-05451AB53070}" type="slidenum">
              <a:rPr lang="zh-Hans-HK" altLang="en-US" smtClean="0"/>
              <a:t>‹#›</a:t>
            </a:fld>
            <a:endParaRPr lang="zh-Hans-HK" altLang="en-US"/>
          </a:p>
        </p:txBody>
      </p:sp>
    </p:spTree>
    <p:extLst>
      <p:ext uri="{BB962C8B-B14F-4D97-AF65-F5344CB8AC3E}">
        <p14:creationId xmlns:p14="http://schemas.microsoft.com/office/powerpoint/2010/main" val="17594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ans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5344A83-590F-4A6D-8B24-E44E66C3A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补充内容部分</a:t>
            </a:r>
            <a:endParaRPr lang="zh-Hans-HK" altLang="en-US" dirty="0"/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F5774A4-9D7D-4911-B7A4-FDEC8B05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2042744"/>
            <a:ext cx="7772400" cy="4114800"/>
          </a:xfrm>
        </p:spPr>
        <p:txBody>
          <a:bodyPr/>
          <a:lstStyle/>
          <a:p>
            <a:r>
              <a:rPr lang="zh-CN" altLang="en-US" dirty="0"/>
              <a:t>循环移动后的字符串</a:t>
            </a:r>
            <a:r>
              <a:rPr lang="en-US" altLang="zh-CN" dirty="0"/>
              <a:t>(</a:t>
            </a:r>
            <a:r>
              <a:rPr lang="en-US" altLang="zh-Hans-HK" dirty="0"/>
              <a:t>Rotation)</a:t>
            </a:r>
            <a:endParaRPr lang="en-US" altLang="zh-CN" dirty="0"/>
          </a:p>
          <a:p>
            <a:r>
              <a:rPr lang="en-US" altLang="zh-Hans-HK" dirty="0">
                <a:solidFill>
                  <a:srgbClr val="00B0F0"/>
                </a:solidFill>
              </a:rPr>
              <a:t>Lyndon Word (LW)</a:t>
            </a:r>
          </a:p>
          <a:p>
            <a:pPr lvl="1"/>
            <a:r>
              <a:rPr lang="en-US" altLang="zh-Hans-HK" dirty="0"/>
              <a:t>LW</a:t>
            </a:r>
            <a:r>
              <a:rPr lang="zh-CN" altLang="en-US" dirty="0"/>
              <a:t>的定义和基本性质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00B0F0"/>
                </a:solidFill>
              </a:rPr>
              <a:t>Lyndon factorization</a:t>
            </a:r>
            <a:r>
              <a:rPr lang="en-US" altLang="zh-CN" dirty="0"/>
              <a:t> </a:t>
            </a:r>
            <a:r>
              <a:rPr lang="en-US" altLang="zh-Hans-HK" dirty="0"/>
              <a:t>(*)</a:t>
            </a:r>
            <a:endParaRPr lang="en-US" altLang="zh-CN" dirty="0"/>
          </a:p>
          <a:p>
            <a:pPr lvl="1"/>
            <a:r>
              <a:rPr lang="en-US" altLang="zh-Hans-HK" dirty="0"/>
              <a:t>LW</a:t>
            </a:r>
            <a:r>
              <a:rPr lang="zh-CN" altLang="en-US" dirty="0"/>
              <a:t>应用</a:t>
            </a:r>
            <a:r>
              <a:rPr lang="en-US" altLang="zh-CN" dirty="0"/>
              <a:t>1: </a:t>
            </a:r>
            <a:r>
              <a:rPr lang="en-US" altLang="zh-CN" dirty="0">
                <a:solidFill>
                  <a:srgbClr val="00B0F0"/>
                </a:solidFill>
              </a:rPr>
              <a:t>de Bruijn</a:t>
            </a:r>
            <a:r>
              <a:rPr lang="zh-CN" altLang="en-US" dirty="0">
                <a:solidFill>
                  <a:srgbClr val="00B0F0"/>
                </a:solidFill>
              </a:rPr>
              <a:t>序列</a:t>
            </a:r>
            <a:r>
              <a:rPr lang="zh-CN" altLang="en-US" dirty="0"/>
              <a:t>的构造。 </a:t>
            </a:r>
            <a:r>
              <a:rPr lang="en-US" altLang="zh-Hans-HK" dirty="0"/>
              <a:t>(**)</a:t>
            </a:r>
            <a:endParaRPr lang="en-US" altLang="zh-CN" dirty="0"/>
          </a:p>
          <a:p>
            <a:pPr lvl="1"/>
            <a:r>
              <a:rPr lang="en-US" altLang="zh-Hans-HK" dirty="0"/>
              <a:t>LW</a:t>
            </a:r>
            <a:r>
              <a:rPr lang="zh-CN" altLang="en-US" dirty="0"/>
              <a:t>应用</a:t>
            </a:r>
            <a:r>
              <a:rPr lang="en-US" altLang="zh-CN" dirty="0"/>
              <a:t>2: </a:t>
            </a:r>
            <a:r>
              <a:rPr lang="en-US" altLang="zh-CN" dirty="0">
                <a:solidFill>
                  <a:srgbClr val="00B0F0"/>
                </a:solidFill>
              </a:rPr>
              <a:t>Run’s Theorem </a:t>
            </a:r>
            <a:r>
              <a:rPr lang="en-US" altLang="zh-CN" dirty="0"/>
              <a:t>(SICOMP’17)</a:t>
            </a:r>
            <a:r>
              <a:rPr lang="en-US" altLang="zh-Hans-HK" dirty="0"/>
              <a:t> (***)</a:t>
            </a:r>
          </a:p>
        </p:txBody>
      </p:sp>
    </p:spTree>
    <p:extLst>
      <p:ext uri="{BB962C8B-B14F-4D97-AF65-F5344CB8AC3E}">
        <p14:creationId xmlns:p14="http://schemas.microsoft.com/office/powerpoint/2010/main" val="222154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676154-6AE8-4C1D-A2F7-34474D142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457200"/>
            <a:ext cx="7965831" cy="1143000"/>
          </a:xfrm>
        </p:spPr>
        <p:txBody>
          <a:bodyPr/>
          <a:lstStyle/>
          <a:p>
            <a:r>
              <a:rPr lang="en-US" altLang="zh-Hans-HK" dirty="0"/>
              <a:t>Rotation</a:t>
            </a:r>
            <a:r>
              <a:rPr lang="zh-CN" altLang="en-US" dirty="0"/>
              <a:t>与</a:t>
            </a:r>
            <a:r>
              <a:rPr lang="en-US" altLang="zh-CN" dirty="0"/>
              <a:t>Lyndon Word</a:t>
            </a:r>
            <a:r>
              <a:rPr lang="zh-CN" altLang="en-US" dirty="0"/>
              <a:t>的定义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504F30-FAD0-442C-9538-F0CEA81CE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981200"/>
            <a:ext cx="7772400" cy="4252546"/>
          </a:xfrm>
        </p:spPr>
        <p:txBody>
          <a:bodyPr/>
          <a:lstStyle/>
          <a:p>
            <a:r>
              <a:rPr lang="zh-CN" altLang="en-US" dirty="0"/>
              <a:t>假设一个字符串</a:t>
            </a:r>
            <a:r>
              <a:rPr lang="en-US" altLang="zh-CN" dirty="0"/>
              <a:t>S=</a:t>
            </a:r>
            <a:r>
              <a:rPr lang="en-US" altLang="zh-CN" dirty="0">
                <a:solidFill>
                  <a:srgbClr val="92D050"/>
                </a:solidFill>
              </a:rPr>
              <a:t>s</a:t>
            </a:r>
            <a:r>
              <a:rPr lang="en-US" altLang="zh-CN" baseline="-25000" dirty="0">
                <a:solidFill>
                  <a:srgbClr val="92D050"/>
                </a:solidFill>
              </a:rPr>
              <a:t>1</a:t>
            </a:r>
            <a:r>
              <a:rPr lang="en-US" altLang="zh-CN" dirty="0">
                <a:solidFill>
                  <a:srgbClr val="92D050"/>
                </a:solidFill>
              </a:rPr>
              <a:t>s</a:t>
            </a:r>
            <a:r>
              <a:rPr lang="en-US" altLang="zh-CN" baseline="-25000" dirty="0">
                <a:solidFill>
                  <a:srgbClr val="92D050"/>
                </a:solidFill>
              </a:rPr>
              <a:t>2</a:t>
            </a:r>
            <a:r>
              <a:rPr lang="en-US" altLang="zh-CN" dirty="0">
                <a:solidFill>
                  <a:srgbClr val="92D050"/>
                </a:solidFill>
              </a:rPr>
              <a:t>…</a:t>
            </a:r>
            <a:r>
              <a:rPr lang="en-US" altLang="zh-CN" dirty="0" err="1">
                <a:solidFill>
                  <a:srgbClr val="92D050"/>
                </a:solidFill>
              </a:rPr>
              <a:t>s</a:t>
            </a:r>
            <a:r>
              <a:rPr lang="en-US" altLang="zh-CN" baseline="-25000" dirty="0" err="1">
                <a:solidFill>
                  <a:srgbClr val="92D050"/>
                </a:solidFill>
              </a:rPr>
              <a:t>n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把</a:t>
            </a:r>
            <a:r>
              <a:rPr lang="en-US" altLang="zh-CN" dirty="0" err="1">
                <a:solidFill>
                  <a:srgbClr val="92D050"/>
                </a:solidFill>
              </a:rPr>
              <a:t>s</a:t>
            </a:r>
            <a:r>
              <a:rPr lang="en-US" altLang="zh-CN" baseline="-25000" dirty="0" err="1">
                <a:solidFill>
                  <a:srgbClr val="92D050"/>
                </a:solidFill>
              </a:rPr>
              <a:t>i</a:t>
            </a:r>
            <a:r>
              <a:rPr lang="en-US" altLang="zh-CN" dirty="0">
                <a:solidFill>
                  <a:srgbClr val="92D050"/>
                </a:solidFill>
              </a:rPr>
              <a:t>…s</a:t>
            </a:r>
            <a:r>
              <a:rPr lang="en-US" altLang="zh-CN" i="1" baseline="-25000" dirty="0">
                <a:solidFill>
                  <a:srgbClr val="92D050"/>
                </a:solidFill>
              </a:rPr>
              <a:t>n</a:t>
            </a:r>
            <a:r>
              <a:rPr lang="en-US" altLang="zh-CN" dirty="0">
                <a:solidFill>
                  <a:srgbClr val="FFFF00"/>
                </a:solidFill>
              </a:rPr>
              <a:t>s</a:t>
            </a:r>
            <a:r>
              <a:rPr lang="en-US" altLang="zh-CN" baseline="-25000" dirty="0">
                <a:solidFill>
                  <a:srgbClr val="FFFF00"/>
                </a:solidFill>
              </a:rPr>
              <a:t>1</a:t>
            </a:r>
            <a:r>
              <a:rPr lang="en-US" altLang="zh-CN" dirty="0">
                <a:solidFill>
                  <a:srgbClr val="FFFF00"/>
                </a:solidFill>
              </a:rPr>
              <a:t>…s</a:t>
            </a:r>
            <a:r>
              <a:rPr lang="en-US" altLang="zh-CN" baseline="-25000" dirty="0">
                <a:solidFill>
                  <a:srgbClr val="FFFF00"/>
                </a:solidFill>
              </a:rPr>
              <a:t>i-1</a:t>
            </a:r>
            <a:r>
              <a:rPr lang="zh-CN" altLang="en-US" dirty="0"/>
              <a:t>叫做</a:t>
            </a:r>
            <a:r>
              <a:rPr lang="en-US" altLang="zh-CN" dirty="0"/>
              <a:t>S</a:t>
            </a:r>
            <a:r>
              <a:rPr lang="zh-CN" altLang="en-US" dirty="0"/>
              <a:t>的一个</a:t>
            </a:r>
            <a:r>
              <a:rPr lang="en-US" altLang="zh-CN" dirty="0">
                <a:solidFill>
                  <a:srgbClr val="00B0F0"/>
                </a:solidFill>
              </a:rPr>
              <a:t>rotation</a:t>
            </a:r>
          </a:p>
          <a:p>
            <a:pPr lvl="1"/>
            <a:r>
              <a:rPr lang="zh-CN" altLang="en-US" dirty="0"/>
              <a:t>例如</a:t>
            </a:r>
            <a:r>
              <a:rPr lang="en-US" altLang="zh-CN" dirty="0"/>
              <a:t>:'vivid'</a:t>
            </a:r>
            <a:r>
              <a:rPr lang="zh-CN" altLang="en-US" dirty="0"/>
              <a:t>的</a:t>
            </a:r>
            <a:r>
              <a:rPr lang="en-US" altLang="zh-CN" dirty="0"/>
              <a:t>5</a:t>
            </a:r>
            <a:r>
              <a:rPr lang="zh-CN" altLang="en-US" dirty="0"/>
              <a:t>个</a:t>
            </a:r>
            <a:r>
              <a:rPr lang="en-US" altLang="zh-CN" dirty="0"/>
              <a:t>Rotation</a:t>
            </a:r>
            <a:r>
              <a:rPr lang="zh-CN" altLang="en-US" dirty="0"/>
              <a:t>为：</a:t>
            </a:r>
            <a:endParaRPr lang="en-US" altLang="zh-CN" dirty="0"/>
          </a:p>
          <a:p>
            <a:pPr lvl="2"/>
            <a:r>
              <a:rPr lang="en-US" altLang="zh-CN" dirty="0"/>
              <a:t>'</a:t>
            </a:r>
            <a:r>
              <a:rPr lang="en-US" altLang="zh-Hans-HK" dirty="0">
                <a:solidFill>
                  <a:srgbClr val="92D050"/>
                </a:solidFill>
              </a:rPr>
              <a:t>vivid</a:t>
            </a:r>
            <a:r>
              <a:rPr lang="en-US" altLang="zh-CN" dirty="0"/>
              <a:t>'</a:t>
            </a:r>
            <a:r>
              <a:rPr lang="en-US" altLang="zh-Hans-HK" dirty="0"/>
              <a:t>,  </a:t>
            </a:r>
            <a:r>
              <a:rPr lang="en-US" altLang="zh-CN" dirty="0"/>
              <a:t>'</a:t>
            </a:r>
            <a:r>
              <a:rPr lang="en-US" altLang="zh-Hans-HK" dirty="0" err="1">
                <a:solidFill>
                  <a:srgbClr val="92D050"/>
                </a:solidFill>
              </a:rPr>
              <a:t>ivid</a:t>
            </a:r>
            <a:r>
              <a:rPr lang="en-US" altLang="zh-Hans-HK" dirty="0" err="1">
                <a:solidFill>
                  <a:srgbClr val="FFFF00"/>
                </a:solidFill>
              </a:rPr>
              <a:t>v</a:t>
            </a:r>
            <a:r>
              <a:rPr lang="en-US" altLang="zh-CN" dirty="0"/>
              <a:t>'</a:t>
            </a:r>
            <a:r>
              <a:rPr lang="en-US" altLang="zh-Hans-HK" dirty="0"/>
              <a:t>, </a:t>
            </a:r>
            <a:r>
              <a:rPr lang="en-US" altLang="zh-CN" dirty="0"/>
              <a:t>'</a:t>
            </a:r>
            <a:r>
              <a:rPr lang="en-US" altLang="zh-Hans-HK" dirty="0" err="1">
                <a:solidFill>
                  <a:srgbClr val="92D050"/>
                </a:solidFill>
              </a:rPr>
              <a:t>vid</a:t>
            </a:r>
            <a:r>
              <a:rPr lang="en-US" altLang="zh-Hans-HK" dirty="0" err="1">
                <a:solidFill>
                  <a:srgbClr val="FFFF00"/>
                </a:solidFill>
              </a:rPr>
              <a:t>vi</a:t>
            </a:r>
            <a:r>
              <a:rPr lang="en-US" altLang="zh-CN" dirty="0"/>
              <a:t>'</a:t>
            </a:r>
            <a:r>
              <a:rPr lang="en-US" altLang="zh-Hans-HK" dirty="0"/>
              <a:t>, </a:t>
            </a:r>
            <a:r>
              <a:rPr lang="en-US" altLang="zh-CN" dirty="0"/>
              <a:t>'</a:t>
            </a:r>
            <a:r>
              <a:rPr lang="en-US" altLang="zh-Hans-HK" dirty="0" err="1">
                <a:solidFill>
                  <a:srgbClr val="92D050"/>
                </a:solidFill>
              </a:rPr>
              <a:t>id</a:t>
            </a:r>
            <a:r>
              <a:rPr lang="en-US" altLang="zh-Hans-HK" dirty="0" err="1">
                <a:solidFill>
                  <a:srgbClr val="FFFF00"/>
                </a:solidFill>
              </a:rPr>
              <a:t>viv</a:t>
            </a:r>
            <a:r>
              <a:rPr lang="en-US" altLang="zh-CN" dirty="0"/>
              <a:t>'</a:t>
            </a:r>
            <a:r>
              <a:rPr lang="en-US" altLang="zh-Hans-HK" dirty="0"/>
              <a:t>, </a:t>
            </a:r>
            <a:r>
              <a:rPr lang="en-US" altLang="zh-CN" dirty="0"/>
              <a:t>'</a:t>
            </a:r>
            <a:r>
              <a:rPr lang="en-US" altLang="zh-Hans-HK" dirty="0" err="1">
                <a:solidFill>
                  <a:srgbClr val="92D050"/>
                </a:solidFill>
              </a:rPr>
              <a:t>d</a:t>
            </a:r>
            <a:r>
              <a:rPr lang="en-US" altLang="zh-Hans-HK" dirty="0" err="1">
                <a:solidFill>
                  <a:srgbClr val="FFFF00"/>
                </a:solidFill>
              </a:rPr>
              <a:t>vivi</a:t>
            </a:r>
            <a:r>
              <a:rPr lang="en-US" altLang="zh-CN" dirty="0"/>
              <a:t>’</a:t>
            </a:r>
          </a:p>
          <a:p>
            <a:pPr lvl="1"/>
            <a:r>
              <a:rPr lang="en-US" altLang="zh-Hans-HK" dirty="0"/>
              <a:t>'car' </a:t>
            </a:r>
            <a:r>
              <a:rPr lang="zh-CN" altLang="en-US" dirty="0"/>
              <a:t>与</a:t>
            </a:r>
            <a:r>
              <a:rPr lang="en-US" altLang="zh-CN" dirty="0"/>
              <a:t>'arc'</a:t>
            </a:r>
            <a:r>
              <a:rPr lang="zh-CN" altLang="en-US" dirty="0"/>
              <a:t>是</a:t>
            </a:r>
            <a:r>
              <a:rPr lang="en-US" altLang="zh-CN" dirty="0"/>
              <a:t>rotation</a:t>
            </a:r>
            <a:r>
              <a:rPr lang="zh-CN" altLang="en-US" dirty="0"/>
              <a:t>。  </a:t>
            </a:r>
            <a:r>
              <a:rPr lang="en-US" altLang="zh-CN" dirty="0"/>
              <a:t>'dog'</a:t>
            </a:r>
            <a:r>
              <a:rPr lang="zh-CN" altLang="en-US" dirty="0"/>
              <a:t>与</a:t>
            </a:r>
            <a:r>
              <a:rPr lang="en-US" altLang="zh-CN" dirty="0"/>
              <a:t>'god'</a:t>
            </a:r>
            <a:r>
              <a:rPr lang="zh-CN" altLang="en-US" dirty="0"/>
              <a:t>不是</a:t>
            </a:r>
            <a:r>
              <a:rPr lang="en-US" altLang="zh-CN" dirty="0"/>
              <a:t>!</a:t>
            </a:r>
            <a:endParaRPr lang="en-US" altLang="zh-Hans-HK" dirty="0"/>
          </a:p>
          <a:p>
            <a:r>
              <a:rPr lang="en-US" altLang="zh-CN" dirty="0"/>
              <a:t>S</a:t>
            </a:r>
            <a:r>
              <a:rPr lang="zh-CN" altLang="en-US" dirty="0"/>
              <a:t>叫做</a:t>
            </a:r>
            <a:r>
              <a:rPr lang="en-US" altLang="zh-CN" dirty="0">
                <a:solidFill>
                  <a:srgbClr val="00B0F0"/>
                </a:solidFill>
              </a:rPr>
              <a:t>Lyndon Word (LW)</a:t>
            </a:r>
            <a:r>
              <a:rPr lang="zh-CN" altLang="en-US" dirty="0">
                <a:solidFill>
                  <a:srgbClr val="00B0F0"/>
                </a:solidFill>
              </a:rPr>
              <a:t>，</a:t>
            </a:r>
            <a:r>
              <a:rPr lang="zh-CN" altLang="en-US" dirty="0"/>
              <a:t>如果</a:t>
            </a:r>
            <a:r>
              <a:rPr lang="en-US" altLang="zh-CN" dirty="0">
                <a:solidFill>
                  <a:srgbClr val="00B0F0"/>
                </a:solidFill>
              </a:rPr>
              <a:t>S</a:t>
            </a:r>
            <a:r>
              <a:rPr lang="zh-CN" altLang="en-US" dirty="0">
                <a:solidFill>
                  <a:srgbClr val="00B0F0"/>
                </a:solidFill>
              </a:rPr>
              <a:t>在</a:t>
            </a:r>
            <a:r>
              <a:rPr lang="en-US" altLang="zh-CN" dirty="0">
                <a:solidFill>
                  <a:srgbClr val="00B0F0"/>
                </a:solidFill>
              </a:rPr>
              <a:t>S</a:t>
            </a:r>
            <a:r>
              <a:rPr lang="zh-CN" altLang="en-US" dirty="0">
                <a:solidFill>
                  <a:srgbClr val="00B0F0"/>
                </a:solidFill>
              </a:rPr>
              <a:t>的</a:t>
            </a:r>
            <a:r>
              <a:rPr lang="en-US" altLang="zh-CN" i="1" dirty="0">
                <a:solidFill>
                  <a:srgbClr val="00B0F0"/>
                </a:solidFill>
              </a:rPr>
              <a:t>n</a:t>
            </a:r>
            <a:r>
              <a:rPr lang="zh-CN" altLang="en-US" dirty="0">
                <a:solidFill>
                  <a:srgbClr val="00B0F0"/>
                </a:solidFill>
              </a:rPr>
              <a:t>个</a:t>
            </a:r>
            <a:r>
              <a:rPr lang="en-US" altLang="zh-CN" dirty="0">
                <a:solidFill>
                  <a:srgbClr val="00B0F0"/>
                </a:solidFill>
              </a:rPr>
              <a:t>rotation</a:t>
            </a:r>
            <a:r>
              <a:rPr lang="zh-CN" altLang="en-US" dirty="0">
                <a:solidFill>
                  <a:srgbClr val="00B0F0"/>
                </a:solidFill>
              </a:rPr>
              <a:t>中字典序最小且是唯一最小的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zh-CN" altLang="en-US" dirty="0"/>
              <a:t>例如</a:t>
            </a:r>
            <a:r>
              <a:rPr lang="en-US" altLang="zh-CN" dirty="0"/>
              <a:t>'</a:t>
            </a:r>
            <a:r>
              <a:rPr lang="en-US" altLang="zh-CN" dirty="0">
                <a:solidFill>
                  <a:srgbClr val="00B050"/>
                </a:solidFill>
              </a:rPr>
              <a:t>o</a:t>
            </a:r>
            <a:r>
              <a:rPr lang="en-US" altLang="zh-CN" dirty="0"/>
              <a:t>',  '</a:t>
            </a:r>
            <a:r>
              <a:rPr lang="en-US" altLang="zh-CN" dirty="0">
                <a:solidFill>
                  <a:srgbClr val="00B050"/>
                </a:solidFill>
              </a:rPr>
              <a:t>apple</a:t>
            </a:r>
            <a:r>
              <a:rPr lang="en-US" altLang="zh-CN" dirty="0"/>
              <a:t>'</a:t>
            </a:r>
            <a:r>
              <a:rPr lang="zh-CN" altLang="en-US" dirty="0"/>
              <a:t>，</a:t>
            </a:r>
            <a:r>
              <a:rPr lang="en-US" altLang="zh-CN" dirty="0"/>
              <a:t>'</a:t>
            </a:r>
            <a:r>
              <a:rPr lang="en-US" altLang="zh-CN" dirty="0">
                <a:solidFill>
                  <a:srgbClr val="00B050"/>
                </a:solidFill>
              </a:rPr>
              <a:t>and</a:t>
            </a:r>
            <a:r>
              <a:rPr lang="en-US" altLang="zh-CN" dirty="0"/>
              <a:t>',  '</a:t>
            </a:r>
            <a:r>
              <a:rPr lang="en-US" altLang="zh-CN" dirty="0">
                <a:solidFill>
                  <a:srgbClr val="00B050"/>
                </a:solidFill>
              </a:rPr>
              <a:t>egg</a:t>
            </a:r>
            <a:r>
              <a:rPr lang="en-US" altLang="zh-CN" dirty="0"/>
              <a:t>',  '</a:t>
            </a:r>
            <a:r>
              <a:rPr lang="en-US" altLang="zh-CN" dirty="0">
                <a:solidFill>
                  <a:srgbClr val="00B050"/>
                </a:solidFill>
              </a:rPr>
              <a:t>again</a:t>
            </a:r>
            <a:r>
              <a:rPr lang="en-US" altLang="zh-CN" dirty="0"/>
              <a:t>' </a:t>
            </a:r>
            <a:r>
              <a:rPr lang="zh-CN" altLang="en-US" dirty="0"/>
              <a:t>都是</a:t>
            </a:r>
            <a:r>
              <a:rPr lang="en-US" altLang="zh-CN" dirty="0"/>
              <a:t>LW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en-US" altLang="zh-CN" dirty="0"/>
              <a:t>'</a:t>
            </a:r>
            <a:r>
              <a:rPr lang="en-US" altLang="zh-Hans-HK" dirty="0">
                <a:solidFill>
                  <a:srgbClr val="FF0000"/>
                </a:solidFill>
              </a:rPr>
              <a:t>vivid</a:t>
            </a:r>
            <a:r>
              <a:rPr lang="en-US" altLang="zh-CN" dirty="0"/>
              <a:t>' </a:t>
            </a:r>
            <a:r>
              <a:rPr lang="zh-CN" altLang="en-US" dirty="0"/>
              <a:t>不是因为</a:t>
            </a:r>
            <a:r>
              <a:rPr lang="en-US" altLang="zh-CN" dirty="0"/>
              <a:t>'</a:t>
            </a:r>
            <a:r>
              <a:rPr lang="en-US" altLang="zh-CN" dirty="0" err="1"/>
              <a:t>dvivi</a:t>
            </a:r>
            <a:r>
              <a:rPr lang="en-US" altLang="zh-CN" dirty="0"/>
              <a:t>' &lt;  'vivid'</a:t>
            </a:r>
            <a:r>
              <a:rPr lang="zh-CN" altLang="en-US" dirty="0"/>
              <a:t>。</a:t>
            </a:r>
            <a:r>
              <a:rPr lang="en-US" altLang="zh-CN" dirty="0"/>
              <a:t>'</a:t>
            </a:r>
            <a:r>
              <a:rPr lang="en-US" altLang="zh-CN" dirty="0" err="1">
                <a:solidFill>
                  <a:srgbClr val="FF0000"/>
                </a:solidFill>
              </a:rPr>
              <a:t>gigi</a:t>
            </a:r>
            <a:r>
              <a:rPr lang="en-US" altLang="zh-CN" dirty="0"/>
              <a:t>'</a:t>
            </a:r>
            <a:r>
              <a:rPr lang="zh-CN" altLang="en-US" dirty="0"/>
              <a:t>也不是</a:t>
            </a:r>
            <a:r>
              <a:rPr lang="en-US" altLang="zh-CN" dirty="0"/>
              <a:t>LW</a:t>
            </a:r>
            <a:r>
              <a:rPr lang="zh-CN" altLang="en-US" dirty="0"/>
              <a:t>。</a:t>
            </a:r>
            <a:endParaRPr lang="en-US" altLang="zh-Hans-HK" dirty="0"/>
          </a:p>
        </p:txBody>
      </p:sp>
    </p:spTree>
    <p:extLst>
      <p:ext uri="{BB962C8B-B14F-4D97-AF65-F5344CB8AC3E}">
        <p14:creationId xmlns:p14="http://schemas.microsoft.com/office/powerpoint/2010/main" val="1021063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B2BEA4-79CB-42B0-9419-F350A32A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-HK" dirty="0"/>
              <a:t>LW</a:t>
            </a:r>
            <a:r>
              <a:rPr lang="zh-CN" altLang="en-US" dirty="0"/>
              <a:t>的基本性质 </a:t>
            </a:r>
            <a:r>
              <a:rPr lang="en-US" altLang="zh-CN" dirty="0"/>
              <a:t>(**)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0CEC01-0C0A-4569-B9ED-6B4027B01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ans-HK" i="1" dirty="0">
                <a:solidFill>
                  <a:srgbClr val="202122"/>
                </a:solidFill>
                <a:latin typeface="+mj-lt"/>
              </a:rPr>
              <a:t>w</a:t>
            </a:r>
            <a:r>
              <a:rPr lang="en-US" altLang="zh-Hans-HK" dirty="0">
                <a:solidFill>
                  <a:srgbClr val="202122"/>
                </a:solidFill>
                <a:latin typeface="+mj-lt"/>
              </a:rPr>
              <a:t> is </a:t>
            </a:r>
            <a:r>
              <a:rPr lang="en-US" altLang="zh-CN" dirty="0">
                <a:solidFill>
                  <a:srgbClr val="202122"/>
                </a:solidFill>
                <a:latin typeface="+mj-lt"/>
              </a:rPr>
              <a:t>LW </a:t>
            </a:r>
            <a:r>
              <a:rPr lang="en-US" altLang="zh-CN" dirty="0">
                <a:solidFill>
                  <a:srgbClr val="202122"/>
                </a:solidFill>
                <a:latin typeface="+mj-lt"/>
                <a:sym typeface="Wingdings" panose="05000000000000000000" pitchFamily="2" charset="2"/>
              </a:rPr>
              <a:t> </a:t>
            </a:r>
            <a:r>
              <a:rPr lang="en-US" altLang="zh-Hans-HK" dirty="0">
                <a:solidFill>
                  <a:srgbClr val="202122"/>
                </a:solidFill>
                <a:latin typeface="+mj-lt"/>
              </a:rPr>
              <a:t>w</a:t>
            </a:r>
            <a:r>
              <a:rPr lang="en-US" altLang="zh-Hans-HK" dirty="0">
                <a:solidFill>
                  <a:srgbClr val="202122"/>
                </a:solidFill>
                <a:latin typeface="+mj-lt"/>
                <a:cs typeface="Calibri" panose="020F0502020204030204" pitchFamily="34" charset="0"/>
              </a:rPr>
              <a:t>≠</a:t>
            </a:r>
            <a:r>
              <a:rPr lang="el-GR" altLang="zh-Hans-HK" dirty="0">
                <a:solidFill>
                  <a:srgbClr val="202122"/>
                </a:solidFill>
                <a:latin typeface="+mj-lt"/>
                <a:cs typeface="Times New Roman" panose="02020603050405020304" pitchFamily="18" charset="0"/>
              </a:rPr>
              <a:t>ε</a:t>
            </a:r>
            <a:r>
              <a:rPr lang="en-US" altLang="zh-Hans-HK" dirty="0">
                <a:solidFill>
                  <a:srgbClr val="202122"/>
                </a:solidFill>
                <a:latin typeface="+mj-lt"/>
              </a:rPr>
              <a:t> and w is lexicographically   </a:t>
            </a:r>
            <a:br>
              <a:rPr lang="en-US" altLang="zh-Hans-HK" dirty="0">
                <a:solidFill>
                  <a:srgbClr val="202122"/>
                </a:solidFill>
                <a:latin typeface="+mj-lt"/>
              </a:rPr>
            </a:br>
            <a:r>
              <a:rPr lang="en-US" altLang="zh-Hans-HK" dirty="0">
                <a:solidFill>
                  <a:srgbClr val="202122"/>
                </a:solidFill>
                <a:latin typeface="+mj-lt"/>
              </a:rPr>
              <a:t>    smaller than any of its proper suffixes</a:t>
            </a:r>
          </a:p>
          <a:p>
            <a:r>
              <a:rPr lang="en-US" altLang="zh-Hans-HK" dirty="0">
                <a:latin typeface="+mj-lt"/>
              </a:rPr>
              <a:t>w is LW </a:t>
            </a:r>
            <a:r>
              <a:rPr lang="en-US" altLang="zh-Hans-HK" dirty="0">
                <a:latin typeface="+mj-lt"/>
                <a:sym typeface="Wingdings" panose="05000000000000000000" pitchFamily="2" charset="2"/>
              </a:rPr>
              <a:t> for any </a:t>
            </a:r>
            <a:r>
              <a:rPr lang="en-US" altLang="zh-Hans-HK" dirty="0">
                <a:latin typeface="+mj-lt"/>
              </a:rPr>
              <a:t>factorization of w into </a:t>
            </a:r>
            <a:br>
              <a:rPr lang="en-US" altLang="zh-Hans-HK" dirty="0">
                <a:latin typeface="+mj-lt"/>
              </a:rPr>
            </a:br>
            <a:r>
              <a:rPr lang="en-US" altLang="zh-Hans-HK" dirty="0">
                <a:latin typeface="+mj-lt"/>
              </a:rPr>
              <a:t>    nonempty </a:t>
            </a:r>
            <a:r>
              <a:rPr lang="en-US" altLang="zh-Hans-HK" dirty="0" err="1">
                <a:latin typeface="+mj-lt"/>
              </a:rPr>
              <a:t>u,v</a:t>
            </a:r>
            <a:r>
              <a:rPr lang="en-US" altLang="zh-Hans-HK" dirty="0">
                <a:latin typeface="+mj-lt"/>
              </a:rPr>
              <a:t>  (i.e. w = </a:t>
            </a:r>
            <a:r>
              <a:rPr lang="en-US" altLang="zh-Hans-HK" dirty="0" err="1">
                <a:latin typeface="+mj-lt"/>
              </a:rPr>
              <a:t>uv</a:t>
            </a:r>
            <a:r>
              <a:rPr lang="en-US" altLang="zh-Hans-HK" dirty="0">
                <a:latin typeface="+mj-lt"/>
              </a:rPr>
              <a:t>, u</a:t>
            </a:r>
            <a:r>
              <a:rPr lang="en-US" altLang="zh-Hans-HK" dirty="0">
                <a:solidFill>
                  <a:srgbClr val="202122"/>
                </a:solidFill>
                <a:latin typeface="+mj-lt"/>
                <a:cs typeface="Calibri" panose="020F0502020204030204" pitchFamily="34" charset="0"/>
              </a:rPr>
              <a:t> ≠ </a:t>
            </a:r>
            <a:r>
              <a:rPr lang="el-GR" altLang="zh-Hans-HK" dirty="0">
                <a:solidFill>
                  <a:srgbClr val="202122"/>
                </a:solidFill>
                <a:latin typeface="+mj-lt"/>
                <a:cs typeface="Times New Roman" panose="02020603050405020304" pitchFamily="18" charset="0"/>
              </a:rPr>
              <a:t>ε</a:t>
            </a:r>
            <a:r>
              <a:rPr lang="en-US" altLang="zh-Hans-HK" dirty="0">
                <a:solidFill>
                  <a:srgbClr val="202122"/>
                </a:solidFill>
                <a:latin typeface="+mj-lt"/>
                <a:cs typeface="Times New Roman" panose="02020603050405020304" pitchFamily="18" charset="0"/>
              </a:rPr>
              <a:t>, v </a:t>
            </a:r>
            <a:r>
              <a:rPr lang="en-US" altLang="zh-Hans-HK" dirty="0">
                <a:solidFill>
                  <a:srgbClr val="202122"/>
                </a:solidFill>
                <a:latin typeface="+mj-lt"/>
                <a:cs typeface="Calibri" panose="020F0502020204030204" pitchFamily="34" charset="0"/>
              </a:rPr>
              <a:t>≠ </a:t>
            </a:r>
            <a:r>
              <a:rPr lang="el-GR" altLang="zh-Hans-HK" dirty="0">
                <a:solidFill>
                  <a:srgbClr val="202122"/>
                </a:solidFill>
                <a:latin typeface="+mj-lt"/>
                <a:cs typeface="Times New Roman" panose="02020603050405020304" pitchFamily="18" charset="0"/>
              </a:rPr>
              <a:t>ε</a:t>
            </a:r>
            <a:r>
              <a:rPr lang="en-US" altLang="zh-Hans-HK" dirty="0">
                <a:latin typeface="+mj-lt"/>
              </a:rPr>
              <a:t>), u &lt; v.</a:t>
            </a:r>
          </a:p>
          <a:p>
            <a:endParaRPr lang="en-US" altLang="zh-Hans-HK" dirty="0">
              <a:latin typeface="+mj-lt"/>
            </a:endParaRPr>
          </a:p>
          <a:p>
            <a:r>
              <a:rPr lang="zh-CN" altLang="en-US" dirty="0">
                <a:latin typeface="+mj-lt"/>
              </a:rPr>
              <a:t>设</a:t>
            </a:r>
            <a:r>
              <a:rPr lang="en-US" altLang="zh-CN" dirty="0">
                <a:latin typeface="+mj-lt"/>
              </a:rPr>
              <a:t>w</a:t>
            </a:r>
            <a:r>
              <a:rPr lang="zh-CN" altLang="en-US" dirty="0">
                <a:latin typeface="+mj-lt"/>
              </a:rPr>
              <a:t>是</a:t>
            </a:r>
            <a:r>
              <a:rPr lang="en-US" altLang="zh-CN" dirty="0">
                <a:latin typeface="+mj-lt"/>
              </a:rPr>
              <a:t>LW</a:t>
            </a:r>
            <a:r>
              <a:rPr lang="zh-CN" altLang="en-US" dirty="0">
                <a:latin typeface="+mj-lt"/>
              </a:rPr>
              <a:t>而</a:t>
            </a:r>
            <a:r>
              <a:rPr lang="en-US" altLang="zh-CN" dirty="0">
                <a:latin typeface="+mj-lt"/>
              </a:rPr>
              <a:t>v</a:t>
            </a:r>
            <a:r>
              <a:rPr lang="zh-CN" altLang="en-US" dirty="0">
                <a:latin typeface="+mj-lt"/>
              </a:rPr>
              <a:t>为</a:t>
            </a:r>
            <a:r>
              <a:rPr lang="en-US" altLang="zh-CN" dirty="0">
                <a:latin typeface="+mj-lt"/>
              </a:rPr>
              <a:t>w</a:t>
            </a:r>
            <a:r>
              <a:rPr lang="zh-CN" altLang="en-US" dirty="0">
                <a:latin typeface="+mj-lt"/>
              </a:rPr>
              <a:t>的最长的</a:t>
            </a:r>
            <a:r>
              <a:rPr lang="en-US" altLang="zh-CN" dirty="0">
                <a:latin typeface="+mj-lt"/>
              </a:rPr>
              <a:t>LW</a:t>
            </a:r>
            <a:r>
              <a:rPr lang="zh-CN" altLang="en-US" dirty="0">
                <a:latin typeface="+mj-lt"/>
              </a:rPr>
              <a:t>真后缀。那么</a:t>
            </a:r>
            <a:endParaRPr lang="en-US" altLang="zh-CN" dirty="0">
              <a:latin typeface="+mj-lt"/>
            </a:endParaRPr>
          </a:p>
          <a:p>
            <a:pPr lvl="1"/>
            <a:r>
              <a:rPr lang="en-US" altLang="zh-CN" i="1" dirty="0">
                <a:latin typeface="+mj-lt"/>
              </a:rPr>
              <a:t>1. v</a:t>
            </a:r>
            <a:r>
              <a:rPr lang="zh-CN" altLang="en-US" i="1" dirty="0">
                <a:latin typeface="+mj-lt"/>
              </a:rPr>
              <a:t>也是</a:t>
            </a:r>
            <a:r>
              <a:rPr lang="en-US" altLang="zh-CN" i="1" dirty="0">
                <a:latin typeface="+mj-lt"/>
              </a:rPr>
              <a:t>w</a:t>
            </a:r>
            <a:r>
              <a:rPr lang="zh-CN" altLang="en-US" i="1" dirty="0">
                <a:latin typeface="+mj-lt"/>
              </a:rPr>
              <a:t>的最小真后缀。</a:t>
            </a:r>
            <a:endParaRPr lang="en-US" altLang="zh-CN" i="1" dirty="0">
              <a:latin typeface="+mj-lt"/>
            </a:endParaRPr>
          </a:p>
          <a:p>
            <a:pPr lvl="1"/>
            <a:r>
              <a:rPr lang="en-US" altLang="zh-CN" i="1" dirty="0">
                <a:latin typeface="+mj-lt"/>
              </a:rPr>
              <a:t>2.</a:t>
            </a:r>
            <a:r>
              <a:rPr lang="en-US" altLang="zh-CN" dirty="0">
                <a:latin typeface="+mj-lt"/>
              </a:rPr>
              <a:t> </a:t>
            </a:r>
            <a:r>
              <a:rPr lang="zh-CN" altLang="en-US" dirty="0">
                <a:latin typeface="+mj-lt"/>
              </a:rPr>
              <a:t>设</a:t>
            </a:r>
            <a:r>
              <a:rPr lang="en-US" altLang="zh-CN" dirty="0">
                <a:latin typeface="+mj-lt"/>
              </a:rPr>
              <a:t>w=</a:t>
            </a:r>
            <a:r>
              <a:rPr lang="en-US" altLang="zh-CN" dirty="0" err="1">
                <a:latin typeface="+mj-lt"/>
              </a:rPr>
              <a:t>uv</a:t>
            </a:r>
            <a:r>
              <a:rPr lang="zh-CN" altLang="en-US" dirty="0">
                <a:latin typeface="+mj-lt"/>
              </a:rPr>
              <a:t>，则</a:t>
            </a:r>
            <a:r>
              <a:rPr lang="en-US" altLang="zh-CN" dirty="0">
                <a:latin typeface="+mj-lt"/>
              </a:rPr>
              <a:t>u</a:t>
            </a:r>
            <a:r>
              <a:rPr lang="zh-CN" altLang="en-US" dirty="0">
                <a:latin typeface="+mj-lt"/>
              </a:rPr>
              <a:t>也是</a:t>
            </a:r>
            <a:r>
              <a:rPr lang="en-US" altLang="zh-CN" dirty="0">
                <a:latin typeface="+mj-lt"/>
              </a:rPr>
              <a:t>LW</a:t>
            </a:r>
            <a:r>
              <a:rPr lang="zh-CN" altLang="en-US" dirty="0">
                <a:latin typeface="+mj-lt"/>
              </a:rPr>
              <a:t>，并且</a:t>
            </a:r>
            <a:r>
              <a:rPr lang="en-US" altLang="zh-CN" dirty="0">
                <a:latin typeface="+mj-lt"/>
              </a:rPr>
              <a:t>u&lt;</a:t>
            </a:r>
            <a:r>
              <a:rPr lang="en-US" altLang="zh-CN" dirty="0" err="1">
                <a:latin typeface="+mj-lt"/>
              </a:rPr>
              <a:t>uv</a:t>
            </a:r>
            <a:r>
              <a:rPr lang="en-US" altLang="zh-CN" dirty="0">
                <a:latin typeface="+mj-lt"/>
              </a:rPr>
              <a:t>&lt;v</a:t>
            </a:r>
            <a:r>
              <a:rPr lang="zh-CN" altLang="en-US" dirty="0">
                <a:latin typeface="+mj-lt"/>
              </a:rPr>
              <a:t>。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	</a:t>
            </a:r>
            <a:r>
              <a:rPr lang="zh-CN" altLang="en-US" dirty="0">
                <a:latin typeface="+mj-lt"/>
              </a:rPr>
              <a:t>这种分解被称作</a:t>
            </a:r>
            <a:r>
              <a:rPr lang="en-US" altLang="zh-CN" dirty="0">
                <a:latin typeface="+mj-lt"/>
              </a:rPr>
              <a:t>w</a:t>
            </a:r>
            <a:r>
              <a:rPr lang="zh-CN" altLang="en-US" dirty="0">
                <a:latin typeface="+mj-lt"/>
              </a:rPr>
              <a:t>的</a:t>
            </a:r>
            <a:r>
              <a:rPr lang="en-US" altLang="zh-CN" dirty="0">
                <a:solidFill>
                  <a:srgbClr val="00B0F0"/>
                </a:solidFill>
                <a:latin typeface="+mj-lt"/>
              </a:rPr>
              <a:t>standard factorization</a:t>
            </a:r>
            <a:r>
              <a:rPr lang="en-US" altLang="zh-CN" dirty="0">
                <a:latin typeface="+mj-lt"/>
              </a:rPr>
              <a:t>.</a:t>
            </a:r>
            <a:endParaRPr lang="en-US" altLang="zh-Hans-HK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9950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B0EB95-F05F-4E27-8D81-DFF097879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-HK" dirty="0"/>
              <a:t>Chen–Fox–Lyndon Theorem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B766FD-AEC6-46EF-B62B-EA23DFD96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ans-HK" dirty="0">
                <a:latin typeface="+mj-lt"/>
              </a:rPr>
              <a:t>[</a:t>
            </a:r>
            <a:r>
              <a:rPr lang="en-US" altLang="zh-Hans-HK" dirty="0">
                <a:solidFill>
                  <a:srgbClr val="00B0F0"/>
                </a:solidFill>
                <a:latin typeface="+mj-lt"/>
              </a:rPr>
              <a:t>Chen–Fox–Lyndon Theorem</a:t>
            </a:r>
            <a:r>
              <a:rPr lang="en-US" altLang="zh-Hans-HK" dirty="0">
                <a:latin typeface="+mj-lt"/>
              </a:rPr>
              <a:t>] Any word 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w</a:t>
            </a:r>
            <a:r>
              <a:rPr lang="en-US" altLang="zh-Hans-HK" dirty="0">
                <a:latin typeface="+mj-lt"/>
              </a:rPr>
              <a:t> can be uniquely factorized </a:t>
            </a:r>
            <a:r>
              <a:rPr lang="en-US" altLang="zh-CN" dirty="0">
                <a:latin typeface="+mj-lt"/>
              </a:rPr>
              <a:t>into </a:t>
            </a:r>
            <a:r>
              <a:rPr lang="en-US" altLang="zh-Hans-HK" dirty="0">
                <a:latin typeface="+mj-lt"/>
              </a:rPr>
              <a:t>w = 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w</a:t>
            </a:r>
            <a:r>
              <a:rPr lang="en-US" altLang="zh-Hans-HK" baseline="-25000" dirty="0">
                <a:solidFill>
                  <a:srgbClr val="92D050"/>
                </a:solidFill>
                <a:latin typeface="+mj-lt"/>
              </a:rPr>
              <a:t>1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 w</a:t>
            </a:r>
            <a:r>
              <a:rPr lang="en-US" altLang="zh-Hans-HK" baseline="-25000" dirty="0">
                <a:solidFill>
                  <a:srgbClr val="92D050"/>
                </a:solidFill>
                <a:latin typeface="+mj-lt"/>
              </a:rPr>
              <a:t>2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 ... </a:t>
            </a:r>
            <a:r>
              <a:rPr lang="en-US" altLang="zh-Hans-HK" dirty="0" err="1">
                <a:solidFill>
                  <a:srgbClr val="92D050"/>
                </a:solidFill>
                <a:latin typeface="+mj-lt"/>
              </a:rPr>
              <a:t>w</a:t>
            </a:r>
            <a:r>
              <a:rPr lang="en-US" altLang="zh-Hans-HK" baseline="-25000" dirty="0" err="1">
                <a:solidFill>
                  <a:srgbClr val="92D050"/>
                </a:solidFill>
                <a:latin typeface="+mj-lt"/>
              </a:rPr>
              <a:t>m</a:t>
            </a:r>
            <a:r>
              <a:rPr lang="en-US" altLang="zh-Hans-HK" dirty="0">
                <a:latin typeface="+mj-lt"/>
              </a:rPr>
              <a:t>, such that each </a:t>
            </a:r>
            <a:r>
              <a:rPr lang="en-US" altLang="zh-Hans-HK" dirty="0" err="1">
                <a:latin typeface="+mj-lt"/>
              </a:rPr>
              <a:t>w</a:t>
            </a:r>
            <a:r>
              <a:rPr lang="en-US" altLang="zh-Hans-HK" baseline="-25000" dirty="0" err="1">
                <a:latin typeface="+mj-lt"/>
              </a:rPr>
              <a:t>i</a:t>
            </a:r>
            <a:r>
              <a:rPr lang="en-US" altLang="zh-Hans-HK" dirty="0">
                <a:latin typeface="+mj-lt"/>
              </a:rPr>
              <a:t> is a LW, and 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w</a:t>
            </a:r>
            <a:r>
              <a:rPr lang="en-US" altLang="zh-Hans-HK" baseline="-25000" dirty="0">
                <a:solidFill>
                  <a:srgbClr val="92D050"/>
                </a:solidFill>
                <a:latin typeface="+mj-lt"/>
              </a:rPr>
              <a:t>1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 ≥ w</a:t>
            </a:r>
            <a:r>
              <a:rPr lang="en-US" altLang="zh-Hans-HK" baseline="-25000" dirty="0">
                <a:solidFill>
                  <a:srgbClr val="92D050"/>
                </a:solidFill>
                <a:latin typeface="+mj-lt"/>
              </a:rPr>
              <a:t>2</a:t>
            </a:r>
            <a:r>
              <a:rPr lang="en-US" altLang="zh-Hans-HK" dirty="0">
                <a:solidFill>
                  <a:srgbClr val="92D050"/>
                </a:solidFill>
                <a:latin typeface="+mj-lt"/>
              </a:rPr>
              <a:t> ≥ ... ≥ </a:t>
            </a:r>
            <a:r>
              <a:rPr lang="en-US" altLang="zh-Hans-HK" dirty="0" err="1">
                <a:solidFill>
                  <a:srgbClr val="92D050"/>
                </a:solidFill>
                <a:latin typeface="+mj-lt"/>
              </a:rPr>
              <a:t>w</a:t>
            </a:r>
            <a:r>
              <a:rPr lang="en-US" altLang="zh-Hans-HK" baseline="-25000" dirty="0" err="1">
                <a:solidFill>
                  <a:srgbClr val="92D050"/>
                </a:solidFill>
                <a:latin typeface="+mj-lt"/>
              </a:rPr>
              <a:t>m</a:t>
            </a:r>
            <a:endParaRPr lang="en-US" altLang="zh-Hans-HK" baseline="-25000" dirty="0">
              <a:solidFill>
                <a:srgbClr val="92D050"/>
              </a:solidFill>
              <a:latin typeface="+mj-lt"/>
            </a:endParaRPr>
          </a:p>
          <a:p>
            <a:pPr lvl="1"/>
            <a:r>
              <a:rPr lang="zh-CN" altLang="en-US" dirty="0">
                <a:latin typeface="+mj-lt"/>
              </a:rPr>
              <a:t>举例：</a:t>
            </a:r>
            <a:r>
              <a:rPr lang="en-US" altLang="zh-CN" dirty="0">
                <a:latin typeface="+mj-lt"/>
              </a:rPr>
              <a:t> </a:t>
            </a:r>
            <a:r>
              <a:rPr lang="en-US" altLang="zh-CN" dirty="0" err="1">
                <a:solidFill>
                  <a:srgbClr val="FFFF00"/>
                </a:solidFill>
                <a:latin typeface="+mj-lt"/>
              </a:rPr>
              <a:t>abacabab</a:t>
            </a:r>
            <a:r>
              <a:rPr lang="en-US" altLang="zh-CN" dirty="0">
                <a:latin typeface="+mj-lt"/>
              </a:rPr>
              <a:t> = (</a:t>
            </a:r>
            <a:r>
              <a:rPr lang="en-US" altLang="zh-CN" dirty="0" err="1">
                <a:solidFill>
                  <a:srgbClr val="FFFF00"/>
                </a:solidFill>
                <a:latin typeface="+mj-lt"/>
              </a:rPr>
              <a:t>abac</a:t>
            </a:r>
            <a:r>
              <a:rPr lang="en-US" altLang="zh-CN" dirty="0">
                <a:latin typeface="+mj-lt"/>
              </a:rPr>
              <a:t>)(</a:t>
            </a:r>
            <a:r>
              <a:rPr lang="en-US" altLang="zh-CN" dirty="0">
                <a:solidFill>
                  <a:srgbClr val="FFFF00"/>
                </a:solidFill>
                <a:latin typeface="+mj-lt"/>
              </a:rPr>
              <a:t>ab</a:t>
            </a:r>
            <a:r>
              <a:rPr lang="en-US" altLang="zh-CN" dirty="0">
                <a:latin typeface="+mj-lt"/>
              </a:rPr>
              <a:t>)(</a:t>
            </a:r>
            <a:r>
              <a:rPr lang="en-US" altLang="zh-CN" dirty="0">
                <a:solidFill>
                  <a:srgbClr val="FFFF00"/>
                </a:solidFill>
                <a:latin typeface="+mj-lt"/>
              </a:rPr>
              <a:t>ab</a:t>
            </a:r>
            <a:r>
              <a:rPr lang="en-US" altLang="zh-CN" dirty="0">
                <a:latin typeface="+mj-lt"/>
              </a:rPr>
              <a:t>)</a:t>
            </a:r>
            <a:r>
              <a:rPr lang="zh-CN" altLang="en-US" dirty="0">
                <a:latin typeface="+mj-lt"/>
              </a:rPr>
              <a:t>。</a:t>
            </a:r>
            <a:endParaRPr lang="en-US" altLang="zh-CN" dirty="0">
              <a:latin typeface="+mj-lt"/>
            </a:endParaRPr>
          </a:p>
          <a:p>
            <a:pPr lvl="1"/>
            <a:r>
              <a:rPr lang="zh-CN" altLang="en-US" dirty="0">
                <a:latin typeface="+mj-lt"/>
              </a:rPr>
              <a:t>举例： </a:t>
            </a:r>
            <a:r>
              <a:rPr lang="en-US" altLang="zh-CN" dirty="0" err="1">
                <a:solidFill>
                  <a:srgbClr val="FFFF00"/>
                </a:solidFill>
                <a:latin typeface="+mj-lt"/>
              </a:rPr>
              <a:t>aaabbbbaaa</a:t>
            </a:r>
            <a:r>
              <a:rPr lang="en-US" altLang="zh-CN" dirty="0">
                <a:latin typeface="+mj-lt"/>
              </a:rPr>
              <a:t>=(</a:t>
            </a:r>
            <a:r>
              <a:rPr lang="en-US" altLang="zh-CN" dirty="0" err="1">
                <a:solidFill>
                  <a:srgbClr val="FFFF00"/>
                </a:solidFill>
                <a:latin typeface="+mj-lt"/>
              </a:rPr>
              <a:t>aaabbbb</a:t>
            </a:r>
            <a:r>
              <a:rPr lang="en-US" altLang="zh-CN" dirty="0">
                <a:latin typeface="+mj-lt"/>
              </a:rPr>
              <a:t>)(</a:t>
            </a:r>
            <a:r>
              <a:rPr lang="en-US" altLang="zh-CN" dirty="0">
                <a:solidFill>
                  <a:srgbClr val="FFFF00"/>
                </a:solidFill>
                <a:latin typeface="+mj-lt"/>
              </a:rPr>
              <a:t>a</a:t>
            </a:r>
            <a:r>
              <a:rPr lang="en-US" altLang="zh-CN" dirty="0">
                <a:latin typeface="+mj-lt"/>
              </a:rPr>
              <a:t>)(</a:t>
            </a:r>
            <a:r>
              <a:rPr lang="en-US" altLang="zh-CN" dirty="0">
                <a:solidFill>
                  <a:srgbClr val="FFFF00"/>
                </a:solidFill>
                <a:latin typeface="+mj-lt"/>
              </a:rPr>
              <a:t>a</a:t>
            </a:r>
            <a:r>
              <a:rPr lang="en-US" altLang="zh-CN" dirty="0">
                <a:latin typeface="+mj-lt"/>
              </a:rPr>
              <a:t>)(</a:t>
            </a:r>
            <a:r>
              <a:rPr lang="en-US" altLang="zh-CN" dirty="0">
                <a:solidFill>
                  <a:srgbClr val="FFFF00"/>
                </a:solidFill>
                <a:latin typeface="+mj-lt"/>
              </a:rPr>
              <a:t>a</a:t>
            </a:r>
            <a:r>
              <a:rPr lang="en-US" altLang="zh-CN" dirty="0">
                <a:latin typeface="+mj-lt"/>
              </a:rPr>
              <a:t>)</a:t>
            </a:r>
            <a:r>
              <a:rPr lang="zh-CN" altLang="en-US" dirty="0">
                <a:latin typeface="+mj-lt"/>
              </a:rPr>
              <a:t>。</a:t>
            </a:r>
            <a:endParaRPr lang="en-US" altLang="zh-CN" dirty="0">
              <a:latin typeface="+mj-lt"/>
            </a:endParaRPr>
          </a:p>
          <a:p>
            <a:pPr lvl="1"/>
            <a:r>
              <a:rPr lang="zh-CN" altLang="en-US" dirty="0">
                <a:latin typeface="+mj-lt"/>
              </a:rPr>
              <a:t>这种分解被称作</a:t>
            </a:r>
            <a:r>
              <a:rPr lang="en-US" altLang="zh-CN" dirty="0">
                <a:solidFill>
                  <a:srgbClr val="00B0F0"/>
                </a:solidFill>
                <a:latin typeface="+mj-lt"/>
              </a:rPr>
              <a:t>Lyndon factorization</a:t>
            </a:r>
            <a:r>
              <a:rPr lang="zh-CN" altLang="en-US" dirty="0">
                <a:latin typeface="+mj-lt"/>
              </a:rPr>
              <a:t>。</a:t>
            </a:r>
            <a:endParaRPr lang="en-US" altLang="zh-CN" dirty="0">
              <a:latin typeface="+mj-lt"/>
            </a:endParaRPr>
          </a:p>
          <a:p>
            <a:pPr lvl="1"/>
            <a:r>
              <a:rPr lang="zh-CN" altLang="en-US" dirty="0">
                <a:latin typeface="+mj-lt"/>
              </a:rPr>
              <a:t>此分解可以在</a:t>
            </a:r>
            <a:r>
              <a:rPr lang="en-US" altLang="zh-CN" dirty="0">
                <a:latin typeface="+mj-lt"/>
              </a:rPr>
              <a:t>O(|w|)</a:t>
            </a:r>
            <a:r>
              <a:rPr lang="zh-CN" altLang="en-US" dirty="0">
                <a:latin typeface="+mj-lt"/>
              </a:rPr>
              <a:t>时间内计算。</a:t>
            </a:r>
            <a:r>
              <a:rPr lang="en-US" altLang="zh-CN" dirty="0">
                <a:latin typeface="+mj-lt"/>
              </a:rPr>
              <a:t>(Duval’s </a:t>
            </a:r>
            <a:r>
              <a:rPr lang="en-US" altLang="zh-CN" dirty="0" err="1">
                <a:latin typeface="+mj-lt"/>
              </a:rPr>
              <a:t>alg</a:t>
            </a:r>
            <a:r>
              <a:rPr lang="en-US" altLang="zh-CN" dirty="0">
                <a:latin typeface="+mj-lt"/>
              </a:rPr>
              <a:t>)</a:t>
            </a:r>
          </a:p>
          <a:p>
            <a:pPr lvl="1"/>
            <a:r>
              <a:rPr lang="zh-CN" altLang="en-US" dirty="0">
                <a:latin typeface="+mj-lt"/>
              </a:rPr>
              <a:t>有许多应用：</a:t>
            </a:r>
            <a:endParaRPr lang="en-US" altLang="zh-CN" dirty="0">
              <a:latin typeface="+mj-lt"/>
            </a:endParaRPr>
          </a:p>
          <a:p>
            <a:pPr lvl="2"/>
            <a:r>
              <a:rPr lang="zh-CN" altLang="en-US" dirty="0">
                <a:latin typeface="+mj-lt"/>
              </a:rPr>
              <a:t>例如：给定字符串</a:t>
            </a:r>
            <a:r>
              <a:rPr lang="en-US" altLang="zh-CN" dirty="0">
                <a:latin typeface="+mj-lt"/>
              </a:rPr>
              <a:t>w</a:t>
            </a:r>
            <a:r>
              <a:rPr lang="zh-CN" altLang="en-US" dirty="0">
                <a:latin typeface="+mj-lt"/>
              </a:rPr>
              <a:t>，找到它的最小的</a:t>
            </a:r>
            <a:r>
              <a:rPr lang="en-US" altLang="zh-CN" dirty="0">
                <a:latin typeface="+mj-lt"/>
              </a:rPr>
              <a:t>rotation</a:t>
            </a:r>
            <a:r>
              <a:rPr lang="zh-CN" altLang="en-US" dirty="0">
                <a:latin typeface="+mj-lt"/>
              </a:rPr>
              <a:t>。</a:t>
            </a:r>
            <a:endParaRPr lang="en-US" altLang="zh-CN" dirty="0">
              <a:latin typeface="+mj-lt"/>
            </a:endParaRPr>
          </a:p>
          <a:p>
            <a:pPr lvl="2"/>
            <a:r>
              <a:rPr lang="zh-CN" altLang="en-US" dirty="0">
                <a:latin typeface="+mj-lt"/>
              </a:rPr>
              <a:t>更多参见：</a:t>
            </a:r>
            <a:r>
              <a:rPr lang="en-US" altLang="zh-CN" dirty="0">
                <a:latin typeface="+mj-lt"/>
              </a:rPr>
              <a:t>&lt;</a:t>
            </a:r>
            <a:r>
              <a:rPr lang="en-US" altLang="zh-Hans-HK" sz="1800" dirty="0">
                <a:latin typeface="Arial" panose="020B0604020202020204" pitchFamily="34" charset="0"/>
              </a:rPr>
              <a:t> Factorizing Words over an Ordered Alphabet &gt;</a:t>
            </a:r>
            <a:endParaRPr lang="zh-Hans-HK" altLang="en-US" dirty="0"/>
          </a:p>
        </p:txBody>
      </p:sp>
    </p:spTree>
    <p:extLst>
      <p:ext uri="{BB962C8B-B14F-4D97-AF65-F5344CB8AC3E}">
        <p14:creationId xmlns:p14="http://schemas.microsoft.com/office/powerpoint/2010/main" val="3935037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DEE1D8-4760-4287-8263-0B3C707D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LW </a:t>
            </a:r>
            <a:r>
              <a:rPr lang="zh-CN" altLang="en-US" dirty="0"/>
              <a:t>应用</a:t>
            </a:r>
            <a:r>
              <a:rPr lang="en-US" altLang="zh-CN" dirty="0"/>
              <a:t>1</a:t>
            </a:r>
            <a:r>
              <a:rPr lang="zh-CN" altLang="en-US" dirty="0"/>
              <a:t>：生成</a:t>
            </a:r>
            <a:r>
              <a:rPr lang="en-US" altLang="zh-CN" dirty="0"/>
              <a:t>de Bruijn</a:t>
            </a:r>
            <a:r>
              <a:rPr lang="zh-CN" altLang="en-US" dirty="0"/>
              <a:t>序列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DBBA48-3E1C-4AF9-AAC1-18A7E137F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ans-HK" dirty="0"/>
              <a:t>If one concatenates together, in lexicographic order, all the Lyndon words that have length dividing a given number </a:t>
            </a:r>
            <a:r>
              <a:rPr lang="en-US" altLang="zh-Hans-HK" dirty="0">
                <a:solidFill>
                  <a:srgbClr val="00B0F0"/>
                </a:solidFill>
              </a:rPr>
              <a:t>n</a:t>
            </a:r>
            <a:r>
              <a:rPr lang="en-US" altLang="zh-Hans-HK" dirty="0"/>
              <a:t>, the result is a </a:t>
            </a:r>
            <a:r>
              <a:rPr lang="en-US" altLang="zh-Hans-HK" dirty="0">
                <a:solidFill>
                  <a:srgbClr val="00B0F0"/>
                </a:solidFill>
              </a:rPr>
              <a:t>de Bruijn sequence</a:t>
            </a:r>
            <a:r>
              <a:rPr lang="en-US" altLang="zh-Hans-HK" dirty="0"/>
              <a:t>, a circular sequence of symbols such that each possible length-</a:t>
            </a:r>
            <a:r>
              <a:rPr lang="en-US" altLang="zh-Hans-HK" dirty="0">
                <a:solidFill>
                  <a:srgbClr val="00B0F0"/>
                </a:solidFill>
              </a:rPr>
              <a:t>n</a:t>
            </a:r>
            <a:r>
              <a:rPr lang="en-US" altLang="zh-Hans-HK" dirty="0"/>
              <a:t> sequence appears </a:t>
            </a:r>
            <a:r>
              <a:rPr lang="en-US" altLang="zh-Hans-HK" b="1" dirty="0"/>
              <a:t>exactly once</a:t>
            </a:r>
            <a:r>
              <a:rPr lang="en-US" altLang="zh-Hans-HK" dirty="0"/>
              <a:t> as one of its contiguous subsequences.</a:t>
            </a:r>
          </a:p>
          <a:p>
            <a:pPr lvl="1"/>
            <a:r>
              <a:rPr lang="en-US" altLang="zh-Hans-HK" dirty="0">
                <a:solidFill>
                  <a:srgbClr val="92D050"/>
                </a:solidFill>
              </a:rPr>
              <a:t>0 0001 0011 01 0111 1    </a:t>
            </a:r>
            <a:r>
              <a:rPr lang="en-US" altLang="zh-Hans-HK" dirty="0">
                <a:solidFill>
                  <a:srgbClr val="7030A0"/>
                </a:solidFill>
              </a:rPr>
              <a:t>(A={</a:t>
            </a:r>
            <a:r>
              <a:rPr lang="en-US" altLang="zh-Hans-HK" dirty="0">
                <a:solidFill>
                  <a:srgbClr val="92D050"/>
                </a:solidFill>
              </a:rPr>
              <a:t>0,1</a:t>
            </a:r>
            <a:r>
              <a:rPr lang="en-US" altLang="zh-Hans-HK" dirty="0">
                <a:solidFill>
                  <a:srgbClr val="7030A0"/>
                </a:solidFill>
              </a:rPr>
              <a:t>},n=4)</a:t>
            </a:r>
          </a:p>
          <a:p>
            <a:pPr lvl="1"/>
            <a:r>
              <a:rPr lang="en-US" altLang="zh-Hans-HK" dirty="0">
                <a:solidFill>
                  <a:srgbClr val="FFFF00"/>
                </a:solidFill>
              </a:rPr>
              <a:t>0 01 02 1 12 2   </a:t>
            </a:r>
            <a:r>
              <a:rPr lang="en-US" altLang="zh-Hans-HK" dirty="0">
                <a:solidFill>
                  <a:srgbClr val="7030A0"/>
                </a:solidFill>
              </a:rPr>
              <a:t>(A={</a:t>
            </a:r>
            <a:r>
              <a:rPr lang="en-US" altLang="zh-Hans-HK" dirty="0">
                <a:solidFill>
                  <a:srgbClr val="FFFF00"/>
                </a:solidFill>
              </a:rPr>
              <a:t>0,1,2</a:t>
            </a:r>
            <a:r>
              <a:rPr lang="en-US" altLang="zh-Hans-HK" dirty="0">
                <a:solidFill>
                  <a:srgbClr val="7030A0"/>
                </a:solidFill>
              </a:rPr>
              <a:t>},n=2)</a:t>
            </a:r>
          </a:p>
          <a:p>
            <a:r>
              <a:rPr lang="en-US" altLang="zh-Hans-HK" dirty="0"/>
              <a:t>&lt;Combinatorics on Words&gt;</a:t>
            </a:r>
          </a:p>
          <a:p>
            <a:pPr lvl="1"/>
            <a:endParaRPr lang="en-US" altLang="zh-Hans-HK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0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FBF743-80F0-4828-AB9C-136E46253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-HK" dirty="0"/>
              <a:t>LW</a:t>
            </a:r>
            <a:r>
              <a:rPr lang="zh-CN" altLang="en-US" dirty="0"/>
              <a:t>应用</a:t>
            </a:r>
            <a:r>
              <a:rPr lang="en-US" altLang="zh-CN" dirty="0"/>
              <a:t>2:  </a:t>
            </a:r>
            <a:r>
              <a:rPr lang="zh-CN" altLang="en-US" dirty="0"/>
              <a:t>证明</a:t>
            </a:r>
            <a:r>
              <a:rPr lang="en-US" altLang="zh-CN" dirty="0"/>
              <a:t> </a:t>
            </a:r>
            <a:r>
              <a:rPr lang="en-US" altLang="zh-Hans-HK" dirty="0"/>
              <a:t>Runs Theorem</a:t>
            </a:r>
            <a:endParaRPr lang="zh-Hans-HK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80584B-2E3B-4335-852F-5674DEC7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743808"/>
            <a:ext cx="7965831" cy="4938346"/>
          </a:xfrm>
        </p:spPr>
        <p:txBody>
          <a:bodyPr/>
          <a:lstStyle/>
          <a:p>
            <a:pPr algn="l"/>
            <a:r>
              <a:rPr lang="en-US" altLang="zh-Hans-HK" dirty="0">
                <a:latin typeface="CMR10"/>
              </a:rPr>
              <a:t>A </a:t>
            </a:r>
            <a:r>
              <a:rPr lang="en-US" altLang="zh-Hans-HK" dirty="0">
                <a:solidFill>
                  <a:srgbClr val="00B0F0"/>
                </a:solidFill>
                <a:latin typeface="CMR10"/>
              </a:rPr>
              <a:t>run</a:t>
            </a:r>
            <a:r>
              <a:rPr lang="en-US" altLang="zh-Hans-HK" dirty="0">
                <a:latin typeface="CMR10"/>
              </a:rPr>
              <a:t> is a maximal periodic subinterval of a string, that is at least as long as twice its smallest period.</a:t>
            </a:r>
          </a:p>
          <a:p>
            <a:pPr lvl="1"/>
            <a:r>
              <a:rPr lang="en-US" altLang="zh-Hans-HK" i="1" dirty="0">
                <a:latin typeface="CMMI10"/>
              </a:rPr>
              <a:t>w</a:t>
            </a:r>
            <a:r>
              <a:rPr lang="en-US" altLang="zh-Hans-HK" dirty="0">
                <a:latin typeface="CMR10"/>
              </a:rPr>
              <a:t>[1,</a:t>
            </a:r>
            <a:r>
              <a:rPr lang="en-US" altLang="zh-Hans-HK" i="1" dirty="0">
                <a:latin typeface="CMMI10"/>
              </a:rPr>
              <a:t> </a:t>
            </a:r>
            <a:r>
              <a:rPr lang="en-US" altLang="zh-Hans-HK" dirty="0">
                <a:latin typeface="CMR10"/>
              </a:rPr>
              <a:t>11] = 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a  </a:t>
            </a:r>
            <a:r>
              <a:rPr lang="en-US" altLang="zh-Hans-HK" dirty="0" err="1">
                <a:solidFill>
                  <a:srgbClr val="FFFF00"/>
                </a:solidFill>
                <a:latin typeface="CMTT10"/>
              </a:rPr>
              <a:t>a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  b  a  b  a  </a:t>
            </a:r>
            <a:r>
              <a:rPr lang="en-US" altLang="zh-Hans-HK" dirty="0" err="1">
                <a:solidFill>
                  <a:srgbClr val="FFFF00"/>
                </a:solidFill>
                <a:latin typeface="CMTT10"/>
              </a:rPr>
              <a:t>a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  b  a  b  </a:t>
            </a:r>
            <a:r>
              <a:rPr lang="en-US" altLang="zh-Hans-HK" dirty="0" err="1">
                <a:solidFill>
                  <a:srgbClr val="FFFF00"/>
                </a:solidFill>
                <a:latin typeface="CMTT10"/>
              </a:rPr>
              <a:t>b</a:t>
            </a:r>
            <a:r>
              <a:rPr lang="en-US" altLang="zh-Hans-HK" dirty="0">
                <a:latin typeface="CMR10"/>
              </a:rPr>
              <a:t>, </a:t>
            </a:r>
            <a:br>
              <a:rPr lang="en-US" altLang="zh-Hans-HK" dirty="0">
                <a:latin typeface="CMR10"/>
              </a:rPr>
            </a:br>
            <a:r>
              <a:rPr lang="en-US" altLang="zh-Hans-HK" dirty="0">
                <a:latin typeface="CMR10"/>
              </a:rPr>
              <a:t>                   </a:t>
            </a:r>
            <a:r>
              <a:rPr lang="en-US" altLang="zh-CN" dirty="0">
                <a:latin typeface="CMR10"/>
              </a:rPr>
              <a:t>1  2  3  4  5  6  7  8  9 10 11</a:t>
            </a:r>
            <a:endParaRPr lang="en-US" altLang="zh-Hans-HK" dirty="0">
              <a:latin typeface="CMR10"/>
            </a:endParaRPr>
          </a:p>
          <a:p>
            <a:pPr lvl="2"/>
            <a:r>
              <a:rPr lang="en-US" altLang="zh-Hans-HK" dirty="0">
                <a:latin typeface="CMR10"/>
              </a:rPr>
              <a:t>w[1</a:t>
            </a:r>
            <a:r>
              <a:rPr lang="en-US" altLang="zh-Hans-HK" i="1" dirty="0">
                <a:latin typeface="CMMI10"/>
              </a:rPr>
              <a:t>,</a:t>
            </a:r>
            <a:r>
              <a:rPr lang="en-US" altLang="zh-Hans-HK" dirty="0">
                <a:latin typeface="CMR10"/>
              </a:rPr>
              <a:t>2] = 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a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10"/>
              </a:rPr>
              <a:t>, w[6,7] = 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a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10"/>
              </a:rPr>
              <a:t>, w[10</a:t>
            </a:r>
            <a:r>
              <a:rPr lang="en-US" altLang="zh-Hans-HK" i="1" dirty="0">
                <a:latin typeface="CMMI10"/>
              </a:rPr>
              <a:t>,</a:t>
            </a:r>
            <a:r>
              <a:rPr lang="en-US" altLang="zh-Hans-HK" dirty="0">
                <a:latin typeface="CMR10"/>
              </a:rPr>
              <a:t>11] = 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b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7"/>
              </a:rPr>
              <a:t>   are </a:t>
            </a:r>
            <a:r>
              <a:rPr lang="en-US" altLang="zh-Hans-HK" dirty="0">
                <a:latin typeface="CMR10"/>
              </a:rPr>
              <a:t>runs with period </a:t>
            </a:r>
            <a:r>
              <a:rPr lang="en-US" altLang="zh-Hans-HK" dirty="0">
                <a:solidFill>
                  <a:srgbClr val="7030A0"/>
                </a:solidFill>
                <a:latin typeface="CMR10"/>
              </a:rPr>
              <a:t>1</a:t>
            </a:r>
            <a:r>
              <a:rPr lang="en-US" altLang="zh-Hans-HK" dirty="0">
                <a:latin typeface="CMR10"/>
              </a:rPr>
              <a:t>.</a:t>
            </a:r>
          </a:p>
          <a:p>
            <a:pPr lvl="2"/>
            <a:r>
              <a:rPr lang="en-US" altLang="zh-Hans-HK" dirty="0">
                <a:latin typeface="CMR10"/>
              </a:rPr>
              <a:t>w[2,6] = (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ab</a:t>
            </a:r>
            <a:r>
              <a:rPr lang="en-US" altLang="zh-Hans-HK" dirty="0">
                <a:latin typeface="CMR10"/>
              </a:rPr>
              <a:t>)</a:t>
            </a:r>
            <a:r>
              <a:rPr lang="en-US" altLang="zh-Hans-HK" baseline="30000" dirty="0">
                <a:latin typeface="CMR7"/>
              </a:rPr>
              <a:t>5</a:t>
            </a:r>
            <a:r>
              <a:rPr lang="en-US" altLang="zh-Hans-HK" i="1" baseline="30000" dirty="0">
                <a:latin typeface="CMMI7"/>
              </a:rPr>
              <a:t>/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7"/>
              </a:rPr>
              <a:t> </a:t>
            </a:r>
            <a:r>
              <a:rPr lang="en-US" altLang="zh-Hans-HK" dirty="0">
                <a:latin typeface="CMR10"/>
              </a:rPr>
              <a:t>and w[7</a:t>
            </a:r>
            <a:r>
              <a:rPr lang="en-US" altLang="zh-Hans-HK" i="1" dirty="0">
                <a:latin typeface="CMMI10"/>
              </a:rPr>
              <a:t>,</a:t>
            </a:r>
            <a:r>
              <a:rPr lang="en-US" altLang="zh-Hans-HK" dirty="0">
                <a:latin typeface="CMR10"/>
              </a:rPr>
              <a:t>10] = (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ab</a:t>
            </a:r>
            <a:r>
              <a:rPr lang="en-US" altLang="zh-Hans-HK" dirty="0">
                <a:latin typeface="CMR10"/>
              </a:rPr>
              <a:t>)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7"/>
              </a:rPr>
              <a:t> </a:t>
            </a:r>
            <a:r>
              <a:rPr lang="en-US" altLang="zh-Hans-HK" dirty="0">
                <a:latin typeface="CMR10"/>
              </a:rPr>
              <a:t>are runs with period </a:t>
            </a:r>
            <a:r>
              <a:rPr lang="en-US" altLang="zh-Hans-HK" dirty="0">
                <a:solidFill>
                  <a:srgbClr val="7030A0"/>
                </a:solidFill>
                <a:latin typeface="CMR10"/>
              </a:rPr>
              <a:t>2</a:t>
            </a:r>
            <a:r>
              <a:rPr lang="en-US" altLang="zh-Hans-HK" dirty="0">
                <a:latin typeface="CMR10"/>
              </a:rPr>
              <a:t>.</a:t>
            </a:r>
          </a:p>
          <a:p>
            <a:pPr lvl="2"/>
            <a:r>
              <a:rPr lang="en-US" altLang="zh-Hans-HK" dirty="0">
                <a:latin typeface="CMR10"/>
              </a:rPr>
              <a:t>w[4,9] = (</a:t>
            </a:r>
            <a:r>
              <a:rPr lang="en-US" altLang="zh-Hans-HK" dirty="0">
                <a:solidFill>
                  <a:srgbClr val="FFFF00"/>
                </a:solidFill>
                <a:latin typeface="CMTT10"/>
              </a:rPr>
              <a:t>aba</a:t>
            </a:r>
            <a:r>
              <a:rPr lang="en-US" altLang="zh-Hans-HK" dirty="0">
                <a:latin typeface="CMR10"/>
              </a:rPr>
              <a:t>)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7"/>
              </a:rPr>
              <a:t> </a:t>
            </a:r>
            <a:r>
              <a:rPr lang="en-US" altLang="zh-Hans-HK" dirty="0">
                <a:latin typeface="CMR10"/>
              </a:rPr>
              <a:t>is a run with period </a:t>
            </a:r>
            <a:r>
              <a:rPr lang="en-US" altLang="zh-Hans-HK" dirty="0">
                <a:solidFill>
                  <a:srgbClr val="FFFF00"/>
                </a:solidFill>
                <a:latin typeface="CMR10"/>
              </a:rPr>
              <a:t>3</a:t>
            </a:r>
            <a:r>
              <a:rPr lang="en-US" altLang="zh-Hans-HK" dirty="0">
                <a:latin typeface="CMR10"/>
              </a:rPr>
              <a:t>.</a:t>
            </a:r>
          </a:p>
          <a:p>
            <a:pPr lvl="2"/>
            <a:r>
              <a:rPr lang="en-US" altLang="zh-Hans-HK" dirty="0">
                <a:latin typeface="CMR10"/>
              </a:rPr>
              <a:t>w[1</a:t>
            </a:r>
            <a:r>
              <a:rPr lang="en-US" altLang="zh-Hans-HK" i="1" dirty="0">
                <a:latin typeface="CMMI10"/>
              </a:rPr>
              <a:t>,</a:t>
            </a:r>
            <a:r>
              <a:rPr lang="en-US" altLang="zh-Hans-HK" dirty="0">
                <a:latin typeface="CMR10"/>
              </a:rPr>
              <a:t>10] = (</a:t>
            </a:r>
            <a:r>
              <a:rPr lang="en-US" altLang="zh-Hans-HK" dirty="0" err="1">
                <a:solidFill>
                  <a:srgbClr val="FFFF00"/>
                </a:solidFill>
                <a:latin typeface="CMTT10"/>
              </a:rPr>
              <a:t>aabab</a:t>
            </a:r>
            <a:r>
              <a:rPr lang="en-US" altLang="zh-Hans-HK" dirty="0">
                <a:latin typeface="CMR10"/>
              </a:rPr>
              <a:t>)</a:t>
            </a:r>
            <a:r>
              <a:rPr lang="en-US" altLang="zh-Hans-HK" baseline="30000" dirty="0">
                <a:latin typeface="CMR7"/>
              </a:rPr>
              <a:t>2</a:t>
            </a:r>
            <a:r>
              <a:rPr lang="en-US" altLang="zh-Hans-HK" dirty="0">
                <a:latin typeface="CMR7"/>
              </a:rPr>
              <a:t> </a:t>
            </a:r>
            <a:r>
              <a:rPr lang="en-US" altLang="zh-Hans-HK" dirty="0">
                <a:latin typeface="CMR10"/>
              </a:rPr>
              <a:t>is a run with period </a:t>
            </a:r>
            <a:r>
              <a:rPr lang="en-US" altLang="zh-Hans-HK" dirty="0">
                <a:solidFill>
                  <a:srgbClr val="FFFF00"/>
                </a:solidFill>
                <a:latin typeface="CMR10"/>
              </a:rPr>
              <a:t>5</a:t>
            </a:r>
            <a:r>
              <a:rPr lang="en-US" altLang="zh-Hans-HK" dirty="0">
                <a:latin typeface="CMR10"/>
              </a:rPr>
              <a:t>.</a:t>
            </a:r>
          </a:p>
          <a:p>
            <a:r>
              <a:rPr lang="en-US" altLang="zh-Hans-HK" sz="2400" dirty="0" err="1"/>
              <a:t>Kolpakov</a:t>
            </a:r>
            <a:r>
              <a:rPr lang="en-US" altLang="zh-Hans-HK" sz="2400" dirty="0"/>
              <a:t> and Kucherov proved: the maximum number of runs </a:t>
            </a:r>
            <a:r>
              <a:rPr lang="el-GR" altLang="zh-Hans-HK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n-US" altLang="zh-Hans-HK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(n)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string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length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O(n). </a:t>
            </a:r>
          </a:p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&lt;THE “RUNS” THEOREM, 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SICOMP’2017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&gt;: </a:t>
            </a:r>
            <a:r>
              <a:rPr lang="el-GR" altLang="zh-Hans-HK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n-US" altLang="zh-Hans-HK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(n) &lt;n</a:t>
            </a:r>
          </a:p>
          <a:p>
            <a:pPr lvl="1"/>
            <a:r>
              <a:rPr lang="en-US" altLang="zh-Hans-HK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Utilizing Lyndon words to understand the runs.</a:t>
            </a:r>
            <a:endParaRPr lang="zh-Hans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6199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Microsoft Office PowerPoint</Application>
  <PresentationFormat>宽屏</PresentationFormat>
  <Paragraphs>47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CMMI10</vt:lpstr>
      <vt:lpstr>CMMI7</vt:lpstr>
      <vt:lpstr>CMR10</vt:lpstr>
      <vt:lpstr>CMR7</vt:lpstr>
      <vt:lpstr>CMTT10</vt:lpstr>
      <vt:lpstr>等线</vt:lpstr>
      <vt:lpstr>等线 Light</vt:lpstr>
      <vt:lpstr>Arial</vt:lpstr>
      <vt:lpstr>Calibri</vt:lpstr>
      <vt:lpstr>Calibri Light</vt:lpstr>
      <vt:lpstr>Times New Roman</vt:lpstr>
      <vt:lpstr>Wingdings</vt:lpstr>
      <vt:lpstr>Office 主题​​</vt:lpstr>
      <vt:lpstr>补充内容部分</vt:lpstr>
      <vt:lpstr>Rotation与Lyndon Word的定义</vt:lpstr>
      <vt:lpstr>LW的基本性质 (**)</vt:lpstr>
      <vt:lpstr>Chen–Fox–Lyndon Theorem</vt:lpstr>
      <vt:lpstr>LW 应用1：生成de Bruijn序列</vt:lpstr>
      <vt:lpstr>LW应用2:  证明 Runs Theorem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补充内容部分</dc:title>
  <dc:creator>金 恺</dc:creator>
  <cp:lastModifiedBy>金 恺</cp:lastModifiedBy>
  <cp:revision>2</cp:revision>
  <dcterms:created xsi:type="dcterms:W3CDTF">2021-02-28T12:33:39Z</dcterms:created>
  <dcterms:modified xsi:type="dcterms:W3CDTF">2021-03-21T13:11:30Z</dcterms:modified>
</cp:coreProperties>
</file>