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351" r:id="rId4"/>
    <p:sldId id="261" r:id="rId5"/>
  </p:sldIdLst>
  <p:sldSz cx="12192000" cy="6858000"/>
  <p:notesSz cx="6858000" cy="9144000"/>
  <p:custDataLst>
    <p:tags r:id="rId7"/>
  </p:custData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/>
    <p:restoredTop sz="94725"/>
  </p:normalViewPr>
  <p:slideViewPr>
    <p:cSldViewPr snapToGrid="0">
      <p:cViewPr varScale="1">
        <p:scale>
          <a:sx n="108" d="100"/>
          <a:sy n="108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5A44A-8ADB-44ED-A165-B88FD7B40894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E4F9-9845-4C18-A22C-A8317E01EC94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0290C-D43C-46B0-A62A-3EF8A603F56D}" type="datetimeFigureOut">
              <a:rPr lang="x-none" altLang="en-US" smtClean="0"/>
              <a:t>2023/12/12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实验课</a:t>
            </a:r>
            <a:r>
              <a:rPr lang="en-US" altLang="zh-CN" dirty="0"/>
              <a:t>15</a:t>
            </a:r>
            <a:r>
              <a:rPr lang="zh-CN" altLang="en-US" dirty="0"/>
              <a:t>：图（</a:t>
            </a:r>
            <a:r>
              <a:rPr lang="en-US" altLang="zh-CN" dirty="0"/>
              <a:t>III</a:t>
            </a:r>
            <a:r>
              <a:rPr lang="zh-CN" altLang="en-US" dirty="0"/>
              <a:t>）</a:t>
            </a:r>
            <a:endParaRPr lang="x-none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zh-CN" altLang="en-US" dirty="0"/>
              <a:t>中山大学智工学院 数据结构与算法 </a:t>
            </a:r>
            <a:r>
              <a:rPr lang="en-US" altLang="zh-CN" dirty="0"/>
              <a:t>2021</a:t>
            </a:r>
            <a:r>
              <a:rPr lang="zh-CN" altLang="en-US" dirty="0"/>
              <a:t>春</a:t>
            </a:r>
            <a:endParaRPr lang="x-none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1   </a:t>
            </a:r>
            <a:r>
              <a:rPr lang="zh-CN" altLang="en-US" dirty="0"/>
              <a:t>八皇后</a:t>
            </a:r>
            <a:r>
              <a:rPr lang="en-US" altLang="zh-CN" dirty="0"/>
              <a:t>		queen.cpp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b="1" dirty="0"/>
              <a:t>问题描述</a:t>
            </a:r>
            <a:r>
              <a:rPr lang="zh-CN" altLang="en-US" dirty="0"/>
              <a:t>：在一个</a:t>
            </a:r>
            <a:r>
              <a:rPr lang="en-US" altLang="zh-CN" dirty="0"/>
              <a:t>n*n</a:t>
            </a:r>
            <a:r>
              <a:rPr lang="zh-CN" altLang="en-US" dirty="0"/>
              <a:t>的棋盘内，要放入</a:t>
            </a:r>
            <a:r>
              <a:rPr lang="en-US" altLang="zh-CN" dirty="0"/>
              <a:t>n</a:t>
            </a:r>
            <a:r>
              <a:rPr lang="zh-CN" altLang="en-US" dirty="0"/>
              <a:t>个</a:t>
            </a:r>
            <a:r>
              <a:rPr lang="zh-CN" altLang="en-US" dirty="0">
                <a:solidFill>
                  <a:srgbClr val="00B0F0"/>
                </a:solidFill>
              </a:rPr>
              <a:t>皇后</a:t>
            </a:r>
            <a:r>
              <a:rPr lang="zh-CN" altLang="en-US" dirty="0"/>
              <a:t>（国际象棋）。</a:t>
            </a:r>
            <a:br>
              <a:rPr lang="en-US" altLang="zh-CN" dirty="0"/>
            </a:br>
            <a:r>
              <a:rPr lang="en-US" altLang="zh-CN" dirty="0"/>
              <a:t>    </a:t>
            </a:r>
            <a:r>
              <a:rPr lang="zh-CN" altLang="en-US" dirty="0"/>
              <a:t>要求任意两个皇后</a:t>
            </a:r>
            <a:r>
              <a:rPr lang="zh-CN" altLang="en-US" dirty="0">
                <a:solidFill>
                  <a:srgbClr val="7030A0"/>
                </a:solidFill>
              </a:rPr>
              <a:t>不在同一行、同一列、同一个对角线</a:t>
            </a:r>
            <a:r>
              <a:rPr lang="zh-CN" altLang="en-US" dirty="0"/>
              <a:t>中。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</a:t>
            </a:r>
            <a:r>
              <a:rPr lang="zh-CN" altLang="en-US" dirty="0"/>
              <a:t>（如果一个皇后在格子</a:t>
            </a:r>
            <a:r>
              <a:rPr lang="en-US" altLang="zh-CN" dirty="0"/>
              <a:t>(</a:t>
            </a:r>
            <a:r>
              <a:rPr lang="en-US" altLang="zh-CN" dirty="0" err="1"/>
              <a:t>x,y</a:t>
            </a:r>
            <a:r>
              <a:rPr lang="en-US" altLang="zh-CN" dirty="0"/>
              <a:t>), </a:t>
            </a:r>
            <a:r>
              <a:rPr lang="zh-CN" altLang="en-US" dirty="0"/>
              <a:t>另一个皇后在格子</a:t>
            </a:r>
            <a:r>
              <a:rPr lang="en-US" altLang="zh-CN" dirty="0"/>
              <a:t>(</a:t>
            </a:r>
            <a:r>
              <a:rPr lang="en-US" altLang="zh-CN" dirty="0" err="1"/>
              <a:t>x’,y</a:t>
            </a:r>
            <a:r>
              <a:rPr lang="en-US" altLang="zh-CN" dirty="0"/>
              <a:t>’),</a:t>
            </a:r>
          </a:p>
          <a:p>
            <a:pPr marL="0" indent="0">
              <a:buNone/>
            </a:pPr>
            <a:r>
              <a:rPr lang="en-US" altLang="zh-CN" dirty="0"/>
              <a:t>          </a:t>
            </a:r>
            <a:r>
              <a:rPr lang="zh-CN" altLang="en-US" dirty="0"/>
              <a:t>我们要求  </a:t>
            </a:r>
            <a:r>
              <a:rPr lang="en-US" altLang="zh-CN" dirty="0"/>
              <a:t>x != x’  </a:t>
            </a:r>
            <a:r>
              <a:rPr lang="zh-CN" altLang="en-US" dirty="0"/>
              <a:t>且</a:t>
            </a:r>
            <a:r>
              <a:rPr lang="en-US" altLang="zh-CN" dirty="0"/>
              <a:t>  y != y’  </a:t>
            </a:r>
            <a:r>
              <a:rPr lang="zh-CN" altLang="en-US" dirty="0"/>
              <a:t>且</a:t>
            </a:r>
            <a:r>
              <a:rPr lang="en-US" altLang="zh-CN" dirty="0"/>
              <a:t>   </a:t>
            </a:r>
            <a:r>
              <a:rPr lang="en-US" altLang="zh-CN" dirty="0" err="1"/>
              <a:t>x+y</a:t>
            </a:r>
            <a:r>
              <a:rPr lang="en-US" altLang="zh-CN" dirty="0"/>
              <a:t> != </a:t>
            </a:r>
            <a:r>
              <a:rPr lang="en-US" altLang="zh-CN" dirty="0" err="1"/>
              <a:t>x’+y</a:t>
            </a:r>
            <a:r>
              <a:rPr lang="en-US" altLang="zh-CN" dirty="0"/>
              <a:t>’    x-y != x’-y’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b="1" dirty="0"/>
              <a:t>输入：</a:t>
            </a:r>
            <a:r>
              <a:rPr lang="zh-CN" altLang="en-US" dirty="0"/>
              <a:t>一个整数</a:t>
            </a:r>
            <a:r>
              <a:rPr lang="en-US" altLang="zh-CN" dirty="0"/>
              <a:t>n</a:t>
            </a:r>
            <a:r>
              <a:rPr lang="zh-CN" altLang="en-US" dirty="0"/>
              <a:t>。  </a:t>
            </a:r>
            <a:r>
              <a:rPr lang="en-US" altLang="zh-CN" dirty="0"/>
              <a:t>1&lt;=n&lt;=10.</a:t>
            </a:r>
          </a:p>
          <a:p>
            <a:pPr marL="0" indent="0">
              <a:buNone/>
            </a:pPr>
            <a:r>
              <a:rPr lang="zh-CN" altLang="en-US" b="1" dirty="0"/>
              <a:t>输出</a:t>
            </a:r>
            <a:r>
              <a:rPr lang="zh-CN" altLang="en-US" dirty="0"/>
              <a:t>：一个整数</a:t>
            </a:r>
            <a:r>
              <a:rPr lang="en-US" altLang="zh-CN" dirty="0"/>
              <a:t>t</a:t>
            </a:r>
            <a:r>
              <a:rPr lang="zh-CN" altLang="en-US" dirty="0"/>
              <a:t>，表示  解数</a:t>
            </a:r>
            <a:r>
              <a:rPr lang="en-US" altLang="zh-CN" dirty="0"/>
              <a:t>T</a:t>
            </a:r>
            <a:r>
              <a:rPr lang="zh-CN" altLang="en-US" dirty="0"/>
              <a:t> 对</a:t>
            </a:r>
            <a:r>
              <a:rPr lang="en-US" altLang="zh-CN" dirty="0"/>
              <a:t>10000 </a:t>
            </a:r>
            <a:r>
              <a:rPr lang="zh-CN" altLang="en-US" dirty="0"/>
              <a:t>取模后 的值。</a:t>
            </a:r>
            <a:r>
              <a:rPr lang="en-US" altLang="zh-CN" dirty="0"/>
              <a:t>(t=T%10000)</a:t>
            </a:r>
          </a:p>
          <a:p>
            <a:pPr marL="0" indent="0">
              <a:buNone/>
            </a:pPr>
            <a:r>
              <a:rPr lang="zh-CN" altLang="en-US" b="1" dirty="0"/>
              <a:t>输入样例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3</a:t>
            </a:r>
          </a:p>
          <a:p>
            <a:pPr marL="0" indent="0">
              <a:buNone/>
            </a:pPr>
            <a:r>
              <a:rPr lang="zh-CN" altLang="en-US" b="1" dirty="0"/>
              <a:t>输出样例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dirty="0"/>
              <a:t>   0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36931" y="5064370"/>
            <a:ext cx="5600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提示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r>
              <a:rPr lang="zh-CN" altLang="en-US" sz="2400" dirty="0"/>
              <a:t>参考</a:t>
            </a:r>
            <a:r>
              <a:rPr lang="en-US" altLang="zh-CN" sz="2400" dirty="0"/>
              <a:t>1~n</a:t>
            </a:r>
            <a:r>
              <a:rPr lang="zh-CN" altLang="en-US" sz="2400" dirty="0"/>
              <a:t>的全排列的生成方法。</a:t>
            </a:r>
            <a:endParaRPr lang="en-US" altLang="zh-CN" sz="2400" dirty="0"/>
          </a:p>
          <a:p>
            <a:r>
              <a:rPr lang="zh-CN" altLang="en-US" sz="2400" dirty="0"/>
              <a:t>之前有介绍过。（回溯）（类似</a:t>
            </a:r>
            <a:r>
              <a:rPr lang="en-US" altLang="zh-CN" sz="2400" dirty="0"/>
              <a:t>DFS)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2	</a:t>
            </a:r>
            <a:r>
              <a:rPr lang="zh-CN" altLang="en-US" dirty="0"/>
              <a:t>拓扑序列</a:t>
            </a:r>
            <a:r>
              <a:rPr lang="en-US" altLang="zh-CN" dirty="0"/>
              <a:t>	topo.cpp</a:t>
            </a:r>
            <a:endParaRPr lang="x-none" altLang="en-US" dirty="0">
              <a:solidFill>
                <a:srgbClr val="FF0000"/>
              </a:solidFill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199" y="1503485"/>
            <a:ext cx="11058331" cy="498939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>
                <a:latin typeface="+mn-ea"/>
              </a:rPr>
              <a:t>问题描述</a:t>
            </a:r>
            <a:r>
              <a:rPr lang="en-US" altLang="zh-CN" dirty="0">
                <a:latin typeface="+mn-ea"/>
              </a:rPr>
              <a:t>:</a:t>
            </a:r>
          </a:p>
          <a:p>
            <a:pPr lvl="1"/>
            <a:r>
              <a:rPr lang="zh-CN" altLang="en-US" dirty="0"/>
              <a:t>给定</a:t>
            </a:r>
            <a:r>
              <a:rPr lang="zh-CN" altLang="en-US" b="1" dirty="0"/>
              <a:t>有向图</a:t>
            </a:r>
            <a:r>
              <a:rPr lang="en-US" altLang="zh-CN" dirty="0"/>
              <a:t>G=(V,E)</a:t>
            </a:r>
            <a:r>
              <a:rPr lang="zh-CN" altLang="en-US" dirty="0"/>
              <a:t>。它有</a:t>
            </a:r>
            <a:r>
              <a:rPr lang="en-US" altLang="zh-CN" dirty="0"/>
              <a:t>n </a:t>
            </a:r>
            <a:r>
              <a:rPr lang="zh-CN" altLang="en-US" dirty="0"/>
              <a:t>个顶点</a:t>
            </a:r>
            <a:r>
              <a:rPr lang="en-US" altLang="zh-CN" dirty="0"/>
              <a:t>m </a:t>
            </a:r>
            <a:r>
              <a:rPr lang="zh-CN" altLang="en-US" dirty="0"/>
              <a:t>条边。顶点从</a:t>
            </a:r>
            <a:r>
              <a:rPr lang="en-US" altLang="zh-CN" dirty="0">
                <a:solidFill>
                  <a:srgbClr val="FF0000"/>
                </a:solidFill>
              </a:rPr>
              <a:t>1~n </a:t>
            </a:r>
            <a:r>
              <a:rPr lang="zh-CN" altLang="en-US" dirty="0"/>
              <a:t>编号。</a:t>
            </a:r>
            <a:endParaRPr lang="en-US" altLang="zh-CN" dirty="0"/>
          </a:p>
          <a:p>
            <a:pPr lvl="1"/>
            <a:r>
              <a:rPr lang="zh-CN" altLang="en-US" dirty="0"/>
              <a:t>请计算</a:t>
            </a:r>
            <a:r>
              <a:rPr lang="en-US" altLang="zh-CN" dirty="0"/>
              <a:t>n </a:t>
            </a:r>
            <a:r>
              <a:rPr lang="zh-CN" altLang="en-US" dirty="0"/>
              <a:t>个顶点的一个拓扑序列（多解时输出任意一解即可）</a:t>
            </a:r>
          </a:p>
          <a:p>
            <a:pPr lvl="1"/>
            <a:r>
              <a:rPr lang="zh-CN" altLang="en-US" dirty="0"/>
              <a:t>保证图</a:t>
            </a:r>
            <a:r>
              <a:rPr lang="en-US" altLang="zh-CN" i="1" dirty="0"/>
              <a:t>G</a:t>
            </a:r>
            <a:r>
              <a:rPr lang="zh-CN" altLang="en-US" dirty="0"/>
              <a:t>至少有一个拓扑序列。保证 </a:t>
            </a:r>
            <a:r>
              <a:rPr lang="en-US" altLang="zh-CN" dirty="0">
                <a:solidFill>
                  <a:srgbClr val="FF0000"/>
                </a:solidFill>
              </a:rPr>
              <a:t>n≤50000, m≤500000</a:t>
            </a:r>
            <a:endParaRPr lang="en-US" altLang="zh-CN" dirty="0">
              <a:solidFill>
                <a:srgbClr val="FF0000"/>
              </a:solidFill>
              <a:latin typeface="+mn-ea"/>
            </a:endParaRPr>
          </a:p>
          <a:p>
            <a:r>
              <a:rPr lang="zh-CN" altLang="en-US" b="1" dirty="0">
                <a:latin typeface="+mn-ea"/>
              </a:rPr>
              <a:t>输入格式</a:t>
            </a:r>
            <a:r>
              <a:rPr lang="zh-CN" altLang="en-US" dirty="0">
                <a:latin typeface="+mn-ea"/>
              </a:rPr>
              <a:t>：</a:t>
            </a:r>
            <a:endParaRPr lang="en-US" altLang="zh-CN" dirty="0">
              <a:latin typeface="+mn-ea"/>
            </a:endParaRPr>
          </a:p>
          <a:p>
            <a:pPr marL="457200" lvl="1" indent="0">
              <a:buNone/>
            </a:pPr>
            <a:r>
              <a:rPr lang="en-US" altLang="zh-CN" dirty="0">
                <a:latin typeface="+mn-ea"/>
              </a:rPr>
              <a:t>n m</a:t>
            </a:r>
          </a:p>
          <a:p>
            <a:pPr marL="457200" lvl="1" indent="0">
              <a:buNone/>
            </a:pPr>
            <a:r>
              <a:rPr lang="en-US" altLang="zh-CN" dirty="0">
                <a:latin typeface="+mn-ea"/>
              </a:rPr>
              <a:t>a[1] b[1]</a:t>
            </a:r>
          </a:p>
          <a:p>
            <a:pPr marL="457200" lvl="1" indent="0">
              <a:buNone/>
            </a:pPr>
            <a:r>
              <a:rPr lang="en-US" altLang="zh-CN" dirty="0">
                <a:latin typeface="+mn-ea"/>
              </a:rPr>
              <a:t>...</a:t>
            </a:r>
          </a:p>
          <a:p>
            <a:pPr marL="457200" lvl="1" indent="0">
              <a:buNone/>
            </a:pPr>
            <a:r>
              <a:rPr lang="en-US" altLang="zh-CN" dirty="0">
                <a:latin typeface="+mn-ea"/>
              </a:rPr>
              <a:t>a[m] b[m]</a:t>
            </a:r>
          </a:p>
          <a:p>
            <a:r>
              <a:rPr lang="zh-CN" altLang="en-US" dirty="0">
                <a:latin typeface="+mn-ea"/>
              </a:rPr>
              <a:t>顶点</a:t>
            </a:r>
            <a:r>
              <a:rPr lang="en-US" altLang="zh-CN" dirty="0">
                <a:latin typeface="+mn-ea"/>
              </a:rPr>
              <a:t>a[</a:t>
            </a:r>
            <a:r>
              <a:rPr lang="en-US" altLang="zh-CN" dirty="0" err="1">
                <a:latin typeface="+mn-ea"/>
              </a:rPr>
              <a:t>i</a:t>
            </a:r>
            <a:r>
              <a:rPr lang="en-US" altLang="zh-CN" dirty="0">
                <a:latin typeface="+mn-ea"/>
              </a:rPr>
              <a:t>]</a:t>
            </a:r>
            <a:r>
              <a:rPr lang="zh-CN" altLang="en-US" dirty="0">
                <a:latin typeface="+mn-ea"/>
              </a:rPr>
              <a:t>到</a:t>
            </a:r>
            <a:r>
              <a:rPr lang="en-US" altLang="zh-CN" dirty="0">
                <a:latin typeface="+mn-ea"/>
              </a:rPr>
              <a:t>b[</a:t>
            </a:r>
            <a:r>
              <a:rPr lang="en-US" altLang="zh-CN" dirty="0" err="1">
                <a:latin typeface="+mn-ea"/>
              </a:rPr>
              <a:t>i</a:t>
            </a:r>
            <a:r>
              <a:rPr lang="en-US" altLang="zh-CN" dirty="0">
                <a:latin typeface="+mn-ea"/>
              </a:rPr>
              <a:t>]</a:t>
            </a:r>
            <a:r>
              <a:rPr lang="zh-CN" altLang="en-US" dirty="0">
                <a:latin typeface="+mn-ea"/>
              </a:rPr>
              <a:t>有一条边。</a:t>
            </a:r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保证</a:t>
            </a:r>
            <a:r>
              <a:rPr lang="en-US" altLang="zh-CN" dirty="0">
                <a:latin typeface="+mn-ea"/>
              </a:rPr>
              <a:t>a[</a:t>
            </a:r>
            <a:r>
              <a:rPr lang="en-US" altLang="zh-CN" dirty="0" err="1">
                <a:latin typeface="+mn-ea"/>
              </a:rPr>
              <a:t>i</a:t>
            </a:r>
            <a:r>
              <a:rPr lang="en-US" altLang="zh-CN" dirty="0">
                <a:latin typeface="+mn-ea"/>
              </a:rPr>
              <a:t>]</a:t>
            </a:r>
            <a:r>
              <a:rPr lang="zh-CN" altLang="en-US" dirty="0">
                <a:latin typeface="+mn-ea"/>
              </a:rPr>
              <a:t>不等于</a:t>
            </a:r>
            <a:r>
              <a:rPr lang="en-US" altLang="zh-CN" dirty="0">
                <a:latin typeface="+mn-ea"/>
              </a:rPr>
              <a:t>b[</a:t>
            </a:r>
            <a:r>
              <a:rPr lang="en-US" altLang="zh-CN" dirty="0" err="1">
                <a:latin typeface="+mn-ea"/>
              </a:rPr>
              <a:t>i</a:t>
            </a:r>
            <a:r>
              <a:rPr lang="en-US" altLang="zh-CN" dirty="0">
                <a:latin typeface="+mn-ea"/>
              </a:rPr>
              <a:t>]</a:t>
            </a:r>
            <a:r>
              <a:rPr lang="zh-CN" altLang="en-US" dirty="0">
                <a:latin typeface="+mn-ea"/>
              </a:rPr>
              <a:t>。</a:t>
            </a:r>
          </a:p>
          <a:p>
            <a:r>
              <a:rPr lang="zh-CN" altLang="en-US" b="1" dirty="0">
                <a:latin typeface="+mn-ea"/>
              </a:rPr>
              <a:t>输出格式</a:t>
            </a:r>
            <a:r>
              <a:rPr lang="zh-CN" altLang="en-US" dirty="0">
                <a:latin typeface="+mn-ea"/>
              </a:rPr>
              <a:t>：输出一个拓扑序列。</a:t>
            </a:r>
            <a:endParaRPr lang="en-US" altLang="zh-CN" dirty="0">
              <a:latin typeface="+mn-ea"/>
            </a:endParaRPr>
          </a:p>
          <a:p>
            <a:pPr marL="457200" lvl="1" indent="0">
              <a:buNone/>
            </a:pPr>
            <a:r>
              <a:rPr lang="zh-CN" altLang="en-US" dirty="0">
                <a:latin typeface="+mn-ea"/>
              </a:rPr>
              <a:t>（空格分开的</a:t>
            </a:r>
            <a:r>
              <a:rPr lang="en-US" altLang="zh-CN" dirty="0">
                <a:latin typeface="+mn-ea"/>
              </a:rPr>
              <a:t>n</a:t>
            </a:r>
            <a:r>
              <a:rPr lang="zh-CN" altLang="en-US" dirty="0">
                <a:latin typeface="+mn-ea"/>
              </a:rPr>
              <a:t>个数字）</a:t>
            </a:r>
            <a:endParaRPr lang="en-US" altLang="zh-CN" dirty="0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16616" y="3429000"/>
            <a:ext cx="1532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输入示例</a:t>
            </a:r>
            <a:r>
              <a:rPr lang="en-US" altLang="zh-CN" b="1" dirty="0"/>
              <a:t>1</a:t>
            </a:r>
            <a:endParaRPr lang="en-US" altLang="en-US" b="1" dirty="0"/>
          </a:p>
          <a:p>
            <a:r>
              <a:rPr lang="en-US" altLang="en-US" dirty="0"/>
              <a:t>6 7</a:t>
            </a:r>
          </a:p>
          <a:p>
            <a:r>
              <a:rPr lang="en-US" altLang="en-US" dirty="0"/>
              <a:t>1 2</a:t>
            </a:r>
          </a:p>
          <a:p>
            <a:r>
              <a:rPr lang="en-US" altLang="en-US" dirty="0"/>
              <a:t>1 3</a:t>
            </a:r>
          </a:p>
          <a:p>
            <a:r>
              <a:rPr lang="en-US" altLang="en-US" dirty="0"/>
              <a:t>1 4</a:t>
            </a:r>
          </a:p>
          <a:p>
            <a:r>
              <a:rPr lang="en-US" altLang="en-US" dirty="0"/>
              <a:t>2 6</a:t>
            </a:r>
          </a:p>
          <a:p>
            <a:r>
              <a:rPr lang="en-US" altLang="en-US" dirty="0"/>
              <a:t>3 5</a:t>
            </a:r>
          </a:p>
          <a:p>
            <a:r>
              <a:rPr lang="en-US" altLang="en-US" dirty="0"/>
              <a:t>4 5</a:t>
            </a:r>
          </a:p>
          <a:p>
            <a:r>
              <a:rPr lang="en-US" altLang="en-US" dirty="0"/>
              <a:t>5 6</a:t>
            </a:r>
          </a:p>
        </p:txBody>
      </p:sp>
      <p:sp>
        <p:nvSpPr>
          <p:cNvPr id="3" name="矩形 2"/>
          <p:cNvSpPr/>
          <p:nvPr/>
        </p:nvSpPr>
        <p:spPr>
          <a:xfrm>
            <a:off x="6916616" y="5991686"/>
            <a:ext cx="121285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输出示例</a:t>
            </a:r>
            <a:r>
              <a:rPr lang="en-US" altLang="zh-CN" b="1" dirty="0"/>
              <a:t>1</a:t>
            </a:r>
          </a:p>
          <a:p>
            <a:r>
              <a:rPr lang="en-US" altLang="en-US" dirty="0"/>
              <a:t>1 4 3 2 5 6</a:t>
            </a:r>
          </a:p>
        </p:txBody>
      </p:sp>
      <p:sp>
        <p:nvSpPr>
          <p:cNvPr id="6" name="矩形 5"/>
          <p:cNvSpPr/>
          <p:nvPr/>
        </p:nvSpPr>
        <p:spPr>
          <a:xfrm>
            <a:off x="9369206" y="1027906"/>
            <a:ext cx="16075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输入示例</a:t>
            </a:r>
            <a:r>
              <a:rPr lang="en-US" altLang="zh-CN" b="1" dirty="0"/>
              <a:t>2</a:t>
            </a:r>
            <a:endParaRPr lang="en-US" altLang="en-US" b="1" dirty="0"/>
          </a:p>
          <a:p>
            <a:r>
              <a:rPr lang="en-US" altLang="en-US" dirty="0"/>
              <a:t>7 12</a:t>
            </a:r>
          </a:p>
          <a:p>
            <a:r>
              <a:rPr lang="en-US" altLang="en-US" dirty="0"/>
              <a:t>1 2</a:t>
            </a:r>
          </a:p>
          <a:p>
            <a:r>
              <a:rPr lang="en-US" altLang="en-US" dirty="0"/>
              <a:t>1 3</a:t>
            </a:r>
          </a:p>
          <a:p>
            <a:r>
              <a:rPr lang="en-US" altLang="en-US" dirty="0"/>
              <a:t>2 4</a:t>
            </a:r>
          </a:p>
          <a:p>
            <a:r>
              <a:rPr lang="en-US" altLang="en-US" dirty="0"/>
              <a:t>3 5</a:t>
            </a:r>
          </a:p>
          <a:p>
            <a:r>
              <a:rPr lang="en-US" altLang="en-US" dirty="0"/>
              <a:t>3 6</a:t>
            </a:r>
          </a:p>
          <a:p>
            <a:r>
              <a:rPr lang="en-US" altLang="en-US" dirty="0"/>
              <a:t>4 3 </a:t>
            </a:r>
          </a:p>
          <a:p>
            <a:r>
              <a:rPr lang="en-US" altLang="en-US" dirty="0"/>
              <a:t>4 5</a:t>
            </a:r>
          </a:p>
          <a:p>
            <a:r>
              <a:rPr lang="en-US" altLang="en-US" dirty="0"/>
              <a:t>4 5</a:t>
            </a:r>
          </a:p>
          <a:p>
            <a:r>
              <a:rPr lang="en-US" altLang="en-US" dirty="0"/>
              <a:t>4 5</a:t>
            </a:r>
          </a:p>
          <a:p>
            <a:r>
              <a:rPr lang="en-US" altLang="en-US" dirty="0"/>
              <a:t>5 6</a:t>
            </a:r>
          </a:p>
          <a:p>
            <a:r>
              <a:rPr lang="en-US" altLang="en-US" dirty="0"/>
              <a:t>5 6</a:t>
            </a:r>
          </a:p>
          <a:p>
            <a:r>
              <a:rPr lang="en-US" altLang="en-US" dirty="0"/>
              <a:t>6 7</a:t>
            </a:r>
          </a:p>
        </p:txBody>
      </p:sp>
      <p:sp>
        <p:nvSpPr>
          <p:cNvPr id="7" name="矩形 6"/>
          <p:cNvSpPr/>
          <p:nvPr/>
        </p:nvSpPr>
        <p:spPr>
          <a:xfrm>
            <a:off x="9360368" y="5031349"/>
            <a:ext cx="1321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输出示例</a:t>
            </a:r>
            <a:r>
              <a:rPr lang="en-US" altLang="zh-CN" b="1" dirty="0"/>
              <a:t>2</a:t>
            </a:r>
          </a:p>
          <a:p>
            <a:r>
              <a:rPr lang="en-US" altLang="en-US" dirty="0"/>
              <a:t>1 2 4 3 5 6 7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课后题：</a:t>
            </a:r>
            <a:r>
              <a:rPr lang="en-US" altLang="zh-CN" dirty="0"/>
              <a:t> Prim</a:t>
            </a:r>
            <a:r>
              <a:rPr lang="zh-CN" altLang="en-US" dirty="0"/>
              <a:t>最小生成树算法     </a:t>
            </a:r>
            <a:r>
              <a:rPr lang="en-US" altLang="zh-CN" dirty="0"/>
              <a:t>prim.cpp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26011"/>
          </a:xfrm>
        </p:spPr>
        <p:txBody>
          <a:bodyPr>
            <a:normAutofit/>
          </a:bodyPr>
          <a:lstStyle/>
          <a:p>
            <a:r>
              <a:rPr lang="zh-CN" altLang="en-US" b="1" dirty="0"/>
              <a:t>问题描述：</a:t>
            </a:r>
            <a:r>
              <a:rPr lang="zh-CN" altLang="en-US" dirty="0"/>
              <a:t>给定具有</a:t>
            </a:r>
            <a:r>
              <a:rPr lang="en-US" altLang="zh-CN" dirty="0"/>
              <a:t>n </a:t>
            </a:r>
            <a:r>
              <a:rPr lang="zh-CN" altLang="en-US" dirty="0"/>
              <a:t>个顶点</a:t>
            </a:r>
            <a:r>
              <a:rPr lang="en-US" altLang="zh-CN" dirty="0"/>
              <a:t>m</a:t>
            </a:r>
            <a:r>
              <a:rPr lang="zh-CN" altLang="en-US" dirty="0"/>
              <a:t>条边的无向图</a:t>
            </a:r>
            <a:r>
              <a:rPr lang="en-US" altLang="zh-CN" dirty="0"/>
              <a:t>G</a:t>
            </a:r>
            <a:r>
              <a:rPr lang="zh-CN" altLang="en-US" dirty="0"/>
              <a:t>，它的</a:t>
            </a:r>
            <a:r>
              <a:rPr lang="zh-CN" altLang="en-US" dirty="0">
                <a:solidFill>
                  <a:srgbClr val="FF0000"/>
                </a:solidFill>
              </a:rPr>
              <a:t>每条边有不同费用</a:t>
            </a:r>
            <a:r>
              <a:rPr lang="zh-CN" altLang="en-US" dirty="0"/>
              <a:t>。请实现</a:t>
            </a:r>
            <a:r>
              <a:rPr lang="en-US" altLang="zh-CN" dirty="0"/>
              <a:t>prim </a:t>
            </a:r>
            <a:r>
              <a:rPr lang="zh-CN" altLang="en-US" dirty="0"/>
              <a:t>最小生成树算法，并</a:t>
            </a:r>
            <a:r>
              <a:rPr lang="zh-CN" altLang="en-US" b="1" dirty="0"/>
              <a:t>输出算法每一步选择的边的费用</a:t>
            </a:r>
            <a:r>
              <a:rPr lang="zh-CN" altLang="en-US" dirty="0"/>
              <a:t>。</a:t>
            </a:r>
            <a:r>
              <a:rPr lang="en-US" altLang="zh-CN" dirty="0"/>
              <a:t>G </a:t>
            </a:r>
            <a:r>
              <a:rPr lang="zh-CN" altLang="en-US" dirty="0"/>
              <a:t>的顶点从</a:t>
            </a:r>
            <a:r>
              <a:rPr lang="en-US" altLang="zh-CN" dirty="0"/>
              <a:t>1~n </a:t>
            </a:r>
            <a:r>
              <a:rPr lang="zh-CN" altLang="en-US" dirty="0"/>
              <a:t>编号；算法的初始点要求从节点</a:t>
            </a:r>
            <a:r>
              <a:rPr lang="en-US" altLang="zh-CN" dirty="0"/>
              <a:t>1 </a:t>
            </a:r>
            <a:r>
              <a:rPr lang="zh-CN" altLang="en-US" dirty="0"/>
              <a:t>开始。</a:t>
            </a:r>
          </a:p>
          <a:p>
            <a:r>
              <a:rPr lang="zh-CN" altLang="en-US" i="1" dirty="0"/>
              <a:t>重要提醒：本题运行时限为</a:t>
            </a:r>
            <a:r>
              <a:rPr lang="en-US" altLang="zh-CN" i="1" dirty="0"/>
              <a:t>1s</a:t>
            </a:r>
            <a:r>
              <a:rPr lang="zh-CN" altLang="en-US" i="1" dirty="0"/>
              <a:t>。请</a:t>
            </a:r>
            <a:r>
              <a:rPr lang="zh-CN" altLang="en-US" i="1" dirty="0">
                <a:solidFill>
                  <a:srgbClr val="FF0000"/>
                </a:solidFill>
              </a:rPr>
              <a:t>用二叉堆</a:t>
            </a:r>
            <a:r>
              <a:rPr lang="en-US" altLang="zh-CN" i="1" dirty="0">
                <a:solidFill>
                  <a:srgbClr val="FF0000"/>
                </a:solidFill>
              </a:rPr>
              <a:t>(heap)</a:t>
            </a:r>
            <a:r>
              <a:rPr lang="zh-CN" altLang="en-US" i="1" dirty="0">
                <a:solidFill>
                  <a:srgbClr val="FF0000"/>
                </a:solidFill>
              </a:rPr>
              <a:t>来做优化。</a:t>
            </a:r>
            <a:r>
              <a:rPr lang="zh-CN" altLang="en-US" i="1" dirty="0"/>
              <a:t>否则你的</a:t>
            </a:r>
            <a:r>
              <a:rPr lang="en-US" altLang="zh-CN" i="1" dirty="0"/>
              <a:t>O(n</a:t>
            </a:r>
            <a:r>
              <a:rPr lang="en-US" altLang="zh-CN" i="1" baseline="30000" dirty="0"/>
              <a:t>2</a:t>
            </a:r>
            <a:r>
              <a:rPr lang="en-US" altLang="zh-CN" i="1" dirty="0"/>
              <a:t>)</a:t>
            </a:r>
            <a:r>
              <a:rPr lang="zh-CN" altLang="en-US" i="1" dirty="0"/>
              <a:t>的算法测试时大量数据将会因超时而得不到分数。</a:t>
            </a:r>
            <a:endParaRPr lang="en-US" altLang="zh-CN" i="1" dirty="0"/>
          </a:p>
        </p:txBody>
      </p:sp>
      <p:sp>
        <p:nvSpPr>
          <p:cNvPr id="5" name="文本框 4"/>
          <p:cNvSpPr txBox="1"/>
          <p:nvPr/>
        </p:nvSpPr>
        <p:spPr>
          <a:xfrm>
            <a:off x="740295" y="4058950"/>
            <a:ext cx="23650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输入格式</a:t>
            </a:r>
            <a:r>
              <a:rPr lang="zh-CN" altLang="en-US" sz="2400" dirty="0"/>
              <a:t>：</a:t>
            </a:r>
          </a:p>
          <a:p>
            <a:r>
              <a:rPr lang="zh-CN" altLang="en-US" sz="2400" dirty="0"/>
              <a:t>n m</a:t>
            </a:r>
          </a:p>
          <a:p>
            <a:r>
              <a:rPr lang="zh-CN" altLang="en-US" sz="2400" dirty="0"/>
              <a:t>a[1] b[1] c[1]</a:t>
            </a:r>
          </a:p>
          <a:p>
            <a:r>
              <a:rPr lang="zh-CN" altLang="en-US" sz="2400" dirty="0"/>
              <a:t>...</a:t>
            </a:r>
          </a:p>
          <a:p>
            <a:r>
              <a:rPr lang="zh-CN" altLang="en-US" sz="2400" dirty="0"/>
              <a:t>a[m] b[m] c[m]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59880" y="4151636"/>
            <a:ext cx="26543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a[i] b[i] c[i] 表示有一条</a:t>
            </a:r>
            <a:br>
              <a:rPr lang="en-US" altLang="zh-CN" dirty="0"/>
            </a:br>
            <a:r>
              <a:rPr lang="en-US" altLang="zh-CN" dirty="0"/>
              <a:t>  </a:t>
            </a:r>
            <a:r>
              <a:rPr lang="zh-CN" altLang="en-US" dirty="0"/>
              <a:t>边</a:t>
            </a:r>
            <a:r>
              <a:rPr lang="en-US" altLang="zh-CN" dirty="0"/>
              <a:t> (</a:t>
            </a:r>
            <a:r>
              <a:rPr lang="zh-CN" altLang="en-US" dirty="0"/>
              <a:t>a[i],b[i])费用为c[i]。</a:t>
            </a:r>
          </a:p>
          <a:p>
            <a:r>
              <a:rPr lang="zh-CN" altLang="en-US" dirty="0"/>
              <a:t>保证：a[i] != b[i]。</a:t>
            </a:r>
            <a:br>
              <a:rPr lang="en-US" altLang="zh-CN" dirty="0"/>
            </a:br>
            <a:r>
              <a:rPr lang="zh-CN" altLang="en-US" dirty="0"/>
              <a:t>n&lt;=100000. m&lt;=500000</a:t>
            </a:r>
            <a:r>
              <a:rPr lang="en-US" altLang="zh-CN" dirty="0"/>
              <a:t>.</a:t>
            </a:r>
            <a:r>
              <a:rPr lang="zh-CN" altLang="en-US" dirty="0"/>
              <a:t>  1&lt;=c[i]&lt;=100000000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83789" y="4151636"/>
            <a:ext cx="16500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输出格式</a:t>
            </a:r>
            <a:r>
              <a:rPr lang="zh-CN" altLang="en-US" sz="2400" dirty="0"/>
              <a:t>：</a:t>
            </a:r>
          </a:p>
          <a:p>
            <a:r>
              <a:rPr lang="zh-CN" altLang="en-US" sz="2400" dirty="0"/>
              <a:t>w[1]</a:t>
            </a:r>
          </a:p>
          <a:p>
            <a:r>
              <a:rPr lang="zh-CN" altLang="en-US" sz="2400" dirty="0"/>
              <a:t>...</a:t>
            </a:r>
          </a:p>
          <a:p>
            <a:r>
              <a:rPr lang="zh-CN" altLang="en-US" sz="2400" dirty="0"/>
              <a:t>w[n</a:t>
            </a:r>
            <a:r>
              <a:rPr lang="en-US" altLang="zh-CN" sz="2400" dirty="0"/>
              <a:t>-1</a:t>
            </a:r>
            <a:r>
              <a:rPr lang="zh-CN" altLang="en-US" sz="2400" dirty="0"/>
              <a:t>]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87367" y="5740788"/>
            <a:ext cx="22610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w[i]表示Prim算法第i步选中的边的费用。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001919" y="5674776"/>
            <a:ext cx="2942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保证图</a:t>
            </a:r>
            <a:r>
              <a:rPr lang="en-US" altLang="zh-CN" b="1" dirty="0"/>
              <a:t>G </a:t>
            </a:r>
            <a:r>
              <a:rPr lang="zh-CN" altLang="en-US" b="1" dirty="0"/>
              <a:t>是连通图</a:t>
            </a:r>
            <a:r>
              <a:rPr lang="zh-CN" altLang="en-US" dirty="0"/>
              <a:t>，且任意两点间最多只有一条边。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703374" y="4241893"/>
            <a:ext cx="13047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输入样例</a:t>
            </a:r>
            <a:endParaRPr lang="en-US" altLang="zh-CN" b="1" dirty="0"/>
          </a:p>
          <a:p>
            <a:r>
              <a:rPr lang="zh-CN" altLang="en-US" dirty="0"/>
              <a:t>5 5</a:t>
            </a:r>
          </a:p>
          <a:p>
            <a:r>
              <a:rPr lang="zh-CN" altLang="en-US" dirty="0"/>
              <a:t>1 2 </a:t>
            </a:r>
            <a:r>
              <a:rPr lang="en-US" altLang="zh-CN" dirty="0"/>
              <a:t>3</a:t>
            </a:r>
            <a:endParaRPr lang="zh-CN" altLang="en-US" dirty="0"/>
          </a:p>
          <a:p>
            <a:r>
              <a:rPr lang="zh-CN" altLang="en-US" dirty="0"/>
              <a:t>1 3 </a:t>
            </a:r>
            <a:r>
              <a:rPr lang="en-US" altLang="zh-CN" dirty="0"/>
              <a:t>4</a:t>
            </a:r>
            <a:endParaRPr lang="zh-CN" altLang="en-US" dirty="0"/>
          </a:p>
          <a:p>
            <a:r>
              <a:rPr lang="zh-CN" altLang="en-US" dirty="0"/>
              <a:t>1 4 </a:t>
            </a:r>
            <a:r>
              <a:rPr lang="en-US" altLang="zh-CN" dirty="0"/>
              <a:t>6</a:t>
            </a:r>
            <a:endParaRPr lang="zh-CN" altLang="en-US" dirty="0"/>
          </a:p>
          <a:p>
            <a:r>
              <a:rPr lang="zh-CN" altLang="en-US" dirty="0"/>
              <a:t>3 4 </a:t>
            </a:r>
            <a:r>
              <a:rPr lang="en-US" altLang="zh-CN" dirty="0"/>
              <a:t>1</a:t>
            </a:r>
            <a:endParaRPr lang="zh-CN" altLang="en-US" dirty="0"/>
          </a:p>
          <a:p>
            <a:r>
              <a:rPr lang="zh-CN" altLang="en-US" dirty="0"/>
              <a:t>3 5 </a:t>
            </a:r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0235840" y="4241893"/>
            <a:ext cx="13047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输出样例</a:t>
            </a:r>
            <a:endParaRPr lang="en-US" altLang="zh-CN" b="1" dirty="0"/>
          </a:p>
          <a:p>
            <a:r>
              <a:rPr lang="en-US" altLang="zh-CN" dirty="0"/>
              <a:t>3</a:t>
            </a:r>
          </a:p>
          <a:p>
            <a:r>
              <a:rPr lang="en-US" altLang="zh-CN" dirty="0"/>
              <a:t>4</a:t>
            </a:r>
          </a:p>
          <a:p>
            <a:r>
              <a:rPr lang="en-US" altLang="zh-CN" dirty="0"/>
              <a:t>1</a:t>
            </a:r>
          </a:p>
          <a:p>
            <a:r>
              <a:rPr lang="en-US" altLang="zh-CN" dirty="0"/>
              <a:t>8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409868" y="6340599"/>
            <a:ext cx="39543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提交时间：</a:t>
            </a:r>
            <a:r>
              <a:rPr lang="en-US" altLang="zh-CN" sz="2000" b="1" dirty="0">
                <a:solidFill>
                  <a:srgbClr val="FF0000"/>
                </a:solidFill>
              </a:rPr>
              <a:t>12</a:t>
            </a:r>
            <a:r>
              <a:rPr lang="zh-CN" altLang="en-US" sz="2000" b="1" dirty="0">
                <a:solidFill>
                  <a:srgbClr val="FF0000"/>
                </a:solidFill>
              </a:rPr>
              <a:t>月</a:t>
            </a:r>
            <a:r>
              <a:rPr lang="en-US" altLang="zh-CN" sz="2000" b="1" dirty="0">
                <a:solidFill>
                  <a:srgbClr val="FF0000"/>
                </a:solidFill>
              </a:rPr>
              <a:t>13</a:t>
            </a:r>
            <a:r>
              <a:rPr lang="zh-CN" altLang="en-US" sz="2000" b="1" dirty="0">
                <a:solidFill>
                  <a:srgbClr val="FF0000"/>
                </a:solidFill>
              </a:rPr>
              <a:t>日晚</a:t>
            </a:r>
            <a:r>
              <a:rPr lang="en-US" altLang="zh-CN" sz="2000" b="1" dirty="0">
                <a:solidFill>
                  <a:srgbClr val="FF0000"/>
                </a:solidFill>
              </a:rPr>
              <a:t>24</a:t>
            </a:r>
            <a:r>
              <a:rPr lang="zh-CN" altLang="en-US" sz="2000" b="1" dirty="0">
                <a:solidFill>
                  <a:srgbClr val="FF0000"/>
                </a:solidFill>
              </a:rPr>
              <a:t>点前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E1ODU3MzJmOGU3YzcyMTUwODI2N2QwMzRkMDczNj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Macintosh PowerPoint</Application>
  <PresentationFormat>宽屏</PresentationFormat>
  <Paragraphs>85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Office 主题​​</vt:lpstr>
      <vt:lpstr>实验课15：图（III）</vt:lpstr>
      <vt:lpstr>Task 1   八皇后  queen.cpp</vt:lpstr>
      <vt:lpstr>Task 2 拓扑序列 topo.cpp</vt:lpstr>
      <vt:lpstr>课后题： Prim最小生成树算法     prim.cpp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 恺</dc:creator>
  <cp:lastModifiedBy>思远 蔡</cp:lastModifiedBy>
  <cp:revision>223</cp:revision>
  <dcterms:created xsi:type="dcterms:W3CDTF">2021-02-28T12:08:00Z</dcterms:created>
  <dcterms:modified xsi:type="dcterms:W3CDTF">2023-12-12T09:25:07Z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57FB5AA102C3402A8930FEF987397EE7_13</vt:lpwstr>
  </property>
  <property fmtid="{D5CDD505-2E9C-101B-9397-08002B2CF9AE}" pid="3" name="KSOProductBuildVer">
    <vt:lpwstr>2052-12.1.0.15990</vt:lpwstr>
  </property>
</Properties>
</file>