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454" r:id="rId2"/>
    <p:sldId id="455" r:id="rId3"/>
    <p:sldId id="456" r:id="rId4"/>
    <p:sldId id="458" r:id="rId5"/>
    <p:sldId id="45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686" autoAdjust="0"/>
  </p:normalViewPr>
  <p:slideViewPr>
    <p:cSldViewPr snapToGrid="0">
      <p:cViewPr varScale="1">
        <p:scale>
          <a:sx n="94" d="100"/>
          <a:sy n="94" d="100"/>
        </p:scale>
        <p:origin x="20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AAAB6-3EFC-4E82-9C04-FED1BF849DD5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F9FDF8-87CC-4A05-A3B0-A90A4EE7C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017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>
            <a:extLst>
              <a:ext uri="{FF2B5EF4-FFF2-40B4-BE49-F238E27FC236}">
                <a16:creationId xmlns:a16="http://schemas.microsoft.com/office/drawing/2014/main" id="{FADE0AC7-64FC-458E-AD3D-11455E6DED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备注占位符 2">
            <a:extLst>
              <a:ext uri="{FF2B5EF4-FFF2-40B4-BE49-F238E27FC236}">
                <a16:creationId xmlns:a16="http://schemas.microsoft.com/office/drawing/2014/main" id="{183143DC-42D7-4C65-8658-71322F34EF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>
                <a:latin typeface="Arial" panose="020B0604020202020204" pitchFamily="34" charset="0"/>
              </a:rPr>
              <a:t>当计算机接受了第一个括号后</a:t>
            </a:r>
            <a:r>
              <a:rPr lang="en-US" altLang="zh-CN" dirty="0">
                <a:latin typeface="Arial" panose="020B0604020202020204" pitchFamily="34" charset="0"/>
              </a:rPr>
              <a:t>,</a:t>
            </a:r>
            <a:r>
              <a:rPr lang="zh-CN" altLang="en-US" dirty="0">
                <a:latin typeface="Arial" panose="020B0604020202020204" pitchFamily="34" charset="0"/>
              </a:rPr>
              <a:t>它期待着与其匹配的第八个括号的出现，然而等来的却是第二个括号，此时第一个括号“</a:t>
            </a:r>
            <a:r>
              <a:rPr lang="en-US" altLang="zh-CN" dirty="0">
                <a:latin typeface="Arial" panose="020B0604020202020204" pitchFamily="34" charset="0"/>
              </a:rPr>
              <a:t>[”</a:t>
            </a:r>
            <a:r>
              <a:rPr lang="zh-CN" altLang="en-US" dirty="0">
                <a:latin typeface="Arial" panose="020B0604020202020204" pitchFamily="34" charset="0"/>
              </a:rPr>
              <a:t>只能暂时靠边，而迫切等待与第二个括号相匹配的、第七个括号”</a:t>
            </a:r>
            <a:r>
              <a:rPr lang="en-US" altLang="zh-CN" dirty="0">
                <a:latin typeface="Arial" panose="020B0604020202020204" pitchFamily="34" charset="0"/>
              </a:rPr>
              <a:t>)”</a:t>
            </a:r>
            <a:r>
              <a:rPr lang="zh-CN" altLang="en-US" dirty="0">
                <a:latin typeface="Arial" panose="020B0604020202020204" pitchFamily="34" charset="0"/>
              </a:rPr>
              <a:t>的出现</a:t>
            </a:r>
            <a:r>
              <a:rPr lang="en-US" altLang="zh-CN" dirty="0">
                <a:latin typeface="Arial" panose="020B0604020202020204" pitchFamily="34" charset="0"/>
              </a:rPr>
              <a:t>,</a:t>
            </a:r>
            <a:r>
              <a:rPr lang="zh-CN" altLang="en-US" dirty="0">
                <a:latin typeface="Arial" panose="020B0604020202020204" pitchFamily="34" charset="0"/>
              </a:rPr>
              <a:t>类似的</a:t>
            </a:r>
            <a:r>
              <a:rPr lang="en-US" altLang="zh-CN" dirty="0">
                <a:latin typeface="Arial" panose="020B0604020202020204" pitchFamily="34" charset="0"/>
              </a:rPr>
              <a:t>,</a:t>
            </a:r>
            <a:r>
              <a:rPr lang="zh-CN" altLang="en-US" dirty="0">
                <a:latin typeface="Arial" panose="020B0604020202020204" pitchFamily="34" charset="0"/>
              </a:rPr>
              <a:t>因等来的是第三个括号“</a:t>
            </a:r>
            <a:r>
              <a:rPr lang="en-US" altLang="zh-CN" dirty="0">
                <a:latin typeface="Arial" panose="020B0604020202020204" pitchFamily="34" charset="0"/>
              </a:rPr>
              <a:t>[”</a:t>
            </a:r>
            <a:r>
              <a:rPr lang="zh-CN" altLang="en-US" dirty="0">
                <a:latin typeface="Arial" panose="020B0604020202020204" pitchFamily="34" charset="0"/>
              </a:rPr>
              <a:t>，其期待匹配的程度较第二个括号更急迫，则第二个括号也只能靠边，让位于第三个括号，显然第二个括号的期待急迫性高于第一个括号；在接受了第四个括号之后，第三个括号的期待得到满足，消解之后，第二个括号的期待匹配就成为当前最急迫的任务了，</a:t>
            </a:r>
            <a:r>
              <a:rPr lang="en-US" altLang="zh-CN" dirty="0">
                <a:latin typeface="Arial" panose="020B0604020202020204" pitchFamily="34" charset="0"/>
              </a:rPr>
              <a:t>……</a:t>
            </a:r>
            <a:r>
              <a:rPr lang="zh-CN" altLang="en-US" dirty="0">
                <a:latin typeface="Arial" panose="020B0604020202020204" pitchFamily="34" charset="0"/>
              </a:rPr>
              <a:t>，依次类推。可见，这个处理过程恰与栈的特点相吻合。由此，在算法中设置一个栈，每读入一个括号，若是右括号，则或者使置于栈顶的最急迫的期待得以消解，或者是不合法的情况；若是左括号，则作为一个新的更急迫的期待压入栈中，自然使原有的栈中的所有未消解的期待的急迫性都降了一级。另外，在算法的开始和结束时，栈都应该是空的</a:t>
            </a:r>
            <a:endParaRPr lang="en-HK" altLang="en-US" dirty="0"/>
          </a:p>
        </p:txBody>
      </p:sp>
      <p:sp>
        <p:nvSpPr>
          <p:cNvPr id="33796" name="灯片编号占位符 3">
            <a:extLst>
              <a:ext uri="{FF2B5EF4-FFF2-40B4-BE49-F238E27FC236}">
                <a16:creationId xmlns:a16="http://schemas.microsoft.com/office/drawing/2014/main" id="{76B8102C-3610-4A73-AF23-EDF593BB26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30BA8F-3B56-4897-8ABE-2B8CE39A9CDF}" type="slidenum">
              <a:rPr kumimoji="1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8995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6A74FF34-1F29-4847-8BFC-91172A8FA8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5C776ACC-1F12-4117-82FA-00348AC716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lang="zh-CN" altLang="en-US" sz="2000">
                <a:latin typeface="宋体" panose="02010600030101010101" pitchFamily="2" charset="-122"/>
              </a:rPr>
              <a:t>  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4130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6A74FF34-1F29-4847-8BFC-91172A8FA8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5C776ACC-1F12-4117-82FA-00348AC716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4072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6A74FF34-1F29-4847-8BFC-91172A8FA8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5C776ACC-1F12-4117-82FA-00348AC716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lang="zh-CN" altLang="en-US" sz="2000" dirty="0">
                <a:latin typeface="宋体" panose="02010600030101010101" pitchFamily="2" charset="-122"/>
              </a:rPr>
              <a:t>  </a:t>
            </a:r>
            <a:r>
              <a:rPr lang="zh-CN" altLang="en-US" sz="1200" dirty="0">
                <a:latin typeface="宋体" panose="02010600030101010101" pitchFamily="2" charset="-122"/>
              </a:rPr>
              <a:t> </a:t>
            </a:r>
            <a:r>
              <a:rPr lang="en-US" altLang="zh-CN" sz="1200" dirty="0" err="1">
                <a:latin typeface="宋体" panose="02010600030101010101" pitchFamily="2" charset="-122"/>
              </a:rPr>
              <a:t>getchar</a:t>
            </a:r>
            <a:r>
              <a:rPr lang="en-US" altLang="zh-CN" sz="1200" dirty="0">
                <a:latin typeface="宋体" panose="02010600030101010101" pitchFamily="2" charset="-122"/>
              </a:rPr>
              <a:t>() gets() </a:t>
            </a:r>
            <a:r>
              <a:rPr lang="en-US" altLang="zh-CN" sz="1200" dirty="0" err="1">
                <a:latin typeface="宋体" panose="02010600030101010101" pitchFamily="2" charset="-122"/>
              </a:rPr>
              <a:t>fgets</a:t>
            </a:r>
            <a:r>
              <a:rPr lang="en-US" altLang="zh-CN" sz="1200" dirty="0">
                <a:latin typeface="宋体" panose="02010600030101010101" pitchFamily="2" charset="-122"/>
              </a:rPr>
              <a:t>() </a:t>
            </a:r>
            <a:r>
              <a:rPr lang="zh-CN" altLang="en-US" sz="1200" dirty="0">
                <a:latin typeface="宋体" panose="02010600030101010101" pitchFamily="2" charset="-122"/>
              </a:rPr>
              <a:t>带格式控制的</a:t>
            </a:r>
            <a:r>
              <a:rPr lang="en-US" altLang="zh-CN" sz="1200" dirty="0" err="1">
                <a:latin typeface="宋体" panose="02010600030101010101" pitchFamily="2" charset="-122"/>
              </a:rPr>
              <a:t>scanf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43395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145C8F80-F731-4F57-84E4-E5AEE1856E6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EE931005-C45A-4155-902E-36E2C1EB29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1" name="Rectangle 4">
                <a:extLst>
                  <a:ext uri="{FF2B5EF4-FFF2-40B4-BE49-F238E27FC236}">
                    <a16:creationId xmlns:a16="http://schemas.microsoft.com/office/drawing/2014/main" id="{E1D40A69-E43C-4911-9734-7BE88F7DBCF9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0" y="0"/>
                <a:ext cx="5760" cy="1600"/>
              </a:xfrm>
              <a:prstGeom prst="rect">
                <a:avLst/>
              </a:prstGeom>
              <a:gradFill rotWithShape="0">
                <a:gsLst>
                  <a:gs pos="0">
                    <a:schemeClr val="hlink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/>
              </a:p>
            </p:txBody>
          </p:sp>
          <p:sp>
            <p:nvSpPr>
              <p:cNvPr id="12" name="Rectangle 5">
                <a:extLst>
                  <a:ext uri="{FF2B5EF4-FFF2-40B4-BE49-F238E27FC236}">
                    <a16:creationId xmlns:a16="http://schemas.microsoft.com/office/drawing/2014/main" id="{69066ED2-0300-4AB4-9D5B-9FE995CCDCA1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0" y="1600"/>
                <a:ext cx="5760" cy="2720"/>
              </a:xfrm>
              <a:prstGeom prst="rect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/>
              </a:p>
            </p:txBody>
          </p:sp>
        </p:grpSp>
        <p:pic>
          <p:nvPicPr>
            <p:cNvPr id="6" name="Picture 6" descr="grapes">
              <a:extLst>
                <a:ext uri="{FF2B5EF4-FFF2-40B4-BE49-F238E27FC236}">
                  <a16:creationId xmlns:a16="http://schemas.microsoft.com/office/drawing/2014/main" id="{7F4ADFA1-6858-47CF-9151-4B9C48FA91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163" y="0"/>
              <a:ext cx="680" cy="3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D3FB8C88-78B1-4739-BB07-896D8883B3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8" y="0"/>
              <a:ext cx="97" cy="3613"/>
              <a:chOff x="226" y="0"/>
              <a:chExt cx="80" cy="3613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F525B37-A386-4EC3-84DA-D880AEDCD291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226" y="0"/>
                <a:ext cx="80" cy="853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accent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5E32C69-4B58-480D-9D74-74F12833BAC6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226" y="840"/>
                <a:ext cx="80" cy="2773"/>
              </a:xfrm>
              <a:prstGeom prst="rect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/>
              </a:p>
            </p:txBody>
          </p:sp>
        </p:grpSp>
        <p:sp>
          <p:nvSpPr>
            <p:cNvPr id="8" name="Rectangle 10">
              <a:extLst>
                <a:ext uri="{FF2B5EF4-FFF2-40B4-BE49-F238E27FC236}">
                  <a16:creationId xmlns:a16="http://schemas.microsoft.com/office/drawing/2014/main" id="{26E7C1A0-8CF9-434C-995B-C794AED8E49F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0" y="1536"/>
              <a:ext cx="4294" cy="160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en-US" altLang="en-US" sz="2400"/>
            </a:p>
          </p:txBody>
        </p:sp>
      </p:grpSp>
      <p:sp>
        <p:nvSpPr>
          <p:cNvPr id="9227" name="Rectangle 11">
            <a:extLst>
              <a:ext uri="{FF2B5EF4-FFF2-40B4-BE49-F238E27FC236}">
                <a16:creationId xmlns:a16="http://schemas.microsoft.com/office/drawing/2014/main" id="{E45255D5-9353-4B58-A309-4A0D03D1AA5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71600" y="1100138"/>
            <a:ext cx="777240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/>
              <a:t>单击此处编辑母版标题样式</a:t>
            </a:r>
            <a:endParaRPr lang="zh-CN" altLang="zh-CN" noProof="0"/>
          </a:p>
        </p:txBody>
      </p:sp>
      <p:sp>
        <p:nvSpPr>
          <p:cNvPr id="9228" name="Rectangle 12">
            <a:extLst>
              <a:ext uri="{FF2B5EF4-FFF2-40B4-BE49-F238E27FC236}">
                <a16:creationId xmlns:a16="http://schemas.microsoft.com/office/drawing/2014/main" id="{C50FF5EF-B8E6-4ADA-86FC-4460E6FAAE1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477DFD5D-5BD4-4CA0-B72C-87CE0F2FFD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50000"/>
              </a:spcBef>
              <a:defRPr sz="1400">
                <a:solidFill>
                  <a:srgbClr val="660066"/>
                </a:solidFill>
                <a:latin typeface="+mj-lt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6A6128CD-196A-4DBD-9093-806AC1DD60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50000"/>
              </a:spcBef>
              <a:defRPr sz="1400">
                <a:solidFill>
                  <a:srgbClr val="660066"/>
                </a:solidFill>
                <a:latin typeface="+mj-lt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768B2FB5-8E99-41A7-91FF-86451FB2BF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50000"/>
              </a:spcBef>
              <a:defRPr sz="1400">
                <a:solidFill>
                  <a:srgbClr val="660066"/>
                </a:solidFill>
                <a:latin typeface="Impact" panose="020B0806030902050204" pitchFamily="34" charset="0"/>
              </a:defRPr>
            </a:lvl1pPr>
          </a:lstStyle>
          <a:p>
            <a:fld id="{594AF18D-D50B-4E54-8BFC-5C86AEA4022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20255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F9A947-13DB-4008-8C17-E3CEAB1F0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HK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76A3993-1DAF-47F9-8E6F-7CCBD012C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541100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CAFF1F-49D9-4010-BFF0-930009713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HK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DFD24C9-07BA-4AB1-88BA-781AB4056F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15952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D66F87-3AFB-46C8-BF28-F4E1C5483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HK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069EB8-5AB0-4BB4-BE5C-B421D95E7A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2938" y="1452563"/>
            <a:ext cx="4173537" cy="540543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HK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B4DF515-1FF7-4F1E-A4B6-E1EF8BEFE2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68875" y="1452563"/>
            <a:ext cx="4175125" cy="540543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768331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626B87-F843-41A1-80C1-C1690940D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HK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F23CF2A-0AF6-4C7C-A186-0683CC8BB0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7FA5681-030F-4637-A0E5-485DBB8D3E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HK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8F69B4C-9D1E-470C-84C1-3519D97012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C5BEBAA-3C3A-41FD-8072-4E94948264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960922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64A16C-70AB-4154-BB8D-047A7BDFA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86874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5999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FC5A78-BC3D-43C6-B584-36B354119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HK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574B33-275E-4072-BF5B-EBDDD4BE1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HK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158A2A4-20DC-43F5-A33B-C54F88B6B2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54573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08DCB7-22C0-44CC-8D76-241315BDC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HK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51DA52B-D3DB-46BB-AB74-C4AA0ADBBC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HK" noProof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8E68F53-8E5A-4A43-A853-24FAE8775D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39324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2EA46D-9430-4300-B8C2-E6ABE5DA5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HK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B03D5D3-0E62-4AE6-ABB9-3A44E95068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1362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39A1E93-D681-4A7C-A7C6-69CE8E6D07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19925" y="522288"/>
            <a:ext cx="2124075" cy="633571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HK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B6BFE51-E756-448F-A9F1-B0ED73B306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2938" y="522288"/>
            <a:ext cx="6224587" cy="6335712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33513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07EE185-ABCB-4A93-A08D-D62A3C5BE0EE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HK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C203B72-5C59-4F18-9DF6-52070497C4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BF61FA-5CC2-4616-8BF4-BDDA92527B49}" type="datetimeFigureOut">
              <a:rPr lang="zh-CN" altLang="en-US"/>
              <a:pPr>
                <a:defRPr/>
              </a:pPr>
              <a:t>2023/09/21</a:t>
            </a:fld>
            <a:endParaRPr lang="en-US" altLang="zh-CN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D9299BF-ABA0-4BCF-9594-9BE497141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B08C72-BACB-403E-AA1C-579688045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8ABD0CE-B7D0-42C7-AF8A-D49D8FEFA786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93406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E7A95423-5D80-4AFD-977C-F7C68A9E759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034" name="Rectangle 3">
              <a:extLst>
                <a:ext uri="{FF2B5EF4-FFF2-40B4-BE49-F238E27FC236}">
                  <a16:creationId xmlns:a16="http://schemas.microsoft.com/office/drawing/2014/main" id="{696476DF-196B-44D2-B2E1-70B8B1D439E0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0"/>
              <a:ext cx="5760" cy="384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Arial" panose="020B0604020202020204" pitchFamily="34" charset="0"/>
              </a:endParaRPr>
            </a:p>
          </p:txBody>
        </p:sp>
        <p:sp>
          <p:nvSpPr>
            <p:cNvPr id="1035" name="Rectangle 4">
              <a:extLst>
                <a:ext uri="{FF2B5EF4-FFF2-40B4-BE49-F238E27FC236}">
                  <a16:creationId xmlns:a16="http://schemas.microsoft.com/office/drawing/2014/main" id="{F6FC850A-2B3E-443A-8580-2E94CC224E54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384"/>
              <a:ext cx="5760" cy="393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Arial" panose="020B0604020202020204" pitchFamily="34" charset="0"/>
              </a:endParaRPr>
            </a:p>
          </p:txBody>
        </p:sp>
      </p:grpSp>
      <p:pic>
        <p:nvPicPr>
          <p:cNvPr id="1027" name="Picture 5" descr="grapes">
            <a:extLst>
              <a:ext uri="{FF2B5EF4-FFF2-40B4-BE49-F238E27FC236}">
                <a16:creationId xmlns:a16="http://schemas.microsoft.com/office/drawing/2014/main" id="{ACC2DDFB-8852-4D4C-80C3-61892DF19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503238" cy="500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Group 6">
            <a:extLst>
              <a:ext uri="{FF2B5EF4-FFF2-40B4-BE49-F238E27FC236}">
                <a16:creationId xmlns:a16="http://schemas.microsoft.com/office/drawing/2014/main" id="{BF72D127-2125-47B4-B16B-C82FF0EEB3CC}"/>
              </a:ext>
            </a:extLst>
          </p:cNvPr>
          <p:cNvGrpSpPr>
            <a:grpSpLocks/>
          </p:cNvGrpSpPr>
          <p:nvPr/>
        </p:nvGrpSpPr>
        <p:grpSpPr bwMode="auto">
          <a:xfrm>
            <a:off x="52388" y="0"/>
            <a:ext cx="127000" cy="5735638"/>
            <a:chOff x="226" y="0"/>
            <a:chExt cx="80" cy="3613"/>
          </a:xfrm>
        </p:grpSpPr>
        <p:sp>
          <p:nvSpPr>
            <p:cNvPr id="1032" name="Rectangle 7">
              <a:extLst>
                <a:ext uri="{FF2B5EF4-FFF2-40B4-BE49-F238E27FC236}">
                  <a16:creationId xmlns:a16="http://schemas.microsoft.com/office/drawing/2014/main" id="{8DE858E6-F69C-4ACC-8AF4-A1D0C44369BF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226" y="0"/>
              <a:ext cx="80" cy="853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en-US" altLang="en-US" sz="2400"/>
            </a:p>
          </p:txBody>
        </p:sp>
        <p:sp>
          <p:nvSpPr>
            <p:cNvPr id="1033" name="Rectangle 8">
              <a:extLst>
                <a:ext uri="{FF2B5EF4-FFF2-40B4-BE49-F238E27FC236}">
                  <a16:creationId xmlns:a16="http://schemas.microsoft.com/office/drawing/2014/main" id="{83D45EF8-ABB6-41C8-901A-ADA48BDA15E3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226" y="840"/>
              <a:ext cx="80" cy="2773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en-US" altLang="en-US" sz="2400"/>
            </a:p>
          </p:txBody>
        </p:sp>
      </p:grpSp>
      <p:sp>
        <p:nvSpPr>
          <p:cNvPr id="1029" name="Rectangle 9">
            <a:extLst>
              <a:ext uri="{FF2B5EF4-FFF2-40B4-BE49-F238E27FC236}">
                <a16:creationId xmlns:a16="http://schemas.microsoft.com/office/drawing/2014/main" id="{9B871922-61F5-4C02-8BEC-84D13F934C1F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0" y="303213"/>
            <a:ext cx="2646363" cy="127000"/>
          </a:xfrm>
          <a:prstGeom prst="rect">
            <a:avLst/>
          </a:prstGeom>
          <a:gradFill rotWithShape="0">
            <a:gsLst>
              <a:gs pos="0">
                <a:schemeClr val="hlink"/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en-US" altLang="en-US" sz="2400"/>
          </a:p>
        </p:txBody>
      </p:sp>
      <p:sp>
        <p:nvSpPr>
          <p:cNvPr id="1030" name="Rectangle 10">
            <a:extLst>
              <a:ext uri="{FF2B5EF4-FFF2-40B4-BE49-F238E27FC236}">
                <a16:creationId xmlns:a16="http://schemas.microsoft.com/office/drawing/2014/main" id="{76FEBB2E-9CD4-4B50-910E-C07A6BAD89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31838" y="522288"/>
            <a:ext cx="77724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31" name="Rectangle 11">
            <a:extLst>
              <a:ext uri="{FF2B5EF4-FFF2-40B4-BE49-F238E27FC236}">
                <a16:creationId xmlns:a16="http://schemas.microsoft.com/office/drawing/2014/main" id="{94D284E3-7806-465B-A7AC-CB7F08507B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42938" y="1452563"/>
            <a:ext cx="8501062" cy="540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10980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Impact" panose="020B0806030902050204" pitchFamily="34" charset="0"/>
          <a:ea typeface="隶书" panose="0201050906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Impact" panose="020B0806030902050204" pitchFamily="34" charset="0"/>
          <a:ea typeface="隶书" panose="0201050906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Impact" panose="020B0806030902050204" pitchFamily="34" charset="0"/>
          <a:ea typeface="隶书" panose="0201050906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Impact" panose="020B0806030902050204" pitchFamily="34" charset="0"/>
          <a:ea typeface="隶书" panose="02010509060101010101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Impact" panose="020B0806030902050204" pitchFamily="34" charset="0"/>
          <a:ea typeface="隶书" panose="02010509060101010101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Impact" panose="020B0806030902050204" pitchFamily="34" charset="0"/>
          <a:ea typeface="隶书" panose="02010509060101010101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Impact" panose="020B0806030902050204" pitchFamily="34" charset="0"/>
          <a:ea typeface="隶书" panose="02010509060101010101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Impact" panose="020B0806030902050204" pitchFamily="34" charset="0"/>
          <a:ea typeface="隶书" panose="020105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§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Wingdings" panose="05000000000000000000" pitchFamily="2" charset="2"/>
        <a:buChar char="«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Font typeface="Wingdings" panose="05000000000000000000" pitchFamily="2" charset="2"/>
        <a:buChar char="v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Font typeface="Wingdings" panose="05000000000000000000" pitchFamily="2" charset="2"/>
        <a:buChar char="l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u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CE56E8-B668-4679-8C32-3D43B41B4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作业</a:t>
            </a:r>
            <a:r>
              <a:rPr lang="en-US" altLang="zh-Hans-HK" sz="40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zh-CN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括号匹配</a:t>
            </a:r>
            <a:r>
              <a:rPr lang="zh-CN" altLang="en-US" dirty="0"/>
              <a:t>（</a:t>
            </a:r>
            <a:r>
              <a:rPr lang="en-US" altLang="zh-CN" dirty="0"/>
              <a:t>9</a:t>
            </a:r>
            <a:r>
              <a:rPr lang="zh-CN" altLang="en-US" dirty="0"/>
              <a:t>月</a:t>
            </a:r>
            <a:r>
              <a:rPr lang="en-US" altLang="zh-CN" dirty="0"/>
              <a:t>18</a:t>
            </a:r>
            <a:r>
              <a:rPr lang="zh-CN" altLang="en-US" dirty="0"/>
              <a:t>日</a:t>
            </a:r>
            <a:r>
              <a:rPr lang="zh-CN" altLang="en-US" sz="4000" dirty="0"/>
              <a:t>提交）</a:t>
            </a:r>
            <a:endParaRPr lang="zh-Hans-HK" altLang="en-US" dirty="0"/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93879B4A-4288-4E42-8ECF-F6A0CD3F6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372" y="1805218"/>
            <a:ext cx="7572374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    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  <a:t>设表达式中允许两种括号：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C66FF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  <a:t>()</a:t>
            </a:r>
            <a:r>
              <a:rPr kumimoji="1" lang="zh-CN" altLang="en-US" sz="2400" dirty="0">
                <a:solidFill>
                  <a:srgbClr val="660066"/>
                </a:solidFill>
                <a:latin typeface="隶书"/>
                <a:ea typeface="隶书"/>
              </a:rPr>
              <a:t>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C66FF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  <a:t>[]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  <a:t> </a:t>
            </a: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23B2FF18-A145-4174-AC3C-4B557DD93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775" y="2355742"/>
            <a:ext cx="3570208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  <a:t>    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  <a:t>检验括号是否匹配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  <a:t>.</a:t>
            </a:r>
            <a:r>
              <a:rPr kumimoji="1" lang="en-US" altLang="zh-CN" sz="2400" b="0" i="0" u="none" strike="noStrike" kern="1200" cap="none" spc="0" normalizeH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  <a:t> 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隶书"/>
              <a:ea typeface="隶书"/>
              <a:cs typeface="+mn-cs"/>
            </a:endParaRPr>
          </a:p>
        </p:txBody>
      </p:sp>
      <p:sp>
        <p:nvSpPr>
          <p:cNvPr id="9" name="Text Box 9">
            <a:extLst>
              <a:ext uri="{FF2B5EF4-FFF2-40B4-BE49-F238E27FC236}">
                <a16:creationId xmlns:a16="http://schemas.microsoft.com/office/drawing/2014/main" id="{B3648825-4E94-4F3B-A408-C1E8A1AA7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0078" y="2492895"/>
            <a:ext cx="301396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[    (</a:t>
            </a:r>
            <a:r>
              <a: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</a:t>
            </a: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ea typeface="宋体" panose="02010600030101010101" pitchFamily="2" charset="-122"/>
              </a:rPr>
              <a:t>(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)    [    ]    )   </a:t>
            </a:r>
            <a:r>
              <a: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ea typeface="宋体" panose="02010600030101010101" pitchFamily="2" charset="-122"/>
                <a:cs typeface="+mn-cs"/>
              </a:rPr>
              <a:t>1   2    3   4   5   6   7    8</a:t>
            </a:r>
            <a:endParaRPr kumimoji="1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1FFB2B3-5E50-4A8E-9871-5CF74A444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7393" y="4534640"/>
            <a:ext cx="1713435" cy="1762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§"/>
              <a:defRPr kumimoji="1" sz="3200" kern="1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 kern="1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输入范例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endParaRPr lang="en-US" altLang="zh-CN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[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(123)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ab]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[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]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CN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] ( </a:t>
            </a:r>
            <a:r>
              <a:rPr lang="en-US" altLang="zh-CN" sz="18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mn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) [ ) (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CN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( ( [ [ ) ] ] )</a:t>
            </a:r>
          </a:p>
        </p:txBody>
      </p:sp>
      <p:sp>
        <p:nvSpPr>
          <p:cNvPr id="12" name="Text Box 2">
            <a:extLst>
              <a:ext uri="{FF2B5EF4-FFF2-40B4-BE49-F238E27FC236}">
                <a16:creationId xmlns:a16="http://schemas.microsoft.com/office/drawing/2014/main" id="{3B24B26D-C85C-4A7B-ACC9-2F0151077E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0828" y="4534640"/>
            <a:ext cx="1930117" cy="1762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§"/>
              <a:defRPr kumimoji="1" sz="3200" kern="1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 kern="1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输出范例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endParaRPr lang="en-US" altLang="zh-CN" sz="20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CN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CN" sz="1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78E49E28-69DD-4B0C-A31B-E7842529C8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775" y="3818527"/>
            <a:ext cx="7886700" cy="37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§"/>
              <a:defRPr kumimoji="1" sz="3200" kern="1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 kern="1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要求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：输入一段包含括号的字符，当出现回车时，输出括号匹配结果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02BA597-7D48-4621-A66A-199C426C955C}"/>
              </a:ext>
            </a:extLst>
          </p:cNvPr>
          <p:cNvSpPr/>
          <p:nvPr/>
        </p:nvSpPr>
        <p:spPr>
          <a:xfrm>
            <a:off x="5528732" y="1289349"/>
            <a:ext cx="3472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/>
              <a:t>parentheses_match.cpp</a:t>
            </a:r>
          </a:p>
        </p:txBody>
      </p:sp>
    </p:spTree>
    <p:extLst>
      <p:ext uri="{BB962C8B-B14F-4D97-AF65-F5344CB8AC3E}">
        <p14:creationId xmlns:p14="http://schemas.microsoft.com/office/powerpoint/2010/main" val="1522193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  <p:bldP spid="8" grpId="0" autoUpdateAnimBg="0"/>
      <p:bldP spid="9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>
            <a:extLst>
              <a:ext uri="{FF2B5EF4-FFF2-40B4-BE49-F238E27FC236}">
                <a16:creationId xmlns:a16="http://schemas.microsoft.com/office/drawing/2014/main" id="{E204DB5E-9516-486E-B4C4-6EE35B6E5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608" y="292735"/>
            <a:ext cx="608371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  <a:t>应用举例</a:t>
            </a:r>
            <a:r>
              <a:rPr kumimoji="1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  <a:t>.</a:t>
            </a:r>
            <a:r>
              <a:rPr kumimoji="1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  <a:t>括号匹配的检验</a:t>
            </a:r>
            <a:endParaRPr kumimoji="1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隶书"/>
              <a:ea typeface="隶书"/>
              <a:cs typeface="+mn-cs"/>
            </a:endParaRPr>
          </a:p>
        </p:txBody>
      </p:sp>
      <p:sp>
        <p:nvSpPr>
          <p:cNvPr id="38915" name="Text Box 3">
            <a:extLst>
              <a:ext uri="{FF2B5EF4-FFF2-40B4-BE49-F238E27FC236}">
                <a16:creationId xmlns:a16="http://schemas.microsoft.com/office/drawing/2014/main" id="{38184BB2-0667-48DE-8AE4-4B09CCE20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294" y="901700"/>
            <a:ext cx="7572374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    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  <a:t>设表达式中允许两种括号：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C66FF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  <a:t>()</a:t>
            </a:r>
            <a:r>
              <a:rPr kumimoji="1" lang="zh-CN" altLang="en-US" sz="2400" dirty="0">
                <a:solidFill>
                  <a:srgbClr val="660066"/>
                </a:solidFill>
                <a:latin typeface="隶书"/>
                <a:ea typeface="隶书"/>
              </a:rPr>
              <a:t>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C66FF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  <a:t>[]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  <a:t> </a:t>
            </a:r>
          </a:p>
        </p:txBody>
      </p:sp>
      <p:sp>
        <p:nvSpPr>
          <p:cNvPr id="38916" name="Text Box 4">
            <a:extLst>
              <a:ext uri="{FF2B5EF4-FFF2-40B4-BE49-F238E27FC236}">
                <a16:creationId xmlns:a16="http://schemas.microsoft.com/office/drawing/2014/main" id="{80C3C812-634B-47F6-A29D-6F82989680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697" y="1452224"/>
            <a:ext cx="3570208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  <a:t>    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  <a:t>检验括号是否匹配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  <a:t>.</a:t>
            </a:r>
            <a:r>
              <a:rPr kumimoji="1" lang="en-US" altLang="zh-CN" sz="2400" b="0" i="0" u="none" strike="noStrike" kern="1200" cap="none" spc="0" normalizeH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  <a:t> 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隶书"/>
              <a:ea typeface="隶书"/>
              <a:cs typeface="+mn-cs"/>
            </a:endParaRPr>
          </a:p>
        </p:txBody>
      </p:sp>
      <p:sp>
        <p:nvSpPr>
          <p:cNvPr id="38920" name="Text Box 8">
            <a:extLst>
              <a:ext uri="{FF2B5EF4-FFF2-40B4-BE49-F238E27FC236}">
                <a16:creationId xmlns:a16="http://schemas.microsoft.com/office/drawing/2014/main" id="{AD5FD0DF-3E99-45D9-B179-861441186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817" y="3551356"/>
            <a:ext cx="8478183" cy="2905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    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  <a:t>在算法中设置一个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66FF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  <a:t>栈。</a:t>
            </a:r>
            <a:r>
              <a:rPr kumimoji="1" lang="en-US" altLang="zh-CN" sz="2400" dirty="0">
                <a:solidFill>
                  <a:srgbClr val="CC66FF"/>
                </a:solidFill>
                <a:latin typeface="隶书"/>
                <a:ea typeface="隶书"/>
              </a:rPr>
              <a:t> 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  <a:t>每读入一个括号，</a:t>
            </a:r>
            <a:endParaRPr kumimoji="1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隶书"/>
              <a:ea typeface="隶书"/>
              <a:cs typeface="+mn-cs"/>
            </a:endParaRPr>
          </a:p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CN" sz="2400" dirty="0">
                <a:solidFill>
                  <a:srgbClr val="000066"/>
                </a:solidFill>
                <a:latin typeface="隶书"/>
              </a:rPr>
              <a:t>   </a:t>
            </a:r>
            <a:r>
              <a:rPr kumimoji="1" lang="zh-CN" altLang="en-US" sz="2400" dirty="0">
                <a:solidFill>
                  <a:srgbClr val="000066"/>
                </a:solidFill>
                <a:latin typeface="隶书"/>
              </a:rPr>
              <a:t>若是左括号，则作为一个新的更急迫的期待压入栈中，</a:t>
            </a:r>
            <a:br>
              <a:rPr kumimoji="1" lang="en-US" altLang="zh-CN" sz="2400" dirty="0">
                <a:solidFill>
                  <a:srgbClr val="000066"/>
                </a:solidFill>
                <a:latin typeface="隶书"/>
              </a:rPr>
            </a:br>
            <a:r>
              <a:rPr kumimoji="1" lang="zh-CN" altLang="en-US" sz="2400" dirty="0">
                <a:solidFill>
                  <a:srgbClr val="000066"/>
                </a:solidFill>
                <a:latin typeface="隶书"/>
              </a:rPr>
              <a:t>使原有的在栈中的所有未消解的期待的急迫性都降了一级。</a:t>
            </a: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  <a:t>   若是右括号，则或者使置于栈顶的最急迫的期待得以消解，</a:t>
            </a:r>
            <a:b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</a:b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  <a:t>或者是不合法的情况；</a:t>
            </a:r>
            <a:b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</a:b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  <a:t>    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隶书"/>
              <a:ea typeface="隶书"/>
              <a:cs typeface="+mn-cs"/>
            </a:endParaRPr>
          </a:p>
        </p:txBody>
      </p:sp>
      <p:sp>
        <p:nvSpPr>
          <p:cNvPr id="38921" name="Text Box 9">
            <a:extLst>
              <a:ext uri="{FF2B5EF4-FFF2-40B4-BE49-F238E27FC236}">
                <a16:creationId xmlns:a16="http://schemas.microsoft.com/office/drawing/2014/main" id="{13771D63-BB9B-49B7-BFCC-D145B376E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764867"/>
            <a:ext cx="301396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[    (</a:t>
            </a:r>
            <a:r>
              <a: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</a:t>
            </a: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ea typeface="宋体" panose="02010600030101010101" pitchFamily="2" charset="-122"/>
              </a:rPr>
              <a:t>(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)    [    ]    )   </a:t>
            </a:r>
            <a:r>
              <a: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ea typeface="宋体" panose="02010600030101010101" pitchFamily="2" charset="-122"/>
                <a:cs typeface="+mn-cs"/>
              </a:rPr>
              <a:t>1   2    3   4   5   6   7    8</a:t>
            </a:r>
            <a:endParaRPr kumimoji="1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CDB1740-B65A-4829-8608-750E5EFC6970}"/>
              </a:ext>
            </a:extLst>
          </p:cNvPr>
          <p:cNvSpPr/>
          <p:nvPr/>
        </p:nvSpPr>
        <p:spPr>
          <a:xfrm>
            <a:off x="1543624" y="2710211"/>
            <a:ext cx="7102536" cy="435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2000" dirty="0">
                <a:solidFill>
                  <a:srgbClr val="00B0F0"/>
                </a:solidFill>
                <a:latin typeface="隶书"/>
              </a:rPr>
              <a:t>空串是匹配的。</a:t>
            </a:r>
          </a:p>
        </p:txBody>
      </p:sp>
    </p:spTree>
    <p:extLst>
      <p:ext uri="{BB962C8B-B14F-4D97-AF65-F5344CB8AC3E}">
        <p14:creationId xmlns:p14="http://schemas.microsoft.com/office/powerpoint/2010/main" val="385069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autoUpdateAnimBg="0"/>
      <p:bldP spid="38916" grpId="0" autoUpdateAnimBg="0"/>
      <p:bldP spid="38920" grpId="0" autoUpdateAnimBg="0"/>
      <p:bldP spid="38921" grpId="0" autoUpdateAnimBg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>
            <a:extLst>
              <a:ext uri="{FF2B5EF4-FFF2-40B4-BE49-F238E27FC236}">
                <a16:creationId xmlns:a16="http://schemas.microsoft.com/office/drawing/2014/main" id="{99144C89-1BFB-46BC-80BC-E9E665938EAA}"/>
              </a:ext>
            </a:extLst>
          </p:cNvPr>
          <p:cNvSpPr>
            <a:spLocks noGrp="1" noChangeArrowheads="1"/>
          </p:cNvSpPr>
          <p:nvPr>
            <p:ph/>
          </p:nvPr>
        </p:nvSpPr>
        <p:spPr>
          <a:xfrm>
            <a:off x="822961" y="1240790"/>
            <a:ext cx="8087360" cy="4022090"/>
          </a:xfrm>
        </p:spPr>
        <p:txBody>
          <a:bodyPr/>
          <a:lstStyle/>
          <a:p>
            <a:pPr marL="0" indent="0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zh-CN" altLang="en-US" b="1" dirty="0">
                <a:solidFill>
                  <a:schemeClr val="folHlink"/>
                </a:solidFill>
                <a:latin typeface="宋体" panose="02010600030101010101" pitchFamily="2" charset="-122"/>
              </a:rPr>
              <a:t>算法思想</a:t>
            </a:r>
            <a:r>
              <a:rPr lang="zh-CN" altLang="en-US" b="1" dirty="0">
                <a:latin typeface="宋体" panose="02010600030101010101" pitchFamily="2" charset="-122"/>
              </a:rPr>
              <a:t>：</a:t>
            </a:r>
            <a:endParaRPr lang="en-HK" altLang="zh-CN" sz="2800" b="1" dirty="0">
              <a:latin typeface="宋体" panose="02010600030101010101" pitchFamily="2" charset="-122"/>
            </a:endParaRPr>
          </a:p>
          <a:p>
            <a:pPr marL="0" indent="0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zh-CN" sz="2800" dirty="0"/>
              <a:t>1</a:t>
            </a:r>
            <a:r>
              <a:rPr lang="zh-CN" altLang="en-US" sz="2800" dirty="0"/>
              <a:t>）凡出现左括号，则进栈。</a:t>
            </a:r>
            <a:endParaRPr lang="en-HK" altLang="zh-CN" sz="2800" dirty="0"/>
          </a:p>
          <a:p>
            <a:pPr marL="0" indent="0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HK" altLang="zh-CN" sz="2800" dirty="0"/>
              <a:t>2</a:t>
            </a:r>
            <a:r>
              <a:rPr lang="zh-CN" altLang="en-US" sz="2800" dirty="0"/>
              <a:t>）凡出现右括号，首先检查栈是否空，若栈空，则表明该“右括号”多余。否则和栈顶元素比较，若相匹配，则“左括号出栈”，否则表明不匹配。</a:t>
            </a:r>
            <a:endParaRPr lang="en-HK" altLang="zh-CN" sz="2800" dirty="0"/>
          </a:p>
          <a:p>
            <a:pPr marL="0" indent="0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zh-CN" sz="2800" dirty="0"/>
              <a:t>3</a:t>
            </a:r>
            <a:r>
              <a:rPr lang="zh-CN" altLang="en-US" sz="2800" dirty="0"/>
              <a:t>）表达式检验结束时，若栈空，则表明表达式中匹配正确，否则表明“左括号”有余。</a:t>
            </a:r>
          </a:p>
        </p:txBody>
      </p:sp>
    </p:spTree>
    <p:extLst>
      <p:ext uri="{BB962C8B-B14F-4D97-AF65-F5344CB8AC3E}">
        <p14:creationId xmlns:p14="http://schemas.microsoft.com/office/powerpoint/2010/main" val="340163455"/>
      </p:ext>
    </p:extLst>
  </p:cSld>
  <p:clrMapOvr>
    <a:masterClrMapping/>
  </p:clrMapOvr>
  <p:transition spd="slow">
    <p:blinds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6B07C47-14B7-4205-B7E0-95902D67F801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685800" y="340092"/>
            <a:ext cx="7772400" cy="5486400"/>
          </a:xfrm>
        </p:spPr>
        <p:txBody>
          <a:bodyPr/>
          <a:lstStyle/>
          <a:p>
            <a:r>
              <a:rPr lang="zh-CN" altLang="en-US" dirty="0"/>
              <a:t>实现代码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631C4BC9-C193-4BF5-BAA4-19EC63383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798" y="1031508"/>
            <a:ext cx="9961225" cy="5609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rtlCol="0">
            <a:spAutoFit/>
          </a:bodyPr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18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#include&lt;</a:t>
            </a:r>
            <a:r>
              <a:rPr lang="en-US" altLang="zh-CN" sz="1800" dirty="0" err="1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stdio.h</a:t>
            </a:r>
            <a:r>
              <a:rPr lang="en-US" altLang="zh-CN" sz="18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&gt;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zh-CN" sz="1800" dirty="0"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18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int main() {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18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  char s, Q[1000]; 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18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  int top = 0;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18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  while (1) {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18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  	s = </a:t>
            </a:r>
            <a:r>
              <a:rPr lang="en-US" altLang="zh-CN" sz="1800" dirty="0" err="1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getchar</a:t>
            </a:r>
            <a:r>
              <a:rPr lang="en-US" altLang="zh-CN" sz="18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();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18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  	if (s == '\n') break;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18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  	else if (s != '(' &amp;&amp; s != ')' &amp;&amp; s != '[' &amp;&amp; s != ']') continue;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18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  	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18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	if (top &gt; 0 &amp;&amp; ((Q[top-1] == '(' &amp;&amp; s == ')') || (Q[top-1] == '[' &amp;&amp; s == ']'))){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18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		top--;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18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      	}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18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	else {Q[top++] = s;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18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	}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18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  }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18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  if (top) </a:t>
            </a:r>
            <a:r>
              <a:rPr lang="en-US" altLang="zh-CN" sz="1800" dirty="0" err="1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printf</a:t>
            </a:r>
            <a:r>
              <a:rPr lang="en-US" altLang="zh-CN" sz="18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("0");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18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  else </a:t>
            </a:r>
            <a:r>
              <a:rPr lang="en-US" altLang="zh-CN" sz="1800" dirty="0" err="1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printf</a:t>
            </a:r>
            <a:r>
              <a:rPr lang="en-US" altLang="zh-CN" sz="18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("1");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18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	return 0;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18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}</a:t>
            </a:r>
            <a:endParaRPr lang="en-US" altLang="zh-CN" sz="1600" dirty="0"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585416"/>
      </p:ext>
    </p:extLst>
  </p:cSld>
  <p:clrMapOvr>
    <a:masterClrMapping/>
  </p:clrMapOvr>
  <p:transition spd="slow">
    <p:blinds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>
            <a:extLst>
              <a:ext uri="{FF2B5EF4-FFF2-40B4-BE49-F238E27FC236}">
                <a16:creationId xmlns:a16="http://schemas.microsoft.com/office/drawing/2014/main" id="{99144C89-1BFB-46BC-80BC-E9E665938EAA}"/>
              </a:ext>
            </a:extLst>
          </p:cNvPr>
          <p:cNvSpPr>
            <a:spLocks noGrp="1" noChangeArrowheads="1"/>
          </p:cNvSpPr>
          <p:nvPr>
            <p:ph/>
          </p:nvPr>
        </p:nvSpPr>
        <p:spPr>
          <a:xfrm>
            <a:off x="822961" y="1240790"/>
            <a:ext cx="8087360" cy="4022090"/>
          </a:xfrm>
        </p:spPr>
        <p:txBody>
          <a:bodyPr/>
          <a:lstStyle/>
          <a:p>
            <a:pPr marL="0" indent="0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zh-CN" altLang="en-US" b="1" dirty="0">
                <a:solidFill>
                  <a:schemeClr val="folHlink"/>
                </a:solidFill>
                <a:latin typeface="宋体" panose="02010600030101010101" pitchFamily="2" charset="-122"/>
              </a:rPr>
              <a:t>主要问题</a:t>
            </a:r>
            <a:r>
              <a:rPr lang="zh-CN" altLang="en-US" b="1" dirty="0">
                <a:latin typeface="宋体" panose="02010600030101010101" pitchFamily="2" charset="-122"/>
              </a:rPr>
              <a:t>：</a:t>
            </a:r>
            <a:endParaRPr lang="en-HK" altLang="zh-CN" sz="2800" b="1" dirty="0">
              <a:latin typeface="宋体" panose="02010600030101010101" pitchFamily="2" charset="-122"/>
            </a:endParaRPr>
          </a:p>
          <a:p>
            <a:pPr marL="0" indent="0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zh-CN" sz="2800" dirty="0"/>
              <a:t>1</a:t>
            </a:r>
            <a:r>
              <a:rPr lang="zh-CN" altLang="en-US" sz="2800" dirty="0"/>
              <a:t>）未处理空字符串输入。</a:t>
            </a:r>
            <a:endParaRPr lang="en-HK" altLang="zh-CN" sz="2800" dirty="0"/>
          </a:p>
          <a:p>
            <a:pPr marL="0" indent="0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HK" altLang="zh-CN" sz="2800" dirty="0"/>
              <a:t>2</a:t>
            </a:r>
            <a:r>
              <a:rPr lang="zh-CN" altLang="en-US" sz="2800" dirty="0"/>
              <a:t>）出现右括号时，未先检查栈是否为空，此时直接不进栈导致最后通过栈空判断匹配结果时出错。</a:t>
            </a:r>
            <a:endParaRPr lang="en-US" altLang="zh-CN" sz="2800" dirty="0"/>
          </a:p>
          <a:p>
            <a:pPr marL="0" indent="0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zh-CN" sz="2800" dirty="0"/>
              <a:t>3</a:t>
            </a:r>
            <a:r>
              <a:rPr lang="zh-CN" altLang="en-US" sz="2800" dirty="0"/>
              <a:t>）未按题目要求完成。如限制只能输入括号、没有输入接口、匹配结果没有输出等。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2317816111"/>
      </p:ext>
    </p:extLst>
  </p:cSld>
  <p:clrMapOvr>
    <a:masterClrMapping/>
  </p:clrMapOvr>
  <p:transition spd="slow">
    <p:blinds/>
  </p:transition>
</p:sld>
</file>

<file path=ppt/theme/theme1.xml><?xml version="1.0" encoding="utf-8"?>
<a:theme xmlns:a="http://schemas.openxmlformats.org/drawingml/2006/main" name="caiyun">
  <a:themeElements>
    <a:clrScheme name="caiyun 2">
      <a:dk1>
        <a:srgbClr val="660066"/>
      </a:dk1>
      <a:lt1>
        <a:srgbClr val="FFFFFF"/>
      </a:lt1>
      <a:dk2>
        <a:srgbClr val="FF00FF"/>
      </a:dk2>
      <a:lt2>
        <a:srgbClr val="FFCC99"/>
      </a:lt2>
      <a:accent1>
        <a:srgbClr val="99FF99"/>
      </a:accent1>
      <a:accent2>
        <a:srgbClr val="CC66FF"/>
      </a:accent2>
      <a:accent3>
        <a:srgbClr val="FFFFFF"/>
      </a:accent3>
      <a:accent4>
        <a:srgbClr val="560056"/>
      </a:accent4>
      <a:accent5>
        <a:srgbClr val="CAFFCA"/>
      </a:accent5>
      <a:accent6>
        <a:srgbClr val="B95CE7"/>
      </a:accent6>
      <a:hlink>
        <a:srgbClr val="FF99CC"/>
      </a:hlink>
      <a:folHlink>
        <a:srgbClr val="006600"/>
      </a:folHlink>
    </a:clrScheme>
    <a:fontScheme name="caiyun">
      <a:majorFont>
        <a:latin typeface="Impact"/>
        <a:ea typeface="隶书"/>
        <a:cs typeface=""/>
      </a:majorFont>
      <a:minorFont>
        <a:latin typeface="Arial"/>
        <a:ea typeface="隶书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chemeClr val="bg2"/>
                </a:outerShdw>
              </a:effectLst>
            </a14:hiddenEffects>
          </a:ext>
          <a:ext uri="{53640926-AAD7-44D8-BBD7-CCE9431645EC}">
            <a14:shadowObscured xmlns:a14="http://schemas.microsoft.com/office/drawing/2010/main" val="1"/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07763" dir="2700000" algn="ctr" rotWithShape="0">
                  <a:schemeClr val="bg2"/>
                </a:outerShdw>
              </a:effectLst>
            </a14:hiddenEffects>
          </a:ext>
          <a:ext uri="{53640926-AAD7-44D8-BBD7-CCE9431645EC}">
            <a14:shadowObscured xmlns:a14="http://schemas.microsoft.com/office/drawing/2010/main" val="1"/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caiyun 1">
        <a:dk1>
          <a:srgbClr val="000000"/>
        </a:dk1>
        <a:lt1>
          <a:srgbClr val="FFFFFF"/>
        </a:lt1>
        <a:dk2>
          <a:srgbClr val="6600CC"/>
        </a:dk2>
        <a:lt2>
          <a:srgbClr val="CCECFF"/>
        </a:lt2>
        <a:accent1>
          <a:srgbClr val="00FFCC"/>
        </a:accent1>
        <a:accent2>
          <a:srgbClr val="9933FF"/>
        </a:accent2>
        <a:accent3>
          <a:srgbClr val="B8AAE2"/>
        </a:accent3>
        <a:accent4>
          <a:srgbClr val="DADADA"/>
        </a:accent4>
        <a:accent5>
          <a:srgbClr val="AAFFE2"/>
        </a:accent5>
        <a:accent6>
          <a:srgbClr val="8A2DE7"/>
        </a:accent6>
        <a:hlink>
          <a:srgbClr val="660066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iyun 2">
        <a:dk1>
          <a:srgbClr val="660066"/>
        </a:dk1>
        <a:lt1>
          <a:srgbClr val="FFFFFF"/>
        </a:lt1>
        <a:dk2>
          <a:srgbClr val="FF00FF"/>
        </a:dk2>
        <a:lt2>
          <a:srgbClr val="FFCC99"/>
        </a:lt2>
        <a:accent1>
          <a:srgbClr val="99FF99"/>
        </a:accent1>
        <a:accent2>
          <a:srgbClr val="CC66FF"/>
        </a:accent2>
        <a:accent3>
          <a:srgbClr val="FFFFFF"/>
        </a:accent3>
        <a:accent4>
          <a:srgbClr val="560056"/>
        </a:accent4>
        <a:accent5>
          <a:srgbClr val="CAFFCA"/>
        </a:accent5>
        <a:accent6>
          <a:srgbClr val="B95CE7"/>
        </a:accent6>
        <a:hlink>
          <a:srgbClr val="FF99CC"/>
        </a:hlink>
        <a:folHlink>
          <a:srgbClr val="00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iyun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iyun 4">
        <a:dk1>
          <a:srgbClr val="000000"/>
        </a:dk1>
        <a:lt1>
          <a:srgbClr val="FFFFFF"/>
        </a:lt1>
        <a:dk2>
          <a:srgbClr val="CC0099"/>
        </a:dk2>
        <a:lt2>
          <a:srgbClr val="FFCCFF"/>
        </a:lt2>
        <a:accent1>
          <a:srgbClr val="00FF00"/>
        </a:accent1>
        <a:accent2>
          <a:srgbClr val="9933FF"/>
        </a:accent2>
        <a:accent3>
          <a:srgbClr val="E2AACA"/>
        </a:accent3>
        <a:accent4>
          <a:srgbClr val="DADADA"/>
        </a:accent4>
        <a:accent5>
          <a:srgbClr val="AAFFAA"/>
        </a:accent5>
        <a:accent6>
          <a:srgbClr val="8A2DE7"/>
        </a:accent6>
        <a:hlink>
          <a:srgbClr val="660066"/>
        </a:hlink>
        <a:folHlink>
          <a:srgbClr val="00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983</TotalTime>
  <Words>793</Words>
  <Application>Microsoft Office PowerPoint</Application>
  <PresentationFormat>全屏显示(4:3)</PresentationFormat>
  <Paragraphs>61</Paragraphs>
  <Slides>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隶书</vt:lpstr>
      <vt:lpstr>宋体</vt:lpstr>
      <vt:lpstr>Arial</vt:lpstr>
      <vt:lpstr>Calibri</vt:lpstr>
      <vt:lpstr>Impact</vt:lpstr>
      <vt:lpstr>Times New Roman</vt:lpstr>
      <vt:lpstr>Wingdings</vt:lpstr>
      <vt:lpstr>caiyun</vt:lpstr>
      <vt:lpstr>作业  括号匹配（9月18日提交）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第三章 栈和队列  栈和队列的表示与实现 应用举例</dc:title>
  <dc:creator>knight davion</dc:creator>
  <cp:lastModifiedBy>Zhou XiangKai</cp:lastModifiedBy>
  <cp:revision>353</cp:revision>
  <dcterms:created xsi:type="dcterms:W3CDTF">2020-08-23T07:58:51Z</dcterms:created>
  <dcterms:modified xsi:type="dcterms:W3CDTF">2023-09-21T03:25:08Z</dcterms:modified>
</cp:coreProperties>
</file>