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478" r:id="rId3"/>
    <p:sldId id="475" r:id="rId4"/>
    <p:sldId id="477" r:id="rId5"/>
    <p:sldId id="476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40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00C86-09E5-4A2A-B0B4-089BBCDFB3AF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C965E-270A-40DB-A0A7-FD4A384A60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213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DE4F9-9845-4C18-A22C-A8317E01EC94}" type="slidenum">
              <a:rPr lang="x-none" altLang="en-US" smtClean="0"/>
              <a:t>3</a:t>
            </a:fld>
            <a:endParaRPr lang="x-none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118C97-6765-498B-9A45-CAD523B4B7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A78B8B2-1FF0-4148-BC20-2C475A8A52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F38008-84B9-4DEA-B307-2CA272D2E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54A109-3E5D-4560-986E-D12FD0400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FAD0E2-A6FD-45FD-91B2-D905AAF9D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862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249C24-876E-45BB-8078-9074555E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938B71-EF26-4171-B8C7-404EF68B9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969857-2D9E-44E0-9A75-CC26C659E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62641B-9F44-467B-A5F1-CD57E7B8F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C1F293-07CC-432B-A64D-FFD73EF36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439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460CD3-A113-426B-A229-25A0665BF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ACE01F-B0E6-481C-9C45-1081AD349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7B0A09-B244-45D1-931F-E9E06DCE2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70701C-A0EF-4CE5-AE86-C54B416E1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95649B-FA0A-4E22-A8EF-C70C64EC0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447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8BC838-09A4-4BDD-B277-0CF11BDE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D81476-A1AC-4279-95A8-E3B01BD3D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F769445-B230-4509-97BD-FA744A548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3E6094-3694-47BC-8C81-6CF3BACB1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95AF98-5B36-4357-BC00-C8B3A29BE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B891DD-46E1-4A8B-A226-2B8419C0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371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39A930-062B-42FB-A5CB-DD3A43FB6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6E68DC1-C381-4BD8-821B-E20A1EE1B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E311BC-1D06-4437-8954-C328D09A6A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8F90E6-FBBC-4FDF-B62D-C8EB01B40F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4CBEEAF-7230-4310-9A9C-D7BDCAB74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8B080EE-260A-406C-90E6-3BDE56A1D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9AEEE57-6821-4730-A90E-A071F501B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7FC89FF-22B6-46CE-907B-1913B8FA4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19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9F789E-0890-4FA5-89BD-BF006271C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7E0DBC-8BF6-4B98-AA5C-A9A56265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D427B66-BF4B-4DFB-B5D4-7B8D98F8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DC14DDF-492D-4C46-B0BB-CD0A4B0F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684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A662E32-7440-4A9E-8131-005369FE9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D0CE848-6258-44CA-89A3-4FB8376BC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6CC40E-15B2-4F05-975C-C68BC7D8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675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94F30D-12CD-4215-8F25-83FF92C97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98FEFB-F1CD-479D-A8A8-AF3E7704E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9916C46-CA36-40AF-B6B8-845BDF7CE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E903737-C04C-4DFC-886C-840C88FD5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840032-DC29-41AE-B102-F5425EC58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E43FC8D-25CD-4B83-81C6-BAE12315C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39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282942-792B-443B-8BF5-6414EEFE7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7EAA274-CDB6-4C0A-B09F-3D922F47D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68C12DC-E6A1-47B9-8C0F-B7BB1AD1A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E34DB8-9551-401E-B11B-021740A80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A1907-E6BF-4C83-B199-8B4AF0434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2F8BE0-550E-450D-B123-CC07EB2DD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3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96FC28-FF12-4F59-9344-2BE897E3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A4E7CE-8593-465D-B4D7-6384D2665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949D69E-E493-4368-9504-8FEC8AB4A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412C5CE-7F9C-444F-A2FC-67448AD08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34A51C-DC5B-40CF-B915-CA0BACCC2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862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380E44C-5453-43E4-96BF-E9724F3B1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F5DA4C9-8925-48DB-8055-AF6A94309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25F651-43EF-4B9E-B437-79DB20549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A8E115-D5AF-4157-8CE3-6F41E445A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6DFFE2-132B-47D8-B657-2BFA6E800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87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94A249E-6F4F-44A2-9384-314AAFF5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6EDCEA5-7EEE-4F67-A09D-DD6E0CAB0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36B95B-D9BC-4F0B-B254-EB03FD3054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2A3FF-871B-4FD2-BF2F-0766CD3CB9E7}" type="datetimeFigureOut">
              <a:rPr lang="zh-CN" altLang="en-US" smtClean="0"/>
              <a:t>2023/12/9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5E5DF0-68E1-419E-895A-A9AAA8014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59592B-9E14-4F99-BE35-03A2575D7C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5D7A7-C49B-40AB-BA6B-B25A604629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279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7427F0B-7807-46AE-B989-4ED2D79284D0}"/>
              </a:ext>
            </a:extLst>
          </p:cNvPr>
          <p:cNvSpPr txBox="1"/>
          <p:nvPr/>
        </p:nvSpPr>
        <p:spPr>
          <a:xfrm>
            <a:off x="3313235" y="2035250"/>
            <a:ext cx="55655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/>
              <a:t>Homework</a:t>
            </a:r>
            <a:endParaRPr lang="zh-CN" altLang="en-US" sz="80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5CE5225-2C30-4CA1-B2BB-C9ACBBDBFB3A}"/>
              </a:ext>
            </a:extLst>
          </p:cNvPr>
          <p:cNvSpPr txBox="1"/>
          <p:nvPr/>
        </p:nvSpPr>
        <p:spPr>
          <a:xfrm>
            <a:off x="3903784" y="3859796"/>
            <a:ext cx="4519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中山大学智工学院 数据结构与算法 </a:t>
            </a:r>
            <a:r>
              <a:rPr lang="en-US" altLang="zh-CN" dirty="0"/>
              <a:t>2023</a:t>
            </a:r>
            <a:r>
              <a:rPr lang="zh-CN" altLang="en-US" dirty="0"/>
              <a:t>秋</a:t>
            </a:r>
          </a:p>
        </p:txBody>
      </p:sp>
    </p:spTree>
    <p:extLst>
      <p:ext uri="{BB962C8B-B14F-4D97-AF65-F5344CB8AC3E}">
        <p14:creationId xmlns:p14="http://schemas.microsoft.com/office/powerpoint/2010/main" val="1947235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E7904DA-3926-4F8C-8264-6AC465228B6D}"/>
              </a:ext>
            </a:extLst>
          </p:cNvPr>
          <p:cNvSpPr txBox="1"/>
          <p:nvPr/>
        </p:nvSpPr>
        <p:spPr>
          <a:xfrm>
            <a:off x="729762" y="729762"/>
            <a:ext cx="2022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作业提交要求：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32BC26E-DA0E-48DB-B887-776D622A699F}"/>
              </a:ext>
            </a:extLst>
          </p:cNvPr>
          <p:cNvSpPr txBox="1"/>
          <p:nvPr/>
        </p:nvSpPr>
        <p:spPr>
          <a:xfrm>
            <a:off x="1740876" y="1951893"/>
            <a:ext cx="81768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、请各位同学对于程序代码的命名要按照题目后面命名的格式来，如</a:t>
            </a:r>
            <a:r>
              <a:rPr lang="en-US" altLang="zh-CN" dirty="0"/>
              <a:t>spanforest.cpp</a:t>
            </a:r>
            <a:r>
              <a:rPr lang="zh-CN" altLang="en-US" dirty="0"/>
              <a:t>、</a:t>
            </a:r>
            <a:r>
              <a:rPr lang="en-US" altLang="zh-CN" dirty="0"/>
              <a:t> Kruskal.cpp</a:t>
            </a:r>
            <a:r>
              <a:rPr lang="zh-CN" altLang="en-US" dirty="0"/>
              <a:t>；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、提交的作业代码要按照题目中给出的输入输出格式，格式不对的可能导致测试结果出错进而影响批改结果，文件里会给出每道题的部分测试数据以供调试；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、把三个作业代码放进一个文件里，并按照“</a:t>
            </a:r>
            <a:r>
              <a:rPr lang="zh-CN" altLang="en-US" b="1" dirty="0"/>
              <a:t>学号</a:t>
            </a:r>
            <a:r>
              <a:rPr lang="en-US" altLang="zh-CN" b="1" dirty="0"/>
              <a:t>-</a:t>
            </a:r>
            <a:r>
              <a:rPr lang="zh-CN" altLang="en-US" b="1" dirty="0"/>
              <a:t>姓名</a:t>
            </a:r>
            <a:r>
              <a:rPr lang="en-US" altLang="zh-CN" b="1" dirty="0"/>
              <a:t>-</a:t>
            </a:r>
            <a:r>
              <a:rPr lang="zh-CN" altLang="en-US" b="1" dirty="0"/>
              <a:t>数据结构与算法作业</a:t>
            </a:r>
            <a:r>
              <a:rPr lang="zh-CN" altLang="en-US" dirty="0"/>
              <a:t>”格式命名。作业提交邮箱：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0070C0"/>
                </a:solidFill>
              </a:rPr>
              <a:t>chenhw28@mail2.sysu.edu.cn </a:t>
            </a:r>
            <a:r>
              <a:rPr lang="zh-CN" altLang="en-US" dirty="0"/>
              <a:t>，截止时间</a:t>
            </a:r>
            <a:r>
              <a:rPr lang="zh-CN" altLang="en-US" dirty="0">
                <a:solidFill>
                  <a:srgbClr val="FF0000"/>
                </a:solidFill>
              </a:rPr>
              <a:t>下周六（</a:t>
            </a:r>
            <a:r>
              <a:rPr lang="en-US" altLang="zh-CN" dirty="0">
                <a:solidFill>
                  <a:srgbClr val="FF0000"/>
                </a:solidFill>
              </a:rPr>
              <a:t>12</a:t>
            </a:r>
            <a:r>
              <a:rPr lang="zh-CN" altLang="en-US" dirty="0">
                <a:solidFill>
                  <a:srgbClr val="FF0000"/>
                </a:solidFill>
              </a:rPr>
              <a:t>月</a:t>
            </a:r>
            <a:r>
              <a:rPr lang="en-US" altLang="zh-CN" dirty="0">
                <a:solidFill>
                  <a:srgbClr val="FF0000"/>
                </a:solidFill>
              </a:rPr>
              <a:t>9</a:t>
            </a:r>
            <a:r>
              <a:rPr lang="zh-CN" altLang="en-US" dirty="0">
                <a:solidFill>
                  <a:srgbClr val="FF0000"/>
                </a:solidFill>
              </a:rPr>
              <a:t>日）</a:t>
            </a:r>
            <a:r>
              <a:rPr lang="en-US" altLang="zh-CN" dirty="0">
                <a:solidFill>
                  <a:srgbClr val="FF0000"/>
                </a:solidFill>
              </a:rPr>
              <a:t>23:59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93598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60130" y="189279"/>
            <a:ext cx="10978663" cy="1325563"/>
          </a:xfrm>
        </p:spPr>
        <p:txBody>
          <a:bodyPr/>
          <a:lstStyle/>
          <a:p>
            <a:r>
              <a:rPr lang="en-US" altLang="zh-CN" dirty="0"/>
              <a:t>Homework 1 	</a:t>
            </a:r>
            <a:r>
              <a:rPr lang="zh-CN" altLang="en-US" dirty="0"/>
              <a:t>寻找生成森林</a:t>
            </a:r>
            <a:r>
              <a:rPr lang="en-US" altLang="zh-CN" dirty="0"/>
              <a:t>(spanforest.cpp)</a:t>
            </a:r>
            <a:endParaRPr lang="x-none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838200" y="1688319"/>
            <a:ext cx="6468208" cy="444871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1" dirty="0"/>
              <a:t>问题描述</a:t>
            </a:r>
            <a:r>
              <a:rPr lang="zh-CN" altLang="en-US" dirty="0"/>
              <a:t>：用</a:t>
            </a:r>
            <a:r>
              <a:rPr lang="zh-CN" altLang="en-US" b="1" dirty="0"/>
              <a:t>邻接表形式</a:t>
            </a:r>
            <a:r>
              <a:rPr lang="zh-CN" altLang="en-US" dirty="0"/>
              <a:t>给定一个图</a:t>
            </a:r>
            <a:r>
              <a:rPr lang="en-US" altLang="zh-CN" dirty="0"/>
              <a:t>G</a:t>
            </a:r>
            <a:r>
              <a:rPr lang="zh-CN" altLang="en-US" dirty="0"/>
              <a:t>，输出它的一个生成森林</a:t>
            </a:r>
            <a:r>
              <a:rPr lang="en-US" altLang="zh-CN" dirty="0"/>
              <a:t>F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b="1" dirty="0"/>
              <a:t>输入格式</a:t>
            </a:r>
            <a:r>
              <a:rPr lang="zh-CN" altLang="en-US" dirty="0"/>
              <a:t>：第一行为</a:t>
            </a:r>
            <a:r>
              <a:rPr lang="en-US" altLang="zh-CN" dirty="0"/>
              <a:t>n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r>
              <a:rPr lang="en-US" altLang="zh-CN" dirty="0"/>
              <a:t>n</a:t>
            </a:r>
            <a:r>
              <a:rPr lang="zh-CN" altLang="en-US" dirty="0"/>
              <a:t>表示</a:t>
            </a:r>
            <a:r>
              <a:rPr lang="en-US" altLang="zh-CN" dirty="0"/>
              <a:t>G</a:t>
            </a:r>
            <a:r>
              <a:rPr lang="zh-CN" altLang="en-US" dirty="0"/>
              <a:t>的顶点数，</a:t>
            </a:r>
            <a:r>
              <a:rPr lang="en-US" altLang="zh-CN" dirty="0"/>
              <a:t> 1&lt;=</a:t>
            </a:r>
            <a:r>
              <a:rPr lang="en-US" altLang="zh-CN"/>
              <a:t>n&lt;=</a:t>
            </a:r>
            <a:r>
              <a:rPr lang="en-US" altLang="zh-CN" dirty="0">
                <a:solidFill>
                  <a:srgbClr val="FF0000"/>
                </a:solidFill>
              </a:rPr>
              <a:t>5</a:t>
            </a:r>
            <a:r>
              <a:rPr lang="en-US" altLang="zh-CN">
                <a:solidFill>
                  <a:srgbClr val="FF0000"/>
                </a:solidFill>
              </a:rPr>
              <a:t>000</a:t>
            </a:r>
            <a:r>
              <a:rPr lang="en-US" altLang="zh-CN"/>
              <a:t> 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r>
              <a:rPr lang="zh-CN" altLang="en-US" dirty="0"/>
              <a:t>接下来</a:t>
            </a:r>
            <a:r>
              <a:rPr lang="en-US" altLang="zh-CN" dirty="0"/>
              <a:t>n</a:t>
            </a:r>
            <a:r>
              <a:rPr lang="zh-CN" altLang="en-US" dirty="0"/>
              <a:t>行的第</a:t>
            </a:r>
            <a:r>
              <a:rPr lang="en-US" altLang="zh-CN" dirty="0" err="1"/>
              <a:t>i</a:t>
            </a:r>
            <a:r>
              <a:rPr lang="zh-CN" altLang="en-US" dirty="0"/>
              <a:t>行</a:t>
            </a:r>
            <a:r>
              <a:rPr lang="en-US" altLang="zh-CN" dirty="0"/>
              <a:t>(1&lt;=</a:t>
            </a:r>
            <a:r>
              <a:rPr lang="en-US" altLang="zh-CN" dirty="0" err="1"/>
              <a:t>i</a:t>
            </a:r>
            <a:r>
              <a:rPr lang="en-US" altLang="zh-CN" dirty="0"/>
              <a:t>&lt;=n)</a:t>
            </a:r>
            <a:r>
              <a:rPr lang="zh-CN" altLang="en-US" dirty="0"/>
              <a:t>格式如下</a:t>
            </a:r>
            <a:endParaRPr lang="en-US" altLang="zh-CN" dirty="0"/>
          </a:p>
          <a:p>
            <a:pPr lvl="2"/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个数为</a:t>
            </a:r>
            <a:r>
              <a:rPr lang="en-US" altLang="zh-CN" dirty="0"/>
              <a:t>d</a:t>
            </a:r>
            <a:r>
              <a:rPr lang="zh-CN" altLang="en-US" dirty="0"/>
              <a:t>。</a:t>
            </a:r>
            <a:endParaRPr lang="en-US" altLang="zh-CN" dirty="0"/>
          </a:p>
          <a:p>
            <a:pPr lvl="2"/>
            <a:r>
              <a:rPr lang="zh-CN" altLang="en-US" dirty="0"/>
              <a:t>后面紧跟着</a:t>
            </a:r>
            <a:r>
              <a:rPr lang="en-US" altLang="zh-CN" dirty="0"/>
              <a:t>d</a:t>
            </a:r>
            <a:r>
              <a:rPr lang="zh-CN" altLang="en-US" dirty="0"/>
              <a:t>个</a:t>
            </a:r>
            <a:r>
              <a:rPr lang="zh-CN" altLang="en-US" b="1" dirty="0"/>
              <a:t>不同</a:t>
            </a:r>
            <a:r>
              <a:rPr lang="zh-CN" altLang="en-US" dirty="0"/>
              <a:t>的数</a:t>
            </a:r>
            <a:r>
              <a:rPr lang="en-US" altLang="zh-CN" dirty="0"/>
              <a:t>a</a:t>
            </a:r>
            <a:r>
              <a:rPr lang="en-US" altLang="zh-CN" baseline="-25000" dirty="0"/>
              <a:t>1</a:t>
            </a:r>
            <a:r>
              <a:rPr lang="en-US" altLang="zh-CN" dirty="0"/>
              <a:t>,…a</a:t>
            </a:r>
            <a:r>
              <a:rPr lang="en-US" altLang="zh-CN" baseline="-25000" dirty="0"/>
              <a:t>d</a:t>
            </a:r>
            <a:r>
              <a:rPr lang="zh-CN" altLang="en-US" dirty="0"/>
              <a:t>，</a:t>
            </a:r>
            <a:br>
              <a:rPr lang="en-US" altLang="zh-CN" dirty="0"/>
            </a:br>
            <a:r>
              <a:rPr lang="en-US" altLang="zh-CN" dirty="0"/>
              <a:t>  </a:t>
            </a:r>
            <a:r>
              <a:rPr lang="zh-CN" altLang="en-US" dirty="0"/>
              <a:t>它们表示与</a:t>
            </a:r>
            <a:r>
              <a:rPr lang="en-US" altLang="zh-CN" dirty="0" err="1"/>
              <a:t>i</a:t>
            </a:r>
            <a:r>
              <a:rPr lang="zh-CN" altLang="en-US" dirty="0"/>
              <a:t>相邻的</a:t>
            </a:r>
            <a:r>
              <a:rPr lang="en-US" altLang="zh-CN" dirty="0"/>
              <a:t>d</a:t>
            </a:r>
            <a:r>
              <a:rPr lang="zh-CN" altLang="en-US" dirty="0"/>
              <a:t>个顶点的编号。</a:t>
            </a:r>
            <a:endParaRPr lang="en-US" altLang="zh-CN" dirty="0"/>
          </a:p>
          <a:p>
            <a:pPr lvl="1"/>
            <a:r>
              <a:rPr lang="zh-CN" altLang="en-US" dirty="0"/>
              <a:t>保证所有顶点的度数之和 </a:t>
            </a:r>
            <a:r>
              <a:rPr lang="en-US" altLang="zh-CN" dirty="0"/>
              <a:t>&lt;=</a:t>
            </a:r>
            <a:r>
              <a:rPr lang="en-US" altLang="zh-CN" dirty="0">
                <a:solidFill>
                  <a:srgbClr val="FF0000"/>
                </a:solidFill>
              </a:rPr>
              <a:t>200000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b="1" dirty="0"/>
              <a:t>输出格式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行输出整数</a:t>
            </a:r>
            <a:r>
              <a:rPr lang="en-US" altLang="zh-CN" dirty="0"/>
              <a:t>f</a:t>
            </a:r>
            <a:r>
              <a:rPr lang="zh-CN" altLang="en-US" dirty="0"/>
              <a:t>，表示生成森林</a:t>
            </a:r>
            <a:r>
              <a:rPr lang="en-US" altLang="zh-CN" dirty="0"/>
              <a:t>F</a:t>
            </a:r>
            <a:r>
              <a:rPr lang="zh-CN" altLang="en-US" dirty="0"/>
              <a:t>中的边数。</a:t>
            </a:r>
            <a:endParaRPr lang="en-US" altLang="zh-CN" dirty="0"/>
          </a:p>
          <a:p>
            <a:pPr lvl="1"/>
            <a:r>
              <a:rPr lang="zh-CN" altLang="en-US" dirty="0"/>
              <a:t>接下来</a:t>
            </a:r>
            <a:r>
              <a:rPr lang="en-US" altLang="zh-CN" dirty="0"/>
              <a:t>n</a:t>
            </a:r>
            <a:r>
              <a:rPr lang="zh-CN" altLang="en-US" dirty="0"/>
              <a:t>行与输入的</a:t>
            </a:r>
            <a:r>
              <a:rPr lang="en-US" altLang="zh-CN" dirty="0"/>
              <a:t>n</a:t>
            </a:r>
            <a:r>
              <a:rPr lang="zh-CN" altLang="en-US" dirty="0"/>
              <a:t>行对应（但是</a:t>
            </a:r>
            <a:r>
              <a:rPr lang="en-US" altLang="zh-CN" dirty="0"/>
              <a:t>d</a:t>
            </a:r>
            <a:r>
              <a:rPr lang="zh-CN" altLang="en-US" dirty="0"/>
              <a:t>之后跟着的数为</a:t>
            </a:r>
            <a:r>
              <a:rPr lang="en-US" altLang="zh-CN" dirty="0"/>
              <a:t>b</a:t>
            </a:r>
            <a:r>
              <a:rPr lang="en-US" altLang="zh-CN" baseline="-25000" dirty="0"/>
              <a:t>1</a:t>
            </a:r>
            <a:r>
              <a:rPr lang="en-US" altLang="zh-CN" dirty="0"/>
              <a:t>,…b</a:t>
            </a:r>
            <a:r>
              <a:rPr lang="en-US" altLang="zh-CN" baseline="-25000" dirty="0"/>
              <a:t>d</a:t>
            </a:r>
            <a:r>
              <a:rPr lang="zh-CN" altLang="en-US" dirty="0"/>
              <a:t>，</a:t>
            </a:r>
            <a:r>
              <a:rPr lang="en-US" altLang="zh-CN" dirty="0" err="1"/>
              <a:t>b</a:t>
            </a:r>
            <a:r>
              <a:rPr lang="en-US" altLang="zh-CN" baseline="-25000" dirty="0" err="1"/>
              <a:t>j</a:t>
            </a:r>
            <a:r>
              <a:rPr lang="en-US" altLang="zh-CN" dirty="0"/>
              <a:t>=1</a:t>
            </a:r>
            <a:r>
              <a:rPr lang="zh-CN" altLang="en-US" dirty="0"/>
              <a:t>表示选边</a:t>
            </a:r>
            <a:r>
              <a:rPr lang="en-US" altLang="zh-CN" dirty="0"/>
              <a:t>(</a:t>
            </a:r>
            <a:r>
              <a:rPr lang="en-US" altLang="zh-CN" dirty="0" err="1"/>
              <a:t>i,a</a:t>
            </a:r>
            <a:r>
              <a:rPr lang="en-US" altLang="zh-CN" baseline="-25000" dirty="0" err="1"/>
              <a:t>j</a:t>
            </a:r>
            <a:r>
              <a:rPr lang="en-US" altLang="zh-CN" dirty="0"/>
              <a:t>)</a:t>
            </a:r>
            <a:r>
              <a:rPr lang="zh-CN" altLang="en-US" dirty="0"/>
              <a:t>，</a:t>
            </a:r>
            <a:r>
              <a:rPr lang="en-US" altLang="zh-CN" dirty="0"/>
              <a:t>0</a:t>
            </a:r>
            <a:r>
              <a:rPr lang="zh-CN" altLang="en-US" dirty="0"/>
              <a:t>表示不选）</a:t>
            </a:r>
            <a:endParaRPr lang="en-US" altLang="zh-CN" dirty="0"/>
          </a:p>
        </p:txBody>
      </p:sp>
      <p:sp>
        <p:nvSpPr>
          <p:cNvPr id="6" name="矩形 5"/>
          <p:cNvSpPr/>
          <p:nvPr/>
        </p:nvSpPr>
        <p:spPr>
          <a:xfrm>
            <a:off x="7954107" y="1785033"/>
            <a:ext cx="228893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/>
              <a:t>样例输入</a:t>
            </a:r>
            <a:r>
              <a:rPr lang="zh-CN" altLang="en-US" sz="2800" dirty="0"/>
              <a:t>：</a:t>
            </a:r>
            <a:endParaRPr lang="en-US" altLang="zh-CN" sz="2800" dirty="0"/>
          </a:p>
          <a:p>
            <a:r>
              <a:rPr lang="en-US" altLang="zh-CN" sz="2800" dirty="0"/>
              <a:t>5</a:t>
            </a:r>
          </a:p>
          <a:p>
            <a:r>
              <a:rPr lang="en-US" altLang="zh-CN" sz="2800" dirty="0"/>
              <a:t>2 2 3</a:t>
            </a:r>
          </a:p>
          <a:p>
            <a:r>
              <a:rPr lang="en-US" altLang="zh-CN" sz="2800" dirty="0"/>
              <a:t>2 1 3</a:t>
            </a:r>
          </a:p>
          <a:p>
            <a:r>
              <a:rPr lang="en-US" altLang="zh-CN" sz="2800" dirty="0"/>
              <a:t>2 1 2</a:t>
            </a:r>
          </a:p>
          <a:p>
            <a:r>
              <a:rPr lang="en-US" altLang="zh-CN" sz="2800" dirty="0"/>
              <a:t>1 5</a:t>
            </a:r>
          </a:p>
          <a:p>
            <a:r>
              <a:rPr lang="en-US" altLang="zh-CN" sz="2800" dirty="0"/>
              <a:t>1 4</a:t>
            </a:r>
          </a:p>
        </p:txBody>
      </p:sp>
      <p:sp>
        <p:nvSpPr>
          <p:cNvPr id="7" name="矩形 6"/>
          <p:cNvSpPr/>
          <p:nvPr/>
        </p:nvSpPr>
        <p:spPr>
          <a:xfrm>
            <a:off x="9440007" y="2963203"/>
            <a:ext cx="228893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/>
              <a:t>样例输出</a:t>
            </a:r>
            <a:r>
              <a:rPr lang="zh-CN" altLang="en-US" sz="2800" dirty="0"/>
              <a:t>：</a:t>
            </a:r>
            <a:endParaRPr lang="en-US" altLang="zh-CN" sz="2800" dirty="0"/>
          </a:p>
          <a:p>
            <a:r>
              <a:rPr lang="en-US" altLang="zh-CN" sz="2800" dirty="0"/>
              <a:t>3</a:t>
            </a:r>
          </a:p>
          <a:p>
            <a:r>
              <a:rPr lang="en-US" altLang="zh-CN" sz="2800" dirty="0"/>
              <a:t>2 1 0</a:t>
            </a:r>
          </a:p>
          <a:p>
            <a:r>
              <a:rPr lang="en-US" altLang="zh-CN" sz="2800" dirty="0"/>
              <a:t>2 1 1</a:t>
            </a:r>
          </a:p>
          <a:p>
            <a:r>
              <a:rPr lang="en-US" altLang="zh-CN" sz="2800" dirty="0"/>
              <a:t>2 0 1</a:t>
            </a:r>
          </a:p>
          <a:p>
            <a:r>
              <a:rPr lang="en-US" altLang="zh-CN" sz="2800" dirty="0"/>
              <a:t>1 1</a:t>
            </a:r>
          </a:p>
          <a:p>
            <a:r>
              <a:rPr lang="en-US" altLang="zh-CN" sz="2800" dirty="0"/>
              <a:t>1 1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7893" y="280208"/>
            <a:ext cx="11538438" cy="1325563"/>
          </a:xfrm>
        </p:spPr>
        <p:txBody>
          <a:bodyPr/>
          <a:lstStyle/>
          <a:p>
            <a:r>
              <a:rPr lang="en-US" altLang="zh-CN" dirty="0"/>
              <a:t>Homework</a:t>
            </a:r>
            <a:r>
              <a:rPr lang="en-US" altLang="en-US" dirty="0"/>
              <a:t> 2 </a:t>
            </a:r>
            <a:r>
              <a:rPr lang="zh-CN" altLang="en-US" dirty="0"/>
              <a:t>生成树的</a:t>
            </a:r>
            <a:r>
              <a:rPr lang="en-US" altLang="zh-CN" dirty="0"/>
              <a:t>Kruskal</a:t>
            </a:r>
            <a:r>
              <a:rPr lang="zh-CN" altLang="en-US" dirty="0"/>
              <a:t>算法</a:t>
            </a:r>
            <a:r>
              <a:rPr lang="en-US" altLang="zh-CN" dirty="0"/>
              <a:t>(Kruskal.cpp)</a:t>
            </a:r>
            <a:endParaRPr lang="en-US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输入具有</a:t>
            </a:r>
            <a:r>
              <a:rPr lang="en-US" altLang="zh-CN" dirty="0"/>
              <a:t>n </a:t>
            </a:r>
            <a:r>
              <a:rPr lang="zh-CN" altLang="en-US" dirty="0"/>
              <a:t>个顶点</a:t>
            </a:r>
            <a:r>
              <a:rPr lang="en-US" altLang="zh-CN" dirty="0"/>
              <a:t>m</a:t>
            </a:r>
            <a:r>
              <a:rPr lang="zh-CN" altLang="en-US" dirty="0"/>
              <a:t>条边的无向图</a:t>
            </a:r>
            <a:r>
              <a:rPr lang="en-US" altLang="zh-CN" dirty="0"/>
              <a:t>G</a:t>
            </a:r>
            <a:r>
              <a:rPr lang="zh-CN" altLang="en-US" dirty="0"/>
              <a:t> （顶点从</a:t>
            </a:r>
            <a:r>
              <a:rPr lang="en-US" altLang="zh-CN" dirty="0"/>
              <a:t>1~n </a:t>
            </a:r>
            <a:r>
              <a:rPr lang="zh-CN" altLang="en-US" dirty="0"/>
              <a:t>编号）。</a:t>
            </a:r>
            <a:br>
              <a:rPr lang="en-US" altLang="zh-CN" dirty="0"/>
            </a:br>
            <a:r>
              <a:rPr lang="zh-CN" altLang="en-US" dirty="0"/>
              <a:t>请用</a:t>
            </a:r>
            <a:r>
              <a:rPr lang="en-US" altLang="zh-CN" b="1" dirty="0"/>
              <a:t>Kruskal</a:t>
            </a:r>
            <a:r>
              <a:rPr lang="zh-CN" altLang="en-US" b="1" dirty="0"/>
              <a:t>算法</a:t>
            </a:r>
            <a:r>
              <a:rPr lang="zh-CN" altLang="en-US" dirty="0"/>
              <a:t>求出</a:t>
            </a:r>
            <a:r>
              <a:rPr lang="en-US" altLang="zh-CN" dirty="0"/>
              <a:t>G</a:t>
            </a:r>
            <a:r>
              <a:rPr lang="zh-CN" altLang="en-US" dirty="0"/>
              <a:t>的最小生成树 </a:t>
            </a:r>
            <a:r>
              <a:rPr lang="en-US" altLang="zh-CN" dirty="0"/>
              <a:t>(minimum spanning tree)</a:t>
            </a:r>
          </a:p>
          <a:p>
            <a:pPr lvl="1"/>
            <a:r>
              <a:rPr lang="zh-CN" altLang="en-US" dirty="0"/>
              <a:t>保证：</a:t>
            </a:r>
            <a:r>
              <a:rPr lang="en-US" altLang="en-US" dirty="0">
                <a:solidFill>
                  <a:srgbClr val="FF0000"/>
                </a:solidFill>
              </a:rPr>
              <a:t>n&lt;=100000. m&lt;=500000</a:t>
            </a:r>
            <a:r>
              <a:rPr lang="en-US" altLang="en-US" dirty="0"/>
              <a:t>。 </a:t>
            </a:r>
            <a:r>
              <a:rPr lang="en-US" altLang="zh-CN" dirty="0"/>
              <a:t>G </a:t>
            </a:r>
            <a:r>
              <a:rPr lang="zh-CN" altLang="en-US" dirty="0"/>
              <a:t>连通且任意两点间最多只有一条边。</a:t>
            </a:r>
            <a:br>
              <a:rPr lang="en-US" altLang="zh-CN" dirty="0"/>
            </a:br>
            <a:r>
              <a:rPr lang="zh-CN" altLang="en-US" dirty="0"/>
              <a:t>要求：使用课件</a:t>
            </a:r>
            <a:r>
              <a:rPr lang="en-US" altLang="zh-CN" dirty="0"/>
              <a:t>ppt</a:t>
            </a:r>
            <a:r>
              <a:rPr lang="zh-CN" altLang="en-US" dirty="0"/>
              <a:t>里</a:t>
            </a:r>
            <a:r>
              <a:rPr lang="en-US" altLang="zh-CN" dirty="0"/>
              <a:t>p37-p38</a:t>
            </a:r>
            <a:r>
              <a:rPr lang="zh-CN" altLang="en-US" dirty="0"/>
              <a:t>的方法实现（注意不要使用并查集）。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输入格式：</a:t>
            </a:r>
            <a:endParaRPr lang="en-US" altLang="zh-CN" dirty="0"/>
          </a:p>
          <a:p>
            <a:pPr marL="0" indent="0">
              <a:buNone/>
            </a:pPr>
            <a:r>
              <a:rPr lang="en-US" altLang="en-US" dirty="0"/>
              <a:t>n m</a:t>
            </a:r>
          </a:p>
          <a:p>
            <a:pPr marL="0" indent="0">
              <a:buNone/>
            </a:pPr>
            <a:r>
              <a:rPr lang="en-US" altLang="en-US" dirty="0"/>
              <a:t>a[1] b[1] c[1]</a:t>
            </a:r>
          </a:p>
          <a:p>
            <a:pPr marL="0" indent="0">
              <a:buNone/>
            </a:pPr>
            <a:r>
              <a:rPr lang="en-US" altLang="en-US" dirty="0"/>
              <a:t>...</a:t>
            </a:r>
          </a:p>
          <a:p>
            <a:pPr marL="0" indent="0">
              <a:buNone/>
            </a:pPr>
            <a:r>
              <a:rPr lang="en-US" altLang="en-US" dirty="0"/>
              <a:t>a[m] b[m] c[m]</a:t>
            </a:r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4" name="矩形 3"/>
          <p:cNvSpPr/>
          <p:nvPr/>
        </p:nvSpPr>
        <p:spPr>
          <a:xfrm>
            <a:off x="3390229" y="4990170"/>
            <a:ext cx="33352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说明： 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c[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表示</a:t>
            </a:r>
            <a:b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有一条边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],b[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])，</a:t>
            </a:r>
          </a:p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它的费用为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c[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]。</a:t>
            </a:r>
          </a:p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保证  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!= 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]。</a:t>
            </a:r>
          </a:p>
          <a:p>
            <a:r>
              <a:rPr lang="en-US" altLang="en-US" sz="2000" dirty="0">
                <a:solidFill>
                  <a:srgbClr val="FF0000"/>
                </a:solidFill>
              </a:rPr>
              <a:t>  1&lt;=c[</a:t>
            </a:r>
            <a:r>
              <a:rPr lang="en-US" altLang="en-US" sz="2000" dirty="0" err="1">
                <a:solidFill>
                  <a:srgbClr val="FF0000"/>
                </a:solidFill>
              </a:rPr>
              <a:t>i</a:t>
            </a:r>
            <a:r>
              <a:rPr lang="en-US" altLang="en-US" sz="2000" dirty="0">
                <a:solidFill>
                  <a:srgbClr val="FF0000"/>
                </a:solidFill>
              </a:rPr>
              <a:t>]&lt;=10000</a:t>
            </a:r>
          </a:p>
        </p:txBody>
      </p:sp>
      <p:sp>
        <p:nvSpPr>
          <p:cNvPr id="5" name="矩形 4"/>
          <p:cNvSpPr/>
          <p:nvPr/>
        </p:nvSpPr>
        <p:spPr>
          <a:xfrm>
            <a:off x="3329354" y="3436881"/>
            <a:ext cx="33352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输出格式：</a:t>
            </a:r>
            <a:endParaRPr lang="en-US" altLang="zh-CN" sz="2800" dirty="0"/>
          </a:p>
          <a:p>
            <a:r>
              <a:rPr lang="en-US" altLang="en-US" sz="2800" dirty="0"/>
              <a:t>1</a:t>
            </a:r>
            <a:r>
              <a:rPr lang="zh-CN" altLang="en-US" sz="2800" dirty="0"/>
              <a:t>个整数，表示</a:t>
            </a:r>
            <a:br>
              <a:rPr lang="en-US" altLang="zh-CN" sz="2800" dirty="0"/>
            </a:br>
            <a:r>
              <a:rPr lang="zh-CN" altLang="en-US" sz="2800" dirty="0"/>
              <a:t>最小生成树的费用</a:t>
            </a:r>
            <a:endParaRPr lang="en-US" altLang="en-US" sz="2800" dirty="0"/>
          </a:p>
        </p:txBody>
      </p:sp>
      <p:sp>
        <p:nvSpPr>
          <p:cNvPr id="6" name="矩形 5"/>
          <p:cNvSpPr/>
          <p:nvPr/>
        </p:nvSpPr>
        <p:spPr>
          <a:xfrm>
            <a:off x="6503376" y="3349760"/>
            <a:ext cx="1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输入样例：</a:t>
            </a:r>
            <a:endParaRPr lang="en-US" altLang="zh-CN" dirty="0"/>
          </a:p>
          <a:p>
            <a:r>
              <a:rPr lang="en-US" altLang="en-US" dirty="0"/>
              <a:t>6 10</a:t>
            </a:r>
          </a:p>
          <a:p>
            <a:r>
              <a:rPr lang="en-US" altLang="en-US" dirty="0"/>
              <a:t>1 2 6</a:t>
            </a:r>
          </a:p>
          <a:p>
            <a:r>
              <a:rPr lang="en-US" altLang="en-US" dirty="0"/>
              <a:t>1 3 1</a:t>
            </a:r>
          </a:p>
          <a:p>
            <a:r>
              <a:rPr lang="en-US" altLang="en-US" dirty="0"/>
              <a:t>1 4 4</a:t>
            </a:r>
          </a:p>
          <a:p>
            <a:r>
              <a:rPr lang="en-US" altLang="en-US" dirty="0"/>
              <a:t>2 3 5</a:t>
            </a:r>
          </a:p>
          <a:p>
            <a:r>
              <a:rPr lang="en-US" altLang="en-US" dirty="0"/>
              <a:t>2 5 3</a:t>
            </a:r>
          </a:p>
          <a:p>
            <a:r>
              <a:rPr lang="en-US" altLang="en-US" dirty="0"/>
              <a:t>3 4 4</a:t>
            </a:r>
          </a:p>
          <a:p>
            <a:r>
              <a:rPr lang="en-US" altLang="en-US" dirty="0"/>
              <a:t>3 6 3</a:t>
            </a:r>
          </a:p>
          <a:p>
            <a:r>
              <a:rPr lang="en-US" altLang="en-US" dirty="0"/>
              <a:t>3 5 6</a:t>
            </a:r>
          </a:p>
          <a:p>
            <a:r>
              <a:rPr lang="en-US" altLang="en-US" dirty="0"/>
              <a:t>5 6 6</a:t>
            </a:r>
          </a:p>
          <a:p>
            <a:r>
              <a:rPr lang="en-US" altLang="en-US" dirty="0"/>
              <a:t>4 6 2</a:t>
            </a:r>
          </a:p>
        </p:txBody>
      </p:sp>
      <p:sp>
        <p:nvSpPr>
          <p:cNvPr id="7" name="矩形 6"/>
          <p:cNvSpPr/>
          <p:nvPr/>
        </p:nvSpPr>
        <p:spPr>
          <a:xfrm>
            <a:off x="8569569" y="3543191"/>
            <a:ext cx="1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输出样例：</a:t>
            </a:r>
            <a:endParaRPr lang="en-US" altLang="zh-CN" dirty="0"/>
          </a:p>
          <a:p>
            <a:r>
              <a:rPr lang="en-US" altLang="zh-CN" dirty="0"/>
              <a:t>14</a:t>
            </a:r>
          </a:p>
        </p:txBody>
      </p:sp>
      <p:grpSp>
        <p:nvGrpSpPr>
          <p:cNvPr id="8" name="Group 12"/>
          <p:cNvGrpSpPr/>
          <p:nvPr/>
        </p:nvGrpSpPr>
        <p:grpSpPr bwMode="auto">
          <a:xfrm>
            <a:off x="8160483" y="4129378"/>
            <a:ext cx="2868612" cy="2544763"/>
            <a:chOff x="780" y="355"/>
            <a:chExt cx="1807" cy="1603"/>
          </a:xfrm>
        </p:grpSpPr>
        <p:sp>
          <p:nvSpPr>
            <p:cNvPr id="10" name="Oval 14"/>
            <p:cNvSpPr>
              <a:spLocks noChangeArrowheads="1"/>
            </p:cNvSpPr>
            <p:nvPr/>
          </p:nvSpPr>
          <p:spPr bwMode="auto">
            <a:xfrm>
              <a:off x="1550" y="35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1" name="Oval 15"/>
            <p:cNvSpPr>
              <a:spLocks noChangeArrowheads="1"/>
            </p:cNvSpPr>
            <p:nvPr/>
          </p:nvSpPr>
          <p:spPr bwMode="auto">
            <a:xfrm>
              <a:off x="2325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2" name="Oval 16"/>
            <p:cNvSpPr>
              <a:spLocks noChangeArrowheads="1"/>
            </p:cNvSpPr>
            <p:nvPr/>
          </p:nvSpPr>
          <p:spPr bwMode="auto">
            <a:xfrm>
              <a:off x="831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3" name="Oval 17"/>
            <p:cNvSpPr>
              <a:spLocks noChangeArrowheads="1"/>
            </p:cNvSpPr>
            <p:nvPr/>
          </p:nvSpPr>
          <p:spPr bwMode="auto">
            <a:xfrm>
              <a:off x="2325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4" name="Oval 18"/>
            <p:cNvSpPr>
              <a:spLocks noChangeArrowheads="1"/>
            </p:cNvSpPr>
            <p:nvPr/>
          </p:nvSpPr>
          <p:spPr bwMode="auto">
            <a:xfrm>
              <a:off x="1546" y="116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831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6" name="Line 20"/>
            <p:cNvSpPr>
              <a:spLocks noChangeShapeType="1"/>
            </p:cNvSpPr>
            <p:nvPr/>
          </p:nvSpPr>
          <p:spPr bwMode="auto">
            <a:xfrm>
              <a:off x="1656" y="567"/>
              <a:ext cx="0" cy="5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 flipH="1">
              <a:off x="1045" y="511"/>
              <a:ext cx="533" cy="3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22"/>
            <p:cNvSpPr>
              <a:spLocks noChangeShapeType="1"/>
            </p:cNvSpPr>
            <p:nvPr/>
          </p:nvSpPr>
          <p:spPr bwMode="auto">
            <a:xfrm>
              <a:off x="911" y="1056"/>
              <a:ext cx="0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 flipH="1">
              <a:off x="2422" y="1056"/>
              <a:ext cx="0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24"/>
            <p:cNvSpPr>
              <a:spLocks noChangeShapeType="1"/>
            </p:cNvSpPr>
            <p:nvPr/>
          </p:nvSpPr>
          <p:spPr bwMode="auto">
            <a:xfrm>
              <a:off x="1045" y="1867"/>
              <a:ext cx="12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>
              <a:off x="1756" y="489"/>
              <a:ext cx="611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>
              <a:off x="1033" y="1011"/>
              <a:ext cx="512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27"/>
            <p:cNvSpPr>
              <a:spLocks noChangeShapeType="1"/>
            </p:cNvSpPr>
            <p:nvPr/>
          </p:nvSpPr>
          <p:spPr bwMode="auto">
            <a:xfrm flipH="1">
              <a:off x="1746" y="1000"/>
              <a:ext cx="588" cy="2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 flipH="1">
              <a:off x="1022" y="1344"/>
              <a:ext cx="556" cy="4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1722" y="1366"/>
              <a:ext cx="623" cy="4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>
              <a:off x="1169" y="51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>
              <a:off x="1958" y="44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1502" y="75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780" y="12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0" name="Text Box 34"/>
            <p:cNvSpPr txBox="1">
              <a:spLocks noChangeArrowheads="1"/>
            </p:cNvSpPr>
            <p:nvPr/>
          </p:nvSpPr>
          <p:spPr bwMode="auto">
            <a:xfrm>
              <a:off x="1169" y="93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1" name="Text Box 35"/>
            <p:cNvSpPr txBox="1">
              <a:spLocks noChangeArrowheads="1"/>
            </p:cNvSpPr>
            <p:nvPr/>
          </p:nvSpPr>
          <p:spPr bwMode="auto">
            <a:xfrm>
              <a:off x="1158" y="13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2" name="Text Box 36"/>
            <p:cNvSpPr txBox="1">
              <a:spLocks noChangeArrowheads="1"/>
            </p:cNvSpPr>
            <p:nvPr/>
          </p:nvSpPr>
          <p:spPr bwMode="auto">
            <a:xfrm>
              <a:off x="1525" y="165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3" name="Text Box 37"/>
            <p:cNvSpPr txBox="1">
              <a:spLocks noChangeArrowheads="1"/>
            </p:cNvSpPr>
            <p:nvPr/>
          </p:nvSpPr>
          <p:spPr bwMode="auto">
            <a:xfrm>
              <a:off x="1947" y="13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4" name="Text Box 38"/>
            <p:cNvSpPr txBox="1">
              <a:spLocks noChangeArrowheads="1"/>
            </p:cNvSpPr>
            <p:nvPr/>
          </p:nvSpPr>
          <p:spPr bwMode="auto">
            <a:xfrm>
              <a:off x="2391" y="12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5" name="Text Box 39"/>
            <p:cNvSpPr txBox="1">
              <a:spLocks noChangeArrowheads="1"/>
            </p:cNvSpPr>
            <p:nvPr/>
          </p:nvSpPr>
          <p:spPr bwMode="auto">
            <a:xfrm>
              <a:off x="1936" y="93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657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41269" cy="1325563"/>
          </a:xfrm>
        </p:spPr>
        <p:txBody>
          <a:bodyPr/>
          <a:lstStyle/>
          <a:p>
            <a:r>
              <a:rPr lang="en-US" altLang="en-US" dirty="0"/>
              <a:t>Homework 3 </a:t>
            </a:r>
            <a:r>
              <a:rPr lang="zh-CN" altLang="en-US" dirty="0"/>
              <a:t>生成树的</a:t>
            </a:r>
            <a:r>
              <a:rPr lang="en-US" altLang="zh-CN" dirty="0"/>
              <a:t>Kruskal</a:t>
            </a:r>
            <a:r>
              <a:rPr lang="zh-CN" altLang="en-US" dirty="0"/>
              <a:t>算法（</a:t>
            </a:r>
            <a:r>
              <a:rPr lang="en-US" altLang="zh-CN" dirty="0"/>
              <a:t>mst.cpp)</a:t>
            </a:r>
            <a:endParaRPr lang="en-US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输入具有</a:t>
            </a:r>
            <a:r>
              <a:rPr lang="en-US" altLang="zh-CN" dirty="0"/>
              <a:t>n </a:t>
            </a:r>
            <a:r>
              <a:rPr lang="zh-CN" altLang="en-US" dirty="0"/>
              <a:t>个顶点</a:t>
            </a:r>
            <a:r>
              <a:rPr lang="en-US" altLang="zh-CN" dirty="0"/>
              <a:t>m</a:t>
            </a:r>
            <a:r>
              <a:rPr lang="zh-CN" altLang="en-US" dirty="0"/>
              <a:t>条边的无向图</a:t>
            </a:r>
            <a:r>
              <a:rPr lang="en-US" altLang="zh-CN" dirty="0"/>
              <a:t>G</a:t>
            </a:r>
            <a:r>
              <a:rPr lang="zh-CN" altLang="en-US" dirty="0"/>
              <a:t> （顶点从</a:t>
            </a:r>
            <a:r>
              <a:rPr lang="en-US" altLang="zh-CN" dirty="0"/>
              <a:t>1~n </a:t>
            </a:r>
            <a:r>
              <a:rPr lang="zh-CN" altLang="en-US" dirty="0"/>
              <a:t>编号）。</a:t>
            </a:r>
            <a:br>
              <a:rPr lang="en-US" altLang="zh-CN" dirty="0"/>
            </a:br>
            <a:r>
              <a:rPr lang="zh-CN" altLang="en-US" dirty="0"/>
              <a:t>请用</a:t>
            </a:r>
            <a:r>
              <a:rPr lang="en-US" altLang="zh-CN" b="1" dirty="0"/>
              <a:t>Kruskal</a:t>
            </a:r>
            <a:r>
              <a:rPr lang="zh-CN" altLang="en-US" b="1" dirty="0"/>
              <a:t>算法</a:t>
            </a:r>
            <a:r>
              <a:rPr lang="zh-CN" altLang="en-US" dirty="0"/>
              <a:t>求出</a:t>
            </a:r>
            <a:r>
              <a:rPr lang="en-US" altLang="zh-CN" dirty="0"/>
              <a:t>G</a:t>
            </a:r>
            <a:r>
              <a:rPr lang="zh-CN" altLang="en-US" dirty="0"/>
              <a:t>的最小生成树 </a:t>
            </a:r>
            <a:r>
              <a:rPr lang="en-US" altLang="zh-CN" dirty="0"/>
              <a:t>(minimum spanning tree)</a:t>
            </a:r>
          </a:p>
          <a:p>
            <a:pPr lvl="1"/>
            <a:r>
              <a:rPr lang="zh-CN" altLang="en-US" dirty="0"/>
              <a:t>保证：</a:t>
            </a:r>
            <a:r>
              <a:rPr lang="en-US" altLang="en-US" dirty="0">
                <a:solidFill>
                  <a:srgbClr val="FF0000"/>
                </a:solidFill>
              </a:rPr>
              <a:t>n&lt;=100000. m&lt;=500000</a:t>
            </a:r>
            <a:r>
              <a:rPr lang="en-US" altLang="en-US" dirty="0"/>
              <a:t>。 </a:t>
            </a:r>
            <a:r>
              <a:rPr lang="en-US" altLang="zh-CN" dirty="0"/>
              <a:t>G </a:t>
            </a:r>
            <a:r>
              <a:rPr lang="zh-CN" altLang="en-US" dirty="0"/>
              <a:t>连通且任意两点间最多只有一条边。</a:t>
            </a:r>
            <a:br>
              <a:rPr lang="en-US" altLang="zh-CN" dirty="0"/>
            </a:br>
            <a:r>
              <a:rPr lang="zh-CN" altLang="en-US" dirty="0"/>
              <a:t>要求：用并查集实现。并使用路径压缩和</a:t>
            </a:r>
            <a:r>
              <a:rPr lang="en-US" altLang="zh-CN" dirty="0"/>
              <a:t>link by rank</a:t>
            </a:r>
            <a:r>
              <a:rPr lang="zh-CN" altLang="en-US" dirty="0"/>
              <a:t>技术。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输入格式：</a:t>
            </a:r>
            <a:endParaRPr lang="en-US" altLang="zh-CN" dirty="0"/>
          </a:p>
          <a:p>
            <a:pPr marL="0" indent="0">
              <a:buNone/>
            </a:pPr>
            <a:r>
              <a:rPr lang="en-US" altLang="en-US" dirty="0"/>
              <a:t>n m</a:t>
            </a:r>
          </a:p>
          <a:p>
            <a:pPr marL="0" indent="0">
              <a:buNone/>
            </a:pPr>
            <a:r>
              <a:rPr lang="en-US" altLang="en-US" dirty="0"/>
              <a:t>a[1] b[1] c[1]</a:t>
            </a:r>
          </a:p>
          <a:p>
            <a:pPr marL="0" indent="0">
              <a:buNone/>
            </a:pPr>
            <a:r>
              <a:rPr lang="en-US" altLang="en-US" dirty="0"/>
              <a:t>...</a:t>
            </a:r>
          </a:p>
          <a:p>
            <a:pPr marL="0" indent="0">
              <a:buNone/>
            </a:pPr>
            <a:r>
              <a:rPr lang="en-US" altLang="en-US" dirty="0"/>
              <a:t>a[m] b[m] c[m]</a:t>
            </a:r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4" name="矩形 3"/>
          <p:cNvSpPr/>
          <p:nvPr/>
        </p:nvSpPr>
        <p:spPr>
          <a:xfrm>
            <a:off x="3390229" y="4990170"/>
            <a:ext cx="33352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说明： 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c[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表示</a:t>
            </a:r>
            <a:b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有一条边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],b[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])，</a:t>
            </a:r>
          </a:p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它的费用为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c[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]。</a:t>
            </a:r>
          </a:p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</a:rPr>
              <a:t>保证  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 != b[</a:t>
            </a:r>
            <a:r>
              <a:rPr lang="en-US" altLang="en-US" sz="2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]。</a:t>
            </a:r>
          </a:p>
          <a:p>
            <a:r>
              <a:rPr lang="en-US" altLang="en-US" sz="2000" dirty="0">
                <a:solidFill>
                  <a:srgbClr val="FF0000"/>
                </a:solidFill>
              </a:rPr>
              <a:t>  1&lt;=c[</a:t>
            </a:r>
            <a:r>
              <a:rPr lang="en-US" altLang="en-US" sz="2000" dirty="0" err="1">
                <a:solidFill>
                  <a:srgbClr val="FF0000"/>
                </a:solidFill>
              </a:rPr>
              <a:t>i</a:t>
            </a:r>
            <a:r>
              <a:rPr lang="en-US" altLang="en-US" sz="2000" dirty="0">
                <a:solidFill>
                  <a:srgbClr val="FF0000"/>
                </a:solidFill>
              </a:rPr>
              <a:t>]&lt;=10000</a:t>
            </a:r>
          </a:p>
        </p:txBody>
      </p:sp>
      <p:sp>
        <p:nvSpPr>
          <p:cNvPr id="5" name="矩形 4"/>
          <p:cNvSpPr/>
          <p:nvPr/>
        </p:nvSpPr>
        <p:spPr>
          <a:xfrm>
            <a:off x="3329354" y="3436881"/>
            <a:ext cx="33352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输出格式：</a:t>
            </a:r>
            <a:endParaRPr lang="en-US" altLang="zh-CN" sz="2800" dirty="0"/>
          </a:p>
          <a:p>
            <a:r>
              <a:rPr lang="en-US" altLang="en-US" sz="2800" dirty="0"/>
              <a:t>1</a:t>
            </a:r>
            <a:r>
              <a:rPr lang="zh-CN" altLang="en-US" sz="2800" dirty="0"/>
              <a:t>个整数，表示</a:t>
            </a:r>
            <a:br>
              <a:rPr lang="en-US" altLang="zh-CN" sz="2800" dirty="0"/>
            </a:br>
            <a:r>
              <a:rPr lang="zh-CN" altLang="en-US" sz="2800" dirty="0"/>
              <a:t>最小生成树的费用</a:t>
            </a:r>
            <a:endParaRPr lang="en-US" altLang="en-US" sz="2800" dirty="0"/>
          </a:p>
        </p:txBody>
      </p:sp>
      <p:sp>
        <p:nvSpPr>
          <p:cNvPr id="6" name="矩形 5"/>
          <p:cNvSpPr/>
          <p:nvPr/>
        </p:nvSpPr>
        <p:spPr>
          <a:xfrm>
            <a:off x="6503376" y="3349760"/>
            <a:ext cx="1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输入样例：</a:t>
            </a:r>
            <a:endParaRPr lang="en-US" altLang="zh-CN" dirty="0"/>
          </a:p>
          <a:p>
            <a:r>
              <a:rPr lang="en-US" altLang="en-US" dirty="0"/>
              <a:t>6 10</a:t>
            </a:r>
          </a:p>
          <a:p>
            <a:r>
              <a:rPr lang="en-US" altLang="en-US" dirty="0"/>
              <a:t>1 2 6</a:t>
            </a:r>
          </a:p>
          <a:p>
            <a:r>
              <a:rPr lang="en-US" altLang="en-US" dirty="0"/>
              <a:t>1 3 1</a:t>
            </a:r>
          </a:p>
          <a:p>
            <a:r>
              <a:rPr lang="en-US" altLang="en-US" dirty="0"/>
              <a:t>1 4 4</a:t>
            </a:r>
          </a:p>
          <a:p>
            <a:r>
              <a:rPr lang="en-US" altLang="en-US" dirty="0"/>
              <a:t>2 3 5</a:t>
            </a:r>
          </a:p>
          <a:p>
            <a:r>
              <a:rPr lang="en-US" altLang="en-US" dirty="0"/>
              <a:t>2 5 3</a:t>
            </a:r>
          </a:p>
          <a:p>
            <a:r>
              <a:rPr lang="en-US" altLang="en-US" dirty="0"/>
              <a:t>3 4 4</a:t>
            </a:r>
          </a:p>
          <a:p>
            <a:r>
              <a:rPr lang="en-US" altLang="en-US" dirty="0"/>
              <a:t>3 6 3</a:t>
            </a:r>
          </a:p>
          <a:p>
            <a:r>
              <a:rPr lang="en-US" altLang="en-US" dirty="0"/>
              <a:t>3 5 6</a:t>
            </a:r>
          </a:p>
          <a:p>
            <a:r>
              <a:rPr lang="en-US" altLang="en-US" dirty="0"/>
              <a:t>5 6 6</a:t>
            </a:r>
          </a:p>
          <a:p>
            <a:r>
              <a:rPr lang="en-US" altLang="en-US" dirty="0"/>
              <a:t>4 6 2</a:t>
            </a:r>
          </a:p>
        </p:txBody>
      </p:sp>
      <p:sp>
        <p:nvSpPr>
          <p:cNvPr id="7" name="矩形 6"/>
          <p:cNvSpPr/>
          <p:nvPr/>
        </p:nvSpPr>
        <p:spPr>
          <a:xfrm>
            <a:off x="8569569" y="3543191"/>
            <a:ext cx="1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输出样例：</a:t>
            </a:r>
            <a:endParaRPr lang="en-US" altLang="zh-CN" dirty="0"/>
          </a:p>
          <a:p>
            <a:r>
              <a:rPr lang="en-US" altLang="zh-CN" dirty="0"/>
              <a:t>14</a:t>
            </a:r>
          </a:p>
        </p:txBody>
      </p:sp>
      <p:grpSp>
        <p:nvGrpSpPr>
          <p:cNvPr id="8" name="Group 12"/>
          <p:cNvGrpSpPr/>
          <p:nvPr/>
        </p:nvGrpSpPr>
        <p:grpSpPr bwMode="auto">
          <a:xfrm>
            <a:off x="8160483" y="4129378"/>
            <a:ext cx="2868612" cy="2544763"/>
            <a:chOff x="780" y="355"/>
            <a:chExt cx="1807" cy="1603"/>
          </a:xfrm>
        </p:grpSpPr>
        <p:sp>
          <p:nvSpPr>
            <p:cNvPr id="10" name="Oval 14"/>
            <p:cNvSpPr>
              <a:spLocks noChangeArrowheads="1"/>
            </p:cNvSpPr>
            <p:nvPr/>
          </p:nvSpPr>
          <p:spPr bwMode="auto">
            <a:xfrm>
              <a:off x="1550" y="35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1" name="Oval 15"/>
            <p:cNvSpPr>
              <a:spLocks noChangeArrowheads="1"/>
            </p:cNvSpPr>
            <p:nvPr/>
          </p:nvSpPr>
          <p:spPr bwMode="auto">
            <a:xfrm>
              <a:off x="2325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2" name="Oval 16"/>
            <p:cNvSpPr>
              <a:spLocks noChangeArrowheads="1"/>
            </p:cNvSpPr>
            <p:nvPr/>
          </p:nvSpPr>
          <p:spPr bwMode="auto">
            <a:xfrm>
              <a:off x="831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3" name="Oval 17"/>
            <p:cNvSpPr>
              <a:spLocks noChangeArrowheads="1"/>
            </p:cNvSpPr>
            <p:nvPr/>
          </p:nvSpPr>
          <p:spPr bwMode="auto">
            <a:xfrm>
              <a:off x="2325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4" name="Oval 18"/>
            <p:cNvSpPr>
              <a:spLocks noChangeArrowheads="1"/>
            </p:cNvSpPr>
            <p:nvPr/>
          </p:nvSpPr>
          <p:spPr bwMode="auto">
            <a:xfrm>
              <a:off x="1546" y="116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831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6" name="Line 20"/>
            <p:cNvSpPr>
              <a:spLocks noChangeShapeType="1"/>
            </p:cNvSpPr>
            <p:nvPr/>
          </p:nvSpPr>
          <p:spPr bwMode="auto">
            <a:xfrm>
              <a:off x="1656" y="567"/>
              <a:ext cx="0" cy="5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 flipH="1">
              <a:off x="1045" y="511"/>
              <a:ext cx="533" cy="3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22"/>
            <p:cNvSpPr>
              <a:spLocks noChangeShapeType="1"/>
            </p:cNvSpPr>
            <p:nvPr/>
          </p:nvSpPr>
          <p:spPr bwMode="auto">
            <a:xfrm>
              <a:off x="911" y="1056"/>
              <a:ext cx="0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 flipH="1">
              <a:off x="2422" y="1056"/>
              <a:ext cx="0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24"/>
            <p:cNvSpPr>
              <a:spLocks noChangeShapeType="1"/>
            </p:cNvSpPr>
            <p:nvPr/>
          </p:nvSpPr>
          <p:spPr bwMode="auto">
            <a:xfrm>
              <a:off x="1045" y="1867"/>
              <a:ext cx="12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>
              <a:off x="1756" y="489"/>
              <a:ext cx="611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>
              <a:off x="1033" y="1011"/>
              <a:ext cx="512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27"/>
            <p:cNvSpPr>
              <a:spLocks noChangeShapeType="1"/>
            </p:cNvSpPr>
            <p:nvPr/>
          </p:nvSpPr>
          <p:spPr bwMode="auto">
            <a:xfrm flipH="1">
              <a:off x="1746" y="1000"/>
              <a:ext cx="588" cy="2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 flipH="1">
              <a:off x="1022" y="1344"/>
              <a:ext cx="556" cy="4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1722" y="1366"/>
              <a:ext cx="623" cy="4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>
              <a:off x="1169" y="51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>
              <a:off x="1958" y="44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1502" y="75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780" y="12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0" name="Text Box 34"/>
            <p:cNvSpPr txBox="1">
              <a:spLocks noChangeArrowheads="1"/>
            </p:cNvSpPr>
            <p:nvPr/>
          </p:nvSpPr>
          <p:spPr bwMode="auto">
            <a:xfrm>
              <a:off x="1169" y="93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1" name="Text Box 35"/>
            <p:cNvSpPr txBox="1">
              <a:spLocks noChangeArrowheads="1"/>
            </p:cNvSpPr>
            <p:nvPr/>
          </p:nvSpPr>
          <p:spPr bwMode="auto">
            <a:xfrm>
              <a:off x="1158" y="13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2" name="Text Box 36"/>
            <p:cNvSpPr txBox="1">
              <a:spLocks noChangeArrowheads="1"/>
            </p:cNvSpPr>
            <p:nvPr/>
          </p:nvSpPr>
          <p:spPr bwMode="auto">
            <a:xfrm>
              <a:off x="1525" y="165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3" name="Text Box 37"/>
            <p:cNvSpPr txBox="1">
              <a:spLocks noChangeArrowheads="1"/>
            </p:cNvSpPr>
            <p:nvPr/>
          </p:nvSpPr>
          <p:spPr bwMode="auto">
            <a:xfrm>
              <a:off x="1947" y="13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4" name="Text Box 38"/>
            <p:cNvSpPr txBox="1">
              <a:spLocks noChangeArrowheads="1"/>
            </p:cNvSpPr>
            <p:nvPr/>
          </p:nvSpPr>
          <p:spPr bwMode="auto">
            <a:xfrm>
              <a:off x="2391" y="12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5" name="Text Box 39"/>
            <p:cNvSpPr txBox="1">
              <a:spLocks noChangeArrowheads="1"/>
            </p:cNvSpPr>
            <p:nvPr/>
          </p:nvSpPr>
          <p:spPr bwMode="auto">
            <a:xfrm>
              <a:off x="1936" y="93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853</Words>
  <Application>Microsoft Macintosh PowerPoint</Application>
  <PresentationFormat>宽屏</PresentationFormat>
  <Paragraphs>122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Homework 1  寻找生成森林(spanforest.cpp)</vt:lpstr>
      <vt:lpstr>Homework 2 生成树的Kruskal算法(Kruskal.cpp)</vt:lpstr>
      <vt:lpstr>Homework 3 生成树的Kruskal算法（mst.cpp)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 heaven</dc:creator>
  <cp:lastModifiedBy>思远 蔡</cp:lastModifiedBy>
  <cp:revision>5</cp:revision>
  <dcterms:created xsi:type="dcterms:W3CDTF">2023-11-30T10:30:54Z</dcterms:created>
  <dcterms:modified xsi:type="dcterms:W3CDTF">2023-12-09T09:51:11Z</dcterms:modified>
</cp:coreProperties>
</file>