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351" r:id="rId3"/>
    <p:sldId id="476" r:id="rId4"/>
    <p:sldId id="475" r:id="rId5"/>
    <p:sldId id="477" r:id="rId6"/>
  </p:sldIdLst>
  <p:sldSz cx="12192000" cy="6858000"/>
  <p:notesSz cx="6858000" cy="9144000"/>
  <p:custDataLst>
    <p:tags r:id="rId8"/>
  </p:custData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72" d="100"/>
          <a:sy n="72" d="100"/>
        </p:scale>
        <p:origin x="4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5A44A-8ADB-44ED-A165-B88FD7B40894}" type="datetimeFigureOut">
              <a:rPr lang="x-none" altLang="en-US" smtClean="0"/>
              <a:t>2023/11/30</a:t>
            </a:fld>
            <a:endParaRPr lang="x-none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DE4F9-9845-4C18-A22C-A8317E01EC94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DE4F9-9845-4C18-A22C-A8317E01EC94}" type="slidenum">
              <a:rPr lang="x-none" altLang="en-US" smtClean="0"/>
              <a:t>4</a:t>
            </a:fld>
            <a:endParaRPr lang="x-none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x-none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2023/11/30</a:t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2023/11/30</a:t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2023/11/30</a:t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2023/11/30</a:t>
            </a:fld>
            <a:endParaRPr lang="x-none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2023/11/30</a:t>
            </a:fld>
            <a:endParaRPr lang="x-none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2023/11/30</a:t>
            </a:fld>
            <a:endParaRPr lang="x-none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2023/11/30</a:t>
            </a:fld>
            <a:endParaRPr lang="x-none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2023/11/30</a:t>
            </a:fld>
            <a:endParaRPr lang="x-none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2023/11/30</a:t>
            </a:fld>
            <a:endParaRPr lang="x-none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2023/11/30</a:t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  <a:t>2023/11/30</a:t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0290C-D43C-46B0-A62A-3EF8A603F56D}" type="datetimeFigureOut">
              <a:rPr lang="x-none" altLang="en-US" smtClean="0"/>
              <a:t>2023/11/30</a:t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56113-163D-465D-972D-5F041E442473}" type="slidenum">
              <a:rPr lang="x-none" altLang="en-US" smtClean="0"/>
              <a:t>‹#›</a:t>
            </a:fld>
            <a:endParaRPr lang="x-non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实验课</a:t>
            </a:r>
            <a:r>
              <a:rPr lang="en-US" altLang="zh-CN" dirty="0"/>
              <a:t>13</a:t>
            </a:r>
            <a:r>
              <a:rPr lang="zh-CN" altLang="en-US" dirty="0"/>
              <a:t>：图（入门）</a:t>
            </a:r>
            <a:endParaRPr lang="x-none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/>
          <a:lstStyle/>
          <a:p>
            <a:r>
              <a:rPr lang="zh-CN" altLang="en-US" dirty="0"/>
              <a:t>中山大学智工学院 数据结构与算法 </a:t>
            </a:r>
            <a:r>
              <a:rPr lang="en-US" altLang="zh-CN" dirty="0"/>
              <a:t>2022</a:t>
            </a:r>
            <a:r>
              <a:rPr lang="zh-CN" altLang="en-US" dirty="0"/>
              <a:t>秋</a:t>
            </a:r>
            <a:endParaRPr lang="x-none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Task 1	</a:t>
            </a:r>
            <a:r>
              <a:rPr lang="zh-CN" altLang="en-US" dirty="0"/>
              <a:t>二分图判定</a:t>
            </a:r>
            <a:r>
              <a:rPr lang="en-US" altLang="zh-CN" dirty="0"/>
              <a:t>(bipartite.cpp)</a:t>
            </a:r>
            <a:endParaRPr lang="x-none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838199" y="1503485"/>
            <a:ext cx="11058331" cy="4989390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1" dirty="0"/>
              <a:t>问题描述：</a:t>
            </a:r>
            <a:r>
              <a:rPr lang="zh-CN" altLang="en-US" dirty="0"/>
              <a:t>给定连通的无向图</a:t>
            </a:r>
            <a:r>
              <a:rPr lang="en-US" altLang="zh-CN" dirty="0"/>
              <a:t>G</a:t>
            </a:r>
            <a:r>
              <a:rPr lang="en-US" altLang="zh-CN" baseline="-25000" dirty="0"/>
              <a:t>1</a:t>
            </a:r>
            <a:r>
              <a:rPr lang="en-US" altLang="zh-CN" dirty="0"/>
              <a:t>,…,</a:t>
            </a:r>
            <a:r>
              <a:rPr lang="en-US" altLang="zh-CN" dirty="0" err="1"/>
              <a:t>G</a:t>
            </a:r>
            <a:r>
              <a:rPr lang="en-US" altLang="zh-CN" baseline="-25000" dirty="0" err="1"/>
              <a:t>k</a:t>
            </a:r>
            <a:r>
              <a:rPr lang="zh-CN" altLang="en-US" dirty="0"/>
              <a:t>，请判定它们是否为二分图。</a:t>
            </a:r>
            <a:endParaRPr lang="en-US" altLang="zh-CN" dirty="0"/>
          </a:p>
          <a:p>
            <a:r>
              <a:rPr lang="zh-CN" altLang="en-US" b="1" dirty="0"/>
              <a:t>输入格式</a:t>
            </a:r>
            <a:r>
              <a:rPr lang="zh-CN" altLang="en-US" dirty="0"/>
              <a:t>：第一行一个整数</a:t>
            </a:r>
            <a:r>
              <a:rPr lang="en-US" altLang="zh-CN" dirty="0"/>
              <a:t>1≤k≤30</a:t>
            </a:r>
            <a:r>
              <a:rPr lang="zh-CN" altLang="en-US" dirty="0"/>
              <a:t>。接下来的第 </a:t>
            </a:r>
            <a:r>
              <a:rPr lang="en-US" altLang="zh-CN" dirty="0" err="1"/>
              <a:t>i</a:t>
            </a:r>
            <a:r>
              <a:rPr lang="en-US" altLang="zh-CN" dirty="0"/>
              <a:t> </a:t>
            </a:r>
            <a:r>
              <a:rPr lang="zh-CN" altLang="en-US" dirty="0"/>
              <a:t>段数据描述图</a:t>
            </a:r>
            <a:r>
              <a:rPr lang="en-US" altLang="zh-CN" dirty="0"/>
              <a:t>G</a:t>
            </a:r>
            <a:r>
              <a:rPr lang="en-US" altLang="zh-CN" baseline="-25000" dirty="0"/>
              <a:t>i</a:t>
            </a:r>
            <a:r>
              <a:rPr lang="zh-CN" altLang="en-US" dirty="0"/>
              <a:t>。</a:t>
            </a:r>
            <a:endParaRPr lang="en-US" altLang="zh-CN" dirty="0"/>
          </a:p>
          <a:p>
            <a:pPr lvl="1"/>
            <a:r>
              <a:rPr lang="zh-CN" altLang="en-US" dirty="0"/>
              <a:t>第</a:t>
            </a:r>
            <a:r>
              <a:rPr lang="en-US" altLang="zh-CN" dirty="0" err="1"/>
              <a:t>i</a:t>
            </a:r>
            <a:r>
              <a:rPr lang="zh-CN" altLang="en-US" dirty="0"/>
              <a:t>段数据的第一行为</a:t>
            </a:r>
            <a:r>
              <a:rPr lang="en-US" altLang="zh-CN" dirty="0"/>
              <a:t>n</a:t>
            </a:r>
            <a:r>
              <a:rPr lang="zh-CN" altLang="en-US" dirty="0"/>
              <a:t>。</a:t>
            </a:r>
            <a:r>
              <a:rPr lang="en-US" altLang="zh-CN" dirty="0"/>
              <a:t>(1&lt;=n&lt;=400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zh-CN" altLang="en-US" dirty="0"/>
              <a:t>接下来有一个</a:t>
            </a:r>
            <a:r>
              <a:rPr lang="en-US" altLang="zh-CN" dirty="0"/>
              <a:t>n*n</a:t>
            </a:r>
            <a:r>
              <a:rPr lang="zh-CN" altLang="en-US" dirty="0"/>
              <a:t>的</a:t>
            </a:r>
            <a:r>
              <a:rPr lang="en-US" altLang="zh-CN" dirty="0"/>
              <a:t>01</a:t>
            </a:r>
            <a:r>
              <a:rPr lang="zh-CN" altLang="en-US" dirty="0"/>
              <a:t>矩阵（每行</a:t>
            </a:r>
            <a:r>
              <a:rPr lang="en-US" altLang="zh-CN" dirty="0"/>
              <a:t>n</a:t>
            </a:r>
            <a:r>
              <a:rPr lang="zh-CN" altLang="en-US" dirty="0"/>
              <a:t>个数间有空格），表示图</a:t>
            </a:r>
            <a:r>
              <a:rPr lang="en-US" altLang="zh-CN" dirty="0"/>
              <a:t>G</a:t>
            </a:r>
            <a:r>
              <a:rPr lang="en-US" altLang="zh-CN" baseline="-25000" dirty="0"/>
              <a:t>i</a:t>
            </a:r>
            <a:r>
              <a:rPr lang="zh-CN" altLang="en-US" dirty="0"/>
              <a:t>的邻接矩阵。</a:t>
            </a:r>
            <a:endParaRPr lang="en-US" altLang="zh-CN" dirty="0"/>
          </a:p>
          <a:p>
            <a:r>
              <a:rPr lang="zh-CN" altLang="en-US" b="1" dirty="0"/>
              <a:t>输出格式</a:t>
            </a:r>
            <a:r>
              <a:rPr lang="zh-CN" altLang="en-US" dirty="0"/>
              <a:t>：为每个</a:t>
            </a:r>
            <a:r>
              <a:rPr lang="en-US" altLang="zh-CN" dirty="0"/>
              <a:t>G</a:t>
            </a:r>
            <a:r>
              <a:rPr lang="en-US" altLang="zh-CN" baseline="-25000" dirty="0"/>
              <a:t>i</a:t>
            </a:r>
            <a:r>
              <a:rPr lang="zh-CN" altLang="en-US" dirty="0"/>
              <a:t>输出一行。</a:t>
            </a:r>
            <a:r>
              <a:rPr lang="en-US" altLang="zh-CN" b="1" dirty="0"/>
              <a:t>Yes</a:t>
            </a:r>
            <a:r>
              <a:rPr lang="zh-CN" altLang="en-US" dirty="0"/>
              <a:t>表示</a:t>
            </a:r>
            <a:r>
              <a:rPr lang="en-US" altLang="zh-CN" dirty="0"/>
              <a:t>G</a:t>
            </a:r>
            <a:r>
              <a:rPr lang="en-US" altLang="zh-CN" baseline="-25000" dirty="0"/>
              <a:t>i</a:t>
            </a:r>
            <a:r>
              <a:rPr lang="zh-CN" altLang="en-US" dirty="0"/>
              <a:t>为二分图，</a:t>
            </a:r>
            <a:r>
              <a:rPr lang="en-US" altLang="zh-CN" b="1" dirty="0"/>
              <a:t>No</a:t>
            </a:r>
            <a:r>
              <a:rPr lang="zh-CN" altLang="en-US" dirty="0"/>
              <a:t>表示不是。</a:t>
            </a:r>
            <a:endParaRPr lang="en-US" altLang="zh-CN" dirty="0"/>
          </a:p>
          <a:p>
            <a:r>
              <a:rPr lang="zh-CN" altLang="en-US" b="1" dirty="0"/>
              <a:t>样例输入</a:t>
            </a:r>
            <a:r>
              <a:rPr lang="zh-CN" altLang="en-US" dirty="0"/>
              <a:t>：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2</a:t>
            </a:r>
          </a:p>
          <a:p>
            <a:pPr marL="457200" lvl="1" indent="0">
              <a:buNone/>
            </a:pPr>
            <a:r>
              <a:rPr lang="en-US" altLang="zh-CN" dirty="0"/>
              <a:t>3</a:t>
            </a:r>
          </a:p>
          <a:p>
            <a:pPr marL="457200" lvl="1" indent="0">
              <a:buNone/>
            </a:pPr>
            <a:r>
              <a:rPr lang="en-US" altLang="zh-CN" dirty="0"/>
              <a:t>0 1 1</a:t>
            </a:r>
          </a:p>
          <a:p>
            <a:pPr marL="457200" lvl="1" indent="0">
              <a:buNone/>
            </a:pPr>
            <a:r>
              <a:rPr lang="en-US" altLang="zh-CN" dirty="0"/>
              <a:t>1 0 1</a:t>
            </a:r>
          </a:p>
          <a:p>
            <a:pPr marL="457200" lvl="1" indent="0">
              <a:buNone/>
            </a:pPr>
            <a:r>
              <a:rPr lang="en-US" altLang="zh-CN" dirty="0"/>
              <a:t>1 1 0</a:t>
            </a:r>
          </a:p>
          <a:p>
            <a:pPr marL="457200" lvl="1" indent="0">
              <a:buNone/>
            </a:pPr>
            <a:r>
              <a:rPr lang="en-US" altLang="zh-CN" dirty="0"/>
              <a:t>1</a:t>
            </a:r>
          </a:p>
          <a:p>
            <a:pPr marL="457200" lvl="1" indent="0">
              <a:buNone/>
            </a:pPr>
            <a:r>
              <a:rPr lang="en-US" altLang="zh-CN" dirty="0"/>
              <a:t>0</a:t>
            </a:r>
          </a:p>
          <a:p>
            <a:pPr marL="0" indent="0">
              <a:lnSpc>
                <a:spcPct val="70000"/>
              </a:lnSpc>
              <a:buNone/>
            </a:pPr>
            <a:endParaRPr lang="en-US" altLang="zh-CN" dirty="0"/>
          </a:p>
        </p:txBody>
      </p:sp>
      <p:sp>
        <p:nvSpPr>
          <p:cNvPr id="2" name="矩形 1"/>
          <p:cNvSpPr/>
          <p:nvPr/>
        </p:nvSpPr>
        <p:spPr>
          <a:xfrm>
            <a:off x="4807046" y="4066147"/>
            <a:ext cx="5753242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样例输出</a:t>
            </a:r>
            <a:r>
              <a:rPr lang="zh-CN" altLang="en-US" sz="2800" dirty="0"/>
              <a:t>：</a:t>
            </a:r>
            <a:endParaRPr lang="en-US" altLang="zh-CN" sz="2800" dirty="0"/>
          </a:p>
          <a:p>
            <a:r>
              <a:rPr lang="en-US" altLang="zh-CN" sz="2800" dirty="0"/>
              <a:t>No</a:t>
            </a:r>
          </a:p>
          <a:p>
            <a:r>
              <a:rPr lang="en-US" altLang="zh-CN" sz="2800" dirty="0"/>
              <a:t>Yes</a:t>
            </a:r>
          </a:p>
          <a:p>
            <a:endParaRPr lang="en-US" altLang="zh-CN" sz="2800" dirty="0"/>
          </a:p>
          <a:p>
            <a:r>
              <a:rPr lang="zh-CN" altLang="en-US" sz="2800" dirty="0"/>
              <a:t>提示：用</a:t>
            </a:r>
            <a:r>
              <a:rPr lang="en-US" altLang="zh-CN" sz="2800" dirty="0" err="1"/>
              <a:t>scanf</a:t>
            </a:r>
            <a:r>
              <a:rPr lang="zh-CN" altLang="en-US" sz="2800" dirty="0"/>
              <a:t>进行输入，不要用</a:t>
            </a:r>
            <a:r>
              <a:rPr lang="en-US" altLang="zh-CN" sz="2800" dirty="0" err="1"/>
              <a:t>cin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Task 2 </a:t>
            </a:r>
            <a:r>
              <a:rPr lang="zh-CN" altLang="en-US" dirty="0"/>
              <a:t>生成树的</a:t>
            </a:r>
            <a:r>
              <a:rPr lang="en-US" altLang="zh-CN" dirty="0"/>
              <a:t>Kruskal</a:t>
            </a:r>
            <a:r>
              <a:rPr lang="zh-CN" altLang="en-US" dirty="0"/>
              <a:t>算法（</a:t>
            </a:r>
            <a:r>
              <a:rPr lang="en-US" altLang="zh-CN" dirty="0"/>
              <a:t>mst.cpp)</a:t>
            </a:r>
            <a:endParaRPr lang="en-US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输入具有</a:t>
            </a:r>
            <a:r>
              <a:rPr lang="en-US" altLang="zh-CN" dirty="0"/>
              <a:t>n </a:t>
            </a:r>
            <a:r>
              <a:rPr lang="zh-CN" altLang="en-US" dirty="0"/>
              <a:t>个顶点</a:t>
            </a:r>
            <a:r>
              <a:rPr lang="en-US" altLang="zh-CN" dirty="0"/>
              <a:t>m</a:t>
            </a:r>
            <a:r>
              <a:rPr lang="zh-CN" altLang="en-US" dirty="0"/>
              <a:t>条边的无向图</a:t>
            </a:r>
            <a:r>
              <a:rPr lang="en-US" altLang="zh-CN" dirty="0"/>
              <a:t>G</a:t>
            </a:r>
            <a:r>
              <a:rPr lang="zh-CN" altLang="en-US" dirty="0"/>
              <a:t> （顶点从</a:t>
            </a:r>
            <a:r>
              <a:rPr lang="en-US" altLang="zh-CN" dirty="0"/>
              <a:t>1~n </a:t>
            </a:r>
            <a:r>
              <a:rPr lang="zh-CN" altLang="en-US" dirty="0"/>
              <a:t>编号）。</a:t>
            </a:r>
            <a:br>
              <a:rPr lang="en-US" altLang="zh-CN" dirty="0"/>
            </a:br>
            <a:r>
              <a:rPr lang="zh-CN" altLang="en-US" dirty="0"/>
              <a:t>请用</a:t>
            </a:r>
            <a:r>
              <a:rPr lang="en-US" altLang="zh-CN" b="1" dirty="0"/>
              <a:t>Kruskal</a:t>
            </a:r>
            <a:r>
              <a:rPr lang="zh-CN" altLang="en-US" b="1" dirty="0"/>
              <a:t>算法</a:t>
            </a:r>
            <a:r>
              <a:rPr lang="zh-CN" altLang="en-US" dirty="0"/>
              <a:t>求出</a:t>
            </a:r>
            <a:r>
              <a:rPr lang="en-US" altLang="zh-CN" dirty="0"/>
              <a:t>G</a:t>
            </a:r>
            <a:r>
              <a:rPr lang="zh-CN" altLang="en-US" dirty="0"/>
              <a:t>的最小生成树 </a:t>
            </a:r>
            <a:r>
              <a:rPr lang="en-US" altLang="zh-CN" dirty="0"/>
              <a:t>(minimum spanning tree)</a:t>
            </a:r>
          </a:p>
          <a:p>
            <a:pPr lvl="1"/>
            <a:r>
              <a:rPr lang="zh-CN" altLang="en-US" dirty="0"/>
              <a:t>保证：</a:t>
            </a:r>
            <a:r>
              <a:rPr lang="en-US" altLang="en-US" dirty="0">
                <a:solidFill>
                  <a:srgbClr val="FF0000"/>
                </a:solidFill>
              </a:rPr>
              <a:t>n&lt;=100000. m&lt;=500000</a:t>
            </a:r>
            <a:r>
              <a:rPr lang="en-US" altLang="en-US" dirty="0"/>
              <a:t>。 </a:t>
            </a:r>
            <a:r>
              <a:rPr lang="en-US" altLang="zh-CN" dirty="0"/>
              <a:t>G </a:t>
            </a:r>
            <a:r>
              <a:rPr lang="zh-CN" altLang="en-US" dirty="0"/>
              <a:t>连通且任意两点间最多只有一条边。</a:t>
            </a:r>
            <a:br>
              <a:rPr lang="en-US" altLang="zh-CN" dirty="0"/>
            </a:br>
            <a:r>
              <a:rPr lang="zh-CN" altLang="en-US" dirty="0"/>
              <a:t>要求：用并查集实现。并使用路径压缩和</a:t>
            </a:r>
            <a:r>
              <a:rPr lang="en-US" altLang="zh-CN" dirty="0"/>
              <a:t>link by rank</a:t>
            </a:r>
            <a:r>
              <a:rPr lang="zh-CN" altLang="en-US" dirty="0"/>
              <a:t>技术。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输入格式：</a:t>
            </a:r>
            <a:endParaRPr lang="en-US" altLang="zh-CN" dirty="0"/>
          </a:p>
          <a:p>
            <a:pPr marL="0" indent="0">
              <a:buNone/>
            </a:pPr>
            <a:r>
              <a:rPr lang="en-US" altLang="en-US" dirty="0"/>
              <a:t>n m</a:t>
            </a:r>
          </a:p>
          <a:p>
            <a:pPr marL="0" indent="0">
              <a:buNone/>
            </a:pPr>
            <a:r>
              <a:rPr lang="en-US" altLang="en-US" dirty="0"/>
              <a:t>a[1] b[1] c[1]</a:t>
            </a:r>
          </a:p>
          <a:p>
            <a:pPr marL="0" indent="0">
              <a:buNone/>
            </a:pPr>
            <a:r>
              <a:rPr lang="en-US" altLang="en-US" dirty="0"/>
              <a:t>...</a:t>
            </a:r>
          </a:p>
          <a:p>
            <a:pPr marL="0" indent="0">
              <a:buNone/>
            </a:pPr>
            <a:r>
              <a:rPr lang="en-US" altLang="en-US" dirty="0"/>
              <a:t>a[m] b[m] c[m]</a:t>
            </a:r>
          </a:p>
          <a:p>
            <a:pPr marL="0" indent="0">
              <a:buNone/>
            </a:pPr>
            <a:endParaRPr lang="en-US" altLang="en-US" dirty="0"/>
          </a:p>
        </p:txBody>
      </p:sp>
      <p:sp>
        <p:nvSpPr>
          <p:cNvPr id="4" name="矩形 3"/>
          <p:cNvSpPr/>
          <p:nvPr/>
        </p:nvSpPr>
        <p:spPr>
          <a:xfrm>
            <a:off x="3390229" y="4990170"/>
            <a:ext cx="333521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说明： 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a[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 b[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 c[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 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表示</a:t>
            </a:r>
            <a:b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有一条边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a[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],b[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])，</a:t>
            </a:r>
          </a:p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它的费用为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c[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]。</a:t>
            </a:r>
          </a:p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保证  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a[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 != b[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]。</a:t>
            </a:r>
          </a:p>
          <a:p>
            <a:r>
              <a:rPr lang="en-US" altLang="en-US" sz="2000" dirty="0">
                <a:solidFill>
                  <a:srgbClr val="FF0000"/>
                </a:solidFill>
              </a:rPr>
              <a:t>  1&lt;=c[</a:t>
            </a:r>
            <a:r>
              <a:rPr lang="en-US" altLang="en-US" sz="2000" dirty="0" err="1">
                <a:solidFill>
                  <a:srgbClr val="FF0000"/>
                </a:solidFill>
              </a:rPr>
              <a:t>i</a:t>
            </a:r>
            <a:r>
              <a:rPr lang="en-US" altLang="en-US" sz="2000" dirty="0">
                <a:solidFill>
                  <a:srgbClr val="FF0000"/>
                </a:solidFill>
              </a:rPr>
              <a:t>]&lt;=10000</a:t>
            </a:r>
          </a:p>
        </p:txBody>
      </p:sp>
      <p:sp>
        <p:nvSpPr>
          <p:cNvPr id="5" name="矩形 4"/>
          <p:cNvSpPr/>
          <p:nvPr/>
        </p:nvSpPr>
        <p:spPr>
          <a:xfrm>
            <a:off x="3329354" y="3436881"/>
            <a:ext cx="33352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输出格式：</a:t>
            </a:r>
            <a:endParaRPr lang="en-US" altLang="zh-CN" sz="2800" dirty="0"/>
          </a:p>
          <a:p>
            <a:r>
              <a:rPr lang="en-US" altLang="en-US" sz="2800" dirty="0"/>
              <a:t>1</a:t>
            </a:r>
            <a:r>
              <a:rPr lang="zh-CN" altLang="en-US" sz="2800" dirty="0"/>
              <a:t>个整数，表示</a:t>
            </a:r>
            <a:br>
              <a:rPr lang="en-US" altLang="zh-CN" sz="2800" dirty="0"/>
            </a:br>
            <a:r>
              <a:rPr lang="zh-CN" altLang="en-US" sz="2800" dirty="0"/>
              <a:t>最小生成树的费用</a:t>
            </a:r>
            <a:endParaRPr lang="en-US" altLang="en-US" sz="2800" dirty="0"/>
          </a:p>
        </p:txBody>
      </p:sp>
      <p:sp>
        <p:nvSpPr>
          <p:cNvPr id="6" name="矩形 5"/>
          <p:cNvSpPr/>
          <p:nvPr/>
        </p:nvSpPr>
        <p:spPr>
          <a:xfrm>
            <a:off x="6503376" y="3349760"/>
            <a:ext cx="14888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输入样例：</a:t>
            </a:r>
            <a:endParaRPr lang="en-US" altLang="zh-CN" dirty="0"/>
          </a:p>
          <a:p>
            <a:r>
              <a:rPr lang="en-US" altLang="en-US" dirty="0"/>
              <a:t>6 10</a:t>
            </a:r>
          </a:p>
          <a:p>
            <a:r>
              <a:rPr lang="en-US" altLang="en-US" dirty="0"/>
              <a:t>1 2 6</a:t>
            </a:r>
          </a:p>
          <a:p>
            <a:r>
              <a:rPr lang="en-US" altLang="en-US" dirty="0"/>
              <a:t>1 3 1</a:t>
            </a:r>
          </a:p>
          <a:p>
            <a:r>
              <a:rPr lang="en-US" altLang="en-US" dirty="0"/>
              <a:t>1 4 4</a:t>
            </a:r>
          </a:p>
          <a:p>
            <a:r>
              <a:rPr lang="en-US" altLang="en-US" dirty="0"/>
              <a:t>2 3 5</a:t>
            </a:r>
          </a:p>
          <a:p>
            <a:r>
              <a:rPr lang="en-US" altLang="en-US" dirty="0"/>
              <a:t>2 5 3</a:t>
            </a:r>
          </a:p>
          <a:p>
            <a:r>
              <a:rPr lang="en-US" altLang="en-US" dirty="0"/>
              <a:t>3 4 4</a:t>
            </a:r>
          </a:p>
          <a:p>
            <a:r>
              <a:rPr lang="en-US" altLang="en-US" dirty="0"/>
              <a:t>3 6 3</a:t>
            </a:r>
          </a:p>
          <a:p>
            <a:r>
              <a:rPr lang="en-US" altLang="en-US" dirty="0"/>
              <a:t>3 5 6</a:t>
            </a:r>
          </a:p>
          <a:p>
            <a:r>
              <a:rPr lang="en-US" altLang="en-US" dirty="0"/>
              <a:t>5 6 6</a:t>
            </a:r>
          </a:p>
          <a:p>
            <a:r>
              <a:rPr lang="en-US" altLang="en-US" dirty="0"/>
              <a:t>4 6 2</a:t>
            </a:r>
          </a:p>
        </p:txBody>
      </p:sp>
      <p:sp>
        <p:nvSpPr>
          <p:cNvPr id="7" name="矩形 6"/>
          <p:cNvSpPr/>
          <p:nvPr/>
        </p:nvSpPr>
        <p:spPr>
          <a:xfrm>
            <a:off x="8569569" y="3543191"/>
            <a:ext cx="1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输出样例：</a:t>
            </a:r>
            <a:endParaRPr lang="en-US" altLang="zh-CN" dirty="0"/>
          </a:p>
          <a:p>
            <a:r>
              <a:rPr lang="en-US" altLang="zh-CN" dirty="0"/>
              <a:t>14</a:t>
            </a:r>
          </a:p>
        </p:txBody>
      </p:sp>
      <p:grpSp>
        <p:nvGrpSpPr>
          <p:cNvPr id="8" name="Group 12"/>
          <p:cNvGrpSpPr/>
          <p:nvPr/>
        </p:nvGrpSpPr>
        <p:grpSpPr bwMode="auto">
          <a:xfrm>
            <a:off x="8160483" y="4129378"/>
            <a:ext cx="2868612" cy="2544763"/>
            <a:chOff x="780" y="355"/>
            <a:chExt cx="1807" cy="1603"/>
          </a:xfrm>
        </p:grpSpPr>
        <p:sp>
          <p:nvSpPr>
            <p:cNvPr id="10" name="Oval 14"/>
            <p:cNvSpPr>
              <a:spLocks noChangeArrowheads="1"/>
            </p:cNvSpPr>
            <p:nvPr/>
          </p:nvSpPr>
          <p:spPr bwMode="auto">
            <a:xfrm>
              <a:off x="1550" y="355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1" name="Oval 15"/>
            <p:cNvSpPr>
              <a:spLocks noChangeArrowheads="1"/>
            </p:cNvSpPr>
            <p:nvPr/>
          </p:nvSpPr>
          <p:spPr bwMode="auto">
            <a:xfrm>
              <a:off x="2325" y="1747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2" name="Oval 16"/>
            <p:cNvSpPr>
              <a:spLocks noChangeArrowheads="1"/>
            </p:cNvSpPr>
            <p:nvPr/>
          </p:nvSpPr>
          <p:spPr bwMode="auto">
            <a:xfrm>
              <a:off x="831" y="1747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3" name="Oval 17"/>
            <p:cNvSpPr>
              <a:spLocks noChangeArrowheads="1"/>
            </p:cNvSpPr>
            <p:nvPr/>
          </p:nvSpPr>
          <p:spPr bwMode="auto">
            <a:xfrm>
              <a:off x="2325" y="83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4" name="Oval 18"/>
            <p:cNvSpPr>
              <a:spLocks noChangeArrowheads="1"/>
            </p:cNvSpPr>
            <p:nvPr/>
          </p:nvSpPr>
          <p:spPr bwMode="auto">
            <a:xfrm>
              <a:off x="1546" y="116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831" y="83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6" name="Line 20"/>
            <p:cNvSpPr>
              <a:spLocks noChangeShapeType="1"/>
            </p:cNvSpPr>
            <p:nvPr/>
          </p:nvSpPr>
          <p:spPr bwMode="auto">
            <a:xfrm>
              <a:off x="1656" y="567"/>
              <a:ext cx="0" cy="5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Line 21"/>
            <p:cNvSpPr>
              <a:spLocks noChangeShapeType="1"/>
            </p:cNvSpPr>
            <p:nvPr/>
          </p:nvSpPr>
          <p:spPr bwMode="auto">
            <a:xfrm flipH="1">
              <a:off x="1045" y="511"/>
              <a:ext cx="533" cy="3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Line 22"/>
            <p:cNvSpPr>
              <a:spLocks noChangeShapeType="1"/>
            </p:cNvSpPr>
            <p:nvPr/>
          </p:nvSpPr>
          <p:spPr bwMode="auto">
            <a:xfrm>
              <a:off x="911" y="1056"/>
              <a:ext cx="0" cy="6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Line 23"/>
            <p:cNvSpPr>
              <a:spLocks noChangeShapeType="1"/>
            </p:cNvSpPr>
            <p:nvPr/>
          </p:nvSpPr>
          <p:spPr bwMode="auto">
            <a:xfrm flipH="1">
              <a:off x="2422" y="1056"/>
              <a:ext cx="0" cy="6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Line 24"/>
            <p:cNvSpPr>
              <a:spLocks noChangeShapeType="1"/>
            </p:cNvSpPr>
            <p:nvPr/>
          </p:nvSpPr>
          <p:spPr bwMode="auto">
            <a:xfrm>
              <a:off x="1045" y="1867"/>
              <a:ext cx="12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Line 25"/>
            <p:cNvSpPr>
              <a:spLocks noChangeShapeType="1"/>
            </p:cNvSpPr>
            <p:nvPr/>
          </p:nvSpPr>
          <p:spPr bwMode="auto">
            <a:xfrm>
              <a:off x="1756" y="489"/>
              <a:ext cx="611" cy="3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Line 26"/>
            <p:cNvSpPr>
              <a:spLocks noChangeShapeType="1"/>
            </p:cNvSpPr>
            <p:nvPr/>
          </p:nvSpPr>
          <p:spPr bwMode="auto">
            <a:xfrm>
              <a:off x="1033" y="1011"/>
              <a:ext cx="512" cy="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Line 27"/>
            <p:cNvSpPr>
              <a:spLocks noChangeShapeType="1"/>
            </p:cNvSpPr>
            <p:nvPr/>
          </p:nvSpPr>
          <p:spPr bwMode="auto">
            <a:xfrm flipH="1">
              <a:off x="1746" y="1000"/>
              <a:ext cx="588" cy="2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 flipH="1">
              <a:off x="1022" y="1344"/>
              <a:ext cx="556" cy="4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1722" y="1366"/>
              <a:ext cx="623" cy="4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Text Box 30"/>
            <p:cNvSpPr txBox="1">
              <a:spLocks noChangeArrowheads="1"/>
            </p:cNvSpPr>
            <p:nvPr/>
          </p:nvSpPr>
          <p:spPr bwMode="auto">
            <a:xfrm>
              <a:off x="1169" y="51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7" name="Text Box 31"/>
            <p:cNvSpPr txBox="1">
              <a:spLocks noChangeArrowheads="1"/>
            </p:cNvSpPr>
            <p:nvPr/>
          </p:nvSpPr>
          <p:spPr bwMode="auto">
            <a:xfrm>
              <a:off x="1958" y="44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28" name="Text Box 32"/>
            <p:cNvSpPr txBox="1">
              <a:spLocks noChangeArrowheads="1"/>
            </p:cNvSpPr>
            <p:nvPr/>
          </p:nvSpPr>
          <p:spPr bwMode="auto">
            <a:xfrm>
              <a:off x="1502" y="75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29" name="Text Box 33"/>
            <p:cNvSpPr txBox="1">
              <a:spLocks noChangeArrowheads="1"/>
            </p:cNvSpPr>
            <p:nvPr/>
          </p:nvSpPr>
          <p:spPr bwMode="auto">
            <a:xfrm>
              <a:off x="780" y="128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0" name="Text Box 34"/>
            <p:cNvSpPr txBox="1">
              <a:spLocks noChangeArrowheads="1"/>
            </p:cNvSpPr>
            <p:nvPr/>
          </p:nvSpPr>
          <p:spPr bwMode="auto">
            <a:xfrm>
              <a:off x="1169" y="93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31" name="Text Box 35"/>
            <p:cNvSpPr txBox="1">
              <a:spLocks noChangeArrowheads="1"/>
            </p:cNvSpPr>
            <p:nvPr/>
          </p:nvSpPr>
          <p:spPr bwMode="auto">
            <a:xfrm>
              <a:off x="1158" y="13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32" name="Text Box 36"/>
            <p:cNvSpPr txBox="1">
              <a:spLocks noChangeArrowheads="1"/>
            </p:cNvSpPr>
            <p:nvPr/>
          </p:nvSpPr>
          <p:spPr bwMode="auto">
            <a:xfrm>
              <a:off x="1525" y="165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33" name="Text Box 37"/>
            <p:cNvSpPr txBox="1">
              <a:spLocks noChangeArrowheads="1"/>
            </p:cNvSpPr>
            <p:nvPr/>
          </p:nvSpPr>
          <p:spPr bwMode="auto">
            <a:xfrm>
              <a:off x="1947" y="138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4" name="Text Box 38"/>
            <p:cNvSpPr txBox="1">
              <a:spLocks noChangeArrowheads="1"/>
            </p:cNvSpPr>
            <p:nvPr/>
          </p:nvSpPr>
          <p:spPr bwMode="auto">
            <a:xfrm>
              <a:off x="2391" y="12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35" name="Text Box 39"/>
            <p:cNvSpPr txBox="1">
              <a:spLocks noChangeArrowheads="1"/>
            </p:cNvSpPr>
            <p:nvPr/>
          </p:nvSpPr>
          <p:spPr bwMode="auto">
            <a:xfrm>
              <a:off x="1936" y="93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11649" cy="1325563"/>
          </a:xfrm>
        </p:spPr>
        <p:txBody>
          <a:bodyPr/>
          <a:lstStyle/>
          <a:p>
            <a:r>
              <a:rPr lang="en-US" altLang="zh-CN" dirty="0"/>
              <a:t>Homework 1 	</a:t>
            </a:r>
            <a:r>
              <a:rPr lang="zh-CN" altLang="en-US" dirty="0"/>
              <a:t>寻找生成森林</a:t>
            </a:r>
            <a:r>
              <a:rPr lang="en-US" altLang="zh-CN" dirty="0"/>
              <a:t>(spanforest.cpp)</a:t>
            </a:r>
            <a:endParaRPr lang="x-none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838200" y="1688319"/>
            <a:ext cx="6468208" cy="444871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1" dirty="0"/>
              <a:t>问题描述</a:t>
            </a:r>
            <a:r>
              <a:rPr lang="zh-CN" altLang="en-US" dirty="0"/>
              <a:t>：用</a:t>
            </a:r>
            <a:r>
              <a:rPr lang="zh-CN" altLang="en-US" b="1" dirty="0"/>
              <a:t>邻接表形式</a:t>
            </a:r>
            <a:r>
              <a:rPr lang="zh-CN" altLang="en-US" dirty="0"/>
              <a:t>给定一个图</a:t>
            </a:r>
            <a:r>
              <a:rPr lang="en-US" altLang="zh-CN" dirty="0"/>
              <a:t>G</a:t>
            </a:r>
            <a:r>
              <a:rPr lang="zh-CN" altLang="en-US" dirty="0"/>
              <a:t>，输出它的一个生成森林</a:t>
            </a:r>
            <a:r>
              <a:rPr lang="en-US" altLang="zh-CN" dirty="0"/>
              <a:t>F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b="1" dirty="0"/>
              <a:t>输入格式</a:t>
            </a:r>
            <a:r>
              <a:rPr lang="zh-CN" altLang="en-US" dirty="0"/>
              <a:t>：第一行为</a:t>
            </a:r>
            <a:r>
              <a:rPr lang="en-US" altLang="zh-CN" dirty="0"/>
              <a:t>n</a:t>
            </a:r>
            <a:r>
              <a:rPr lang="zh-CN" altLang="en-US" dirty="0"/>
              <a:t>。</a:t>
            </a:r>
            <a:endParaRPr lang="en-US" altLang="zh-CN" dirty="0"/>
          </a:p>
          <a:p>
            <a:pPr lvl="1"/>
            <a:r>
              <a:rPr lang="en-US" altLang="zh-CN" dirty="0"/>
              <a:t>n</a:t>
            </a:r>
            <a:r>
              <a:rPr lang="zh-CN" altLang="en-US" dirty="0"/>
              <a:t>表示</a:t>
            </a:r>
            <a:r>
              <a:rPr lang="en-US" altLang="zh-CN" dirty="0"/>
              <a:t>G</a:t>
            </a:r>
            <a:r>
              <a:rPr lang="zh-CN" altLang="en-US" dirty="0"/>
              <a:t>的顶点数，</a:t>
            </a:r>
            <a:r>
              <a:rPr lang="en-US" altLang="zh-CN" dirty="0"/>
              <a:t> 1&lt;=</a:t>
            </a:r>
            <a:r>
              <a:rPr lang="en-US" altLang="zh-CN"/>
              <a:t>n&lt;=</a:t>
            </a:r>
            <a:r>
              <a:rPr lang="en-US" altLang="zh-CN" dirty="0">
                <a:solidFill>
                  <a:srgbClr val="FF0000"/>
                </a:solidFill>
              </a:rPr>
              <a:t>5</a:t>
            </a:r>
            <a:r>
              <a:rPr lang="en-US" altLang="zh-CN">
                <a:solidFill>
                  <a:srgbClr val="FF0000"/>
                </a:solidFill>
              </a:rPr>
              <a:t>000</a:t>
            </a:r>
            <a:r>
              <a:rPr lang="en-US" altLang="zh-CN"/>
              <a:t> </a:t>
            </a:r>
            <a:r>
              <a:rPr lang="zh-CN" altLang="en-US" dirty="0"/>
              <a:t>。</a:t>
            </a:r>
            <a:endParaRPr lang="en-US" altLang="zh-CN" dirty="0"/>
          </a:p>
          <a:p>
            <a:pPr lvl="1"/>
            <a:r>
              <a:rPr lang="zh-CN" altLang="en-US" dirty="0"/>
              <a:t>接下来</a:t>
            </a:r>
            <a:r>
              <a:rPr lang="en-US" altLang="zh-CN" dirty="0"/>
              <a:t>n</a:t>
            </a:r>
            <a:r>
              <a:rPr lang="zh-CN" altLang="en-US" dirty="0"/>
              <a:t>行的第</a:t>
            </a:r>
            <a:r>
              <a:rPr lang="en-US" altLang="zh-CN" dirty="0" err="1"/>
              <a:t>i</a:t>
            </a:r>
            <a:r>
              <a:rPr lang="zh-CN" altLang="en-US" dirty="0"/>
              <a:t>行</a:t>
            </a:r>
            <a:r>
              <a:rPr lang="en-US" altLang="zh-CN" dirty="0"/>
              <a:t>(1&lt;=</a:t>
            </a:r>
            <a:r>
              <a:rPr lang="en-US" altLang="zh-CN" dirty="0" err="1"/>
              <a:t>i</a:t>
            </a:r>
            <a:r>
              <a:rPr lang="en-US" altLang="zh-CN" dirty="0"/>
              <a:t>&lt;=n)</a:t>
            </a:r>
            <a:r>
              <a:rPr lang="zh-CN" altLang="en-US" dirty="0"/>
              <a:t>格式如下</a:t>
            </a:r>
            <a:endParaRPr lang="en-US" altLang="zh-CN" dirty="0"/>
          </a:p>
          <a:p>
            <a:pPr lvl="2"/>
            <a:r>
              <a:rPr lang="zh-CN" altLang="en-US" dirty="0"/>
              <a:t>第</a:t>
            </a:r>
            <a:r>
              <a:rPr lang="en-US" altLang="zh-CN" dirty="0"/>
              <a:t>1</a:t>
            </a:r>
            <a:r>
              <a:rPr lang="zh-CN" altLang="en-US" dirty="0"/>
              <a:t>个数为</a:t>
            </a:r>
            <a:r>
              <a:rPr lang="en-US" altLang="zh-CN" dirty="0"/>
              <a:t>d</a:t>
            </a:r>
            <a:r>
              <a:rPr lang="zh-CN" altLang="en-US" dirty="0"/>
              <a:t>。</a:t>
            </a:r>
            <a:endParaRPr lang="en-US" altLang="zh-CN" dirty="0"/>
          </a:p>
          <a:p>
            <a:pPr lvl="2"/>
            <a:r>
              <a:rPr lang="zh-CN" altLang="en-US" dirty="0"/>
              <a:t>后面紧跟着</a:t>
            </a:r>
            <a:r>
              <a:rPr lang="en-US" altLang="zh-CN" dirty="0"/>
              <a:t>d</a:t>
            </a:r>
            <a:r>
              <a:rPr lang="zh-CN" altLang="en-US" dirty="0"/>
              <a:t>个</a:t>
            </a:r>
            <a:r>
              <a:rPr lang="zh-CN" altLang="en-US" b="1" dirty="0"/>
              <a:t>不同</a:t>
            </a:r>
            <a:r>
              <a:rPr lang="zh-CN" altLang="en-US" dirty="0"/>
              <a:t>的数</a:t>
            </a:r>
            <a:r>
              <a:rPr lang="en-US" altLang="zh-CN" dirty="0"/>
              <a:t>a</a:t>
            </a:r>
            <a:r>
              <a:rPr lang="en-US" altLang="zh-CN" baseline="-25000" dirty="0"/>
              <a:t>1</a:t>
            </a:r>
            <a:r>
              <a:rPr lang="en-US" altLang="zh-CN" dirty="0"/>
              <a:t>,…a</a:t>
            </a:r>
            <a:r>
              <a:rPr lang="en-US" altLang="zh-CN" baseline="-25000" dirty="0"/>
              <a:t>d</a:t>
            </a:r>
            <a:r>
              <a:rPr lang="zh-CN" altLang="en-US" dirty="0"/>
              <a:t>，</a:t>
            </a:r>
            <a:br>
              <a:rPr lang="en-US" altLang="zh-CN" dirty="0"/>
            </a:br>
            <a:r>
              <a:rPr lang="en-US" altLang="zh-CN" dirty="0"/>
              <a:t>  </a:t>
            </a:r>
            <a:r>
              <a:rPr lang="zh-CN" altLang="en-US" dirty="0"/>
              <a:t>它们表示与</a:t>
            </a:r>
            <a:r>
              <a:rPr lang="en-US" altLang="zh-CN" dirty="0" err="1"/>
              <a:t>i</a:t>
            </a:r>
            <a:r>
              <a:rPr lang="zh-CN" altLang="en-US" dirty="0"/>
              <a:t>相邻的</a:t>
            </a:r>
            <a:r>
              <a:rPr lang="en-US" altLang="zh-CN" dirty="0"/>
              <a:t>d</a:t>
            </a:r>
            <a:r>
              <a:rPr lang="zh-CN" altLang="en-US" dirty="0"/>
              <a:t>个顶点的编号。</a:t>
            </a:r>
            <a:endParaRPr lang="en-US" altLang="zh-CN" dirty="0"/>
          </a:p>
          <a:p>
            <a:pPr lvl="1"/>
            <a:r>
              <a:rPr lang="zh-CN" altLang="en-US" dirty="0"/>
              <a:t>保证所有顶点的度数之和 </a:t>
            </a:r>
            <a:r>
              <a:rPr lang="en-US" altLang="zh-CN" dirty="0"/>
              <a:t>&lt;=</a:t>
            </a:r>
            <a:r>
              <a:rPr lang="en-US" altLang="zh-CN" dirty="0">
                <a:solidFill>
                  <a:srgbClr val="FF0000"/>
                </a:solidFill>
              </a:rPr>
              <a:t>200000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b="1" dirty="0"/>
              <a:t>输出格式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第</a:t>
            </a:r>
            <a:r>
              <a:rPr lang="en-US" altLang="zh-CN" dirty="0"/>
              <a:t>1</a:t>
            </a:r>
            <a:r>
              <a:rPr lang="zh-CN" altLang="en-US" dirty="0"/>
              <a:t>行输出整数</a:t>
            </a:r>
            <a:r>
              <a:rPr lang="en-US" altLang="zh-CN" dirty="0"/>
              <a:t>f</a:t>
            </a:r>
            <a:r>
              <a:rPr lang="zh-CN" altLang="en-US" dirty="0"/>
              <a:t>，表示生成森林</a:t>
            </a:r>
            <a:r>
              <a:rPr lang="en-US" altLang="zh-CN" dirty="0"/>
              <a:t>F</a:t>
            </a:r>
            <a:r>
              <a:rPr lang="zh-CN" altLang="en-US" dirty="0"/>
              <a:t>中的边数。</a:t>
            </a:r>
            <a:endParaRPr lang="en-US" altLang="zh-CN" dirty="0"/>
          </a:p>
          <a:p>
            <a:pPr lvl="1"/>
            <a:r>
              <a:rPr lang="zh-CN" altLang="en-US" dirty="0"/>
              <a:t>接下来</a:t>
            </a:r>
            <a:r>
              <a:rPr lang="en-US" altLang="zh-CN" dirty="0"/>
              <a:t>n</a:t>
            </a:r>
            <a:r>
              <a:rPr lang="zh-CN" altLang="en-US" dirty="0"/>
              <a:t>行与输入的</a:t>
            </a:r>
            <a:r>
              <a:rPr lang="en-US" altLang="zh-CN" dirty="0"/>
              <a:t>n</a:t>
            </a:r>
            <a:r>
              <a:rPr lang="zh-CN" altLang="en-US" dirty="0"/>
              <a:t>行对应（但是</a:t>
            </a:r>
            <a:r>
              <a:rPr lang="en-US" altLang="zh-CN" dirty="0"/>
              <a:t>d</a:t>
            </a:r>
            <a:r>
              <a:rPr lang="zh-CN" altLang="en-US" dirty="0"/>
              <a:t>之后跟着的数为</a:t>
            </a:r>
            <a:r>
              <a:rPr lang="en-US" altLang="zh-CN" dirty="0"/>
              <a:t>b</a:t>
            </a:r>
            <a:r>
              <a:rPr lang="en-US" altLang="zh-CN" baseline="-25000" dirty="0"/>
              <a:t>1</a:t>
            </a:r>
            <a:r>
              <a:rPr lang="en-US" altLang="zh-CN" dirty="0"/>
              <a:t>,…b</a:t>
            </a:r>
            <a:r>
              <a:rPr lang="en-US" altLang="zh-CN" baseline="-25000" dirty="0"/>
              <a:t>d</a:t>
            </a:r>
            <a:r>
              <a:rPr lang="zh-CN" altLang="en-US" dirty="0"/>
              <a:t>，</a:t>
            </a:r>
            <a:r>
              <a:rPr lang="en-US" altLang="zh-CN" dirty="0" err="1"/>
              <a:t>b</a:t>
            </a:r>
            <a:r>
              <a:rPr lang="en-US" altLang="zh-CN" baseline="-25000" dirty="0" err="1"/>
              <a:t>j</a:t>
            </a:r>
            <a:r>
              <a:rPr lang="en-US" altLang="zh-CN" dirty="0"/>
              <a:t>=1</a:t>
            </a:r>
            <a:r>
              <a:rPr lang="zh-CN" altLang="en-US" dirty="0"/>
              <a:t>表示选边</a:t>
            </a:r>
            <a:r>
              <a:rPr lang="en-US" altLang="zh-CN" dirty="0"/>
              <a:t>(</a:t>
            </a:r>
            <a:r>
              <a:rPr lang="en-US" altLang="zh-CN" dirty="0" err="1"/>
              <a:t>i,a</a:t>
            </a:r>
            <a:r>
              <a:rPr lang="en-US" altLang="zh-CN" baseline="-25000" dirty="0" err="1"/>
              <a:t>j</a:t>
            </a:r>
            <a:r>
              <a:rPr lang="en-US" altLang="zh-CN" dirty="0"/>
              <a:t>)</a:t>
            </a:r>
            <a:r>
              <a:rPr lang="zh-CN" altLang="en-US" dirty="0"/>
              <a:t>，</a:t>
            </a:r>
            <a:r>
              <a:rPr lang="en-US" altLang="zh-CN" dirty="0"/>
              <a:t>0</a:t>
            </a:r>
            <a:r>
              <a:rPr lang="zh-CN" altLang="en-US" dirty="0"/>
              <a:t>表示不选）</a:t>
            </a:r>
            <a:endParaRPr lang="en-US" altLang="zh-CN" dirty="0"/>
          </a:p>
        </p:txBody>
      </p:sp>
      <p:sp>
        <p:nvSpPr>
          <p:cNvPr id="6" name="矩形 5"/>
          <p:cNvSpPr/>
          <p:nvPr/>
        </p:nvSpPr>
        <p:spPr>
          <a:xfrm>
            <a:off x="7954107" y="1785033"/>
            <a:ext cx="228893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/>
              <a:t>样例输入</a:t>
            </a:r>
            <a:r>
              <a:rPr lang="zh-CN" altLang="en-US" sz="2800" dirty="0"/>
              <a:t>：</a:t>
            </a:r>
            <a:endParaRPr lang="en-US" altLang="zh-CN" sz="2800" dirty="0"/>
          </a:p>
          <a:p>
            <a:r>
              <a:rPr lang="en-US" altLang="zh-CN" sz="2800" dirty="0"/>
              <a:t>5</a:t>
            </a:r>
          </a:p>
          <a:p>
            <a:r>
              <a:rPr lang="en-US" altLang="zh-CN" sz="2800" dirty="0"/>
              <a:t>2 2 3</a:t>
            </a:r>
          </a:p>
          <a:p>
            <a:r>
              <a:rPr lang="en-US" altLang="zh-CN" sz="2800" dirty="0"/>
              <a:t>2 1 3</a:t>
            </a:r>
          </a:p>
          <a:p>
            <a:r>
              <a:rPr lang="en-US" altLang="zh-CN" sz="2800" dirty="0"/>
              <a:t>2 1 2</a:t>
            </a:r>
          </a:p>
          <a:p>
            <a:r>
              <a:rPr lang="en-US" altLang="zh-CN" sz="2800" dirty="0"/>
              <a:t>1 5</a:t>
            </a:r>
          </a:p>
          <a:p>
            <a:r>
              <a:rPr lang="en-US" altLang="zh-CN" sz="2800" dirty="0"/>
              <a:t>1 4</a:t>
            </a:r>
          </a:p>
        </p:txBody>
      </p:sp>
      <p:sp>
        <p:nvSpPr>
          <p:cNvPr id="7" name="矩形 6"/>
          <p:cNvSpPr/>
          <p:nvPr/>
        </p:nvSpPr>
        <p:spPr>
          <a:xfrm>
            <a:off x="9440007" y="2963203"/>
            <a:ext cx="228893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/>
              <a:t>样例输出</a:t>
            </a:r>
            <a:r>
              <a:rPr lang="zh-CN" altLang="en-US" sz="2800" dirty="0"/>
              <a:t>：</a:t>
            </a:r>
            <a:endParaRPr lang="en-US" altLang="zh-CN" sz="2800" dirty="0"/>
          </a:p>
          <a:p>
            <a:r>
              <a:rPr lang="en-US" altLang="zh-CN" sz="2800" dirty="0"/>
              <a:t>3</a:t>
            </a:r>
          </a:p>
          <a:p>
            <a:r>
              <a:rPr lang="en-US" altLang="zh-CN" sz="2800" dirty="0"/>
              <a:t>2 1 1</a:t>
            </a:r>
          </a:p>
          <a:p>
            <a:r>
              <a:rPr lang="en-US" altLang="zh-CN" sz="2800" dirty="0"/>
              <a:t>2 1 0</a:t>
            </a:r>
          </a:p>
          <a:p>
            <a:r>
              <a:rPr lang="en-US" altLang="zh-CN" sz="2800" dirty="0"/>
              <a:t>2 1 0</a:t>
            </a:r>
          </a:p>
          <a:p>
            <a:r>
              <a:rPr lang="en-US" altLang="zh-CN" sz="2800" dirty="0"/>
              <a:t>1 1</a:t>
            </a:r>
          </a:p>
          <a:p>
            <a:r>
              <a:rPr lang="en-US" altLang="zh-CN" sz="2800" dirty="0"/>
              <a:t>1 1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Homework</a:t>
            </a:r>
            <a:r>
              <a:rPr lang="en-US" altLang="en-US" dirty="0"/>
              <a:t> 2 </a:t>
            </a:r>
            <a:r>
              <a:rPr lang="zh-CN" altLang="en-US" dirty="0"/>
              <a:t>生成树的</a:t>
            </a:r>
            <a:r>
              <a:rPr lang="en-US" altLang="zh-CN" dirty="0"/>
              <a:t>Kruskal</a:t>
            </a:r>
            <a:r>
              <a:rPr lang="zh-CN" altLang="en-US" dirty="0"/>
              <a:t>算法（</a:t>
            </a:r>
            <a:r>
              <a:rPr lang="en-US" altLang="zh-CN" dirty="0"/>
              <a:t>mst.cpp)</a:t>
            </a:r>
            <a:endParaRPr lang="en-US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输入具有</a:t>
            </a:r>
            <a:r>
              <a:rPr lang="en-US" altLang="zh-CN" dirty="0"/>
              <a:t>n </a:t>
            </a:r>
            <a:r>
              <a:rPr lang="zh-CN" altLang="en-US" dirty="0"/>
              <a:t>个顶点</a:t>
            </a:r>
            <a:r>
              <a:rPr lang="en-US" altLang="zh-CN" dirty="0"/>
              <a:t>m</a:t>
            </a:r>
            <a:r>
              <a:rPr lang="zh-CN" altLang="en-US" dirty="0"/>
              <a:t>条边的无向图</a:t>
            </a:r>
            <a:r>
              <a:rPr lang="en-US" altLang="zh-CN" dirty="0"/>
              <a:t>G</a:t>
            </a:r>
            <a:r>
              <a:rPr lang="zh-CN" altLang="en-US" dirty="0"/>
              <a:t> （顶点从</a:t>
            </a:r>
            <a:r>
              <a:rPr lang="en-US" altLang="zh-CN" dirty="0"/>
              <a:t>1~n </a:t>
            </a:r>
            <a:r>
              <a:rPr lang="zh-CN" altLang="en-US" dirty="0"/>
              <a:t>编号）。</a:t>
            </a:r>
            <a:br>
              <a:rPr lang="en-US" altLang="zh-CN" dirty="0"/>
            </a:br>
            <a:r>
              <a:rPr lang="zh-CN" altLang="en-US" dirty="0"/>
              <a:t>请用</a:t>
            </a:r>
            <a:r>
              <a:rPr lang="en-US" altLang="zh-CN" b="1" dirty="0"/>
              <a:t>Kruskal</a:t>
            </a:r>
            <a:r>
              <a:rPr lang="zh-CN" altLang="en-US" b="1" dirty="0"/>
              <a:t>算法</a:t>
            </a:r>
            <a:r>
              <a:rPr lang="zh-CN" altLang="en-US" dirty="0"/>
              <a:t>求出</a:t>
            </a:r>
            <a:r>
              <a:rPr lang="en-US" altLang="zh-CN" dirty="0"/>
              <a:t>G</a:t>
            </a:r>
            <a:r>
              <a:rPr lang="zh-CN" altLang="en-US" dirty="0"/>
              <a:t>的最小生成树 </a:t>
            </a:r>
            <a:r>
              <a:rPr lang="en-US" altLang="zh-CN" dirty="0"/>
              <a:t>(minimum spanning tree)</a:t>
            </a:r>
          </a:p>
          <a:p>
            <a:pPr lvl="1"/>
            <a:r>
              <a:rPr lang="zh-CN" altLang="en-US" dirty="0"/>
              <a:t>保证：</a:t>
            </a:r>
            <a:r>
              <a:rPr lang="en-US" altLang="en-US" dirty="0">
                <a:solidFill>
                  <a:srgbClr val="FF0000"/>
                </a:solidFill>
              </a:rPr>
              <a:t>n&lt;=100000. m&lt;=500000</a:t>
            </a:r>
            <a:r>
              <a:rPr lang="en-US" altLang="en-US" dirty="0"/>
              <a:t>。 </a:t>
            </a:r>
            <a:r>
              <a:rPr lang="en-US" altLang="zh-CN" dirty="0"/>
              <a:t>G </a:t>
            </a:r>
            <a:r>
              <a:rPr lang="zh-CN" altLang="en-US" dirty="0"/>
              <a:t>连通且任意两点间最多只有一条边。</a:t>
            </a:r>
            <a:br>
              <a:rPr lang="en-US" altLang="zh-CN" dirty="0"/>
            </a:br>
            <a:r>
              <a:rPr lang="zh-CN" altLang="en-US" dirty="0"/>
              <a:t>要求：使用课件</a:t>
            </a:r>
            <a:r>
              <a:rPr lang="en-US" altLang="zh-CN" dirty="0"/>
              <a:t>ppt</a:t>
            </a:r>
            <a:r>
              <a:rPr lang="zh-CN" altLang="en-US" dirty="0"/>
              <a:t>里</a:t>
            </a:r>
            <a:r>
              <a:rPr lang="en-US" altLang="zh-CN" dirty="0"/>
              <a:t>p37-p38</a:t>
            </a:r>
            <a:r>
              <a:rPr lang="zh-CN" altLang="en-US" dirty="0"/>
              <a:t>的方法实现（注意不要使用并查集）。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输入格式：</a:t>
            </a:r>
            <a:endParaRPr lang="en-US" altLang="zh-CN" dirty="0"/>
          </a:p>
          <a:p>
            <a:pPr marL="0" indent="0">
              <a:buNone/>
            </a:pPr>
            <a:r>
              <a:rPr lang="en-US" altLang="en-US" dirty="0"/>
              <a:t>n m</a:t>
            </a:r>
          </a:p>
          <a:p>
            <a:pPr marL="0" indent="0">
              <a:buNone/>
            </a:pPr>
            <a:r>
              <a:rPr lang="en-US" altLang="en-US" dirty="0"/>
              <a:t>a[1] b[1] c[1]</a:t>
            </a:r>
          </a:p>
          <a:p>
            <a:pPr marL="0" indent="0">
              <a:buNone/>
            </a:pPr>
            <a:r>
              <a:rPr lang="en-US" altLang="en-US" dirty="0"/>
              <a:t>...</a:t>
            </a:r>
          </a:p>
          <a:p>
            <a:pPr marL="0" indent="0">
              <a:buNone/>
            </a:pPr>
            <a:r>
              <a:rPr lang="en-US" altLang="en-US" dirty="0"/>
              <a:t>a[m] b[m] c[m]</a:t>
            </a:r>
          </a:p>
          <a:p>
            <a:pPr marL="0" indent="0">
              <a:buNone/>
            </a:pPr>
            <a:endParaRPr lang="en-US" altLang="en-US" dirty="0"/>
          </a:p>
        </p:txBody>
      </p:sp>
      <p:sp>
        <p:nvSpPr>
          <p:cNvPr id="4" name="矩形 3"/>
          <p:cNvSpPr/>
          <p:nvPr/>
        </p:nvSpPr>
        <p:spPr>
          <a:xfrm>
            <a:off x="3390229" y="4990170"/>
            <a:ext cx="333521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说明： 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a[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 b[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 c[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 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表示</a:t>
            </a:r>
            <a:b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有一条边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a[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],b[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])，</a:t>
            </a:r>
          </a:p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它的费用为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c[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]。</a:t>
            </a:r>
          </a:p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保证  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a[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 != b[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]。</a:t>
            </a:r>
          </a:p>
          <a:p>
            <a:r>
              <a:rPr lang="en-US" altLang="en-US" sz="2000" dirty="0">
                <a:solidFill>
                  <a:srgbClr val="FF0000"/>
                </a:solidFill>
              </a:rPr>
              <a:t>  1&lt;=c[</a:t>
            </a:r>
            <a:r>
              <a:rPr lang="en-US" altLang="en-US" sz="2000" dirty="0" err="1">
                <a:solidFill>
                  <a:srgbClr val="FF0000"/>
                </a:solidFill>
              </a:rPr>
              <a:t>i</a:t>
            </a:r>
            <a:r>
              <a:rPr lang="en-US" altLang="en-US" sz="2000" dirty="0">
                <a:solidFill>
                  <a:srgbClr val="FF0000"/>
                </a:solidFill>
              </a:rPr>
              <a:t>]&lt;=10000</a:t>
            </a:r>
          </a:p>
        </p:txBody>
      </p:sp>
      <p:sp>
        <p:nvSpPr>
          <p:cNvPr id="5" name="矩形 4"/>
          <p:cNvSpPr/>
          <p:nvPr/>
        </p:nvSpPr>
        <p:spPr>
          <a:xfrm>
            <a:off x="3329354" y="3436881"/>
            <a:ext cx="33352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输出格式：</a:t>
            </a:r>
            <a:endParaRPr lang="en-US" altLang="zh-CN" sz="2800" dirty="0"/>
          </a:p>
          <a:p>
            <a:r>
              <a:rPr lang="en-US" altLang="en-US" sz="2800" dirty="0"/>
              <a:t>1</a:t>
            </a:r>
            <a:r>
              <a:rPr lang="zh-CN" altLang="en-US" sz="2800" dirty="0"/>
              <a:t>个整数，表示</a:t>
            </a:r>
            <a:br>
              <a:rPr lang="en-US" altLang="zh-CN" sz="2800" dirty="0"/>
            </a:br>
            <a:r>
              <a:rPr lang="zh-CN" altLang="en-US" sz="2800" dirty="0"/>
              <a:t>最小生成树的费用</a:t>
            </a:r>
            <a:endParaRPr lang="en-US" altLang="en-US" sz="2800" dirty="0"/>
          </a:p>
        </p:txBody>
      </p:sp>
      <p:sp>
        <p:nvSpPr>
          <p:cNvPr id="6" name="矩形 5"/>
          <p:cNvSpPr/>
          <p:nvPr/>
        </p:nvSpPr>
        <p:spPr>
          <a:xfrm>
            <a:off x="6503376" y="3349760"/>
            <a:ext cx="14888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输入样例：</a:t>
            </a:r>
            <a:endParaRPr lang="en-US" altLang="zh-CN" dirty="0"/>
          </a:p>
          <a:p>
            <a:r>
              <a:rPr lang="en-US" altLang="en-US" dirty="0"/>
              <a:t>6 10</a:t>
            </a:r>
          </a:p>
          <a:p>
            <a:r>
              <a:rPr lang="en-US" altLang="en-US" dirty="0"/>
              <a:t>1 2 6</a:t>
            </a:r>
          </a:p>
          <a:p>
            <a:r>
              <a:rPr lang="en-US" altLang="en-US" dirty="0"/>
              <a:t>1 3 1</a:t>
            </a:r>
          </a:p>
          <a:p>
            <a:r>
              <a:rPr lang="en-US" altLang="en-US" dirty="0"/>
              <a:t>1 4 4</a:t>
            </a:r>
          </a:p>
          <a:p>
            <a:r>
              <a:rPr lang="en-US" altLang="en-US" dirty="0"/>
              <a:t>2 3 5</a:t>
            </a:r>
          </a:p>
          <a:p>
            <a:r>
              <a:rPr lang="en-US" altLang="en-US" dirty="0"/>
              <a:t>2 5 3</a:t>
            </a:r>
          </a:p>
          <a:p>
            <a:r>
              <a:rPr lang="en-US" altLang="en-US" dirty="0"/>
              <a:t>3 4 4</a:t>
            </a:r>
          </a:p>
          <a:p>
            <a:r>
              <a:rPr lang="en-US" altLang="en-US" dirty="0"/>
              <a:t>3 6 3</a:t>
            </a:r>
          </a:p>
          <a:p>
            <a:r>
              <a:rPr lang="en-US" altLang="en-US" dirty="0"/>
              <a:t>3 5 6</a:t>
            </a:r>
          </a:p>
          <a:p>
            <a:r>
              <a:rPr lang="en-US" altLang="en-US" dirty="0"/>
              <a:t>5 6 6</a:t>
            </a:r>
          </a:p>
          <a:p>
            <a:r>
              <a:rPr lang="en-US" altLang="en-US" dirty="0"/>
              <a:t>4 6 2</a:t>
            </a:r>
          </a:p>
        </p:txBody>
      </p:sp>
      <p:sp>
        <p:nvSpPr>
          <p:cNvPr id="7" name="矩形 6"/>
          <p:cNvSpPr/>
          <p:nvPr/>
        </p:nvSpPr>
        <p:spPr>
          <a:xfrm>
            <a:off x="8569569" y="3543191"/>
            <a:ext cx="1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输出样例：</a:t>
            </a:r>
            <a:endParaRPr lang="en-US" altLang="zh-CN" dirty="0"/>
          </a:p>
          <a:p>
            <a:r>
              <a:rPr lang="en-US" altLang="zh-CN" dirty="0"/>
              <a:t>14</a:t>
            </a:r>
          </a:p>
        </p:txBody>
      </p:sp>
      <p:grpSp>
        <p:nvGrpSpPr>
          <p:cNvPr id="8" name="Group 12"/>
          <p:cNvGrpSpPr/>
          <p:nvPr/>
        </p:nvGrpSpPr>
        <p:grpSpPr bwMode="auto">
          <a:xfrm>
            <a:off x="8160483" y="4129378"/>
            <a:ext cx="2868612" cy="2544763"/>
            <a:chOff x="780" y="355"/>
            <a:chExt cx="1807" cy="1603"/>
          </a:xfrm>
        </p:grpSpPr>
        <p:sp>
          <p:nvSpPr>
            <p:cNvPr id="10" name="Oval 14"/>
            <p:cNvSpPr>
              <a:spLocks noChangeArrowheads="1"/>
            </p:cNvSpPr>
            <p:nvPr/>
          </p:nvSpPr>
          <p:spPr bwMode="auto">
            <a:xfrm>
              <a:off x="1550" y="355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1" name="Oval 15"/>
            <p:cNvSpPr>
              <a:spLocks noChangeArrowheads="1"/>
            </p:cNvSpPr>
            <p:nvPr/>
          </p:nvSpPr>
          <p:spPr bwMode="auto">
            <a:xfrm>
              <a:off x="2325" y="1747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2" name="Oval 16"/>
            <p:cNvSpPr>
              <a:spLocks noChangeArrowheads="1"/>
            </p:cNvSpPr>
            <p:nvPr/>
          </p:nvSpPr>
          <p:spPr bwMode="auto">
            <a:xfrm>
              <a:off x="831" y="1747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3" name="Oval 17"/>
            <p:cNvSpPr>
              <a:spLocks noChangeArrowheads="1"/>
            </p:cNvSpPr>
            <p:nvPr/>
          </p:nvSpPr>
          <p:spPr bwMode="auto">
            <a:xfrm>
              <a:off x="2325" y="83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4" name="Oval 18"/>
            <p:cNvSpPr>
              <a:spLocks noChangeArrowheads="1"/>
            </p:cNvSpPr>
            <p:nvPr/>
          </p:nvSpPr>
          <p:spPr bwMode="auto">
            <a:xfrm>
              <a:off x="1546" y="116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831" y="83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6" name="Line 20"/>
            <p:cNvSpPr>
              <a:spLocks noChangeShapeType="1"/>
            </p:cNvSpPr>
            <p:nvPr/>
          </p:nvSpPr>
          <p:spPr bwMode="auto">
            <a:xfrm>
              <a:off x="1656" y="567"/>
              <a:ext cx="0" cy="5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Line 21"/>
            <p:cNvSpPr>
              <a:spLocks noChangeShapeType="1"/>
            </p:cNvSpPr>
            <p:nvPr/>
          </p:nvSpPr>
          <p:spPr bwMode="auto">
            <a:xfrm flipH="1">
              <a:off x="1045" y="511"/>
              <a:ext cx="533" cy="3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Line 22"/>
            <p:cNvSpPr>
              <a:spLocks noChangeShapeType="1"/>
            </p:cNvSpPr>
            <p:nvPr/>
          </p:nvSpPr>
          <p:spPr bwMode="auto">
            <a:xfrm>
              <a:off x="911" y="1056"/>
              <a:ext cx="0" cy="6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Line 23"/>
            <p:cNvSpPr>
              <a:spLocks noChangeShapeType="1"/>
            </p:cNvSpPr>
            <p:nvPr/>
          </p:nvSpPr>
          <p:spPr bwMode="auto">
            <a:xfrm flipH="1">
              <a:off x="2422" y="1056"/>
              <a:ext cx="0" cy="6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Line 24"/>
            <p:cNvSpPr>
              <a:spLocks noChangeShapeType="1"/>
            </p:cNvSpPr>
            <p:nvPr/>
          </p:nvSpPr>
          <p:spPr bwMode="auto">
            <a:xfrm>
              <a:off x="1045" y="1867"/>
              <a:ext cx="12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Line 25"/>
            <p:cNvSpPr>
              <a:spLocks noChangeShapeType="1"/>
            </p:cNvSpPr>
            <p:nvPr/>
          </p:nvSpPr>
          <p:spPr bwMode="auto">
            <a:xfrm>
              <a:off x="1756" y="489"/>
              <a:ext cx="611" cy="3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Line 26"/>
            <p:cNvSpPr>
              <a:spLocks noChangeShapeType="1"/>
            </p:cNvSpPr>
            <p:nvPr/>
          </p:nvSpPr>
          <p:spPr bwMode="auto">
            <a:xfrm>
              <a:off x="1033" y="1011"/>
              <a:ext cx="512" cy="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Line 27"/>
            <p:cNvSpPr>
              <a:spLocks noChangeShapeType="1"/>
            </p:cNvSpPr>
            <p:nvPr/>
          </p:nvSpPr>
          <p:spPr bwMode="auto">
            <a:xfrm flipH="1">
              <a:off x="1746" y="1000"/>
              <a:ext cx="588" cy="2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 flipH="1">
              <a:off x="1022" y="1344"/>
              <a:ext cx="556" cy="4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1722" y="1366"/>
              <a:ext cx="623" cy="4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Text Box 30"/>
            <p:cNvSpPr txBox="1">
              <a:spLocks noChangeArrowheads="1"/>
            </p:cNvSpPr>
            <p:nvPr/>
          </p:nvSpPr>
          <p:spPr bwMode="auto">
            <a:xfrm>
              <a:off x="1169" y="51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7" name="Text Box 31"/>
            <p:cNvSpPr txBox="1">
              <a:spLocks noChangeArrowheads="1"/>
            </p:cNvSpPr>
            <p:nvPr/>
          </p:nvSpPr>
          <p:spPr bwMode="auto">
            <a:xfrm>
              <a:off x="1958" y="44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28" name="Text Box 32"/>
            <p:cNvSpPr txBox="1">
              <a:spLocks noChangeArrowheads="1"/>
            </p:cNvSpPr>
            <p:nvPr/>
          </p:nvSpPr>
          <p:spPr bwMode="auto">
            <a:xfrm>
              <a:off x="1502" y="75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29" name="Text Box 33"/>
            <p:cNvSpPr txBox="1">
              <a:spLocks noChangeArrowheads="1"/>
            </p:cNvSpPr>
            <p:nvPr/>
          </p:nvSpPr>
          <p:spPr bwMode="auto">
            <a:xfrm>
              <a:off x="780" y="128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0" name="Text Box 34"/>
            <p:cNvSpPr txBox="1">
              <a:spLocks noChangeArrowheads="1"/>
            </p:cNvSpPr>
            <p:nvPr/>
          </p:nvSpPr>
          <p:spPr bwMode="auto">
            <a:xfrm>
              <a:off x="1169" y="93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31" name="Text Box 35"/>
            <p:cNvSpPr txBox="1">
              <a:spLocks noChangeArrowheads="1"/>
            </p:cNvSpPr>
            <p:nvPr/>
          </p:nvSpPr>
          <p:spPr bwMode="auto">
            <a:xfrm>
              <a:off x="1158" y="13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32" name="Text Box 36"/>
            <p:cNvSpPr txBox="1">
              <a:spLocks noChangeArrowheads="1"/>
            </p:cNvSpPr>
            <p:nvPr/>
          </p:nvSpPr>
          <p:spPr bwMode="auto">
            <a:xfrm>
              <a:off x="1525" y="165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33" name="Text Box 37"/>
            <p:cNvSpPr txBox="1">
              <a:spLocks noChangeArrowheads="1"/>
            </p:cNvSpPr>
            <p:nvPr/>
          </p:nvSpPr>
          <p:spPr bwMode="auto">
            <a:xfrm>
              <a:off x="1947" y="138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4" name="Text Box 38"/>
            <p:cNvSpPr txBox="1">
              <a:spLocks noChangeArrowheads="1"/>
            </p:cNvSpPr>
            <p:nvPr/>
          </p:nvSpPr>
          <p:spPr bwMode="auto">
            <a:xfrm>
              <a:off x="2391" y="12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35" name="Text Box 39"/>
            <p:cNvSpPr txBox="1">
              <a:spLocks noChangeArrowheads="1"/>
            </p:cNvSpPr>
            <p:nvPr/>
          </p:nvSpPr>
          <p:spPr bwMode="auto">
            <a:xfrm>
              <a:off x="1936" y="93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657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GE1ODU3MzJmOGU3YzcyMTUwODI2N2QwMzRkMDczNj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860</Words>
  <Application>Microsoft Office PowerPoint</Application>
  <PresentationFormat>宽屏</PresentationFormat>
  <Paragraphs>135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主题​​</vt:lpstr>
      <vt:lpstr>实验课13：图（入门）</vt:lpstr>
      <vt:lpstr>Task 1 二分图判定(bipartite.cpp)</vt:lpstr>
      <vt:lpstr>Task 2 生成树的Kruskal算法（mst.cpp)</vt:lpstr>
      <vt:lpstr>Homework 1  寻找生成森林(spanforest.cpp)</vt:lpstr>
      <vt:lpstr>Homework 2 生成树的Kruskal算法（mst.cpp)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金 恺</dc:creator>
  <cp:lastModifiedBy>C heaven</cp:lastModifiedBy>
  <cp:revision>186</cp:revision>
  <dcterms:created xsi:type="dcterms:W3CDTF">2021-02-28T12:08:00Z</dcterms:created>
  <dcterms:modified xsi:type="dcterms:W3CDTF">2023-11-30T04:21:50Z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9E10C3B8680E412DBD978977551F5985_12</vt:lpwstr>
  </property>
  <property fmtid="{D5CDD505-2E9C-101B-9397-08002B2CF9AE}" pid="3" name="KSOProductBuildVer">
    <vt:lpwstr>2052-12.1.0.15990</vt:lpwstr>
  </property>
</Properties>
</file>