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8"/>
  </p:notesMasterIdLst>
  <p:handoutMasterIdLst>
    <p:handoutMasterId r:id="rId49"/>
  </p:handoutMasterIdLst>
  <p:sldIdLst>
    <p:sldId id="642" r:id="rId2"/>
    <p:sldId id="304" r:id="rId3"/>
    <p:sldId id="321" r:id="rId4"/>
    <p:sldId id="303" r:id="rId5"/>
    <p:sldId id="312" r:id="rId6"/>
    <p:sldId id="399" r:id="rId7"/>
    <p:sldId id="407" r:id="rId8"/>
    <p:sldId id="259" r:id="rId9"/>
    <p:sldId id="315" r:id="rId10"/>
    <p:sldId id="400" r:id="rId11"/>
    <p:sldId id="307" r:id="rId12"/>
    <p:sldId id="343" r:id="rId13"/>
    <p:sldId id="640" r:id="rId14"/>
    <p:sldId id="301" r:id="rId15"/>
    <p:sldId id="501" r:id="rId16"/>
    <p:sldId id="379" r:id="rId17"/>
    <p:sldId id="316" r:id="rId18"/>
    <p:sldId id="350" r:id="rId19"/>
    <p:sldId id="344" r:id="rId20"/>
    <p:sldId id="401" r:id="rId21"/>
    <p:sldId id="360" r:id="rId22"/>
    <p:sldId id="361" r:id="rId23"/>
    <p:sldId id="362" r:id="rId24"/>
    <p:sldId id="375" r:id="rId25"/>
    <p:sldId id="374" r:id="rId26"/>
    <p:sldId id="376" r:id="rId27"/>
    <p:sldId id="366" r:id="rId28"/>
    <p:sldId id="403" r:id="rId29"/>
    <p:sldId id="371" r:id="rId30"/>
    <p:sldId id="363" r:id="rId31"/>
    <p:sldId id="364" r:id="rId32"/>
    <p:sldId id="365" r:id="rId33"/>
    <p:sldId id="367" r:id="rId34"/>
    <p:sldId id="639" r:id="rId35"/>
    <p:sldId id="368" r:id="rId36"/>
    <p:sldId id="370" r:id="rId37"/>
    <p:sldId id="373" r:id="rId38"/>
    <p:sldId id="378" r:id="rId39"/>
    <p:sldId id="369" r:id="rId40"/>
    <p:sldId id="392" r:id="rId41"/>
    <p:sldId id="404" r:id="rId42"/>
    <p:sldId id="393" r:id="rId43"/>
    <p:sldId id="394" r:id="rId44"/>
    <p:sldId id="395" r:id="rId45"/>
    <p:sldId id="396" r:id="rId46"/>
    <p:sldId id="641" r:id="rId4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CC848046-754B-4F74-80BC-E30683A1C679}">
          <p14:sldIdLst/>
        </p14:section>
        <p14:section name="递归算法" id="{A1B11704-C71A-4018-9039-7EED2D487D45}">
          <p14:sldIdLst>
            <p14:sldId id="642"/>
            <p14:sldId id="304"/>
            <p14:sldId id="321"/>
            <p14:sldId id="303"/>
            <p14:sldId id="312"/>
            <p14:sldId id="399"/>
            <p14:sldId id="407"/>
            <p14:sldId id="259"/>
            <p14:sldId id="315"/>
          </p14:sldIdLst>
        </p14:section>
        <p14:section name="分治算法" id="{37BA8150-637B-47B6-8557-72425828F35C}">
          <p14:sldIdLst>
            <p14:sldId id="400"/>
            <p14:sldId id="307"/>
            <p14:sldId id="343"/>
            <p14:sldId id="640"/>
            <p14:sldId id="301"/>
            <p14:sldId id="501"/>
            <p14:sldId id="379"/>
            <p14:sldId id="316"/>
            <p14:sldId id="350"/>
            <p14:sldId id="344"/>
            <p14:sldId id="401"/>
            <p14:sldId id="360"/>
            <p14:sldId id="361"/>
            <p14:sldId id="362"/>
            <p14:sldId id="375"/>
            <p14:sldId id="374"/>
            <p14:sldId id="376"/>
            <p14:sldId id="366"/>
            <p14:sldId id="403"/>
            <p14:sldId id="371"/>
            <p14:sldId id="363"/>
            <p14:sldId id="364"/>
            <p14:sldId id="365"/>
            <p14:sldId id="367"/>
            <p14:sldId id="639"/>
            <p14:sldId id="368"/>
            <p14:sldId id="370"/>
            <p14:sldId id="373"/>
            <p14:sldId id="378"/>
            <p14:sldId id="369"/>
            <p14:sldId id="392"/>
            <p14:sldId id="404"/>
            <p14:sldId id="393"/>
            <p14:sldId id="394"/>
            <p14:sldId id="395"/>
            <p14:sldId id="396"/>
            <p14:sldId id="64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830">
          <p15:clr>
            <a:srgbClr val="A4A3A4"/>
          </p15:clr>
        </p15:guide>
        <p15:guide id="2" pos="21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5">
          <p15:clr>
            <a:srgbClr val="A4A3A4"/>
          </p15:clr>
        </p15:guide>
        <p15:guide id="2" pos="2107">
          <p15:clr>
            <a:srgbClr val="A4A3A4"/>
          </p15:clr>
        </p15:guide>
      </p15:notesGuideLst>
    </p:ext>
    <p:ext uri="{505F2C04-C923-438B-8C0F-E0CD2BADF298}">
      <wppc:fontMiss xmlns="" xmlns:wppc="http://www.wps.cn/officeDocument/PresentationCustomData" type="true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E0DDB1-FB7B-AE46-9B76-ED82D88AC5AE}" v="70" dt="2023-11-01T13:04:30.00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863" autoAdjust="0"/>
    <p:restoredTop sz="84830" autoAdjust="0"/>
  </p:normalViewPr>
  <p:slideViewPr>
    <p:cSldViewPr snapToGrid="0">
      <p:cViewPr varScale="1">
        <p:scale>
          <a:sx n="57" d="100"/>
          <a:sy n="57" d="100"/>
        </p:scale>
        <p:origin x="951" y="45"/>
      </p:cViewPr>
      <p:guideLst>
        <p:guide orient="horz" pos="2830"/>
        <p:guide pos="21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115" d="100"/>
          <a:sy n="115" d="100"/>
        </p:scale>
        <p:origin x="1272" y="208"/>
      </p:cViewPr>
      <p:guideLst>
        <p:guide orient="horz" pos="2905"/>
        <p:guide pos="210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55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王军波" userId="abc43a65-caf0-4467-916d-72d11a280d59" providerId="ADAL" clId="{3776E186-798B-41EF-99AF-69CD81DF1B15}"/>
  </pc:docChgLst>
  <pc:docChgLst>
    <pc:chgData name="王军波" userId="abc43a65-caf0-4467-916d-72d11a280d59" providerId="ADAL" clId="{00E0DDB1-FB7B-AE46-9B76-ED82D88AC5AE}"/>
    <pc:docChg chg="custSel addSld delSld modSld sldOrd modSection">
      <pc:chgData name="王军波" userId="abc43a65-caf0-4467-916d-72d11a280d59" providerId="ADAL" clId="{00E0DDB1-FB7B-AE46-9B76-ED82D88AC5AE}" dt="2023-11-01T13:04:30.004" v="477"/>
      <pc:docMkLst>
        <pc:docMk/>
      </pc:docMkLst>
      <pc:sldChg chg="delSp add mod ord delAnim">
        <pc:chgData name="王军波" userId="abc43a65-caf0-4467-916d-72d11a280d59" providerId="ADAL" clId="{00E0DDB1-FB7B-AE46-9B76-ED82D88AC5AE}" dt="2023-11-01T07:27:18.048" v="368" actId="20578"/>
        <pc:sldMkLst>
          <pc:docMk/>
          <pc:sldMk cId="0" sldId="259"/>
        </pc:sldMkLst>
        <pc:spChg chg="del">
          <ac:chgData name="王军波" userId="abc43a65-caf0-4467-916d-72d11a280d59" providerId="ADAL" clId="{00E0DDB1-FB7B-AE46-9B76-ED82D88AC5AE}" dt="2023-11-01T07:17:30.002" v="366" actId="478"/>
          <ac:spMkLst>
            <pc:docMk/>
            <pc:sldMk cId="0" sldId="259"/>
            <ac:spMk id="3" creationId="{B58CFBFA-F416-7FAF-3295-7CADCE827DBD}"/>
          </ac:spMkLst>
        </pc:spChg>
      </pc:sldChg>
      <pc:sldChg chg="modSp">
        <pc:chgData name="王军波" userId="abc43a65-caf0-4467-916d-72d11a280d59" providerId="ADAL" clId="{00E0DDB1-FB7B-AE46-9B76-ED82D88AC5AE}" dt="2023-11-01T08:00:31.282" v="375" actId="1076"/>
        <pc:sldMkLst>
          <pc:docMk/>
          <pc:sldMk cId="197473638" sldId="301"/>
        </pc:sldMkLst>
        <pc:spChg chg="mod">
          <ac:chgData name="王军波" userId="abc43a65-caf0-4467-916d-72d11a280d59" providerId="ADAL" clId="{00E0DDB1-FB7B-AE46-9B76-ED82D88AC5AE}" dt="2023-11-01T08:00:29.334" v="374" actId="1076"/>
          <ac:spMkLst>
            <pc:docMk/>
            <pc:sldMk cId="197473638" sldId="301"/>
            <ac:spMk id="8" creationId="{5924D0D9-CA56-5A47-B836-901062376D87}"/>
          </ac:spMkLst>
        </pc:spChg>
        <pc:spChg chg="mod">
          <ac:chgData name="王军波" userId="abc43a65-caf0-4467-916d-72d11a280d59" providerId="ADAL" clId="{00E0DDB1-FB7B-AE46-9B76-ED82D88AC5AE}" dt="2023-11-01T08:00:29.334" v="374" actId="1076"/>
          <ac:spMkLst>
            <pc:docMk/>
            <pc:sldMk cId="197473638" sldId="301"/>
            <ac:spMk id="9" creationId="{F3B66DC7-582D-B049-B4BF-F5FDBCF385AE}"/>
          </ac:spMkLst>
        </pc:spChg>
        <pc:spChg chg="mod">
          <ac:chgData name="王军波" userId="abc43a65-caf0-4467-916d-72d11a280d59" providerId="ADAL" clId="{00E0DDB1-FB7B-AE46-9B76-ED82D88AC5AE}" dt="2023-11-01T08:00:24.297" v="373" actId="20577"/>
          <ac:spMkLst>
            <pc:docMk/>
            <pc:sldMk cId="197473638" sldId="301"/>
            <ac:spMk id="50179" creationId="{A5D8D093-6DF2-C340-86E1-029CB4C99E4A}"/>
          </ac:spMkLst>
        </pc:spChg>
        <pc:spChg chg="mod">
          <ac:chgData name="王军波" userId="abc43a65-caf0-4467-916d-72d11a280d59" providerId="ADAL" clId="{00E0DDB1-FB7B-AE46-9B76-ED82D88AC5AE}" dt="2023-11-01T08:00:31.282" v="375" actId="1076"/>
          <ac:spMkLst>
            <pc:docMk/>
            <pc:sldMk cId="197473638" sldId="301"/>
            <ac:spMk id="50180" creationId="{94EE1187-EC40-F643-A0B6-8D45F2796A37}"/>
          </ac:spMkLst>
        </pc:spChg>
      </pc:sldChg>
      <pc:sldChg chg="ord">
        <pc:chgData name="王军波" userId="abc43a65-caf0-4467-916d-72d11a280d59" providerId="ADAL" clId="{00E0DDB1-FB7B-AE46-9B76-ED82D88AC5AE}" dt="2023-11-01T07:18:25.107" v="367" actId="20578"/>
        <pc:sldMkLst>
          <pc:docMk/>
          <pc:sldMk cId="3271727629" sldId="315"/>
        </pc:sldMkLst>
      </pc:sldChg>
      <pc:sldChg chg="addSp modSp mod modAnim">
        <pc:chgData name="王军波" userId="abc43a65-caf0-4467-916d-72d11a280d59" providerId="ADAL" clId="{00E0DDB1-FB7B-AE46-9B76-ED82D88AC5AE}" dt="2023-11-01T13:04:30.004" v="477"/>
        <pc:sldMkLst>
          <pc:docMk/>
          <pc:sldMk cId="345611534" sldId="344"/>
        </pc:sldMkLst>
        <pc:spChg chg="mod">
          <ac:chgData name="王军波" userId="abc43a65-caf0-4467-916d-72d11a280d59" providerId="ADAL" clId="{00E0DDB1-FB7B-AE46-9B76-ED82D88AC5AE}" dt="2023-11-01T13:00:18.692" v="458" actId="20577"/>
          <ac:spMkLst>
            <pc:docMk/>
            <pc:sldMk cId="345611534" sldId="344"/>
            <ac:spMk id="3" creationId="{F195CDB5-E9B8-4E1E-93D9-A2584FF016A8}"/>
          </ac:spMkLst>
        </pc:spChg>
        <pc:spChg chg="add mod">
          <ac:chgData name="王军波" userId="abc43a65-caf0-4467-916d-72d11a280d59" providerId="ADAL" clId="{00E0DDB1-FB7B-AE46-9B76-ED82D88AC5AE}" dt="2023-11-01T13:02:29.866" v="469" actId="1076"/>
          <ac:spMkLst>
            <pc:docMk/>
            <pc:sldMk cId="345611534" sldId="344"/>
            <ac:spMk id="12" creationId="{91F8775A-98FA-AC67-AAFF-EEDAE99B0143}"/>
          </ac:spMkLst>
        </pc:spChg>
        <pc:spChg chg="add mod">
          <ac:chgData name="王军波" userId="abc43a65-caf0-4467-916d-72d11a280d59" providerId="ADAL" clId="{00E0DDB1-FB7B-AE46-9B76-ED82D88AC5AE}" dt="2023-11-01T13:02:37.665" v="471" actId="1076"/>
          <ac:spMkLst>
            <pc:docMk/>
            <pc:sldMk cId="345611534" sldId="344"/>
            <ac:spMk id="13" creationId="{4F81B4B9-2D77-DCB9-5478-AF70B946F4A9}"/>
          </ac:spMkLst>
        </pc:spChg>
        <pc:spChg chg="add mod">
          <ac:chgData name="王军波" userId="abc43a65-caf0-4467-916d-72d11a280d59" providerId="ADAL" clId="{00E0DDB1-FB7B-AE46-9B76-ED82D88AC5AE}" dt="2023-11-01T13:02:48.710" v="474" actId="20577"/>
          <ac:spMkLst>
            <pc:docMk/>
            <pc:sldMk cId="345611534" sldId="344"/>
            <ac:spMk id="14" creationId="{6CCF4D6C-F626-A10F-3DD9-D30C038217F8}"/>
          </ac:spMkLst>
        </pc:spChg>
        <pc:spChg chg="mod">
          <ac:chgData name="王军波" userId="abc43a65-caf0-4467-916d-72d11a280d59" providerId="ADAL" clId="{00E0DDB1-FB7B-AE46-9B76-ED82D88AC5AE}" dt="2023-11-01T12:59:19.222" v="454" actId="1038"/>
          <ac:spMkLst>
            <pc:docMk/>
            <pc:sldMk cId="345611534" sldId="344"/>
            <ac:spMk id="15" creationId="{09942F65-C092-42D2-9C27-A34CFB50C5AF}"/>
          </ac:spMkLst>
        </pc:spChg>
        <pc:spChg chg="mod">
          <ac:chgData name="王军波" userId="abc43a65-caf0-4467-916d-72d11a280d59" providerId="ADAL" clId="{00E0DDB1-FB7B-AE46-9B76-ED82D88AC5AE}" dt="2023-11-01T13:01:50.632" v="462" actId="1076"/>
          <ac:spMkLst>
            <pc:docMk/>
            <pc:sldMk cId="345611534" sldId="344"/>
            <ac:spMk id="25" creationId="{B995A0BC-9E13-44A4-8449-5CEA8A3BCC28}"/>
          </ac:spMkLst>
        </pc:spChg>
        <pc:spChg chg="mod">
          <ac:chgData name="王军波" userId="abc43a65-caf0-4467-916d-72d11a280d59" providerId="ADAL" clId="{00E0DDB1-FB7B-AE46-9B76-ED82D88AC5AE}" dt="2023-11-01T13:01:40.498" v="461" actId="1076"/>
          <ac:spMkLst>
            <pc:docMk/>
            <pc:sldMk cId="345611534" sldId="344"/>
            <ac:spMk id="27" creationId="{B2D90A4C-C15B-4908-9690-66040C81B86B}"/>
          </ac:spMkLst>
        </pc:spChg>
        <pc:spChg chg="mod">
          <ac:chgData name="王军波" userId="abc43a65-caf0-4467-916d-72d11a280d59" providerId="ADAL" clId="{00E0DDB1-FB7B-AE46-9B76-ED82D88AC5AE}" dt="2023-11-01T13:02:07.332" v="464" actId="1076"/>
          <ac:spMkLst>
            <pc:docMk/>
            <pc:sldMk cId="345611534" sldId="344"/>
            <ac:spMk id="29" creationId="{2EDF13FA-7176-4F9C-84E0-EE444960F2F1}"/>
          </ac:spMkLst>
        </pc:spChg>
        <pc:spChg chg="mod">
          <ac:chgData name="王军波" userId="abc43a65-caf0-4467-916d-72d11a280d59" providerId="ADAL" clId="{00E0DDB1-FB7B-AE46-9B76-ED82D88AC5AE}" dt="2023-11-01T13:02:13.299" v="465" actId="1076"/>
          <ac:spMkLst>
            <pc:docMk/>
            <pc:sldMk cId="345611534" sldId="344"/>
            <ac:spMk id="31" creationId="{8B1CBE42-5977-4F5D-83C7-950B8995889D}"/>
          </ac:spMkLst>
        </pc:spChg>
        <pc:spChg chg="mod">
          <ac:chgData name="王军波" userId="abc43a65-caf0-4467-916d-72d11a280d59" providerId="ADAL" clId="{00E0DDB1-FB7B-AE46-9B76-ED82D88AC5AE}" dt="2023-11-01T13:00:44.598" v="460" actId="20577"/>
          <ac:spMkLst>
            <pc:docMk/>
            <pc:sldMk cId="345611534" sldId="344"/>
            <ac:spMk id="33" creationId="{E4CEB6AD-A640-49D2-86E3-B71EFE7AC8D9}"/>
          </ac:spMkLst>
        </pc:spChg>
        <pc:spChg chg="mod">
          <ac:chgData name="王军波" userId="abc43a65-caf0-4467-916d-72d11a280d59" providerId="ADAL" clId="{00E0DDB1-FB7B-AE46-9B76-ED82D88AC5AE}" dt="2023-11-01T13:02:00.797" v="463" actId="20577"/>
          <ac:spMkLst>
            <pc:docMk/>
            <pc:sldMk cId="345611534" sldId="344"/>
            <ac:spMk id="34" creationId="{3C81E471-3C39-454E-B8FF-A4833E418EDF}"/>
          </ac:spMkLst>
        </pc:spChg>
        <pc:spChg chg="mod">
          <ac:chgData name="王军波" userId="abc43a65-caf0-4467-916d-72d11a280d59" providerId="ADAL" clId="{00E0DDB1-FB7B-AE46-9B76-ED82D88AC5AE}" dt="2023-11-01T13:02:22.094" v="467" actId="20577"/>
          <ac:spMkLst>
            <pc:docMk/>
            <pc:sldMk cId="345611534" sldId="344"/>
            <ac:spMk id="36" creationId="{6BDB0B39-5799-4A4F-877C-07938B51DEF1}"/>
          </ac:spMkLst>
        </pc:spChg>
      </pc:sldChg>
      <pc:sldChg chg="delSp modAnim">
        <pc:chgData name="王军波" userId="abc43a65-caf0-4467-916d-72d11a280d59" providerId="ADAL" clId="{00E0DDB1-FB7B-AE46-9B76-ED82D88AC5AE}" dt="2023-11-01T10:07:16.122" v="403" actId="478"/>
        <pc:sldMkLst>
          <pc:docMk/>
          <pc:sldMk cId="3768651250" sldId="369"/>
        </pc:sldMkLst>
        <pc:spChg chg="del">
          <ac:chgData name="王军波" userId="abc43a65-caf0-4467-916d-72d11a280d59" providerId="ADAL" clId="{00E0DDB1-FB7B-AE46-9B76-ED82D88AC5AE}" dt="2023-11-01T10:07:16.122" v="403" actId="478"/>
          <ac:spMkLst>
            <pc:docMk/>
            <pc:sldMk cId="3768651250" sldId="369"/>
            <ac:spMk id="6" creationId="{0EA14704-033E-42B7-BAC2-4E17AC8ACEC6}"/>
          </ac:spMkLst>
        </pc:spChg>
      </pc:sldChg>
      <pc:sldChg chg="del">
        <pc:chgData name="王军波" userId="abc43a65-caf0-4467-916d-72d11a280d59" providerId="ADAL" clId="{00E0DDB1-FB7B-AE46-9B76-ED82D88AC5AE}" dt="2023-11-01T09:54:08.249" v="376" actId="2696"/>
        <pc:sldMkLst>
          <pc:docMk/>
          <pc:sldMk cId="1393424818" sldId="370"/>
        </pc:sldMkLst>
      </pc:sldChg>
      <pc:sldChg chg="modSp add del mod">
        <pc:chgData name="王军波" userId="abc43a65-caf0-4467-916d-72d11a280d59" providerId="ADAL" clId="{00E0DDB1-FB7B-AE46-9B76-ED82D88AC5AE}" dt="2023-11-01T09:55:03.842" v="397" actId="2696"/>
        <pc:sldMkLst>
          <pc:docMk/>
          <pc:sldMk cId="1527413826" sldId="370"/>
        </pc:sldMkLst>
        <pc:spChg chg="mod">
          <ac:chgData name="王军波" userId="abc43a65-caf0-4467-916d-72d11a280d59" providerId="ADAL" clId="{00E0DDB1-FB7B-AE46-9B76-ED82D88AC5AE}" dt="2023-11-01T09:54:39.272" v="395" actId="20577"/>
          <ac:spMkLst>
            <pc:docMk/>
            <pc:sldMk cId="1527413826" sldId="370"/>
            <ac:spMk id="2" creationId="{5EEEBB84-60B7-3644-AE56-1E86DDCFB4F4}"/>
          </ac:spMkLst>
        </pc:spChg>
      </pc:sldChg>
      <pc:sldChg chg="modSp add mod">
        <pc:chgData name="王军波" userId="abc43a65-caf0-4467-916d-72d11a280d59" providerId="ADAL" clId="{00E0DDB1-FB7B-AE46-9B76-ED82D88AC5AE}" dt="2023-11-01T09:55:15.083" v="401" actId="20577"/>
        <pc:sldMkLst>
          <pc:docMk/>
          <pc:sldMk cId="1944862157" sldId="370"/>
        </pc:sldMkLst>
        <pc:spChg chg="mod">
          <ac:chgData name="王军波" userId="abc43a65-caf0-4467-916d-72d11a280d59" providerId="ADAL" clId="{00E0DDB1-FB7B-AE46-9B76-ED82D88AC5AE}" dt="2023-11-01T09:55:15.083" v="401" actId="20577"/>
          <ac:spMkLst>
            <pc:docMk/>
            <pc:sldMk cId="1944862157" sldId="370"/>
            <ac:spMk id="2" creationId="{5EEEBB84-60B7-3644-AE56-1E86DDCFB4F4}"/>
          </ac:spMkLst>
        </pc:spChg>
      </pc:sldChg>
      <pc:sldChg chg="del">
        <pc:chgData name="王军波" userId="abc43a65-caf0-4467-916d-72d11a280d59" providerId="ADAL" clId="{00E0DDB1-FB7B-AE46-9B76-ED82D88AC5AE}" dt="2023-11-01T09:54:08.249" v="376" actId="2696"/>
        <pc:sldMkLst>
          <pc:docMk/>
          <pc:sldMk cId="1544120581" sldId="373"/>
        </pc:sldMkLst>
      </pc:sldChg>
      <pc:sldChg chg="modSp add mod">
        <pc:chgData name="王军波" userId="abc43a65-caf0-4467-916d-72d11a280d59" providerId="ADAL" clId="{00E0DDB1-FB7B-AE46-9B76-ED82D88AC5AE}" dt="2023-11-01T09:55:12.247" v="400" actId="20577"/>
        <pc:sldMkLst>
          <pc:docMk/>
          <pc:sldMk cId="1894286021" sldId="373"/>
        </pc:sldMkLst>
        <pc:spChg chg="mod">
          <ac:chgData name="王军波" userId="abc43a65-caf0-4467-916d-72d11a280d59" providerId="ADAL" clId="{00E0DDB1-FB7B-AE46-9B76-ED82D88AC5AE}" dt="2023-11-01T09:55:12.247" v="400" actId="20577"/>
          <ac:spMkLst>
            <pc:docMk/>
            <pc:sldMk cId="1894286021" sldId="373"/>
            <ac:spMk id="4" creationId="{9DF02FA6-B9B2-174E-808A-648420E2C424}"/>
          </ac:spMkLst>
        </pc:spChg>
      </pc:sldChg>
      <pc:sldChg chg="modSp add del mod">
        <pc:chgData name="王军波" userId="abc43a65-caf0-4467-916d-72d11a280d59" providerId="ADAL" clId="{00E0DDB1-FB7B-AE46-9B76-ED82D88AC5AE}" dt="2023-11-01T09:55:03.842" v="397" actId="2696"/>
        <pc:sldMkLst>
          <pc:docMk/>
          <pc:sldMk cId="3569708846" sldId="373"/>
        </pc:sldMkLst>
        <pc:spChg chg="mod">
          <ac:chgData name="王军波" userId="abc43a65-caf0-4467-916d-72d11a280d59" providerId="ADAL" clId="{00E0DDB1-FB7B-AE46-9B76-ED82D88AC5AE}" dt="2023-11-01T09:54:45.581" v="396"/>
          <ac:spMkLst>
            <pc:docMk/>
            <pc:sldMk cId="3569708846" sldId="373"/>
            <ac:spMk id="4" creationId="{9DF02FA6-B9B2-174E-808A-648420E2C424}"/>
          </ac:spMkLst>
        </pc:spChg>
      </pc:sldChg>
      <pc:sldChg chg="delSp mod delAnim">
        <pc:chgData name="王军波" userId="abc43a65-caf0-4467-916d-72d11a280d59" providerId="ADAL" clId="{00E0DDB1-FB7B-AE46-9B76-ED82D88AC5AE}" dt="2023-11-01T10:06:55.577" v="402" actId="478"/>
        <pc:sldMkLst>
          <pc:docMk/>
          <pc:sldMk cId="4106273326" sldId="378"/>
        </pc:sldMkLst>
        <pc:spChg chg="del">
          <ac:chgData name="王军波" userId="abc43a65-caf0-4467-916d-72d11a280d59" providerId="ADAL" clId="{00E0DDB1-FB7B-AE46-9B76-ED82D88AC5AE}" dt="2023-11-01T10:06:55.577" v="402" actId="478"/>
          <ac:spMkLst>
            <pc:docMk/>
            <pc:sldMk cId="4106273326" sldId="378"/>
            <ac:spMk id="8" creationId="{FA787393-7969-4030-BED9-83EC01B32CB9}"/>
          </ac:spMkLst>
        </pc:spChg>
      </pc:sldChg>
      <pc:sldChg chg="modSp mod modAnim">
        <pc:chgData name="王军波" userId="abc43a65-caf0-4467-916d-72d11a280d59" providerId="ADAL" clId="{00E0DDB1-FB7B-AE46-9B76-ED82D88AC5AE}" dt="2023-11-01T07:16:09.649" v="364" actId="1076"/>
        <pc:sldMkLst>
          <pc:docMk/>
          <pc:sldMk cId="4201115366" sldId="407"/>
        </pc:sldMkLst>
        <pc:spChg chg="mod">
          <ac:chgData name="王军波" userId="abc43a65-caf0-4467-916d-72d11a280d59" providerId="ADAL" clId="{00E0DDB1-FB7B-AE46-9B76-ED82D88AC5AE}" dt="2023-11-01T07:15:51.042" v="362" actId="27636"/>
          <ac:spMkLst>
            <pc:docMk/>
            <pc:sldMk cId="4201115366" sldId="407"/>
            <ac:spMk id="3" creationId="{1C1C4A1E-EFF1-4A56-83BD-9E4E35C51506}"/>
          </ac:spMkLst>
        </pc:spChg>
        <pc:spChg chg="mod">
          <ac:chgData name="王军波" userId="abc43a65-caf0-4467-916d-72d11a280d59" providerId="ADAL" clId="{00E0DDB1-FB7B-AE46-9B76-ED82D88AC5AE}" dt="2023-11-01T07:16:09.649" v="364" actId="1076"/>
          <ac:spMkLst>
            <pc:docMk/>
            <pc:sldMk cId="4201115366" sldId="407"/>
            <ac:spMk id="6" creationId="{56208EAE-0E31-9545-96B7-C831CFC8742A}"/>
          </ac:spMkLst>
        </pc:spChg>
      </pc:sldChg>
      <pc:sldChg chg="addSp delSp modSp new mod modClrScheme chgLayout">
        <pc:chgData name="王军波" userId="abc43a65-caf0-4467-916d-72d11a280d59" providerId="ADAL" clId="{00E0DDB1-FB7B-AE46-9B76-ED82D88AC5AE}" dt="2023-11-01T06:54:07.620" v="360" actId="207"/>
        <pc:sldMkLst>
          <pc:docMk/>
          <pc:sldMk cId="311397820" sldId="642"/>
        </pc:sldMkLst>
        <pc:spChg chg="del mod ord">
          <ac:chgData name="王军波" userId="abc43a65-caf0-4467-916d-72d11a280d59" providerId="ADAL" clId="{00E0DDB1-FB7B-AE46-9B76-ED82D88AC5AE}" dt="2023-11-01T06:49:07.920" v="1" actId="700"/>
          <ac:spMkLst>
            <pc:docMk/>
            <pc:sldMk cId="311397820" sldId="642"/>
            <ac:spMk id="2" creationId="{905F4E03-8B39-F083-A1F3-A917ED48E06F}"/>
          </ac:spMkLst>
        </pc:spChg>
        <pc:spChg chg="del mod ord">
          <ac:chgData name="王军波" userId="abc43a65-caf0-4467-916d-72d11a280d59" providerId="ADAL" clId="{00E0DDB1-FB7B-AE46-9B76-ED82D88AC5AE}" dt="2023-11-01T06:49:07.920" v="1" actId="700"/>
          <ac:spMkLst>
            <pc:docMk/>
            <pc:sldMk cId="311397820" sldId="642"/>
            <ac:spMk id="3" creationId="{2BD4FE15-DCA9-28A1-9098-63EBD9236495}"/>
          </ac:spMkLst>
        </pc:spChg>
        <pc:spChg chg="add mod ord">
          <ac:chgData name="王军波" userId="abc43a65-caf0-4467-916d-72d11a280d59" providerId="ADAL" clId="{00E0DDB1-FB7B-AE46-9B76-ED82D88AC5AE}" dt="2023-11-01T06:49:22.895" v="33" actId="20577"/>
          <ac:spMkLst>
            <pc:docMk/>
            <pc:sldMk cId="311397820" sldId="642"/>
            <ac:spMk id="4" creationId="{3A65B143-D5A5-7469-EEB9-24FFE8E4F6C1}"/>
          </ac:spMkLst>
        </pc:spChg>
        <pc:spChg chg="add mod ord">
          <ac:chgData name="王军波" userId="abc43a65-caf0-4467-916d-72d11a280d59" providerId="ADAL" clId="{00E0DDB1-FB7B-AE46-9B76-ED82D88AC5AE}" dt="2023-11-01T06:54:07.620" v="360" actId="207"/>
          <ac:spMkLst>
            <pc:docMk/>
            <pc:sldMk cId="311397820" sldId="642"/>
            <ac:spMk id="5" creationId="{6073F0D4-3912-9557-C237-5E31574D78EE}"/>
          </ac:spMkLst>
        </pc:spChg>
      </pc:sldChg>
    </pc:docChg>
  </pc:docChgLst>
  <pc:docChgLst>
    <pc:chgData name="军波 王" userId="abc43a65-caf0-4467-916d-72d11a280d59" providerId="ADAL" clId="{58D5D6B4-A9A2-3446-AE8A-C5D6CF9A8727}"/>
  </pc:docChgLst>
  <pc:docChgLst>
    <pc:chgData name="王军波" userId="abc43a65-caf0-4467-916d-72d11a280d59" providerId="ADAL" clId="{228B9D0D-7B0F-4FB9-B36E-173EC9FE885A}"/>
    <pc:docChg chg="custSel modSld sldOrd">
      <pc:chgData name="王军波" userId="abc43a65-caf0-4467-916d-72d11a280d59" providerId="ADAL" clId="{228B9D0D-7B0F-4FB9-B36E-173EC9FE885A}" dt="2023-11-02T00:15:41.398" v="1" actId="27636"/>
      <pc:docMkLst>
        <pc:docMk/>
      </pc:docMkLst>
      <pc:sldChg chg="modSp">
        <pc:chgData name="王军波" userId="abc43a65-caf0-4467-916d-72d11a280d59" providerId="ADAL" clId="{228B9D0D-7B0F-4FB9-B36E-173EC9FE885A}" dt="2023-11-02T00:15:41.398" v="1" actId="27636"/>
        <pc:sldMkLst>
          <pc:docMk/>
          <pc:sldMk cId="2760320497" sldId="304"/>
        </pc:sldMkLst>
        <pc:spChg chg="mod">
          <ac:chgData name="王军波" userId="abc43a65-caf0-4467-916d-72d11a280d59" providerId="ADAL" clId="{228B9D0D-7B0F-4FB9-B36E-173EC9FE885A}" dt="2023-11-02T00:15:41.398" v="1" actId="27636"/>
          <ac:spMkLst>
            <pc:docMk/>
            <pc:sldMk cId="2760320497" sldId="304"/>
            <ac:spMk id="5" creationId="{34D33EA6-2792-486D-9C1F-D6D51D091BCF}"/>
          </ac:spMkLst>
        </pc:spChg>
      </pc:sldChg>
      <pc:sldChg chg="ord">
        <pc:chgData name="王军波" userId="abc43a65-caf0-4467-916d-72d11a280d59" providerId="ADAL" clId="{228B9D0D-7B0F-4FB9-B36E-173EC9FE885A}" dt="2023-11-02T00:15:41.336" v="0"/>
        <pc:sldMkLst>
          <pc:docMk/>
          <pc:sldMk cId="311397820" sldId="642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BFA25A84-0C97-884A-A4C7-F01C144333D2}" type="slidenum">
              <a:rPr lang="en-US" altLang="zh-CN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6564" name="Rectangle 4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noProof="0"/>
              <a:t>单击以编辑母版文本样式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9D023BD-B546-5B42-9DDB-CBF7723E70C4}" type="slidenum">
              <a:rPr lang="en-US" altLang="zh-CN"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F5C46-9EB0-41FA-A96C-2A3D32F1084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9094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9D023BD-B546-5B42-9DDB-CBF7723E70C4}" type="slidenum">
              <a:rPr lang="en-US" altLang="zh-CN" smtClean="0"/>
              <a:t>4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820002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F5C46-9EB0-41FA-A96C-2A3D32F1084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4144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和计算第</a:t>
            </a:r>
            <a:r>
              <a:rPr lang="en-US" altLang="zh-CN" dirty="0"/>
              <a:t>k</a:t>
            </a:r>
            <a:r>
              <a:rPr lang="zh-CN" altLang="en-US" dirty="0"/>
              <a:t>小的数的算法非常类似。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0CAA67-909D-49A9-9476-B9DF401F7F7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2720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0CAA67-909D-49A9-9476-B9DF401F7F77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0376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实际上</a:t>
            </a:r>
            <a:r>
              <a:rPr lang="en-US" altLang="zh-CN" dirty="0"/>
              <a:t>partition</a:t>
            </a:r>
            <a:r>
              <a:rPr lang="zh-CN" altLang="en-US" dirty="0"/>
              <a:t>至少有</a:t>
            </a:r>
            <a:r>
              <a:rPr lang="en-US" altLang="zh-CN" dirty="0"/>
              <a:t>4</a:t>
            </a:r>
            <a:r>
              <a:rPr lang="zh-CN" altLang="en-US" dirty="0"/>
              <a:t>种不同的写法。不同的</a:t>
            </a:r>
            <a:r>
              <a:rPr lang="en-US" altLang="zh-CN" dirty="0"/>
              <a:t>Partition</a:t>
            </a:r>
            <a:r>
              <a:rPr lang="zh-CN" altLang="en-US" dirty="0"/>
              <a:t>方法会造成差异。例如</a:t>
            </a:r>
            <a:r>
              <a:rPr lang="en-US" altLang="zh-CN" dirty="0"/>
              <a:t>9657 </a:t>
            </a:r>
            <a:r>
              <a:rPr lang="zh-CN" altLang="en-US" dirty="0"/>
              <a:t>或者</a:t>
            </a:r>
            <a:r>
              <a:rPr lang="en-US" altLang="zh-CN" dirty="0"/>
              <a:t>9675</a:t>
            </a:r>
            <a:r>
              <a:rPr lang="zh-CN" altLang="en-US" dirty="0"/>
              <a:t>。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但是只要求掌握这一种最简单的即可。这种是</a:t>
            </a:r>
            <a:r>
              <a:rPr lang="en-US" altLang="zh-CN" dirty="0"/>
              <a:t> </a:t>
            </a:r>
            <a:r>
              <a:rPr lang="zh-CN" altLang="en-US" dirty="0"/>
              <a:t>算法导论上的。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0CAA67-909D-49A9-9476-B9DF401F7F77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231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注意：这不是唯一的</a:t>
            </a:r>
            <a:r>
              <a:rPr lang="en-US" altLang="zh-CN" dirty="0"/>
              <a:t>partition</a:t>
            </a:r>
            <a:r>
              <a:rPr lang="zh-CN" altLang="en-US" dirty="0"/>
              <a:t>方法。而且</a:t>
            </a:r>
            <a:r>
              <a:rPr lang="zh-CN" altLang="en-US" b="1" dirty="0"/>
              <a:t>不是前面那个例子中使用的</a:t>
            </a:r>
            <a:r>
              <a:rPr lang="en-US" altLang="zh-CN" b="1" dirty="0"/>
              <a:t>partition</a:t>
            </a:r>
            <a:r>
              <a:rPr lang="zh-CN" altLang="en-US" b="1" dirty="0"/>
              <a:t>方法！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0CAA67-909D-49A9-9476-B9DF401F7F77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6094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由于</a:t>
            </a:r>
            <a:r>
              <a:rPr lang="en-US" altLang="zh-CN" dirty="0"/>
              <a:t>Partition</a:t>
            </a:r>
            <a:r>
              <a:rPr lang="zh-CN" altLang="en-US" dirty="0"/>
              <a:t>的不同，</a:t>
            </a:r>
            <a:r>
              <a:rPr lang="en-US" altLang="zh-CN" dirty="0" err="1"/>
              <a:t>Qsort</a:t>
            </a:r>
            <a:r>
              <a:rPr lang="zh-CN" altLang="en-US" dirty="0"/>
              <a:t>有很多不同的版本。  而这种标准</a:t>
            </a:r>
            <a:r>
              <a:rPr lang="en-US" altLang="zh-CN" dirty="0" err="1"/>
              <a:t>Qsort</a:t>
            </a:r>
            <a:r>
              <a:rPr lang="zh-CN" altLang="en-US" dirty="0"/>
              <a:t>的优点是： </a:t>
            </a:r>
            <a:endParaRPr lang="en-US" altLang="zh-CN" dirty="0"/>
          </a:p>
          <a:p>
            <a:r>
              <a:rPr lang="en-US" altLang="zh-CN" dirty="0"/>
              <a:t>         1. </a:t>
            </a:r>
            <a:r>
              <a:rPr lang="zh-CN" altLang="en-US" dirty="0"/>
              <a:t>不需要额外数组。 </a:t>
            </a:r>
            <a:r>
              <a:rPr lang="en-US" altLang="zh-CN" dirty="0"/>
              <a:t>2. </a:t>
            </a:r>
            <a:r>
              <a:rPr lang="zh-CN" altLang="en-US" dirty="0"/>
              <a:t>它的常数因子比较小</a:t>
            </a:r>
            <a:r>
              <a:rPr lang="en-US" altLang="zh-CN" dirty="0"/>
              <a:t>——</a:t>
            </a:r>
            <a:r>
              <a:rPr lang="zh-CN" altLang="en-US" dirty="0"/>
              <a:t>即它比较快。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为简便</a:t>
            </a:r>
            <a:r>
              <a:rPr lang="en-US" altLang="zh-CN" sz="1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zh-CN" altLang="en-US" sz="1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仅讨论标准</a:t>
            </a:r>
            <a:r>
              <a:rPr lang="en-US" altLang="zh-CN" sz="1200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Qsort</a:t>
            </a:r>
            <a:r>
              <a:rPr lang="zh-CN" altLang="en-US" sz="1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。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0CAA67-909D-49A9-9476-B9DF401F7F77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5395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2"/>
            <a:r>
              <a:rPr lang="zh-CN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当</a:t>
            </a:r>
            <a:r>
              <a:rPr lang="en-US" altLang="zh-CN" sz="12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I=(1,2,3)</a:t>
            </a:r>
            <a:r>
              <a:rPr lang="zh-CN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时</a:t>
            </a:r>
            <a:r>
              <a:rPr lang="en-US" altLang="zh-CN" sz="12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T(I)=3+2+1=6</a:t>
            </a:r>
            <a:r>
              <a:rPr lang="zh-CN" altLang="en-US" sz="12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。  </a:t>
            </a:r>
            <a:r>
              <a:rPr lang="zh-CN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当</a:t>
            </a:r>
            <a:r>
              <a:rPr lang="en-US" altLang="zh-CN" sz="12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I=(1,3,2)</a:t>
            </a:r>
            <a:r>
              <a:rPr lang="zh-CN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时</a:t>
            </a:r>
            <a:r>
              <a:rPr lang="en-US" altLang="zh-CN" sz="12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T</a:t>
            </a:r>
            <a:r>
              <a:rPr lang="en-US" altLang="zh-CN" sz="1200" baseline="-250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2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(I)=3+1+1=5.</a:t>
            </a:r>
          </a:p>
          <a:p>
            <a:pPr lvl="2"/>
            <a:r>
              <a:rPr lang="en-US" altLang="zh-CN" sz="12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2"/>
            <a:r>
              <a:rPr lang="zh-CN" altLang="en-US" sz="12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一般来说</a:t>
            </a:r>
            <a:r>
              <a:rPr lang="en-US" altLang="zh-CN" sz="12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T(n)</a:t>
            </a:r>
            <a:r>
              <a:rPr lang="zh-CN" altLang="en-US" sz="12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指的是 </a:t>
            </a:r>
            <a:r>
              <a:rPr lang="en-US" altLang="zh-CN" sz="1200" dirty="0" err="1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T_worstcase</a:t>
            </a:r>
            <a:r>
              <a:rPr lang="en-US" altLang="zh-CN" sz="12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(n)</a:t>
            </a:r>
            <a:r>
              <a:rPr lang="zh-CN" altLang="en-US" sz="12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en-US" altLang="zh-CN" sz="1200" dirty="0">
              <a:solidFill>
                <a:schemeClr val="accent5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/>
            <a:r>
              <a:rPr lang="en-US" altLang="zh-CN" sz="12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0CAA67-909D-49A9-9476-B9DF401F7F77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438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虽然都是</a:t>
            </a:r>
            <a:r>
              <a:rPr lang="en-US" altLang="zh-CN" dirty="0"/>
              <a:t>O(</a:t>
            </a:r>
            <a:r>
              <a:rPr lang="en-US" altLang="zh-CN" dirty="0" err="1"/>
              <a:t>nlogn</a:t>
            </a:r>
            <a:r>
              <a:rPr lang="en-US" altLang="zh-CN" dirty="0"/>
              <a:t>)</a:t>
            </a:r>
            <a:r>
              <a:rPr lang="zh-CN" altLang="en-US" dirty="0"/>
              <a:t>。但是快排  平均情况下更快。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0CAA67-909D-49A9-9476-B9DF401F7F77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669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 dirty="0"/>
              <a:t>注意：输入数据未必是</a:t>
            </a:r>
            <a:r>
              <a:rPr lang="en-US" altLang="zh-CN" dirty="0"/>
              <a:t>1~n</a:t>
            </a:r>
            <a:r>
              <a:rPr lang="zh-CN" altLang="en-US" dirty="0"/>
              <a:t>。但是</a:t>
            </a:r>
            <a:r>
              <a:rPr lang="en-US" altLang="zh-CN" dirty="0"/>
              <a:t>Sn</a:t>
            </a:r>
            <a:r>
              <a:rPr lang="zh-CN" altLang="en-US" dirty="0"/>
              <a:t>这个假设显然是合理的。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0CAA67-909D-49A9-9476-B9DF401F7F77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8638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0CAA67-909D-49A9-9476-B9DF401F7F77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4518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我们要分析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值</a:t>
            </a:r>
            <a:r>
              <a:rPr lang="en-US" altLang="zh-CN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和值</a:t>
            </a:r>
            <a:r>
              <a:rPr lang="en-US" altLang="zh-CN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被比较的概率是多少。  为此，需要一个引理，并且先需要引入</a:t>
            </a:r>
            <a:r>
              <a:rPr lang="en-U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Wp,q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这个定义。  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W6,7=7.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0CAA67-909D-49A9-9476-B9DF401F7F77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0330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F5C46-9EB0-41FA-A96C-2A3D32F10845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002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上述引理的直观描述：区间内任何值</a:t>
            </a:r>
            <a:r>
              <a:rPr lang="zh-CN" altLang="en-US" sz="1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等概率的</a:t>
            </a:r>
            <a:r>
              <a:rPr lang="zh-CN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成为此区间的胜利者</a:t>
            </a:r>
            <a:r>
              <a:rPr lang="zh-CN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en-US" altLang="zh-CN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zh-CN" dirty="0"/>
          </a:p>
          <a:p>
            <a:r>
              <a:rPr lang="zh-CN" altLang="en-US" dirty="0"/>
              <a:t>注：如果学生没听懂上述这个等概率引理的证明，关系不大。暂时记住这个结论即可（它并不反直觉）。课下再去看懂证明。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0CAA67-909D-49A9-9476-B9DF401F7F77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2711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推论中使用了：  区间</a:t>
            </a:r>
            <a:r>
              <a:rPr lang="en-US" altLang="zh-CN" sz="12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zh-CN" sz="1200" dirty="0" err="1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p,q</a:t>
            </a:r>
            <a:r>
              <a:rPr lang="en-US" altLang="zh-CN" sz="12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zh-CN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内每个值，如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zh-CN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，或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zh-CN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 成为此区间的胜利者的概率为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1/(q-p+1)</a:t>
            </a:r>
            <a:r>
              <a:rPr lang="zh-CN" altLang="en-US" dirty="0"/>
              <a:t>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0CAA67-909D-49A9-9476-B9DF401F7F77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2726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F5C46-9EB0-41FA-A96C-2A3D32F10845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4529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0CAA67-909D-49A9-9476-B9DF401F7F77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120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/>
          <p:nvPr userDrawn="1"/>
        </p:nvSpPr>
        <p:spPr bwMode="ltGray">
          <a:xfrm>
            <a:off x="273465" y="250374"/>
            <a:ext cx="5306646" cy="1080000"/>
          </a:xfrm>
          <a:prstGeom prst="rect">
            <a:avLst/>
          </a:prstGeom>
          <a:solidFill>
            <a:srgbClr val="365F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80111" y="0"/>
            <a:ext cx="3030632" cy="138656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/>
        </p:nvSpPr>
        <p:spPr>
          <a:xfrm>
            <a:off x="3810" y="765313"/>
            <a:ext cx="8458200" cy="2484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矩形 13"/>
          <p:cNvSpPr/>
          <p:nvPr userDrawn="1"/>
        </p:nvSpPr>
        <p:spPr>
          <a:xfrm>
            <a:off x="0" y="6243638"/>
            <a:ext cx="9144000" cy="642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矩形 16"/>
          <p:cNvSpPr/>
          <p:nvPr userDrawn="1"/>
        </p:nvSpPr>
        <p:spPr>
          <a:xfrm>
            <a:off x="-3175" y="6721475"/>
            <a:ext cx="9144000" cy="1650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4" name="组合 19"/>
          <p:cNvGrpSpPr/>
          <p:nvPr/>
        </p:nvGrpSpPr>
        <p:grpSpPr bwMode="auto">
          <a:xfrm>
            <a:off x="152400" y="6019800"/>
            <a:ext cx="4476750" cy="620713"/>
            <a:chOff x="4667006" y="6237312"/>
            <a:chExt cx="4476994" cy="620688"/>
          </a:xfrm>
        </p:grpSpPr>
        <p:pic>
          <p:nvPicPr>
            <p:cNvPr id="5" name="Picture 15" descr="C:\Users\admin\Desktop\新建文件夹\中山大学 SUN YAT-SEN UNIVERSITY_files\2010032609095971807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667006" y="6237312"/>
              <a:ext cx="784477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6" name="Picture 17" descr="C:\Users\admin\Desktop\新建文件夹\中山大学 SUN YAT-SEN UNIVERSITY_files\20100326091031765303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405494" y="6237312"/>
              <a:ext cx="773730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7" name="Picture 18" descr="C:\Users\admin\Desktop\新建文件夹\中山大学 SUN YAT-SEN UNIVERSITY_files\20100326090919484875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570294" y="6237312"/>
              <a:ext cx="722892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8" name="Picture 19" descr="C:\Users\admin\Desktop\新建文件夹\中山大学 SUN YAT-SEN UNIVERSITY_files\20100326091611312484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299059" y="6237312"/>
              <a:ext cx="798023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9" name="Picture 20" descr="C:\Users\admin\Desktop\新建文件夹\中山大学 SUN YAT-SEN UNIVERSITY_files\20100324161939791076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8213478" y="6237312"/>
              <a:ext cx="930522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</p:grpSp>
      <p:pic>
        <p:nvPicPr>
          <p:cNvPr id="10" name="Picture 5" descr="C:\Users\YHGong\Desktop\未命名-5.jpg"/>
          <p:cNvPicPr>
            <a:picLocks noChangeAspect="1" noChangeArrowheads="1"/>
          </p:cNvPicPr>
          <p:nvPr userDrawn="1"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9525" y="533400"/>
            <a:ext cx="9163050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13"/>
          <p:cNvPicPr>
            <a:picLocks noChangeAspect="1" noChangeArrowheads="1"/>
          </p:cNvPicPr>
          <p:nvPr/>
        </p:nvPicPr>
        <p:blipFill>
          <a:blip r:embed="rId8"/>
          <a:srcRect t="23546" b="8830"/>
          <a:stretch>
            <a:fillRect/>
          </a:stretch>
        </p:blipFill>
        <p:spPr bwMode="auto">
          <a:xfrm>
            <a:off x="-9525" y="-87313"/>
            <a:ext cx="4019550" cy="1241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 descr="C:\Users\YHGong\Desktop\未命名-2.jpg"/>
          <p:cNvPicPr>
            <a:picLocks noChangeAspect="1" noChangeArrowheads="1"/>
          </p:cNvPicPr>
          <p:nvPr userDrawn="1"/>
        </p:nvPicPr>
        <p:blipFill>
          <a:blip r:embed="rId9"/>
          <a:srcRect/>
          <a:stretch>
            <a:fillRect/>
          </a:stretch>
        </p:blipFill>
        <p:spPr bwMode="auto">
          <a:xfrm flipV="1">
            <a:off x="352425" y="3751263"/>
            <a:ext cx="7848600" cy="4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334108" y="1747965"/>
            <a:ext cx="7848600" cy="1927225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6000" b="0" i="0" cap="none" baseline="0">
                <a:solidFill>
                  <a:schemeClr val="tx1"/>
                </a:solidFill>
                <a:effectLst/>
                <a:latin typeface="Kaiti SC" panose="02010600040101010101" pitchFamily="2" charset="-122"/>
                <a:ea typeface="Kaiti SC" panose="02010600040101010101" pitchFamily="2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334108" y="3881565"/>
            <a:ext cx="7848600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 b="0" i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/>
        </p:nvSpPr>
        <p:spPr>
          <a:xfrm>
            <a:off x="3810" y="765313"/>
            <a:ext cx="8458200" cy="2484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矩形 13"/>
          <p:cNvSpPr/>
          <p:nvPr userDrawn="1"/>
        </p:nvSpPr>
        <p:spPr>
          <a:xfrm>
            <a:off x="0" y="6243638"/>
            <a:ext cx="9144000" cy="642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矩形 16"/>
          <p:cNvSpPr/>
          <p:nvPr userDrawn="1"/>
        </p:nvSpPr>
        <p:spPr>
          <a:xfrm>
            <a:off x="-3175" y="6721475"/>
            <a:ext cx="9144000" cy="1650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4" name="组合 19"/>
          <p:cNvGrpSpPr/>
          <p:nvPr/>
        </p:nvGrpSpPr>
        <p:grpSpPr bwMode="auto">
          <a:xfrm>
            <a:off x="152400" y="6019800"/>
            <a:ext cx="4476750" cy="620713"/>
            <a:chOff x="4667006" y="6237312"/>
            <a:chExt cx="4476994" cy="620688"/>
          </a:xfrm>
        </p:grpSpPr>
        <p:pic>
          <p:nvPicPr>
            <p:cNvPr id="5" name="Picture 15" descr="C:\Users\admin\Desktop\新建文件夹\中山大学 SUN YAT-SEN UNIVERSITY_files\2010032609095971807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667006" y="6237312"/>
              <a:ext cx="784477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6" name="Picture 17" descr="C:\Users\admin\Desktop\新建文件夹\中山大学 SUN YAT-SEN UNIVERSITY_files\20100326091031765303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405494" y="6237312"/>
              <a:ext cx="773730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7" name="Picture 18" descr="C:\Users\admin\Desktop\新建文件夹\中山大学 SUN YAT-SEN UNIVERSITY_files\20100326090919484875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570294" y="6237312"/>
              <a:ext cx="722892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8" name="Picture 19" descr="C:\Users\admin\Desktop\新建文件夹\中山大学 SUN YAT-SEN UNIVERSITY_files\20100326091611312484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299059" y="6237312"/>
              <a:ext cx="798023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9" name="Picture 20" descr="C:\Users\admin\Desktop\新建文件夹\中山大学 SUN YAT-SEN UNIVERSITY_files\20100324161939791076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8213478" y="6237312"/>
              <a:ext cx="930522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334108" y="1747965"/>
            <a:ext cx="7848600" cy="1927225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5400" b="0" i="0" cap="none" baseline="0">
                <a:solidFill>
                  <a:schemeClr val="tx1"/>
                </a:solidFill>
                <a:effectLst/>
                <a:latin typeface="Kaiti SC" panose="02010600040101010101" pitchFamily="2" charset="-122"/>
                <a:ea typeface="Kaiti SC" panose="02010600040101010101" pitchFamily="2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章节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841626"/>
            <a:ext cx="7886700" cy="132556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5400" b="0" baseline="0">
                <a:solidFill>
                  <a:schemeClr val="tx1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7" name="矩形 6"/>
          <p:cNvSpPr/>
          <p:nvPr userDrawn="1"/>
        </p:nvSpPr>
        <p:spPr>
          <a:xfrm>
            <a:off x="0" y="6243638"/>
            <a:ext cx="9144000" cy="642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-3175" y="6721475"/>
            <a:ext cx="9144000" cy="1650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eaLnBrk="0" fontAlgn="auto" hangingPunct="0">
              <a:spcBef>
                <a:spcPts val="0"/>
              </a:spcBef>
              <a:spcAft>
                <a:spcPts val="0"/>
              </a:spcAft>
              <a:defRPr kumimoji="1" sz="9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E77BBB7A-0347-E541-A2E2-A5EF01BC7CF9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10" name="矩形 9"/>
          <p:cNvSpPr/>
          <p:nvPr userDrawn="1"/>
        </p:nvSpPr>
        <p:spPr>
          <a:xfrm>
            <a:off x="0" y="566738"/>
            <a:ext cx="9144000" cy="642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stomShape 1"/>
          <p:cNvSpPr/>
          <p:nvPr userDrawn="1"/>
        </p:nvSpPr>
        <p:spPr>
          <a:xfrm>
            <a:off x="0" y="0"/>
            <a:ext cx="9144000" cy="720000"/>
          </a:xfrm>
          <a:prstGeom prst="rect">
            <a:avLst/>
          </a:prstGeom>
          <a:solidFill>
            <a:srgbClr val="365F2E"/>
          </a:solidFill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anchor="ctr"/>
          <a:lstStyle/>
          <a:p>
            <a:r>
              <a:rPr lang="zh-CN" altLang="en-US" sz="3000" b="1" spc="-1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</a:p>
        </p:txBody>
      </p:sp>
      <p:sp>
        <p:nvSpPr>
          <p:cNvPr id="8" name="CustomShape 4"/>
          <p:cNvSpPr/>
          <p:nvPr userDrawn="1"/>
        </p:nvSpPr>
        <p:spPr>
          <a:xfrm>
            <a:off x="79415" y="86989"/>
            <a:ext cx="3633817" cy="45612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lang="zh-CN" altLang="en-US" sz="2800" b="1" spc="-1" dirty="0">
              <a:solidFill>
                <a:schemeClr val="bg1"/>
              </a:solidFill>
              <a:uFill>
                <a:solidFill>
                  <a:srgbClr val="FFFFFF"/>
                </a:solidFill>
              </a:u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0" y="1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000" baseline="0">
                <a:solidFill>
                  <a:schemeClr val="bg2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 单击此处编辑母版标题样式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66115" y="132486"/>
            <a:ext cx="109847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+mn-lt"/>
                <a:ea typeface="黑体" panose="02010609060101010101" pitchFamily="49" charset="-122"/>
              </a:defRPr>
            </a:lvl1pPr>
          </a:lstStyle>
          <a:p>
            <a:fld id="{D8DAEA3C-6CBF-084D-A42C-73170CDC7BA7}" type="slidenum">
              <a:rPr kumimoji="1" lang="zh-CN" altLang="en-US" smtClean="0"/>
              <a:t>‹#›</a:t>
            </a:fld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stomShape 1"/>
          <p:cNvSpPr/>
          <p:nvPr userDrawn="1"/>
        </p:nvSpPr>
        <p:spPr>
          <a:xfrm>
            <a:off x="0" y="0"/>
            <a:ext cx="9144000" cy="720000"/>
          </a:xfrm>
          <a:prstGeom prst="rect">
            <a:avLst/>
          </a:prstGeom>
          <a:solidFill>
            <a:srgbClr val="365F2E"/>
          </a:solidFill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anchor="ctr"/>
          <a:lstStyle/>
          <a:p>
            <a:r>
              <a:rPr lang="zh-CN" altLang="en-US" sz="3000" b="1" spc="-1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</a:p>
        </p:txBody>
      </p:sp>
      <p:sp>
        <p:nvSpPr>
          <p:cNvPr id="8" name="CustomShape 4"/>
          <p:cNvSpPr/>
          <p:nvPr userDrawn="1"/>
        </p:nvSpPr>
        <p:spPr>
          <a:xfrm>
            <a:off x="79415" y="86989"/>
            <a:ext cx="3633817" cy="45612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lang="zh-CN" altLang="en-US" sz="2800" b="1" spc="-1" dirty="0">
              <a:solidFill>
                <a:schemeClr val="bg1"/>
              </a:solidFill>
              <a:uFill>
                <a:solidFill>
                  <a:srgbClr val="FFFFFF"/>
                </a:solidFill>
              </a:u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0" y="1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200" baseline="0">
                <a:solidFill>
                  <a:schemeClr val="bg2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 单击此处编辑母版标题样式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66115" y="132486"/>
            <a:ext cx="109847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+mn-lt"/>
                <a:ea typeface="黑体" panose="02010609060101010101" pitchFamily="49" charset="-122"/>
              </a:defRPr>
            </a:lvl1pPr>
          </a:lstStyle>
          <a:p>
            <a:fld id="{5FA5E20D-8408-6842-9C4E-91A48B99822E}" type="slidenum">
              <a:rPr kumimoji="1" lang="zh-CN" altLang="en-US" smtClean="0"/>
              <a:pPr/>
              <a:t>‹#›</a:t>
            </a:fld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5E8B091-07D1-3342-BD34-0A14CAA50F1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99697" y="806988"/>
            <a:ext cx="8755117" cy="5918526"/>
          </a:xfrm>
          <a:prstGeom prst="rect">
            <a:avLst/>
          </a:prstGeom>
        </p:spPr>
        <p:txBody>
          <a:bodyPr/>
          <a:lstStyle>
            <a:lvl1pPr>
              <a:lnSpc>
                <a:spcPct val="130000"/>
              </a:lnSpc>
              <a:buClr>
                <a:schemeClr val="tx1"/>
              </a:buClr>
              <a:defRPr sz="240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defRPr>
            </a:lvl1pPr>
            <a:lvl2pPr marL="685800" indent="-360045">
              <a:lnSpc>
                <a:spcPct val="130000"/>
              </a:lnSpc>
              <a:buClr>
                <a:schemeClr val="tx1"/>
              </a:buClr>
              <a:buFont typeface="Wingdings" pitchFamily="2" charset="2"/>
              <a:buChar char="Ø"/>
              <a:defRPr sz="240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defRPr>
            </a:lvl2pPr>
            <a:lvl3pPr>
              <a:lnSpc>
                <a:spcPct val="130000"/>
              </a:lnSpc>
              <a:buClr>
                <a:schemeClr val="tx1"/>
              </a:buClr>
              <a:defRPr sz="200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defRPr>
            </a:lvl3pPr>
            <a:lvl4pPr marL="1600200" indent="-360045">
              <a:lnSpc>
                <a:spcPct val="13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 sz="180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defRPr>
            </a:lvl4pPr>
            <a:lvl5pPr marL="2057400" indent="-360045">
              <a:lnSpc>
                <a:spcPct val="130000"/>
              </a:lnSpc>
              <a:buClr>
                <a:schemeClr val="tx1"/>
              </a:buClr>
              <a:buFont typeface="Wingdings" pitchFamily="2" charset="2"/>
              <a:buChar char="ü"/>
              <a:defRPr sz="180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defRPr>
            </a:lvl5pPr>
          </a:lstStyle>
          <a:p>
            <a:pPr lvl="0"/>
            <a:r>
              <a:rPr kumimoji="1" lang="zh-CN" altLang="en-US" dirty="0"/>
              <a:t>单击此处编辑母版文本样式</a:t>
            </a:r>
          </a:p>
          <a:p>
            <a:pPr lvl="1"/>
            <a:r>
              <a:rPr kumimoji="1" lang="zh-CN" altLang="en-US" dirty="0"/>
              <a:t>二级</a:t>
            </a:r>
          </a:p>
          <a:p>
            <a:pPr lvl="2"/>
            <a:r>
              <a:rPr kumimoji="1" lang="zh-CN" altLang="en-US" dirty="0"/>
              <a:t>三级</a:t>
            </a:r>
          </a:p>
          <a:p>
            <a:pPr lvl="3"/>
            <a:r>
              <a:rPr kumimoji="1" lang="zh-CN" altLang="en-US" dirty="0"/>
              <a:t>四级</a:t>
            </a:r>
          </a:p>
          <a:p>
            <a:pPr lvl="4"/>
            <a:r>
              <a:rPr kumimoji="1" lang="zh-CN" altLang="en-US" dirty="0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4194208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5646542" y="330370"/>
            <a:ext cx="2368292" cy="309201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443491" y="329308"/>
            <a:ext cx="4034004" cy="309201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87725" y="798973"/>
            <a:ext cx="795746" cy="503578"/>
          </a:xfrm>
        </p:spPr>
        <p:txBody>
          <a:bodyPr/>
          <a:lstStyle/>
          <a:p>
            <a:fld id="{B64B4D1D-2127-4D72-A731-DEDCF38890E5}" type="slidenum">
              <a:rPr lang="en-US" altLang="en-US" smtClean="0"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章节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881DFDB3-6B61-B441-8409-26A03EFBCAC8}"/>
              </a:ext>
            </a:extLst>
          </p:cNvPr>
          <p:cNvSpPr/>
          <p:nvPr userDrawn="1"/>
        </p:nvSpPr>
        <p:spPr>
          <a:xfrm>
            <a:off x="0" y="6243638"/>
            <a:ext cx="9144000" cy="642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C354B20-D1AC-ED49-9F11-5E0605E7EAEE}"/>
              </a:ext>
            </a:extLst>
          </p:cNvPr>
          <p:cNvSpPr/>
          <p:nvPr userDrawn="1"/>
        </p:nvSpPr>
        <p:spPr>
          <a:xfrm>
            <a:off x="-3175" y="6721475"/>
            <a:ext cx="9144000" cy="1650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灯片编号占位符 5">
            <a:extLst>
              <a:ext uri="{FF2B5EF4-FFF2-40B4-BE49-F238E27FC236}">
                <a16:creationId xmlns:a16="http://schemas.microsoft.com/office/drawing/2014/main" id="{1DE3D7F5-BF27-EB4B-A9EC-00D9A641DD6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eaLnBrk="0" fontAlgn="auto" hangingPunct="0">
              <a:spcBef>
                <a:spcPts val="0"/>
              </a:spcBef>
              <a:spcAft>
                <a:spcPts val="0"/>
              </a:spcAft>
              <a:defRPr kumimoji="1" sz="9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E77BBB7A-0347-E541-A2E2-A5EF01BC7CF9}" type="slidenum">
              <a:rPr lang="zh-CN" altLang="en-US" smtClean="0"/>
              <a:pPr>
                <a:defRPr/>
              </a:pPr>
              <a:t>‹#›</a:t>
            </a:fld>
            <a:endParaRPr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092975A9-694D-0F44-9726-4AC8161A1397}"/>
              </a:ext>
            </a:extLst>
          </p:cNvPr>
          <p:cNvSpPr/>
          <p:nvPr userDrawn="1"/>
        </p:nvSpPr>
        <p:spPr>
          <a:xfrm>
            <a:off x="0" y="566738"/>
            <a:ext cx="9144000" cy="642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101486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79" y="182879"/>
            <a:ext cx="8778240" cy="649224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2485" y="882376"/>
            <a:ext cx="747522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6000" b="1" cap="all" baseline="0">
                <a:solidFill>
                  <a:srgbClr val="FFFFFF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2148" y="3869635"/>
            <a:ext cx="6575895" cy="1388165"/>
          </a:xfrm>
        </p:spPr>
        <p:txBody>
          <a:bodyPr>
            <a:normAutofit/>
          </a:bodyPr>
          <a:lstStyle>
            <a:lvl1pPr marL="0" indent="0" algn="ctr">
              <a:spcBef>
                <a:spcPts val="1000"/>
              </a:spcBef>
              <a:buNone/>
              <a:defRPr sz="1800">
                <a:solidFill>
                  <a:srgbClr val="FFFFFF"/>
                </a:solidFill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E7AB41E-27A4-4AA7-9A8A-3545CB2AB7C4}" type="slidenum">
              <a:rPr lang="en-US" altLang="zh-CN" smtClean="0"/>
              <a:pPr/>
              <a:t>‹#›</a:t>
            </a:fld>
            <a:endParaRPr lang="en-US" altLang="zh-CN"/>
          </a:p>
        </p:txBody>
      </p:sp>
      <p:cxnSp>
        <p:nvCxnSpPr>
          <p:cNvPr id="8" name="Straight Connector 7"/>
          <p:cNvCxnSpPr/>
          <p:nvPr/>
        </p:nvCxnSpPr>
        <p:spPr>
          <a:xfrm>
            <a:off x="1483995" y="3733800"/>
            <a:ext cx="61722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7578907"/>
      </p:ext>
    </p:extLst>
  </p:cSld>
  <p:clrMapOvr>
    <a:masterClrMapping/>
  </p:clrMapOvr>
  <p:transition>
    <p:strips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000"/>
              </a:spcBef>
              <a:defRPr/>
            </a:lvl1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E5158-0A8C-4877-85C9-0A662F6990E6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85428145"/>
      </p:ext>
    </p:extLst>
  </p:cSld>
  <p:clrMapOvr>
    <a:masterClrMapping/>
  </p:clrMapOvr>
  <p:transition>
    <p:strips dir="r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5" r:id="rId5"/>
    <p:sldLayoutId id="2147483657" r:id="rId6"/>
    <p:sldLayoutId id="2147483656" r:id="rId7"/>
    <p:sldLayoutId id="2147483658" r:id="rId8"/>
    <p:sldLayoutId id="2147483659" r:id="rId9"/>
    <p:sldLayoutId id="2147483660" r:id="rId1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 baseline="0">
          <a:solidFill>
            <a:schemeClr val="tx1"/>
          </a:solidFill>
          <a:effectLst/>
          <a:latin typeface="Verdana" panose="020B0604030504040204" pitchFamily="34" charset="0"/>
          <a:ea typeface="幼圆" panose="02010509060101010101" pitchFamily="49" charset="-122"/>
          <a:cs typeface="+mj-cs"/>
        </a:defRPr>
      </a:lvl1pPr>
    </p:titleStyle>
    <p:bodyStyle>
      <a:lvl1pPr marL="228600" indent="-360045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120000"/>
        <a:buFont typeface="Wingdings" panose="05000000000000000000" pitchFamily="2" charset="2"/>
        <a:buChar char="p"/>
        <a:defRPr sz="2200" kern="1200" baseline="0">
          <a:solidFill>
            <a:schemeClr val="tx1"/>
          </a:solidFill>
          <a:latin typeface="Verdana" panose="020B0604030504040204" pitchFamily="34" charset="0"/>
          <a:ea typeface="幼圆" panose="02010509060101010101" pitchFamily="49" charset="-122"/>
          <a:cs typeface="+mn-cs"/>
        </a:defRPr>
      </a:lvl1pPr>
      <a:lvl2pPr marL="685800" indent="-360045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Wingdings" panose="05000000000000000000" pitchFamily="2" charset="2"/>
        <a:buChar char="l"/>
        <a:defRPr sz="2000" kern="1200" baseline="0">
          <a:solidFill>
            <a:schemeClr val="tx1"/>
          </a:solidFill>
          <a:latin typeface="Verdana" panose="020B0604030504040204" pitchFamily="34" charset="0"/>
          <a:ea typeface="幼圆" panose="02010509060101010101" pitchFamily="49" charset="-122"/>
          <a:cs typeface="+mn-cs"/>
        </a:defRPr>
      </a:lvl2pPr>
      <a:lvl3pPr marL="1143000" indent="-360045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Wingdings" panose="05000000000000000000" pitchFamily="2" charset="2"/>
        <a:buChar char="l"/>
        <a:defRPr sz="1800" kern="1200" baseline="0">
          <a:solidFill>
            <a:schemeClr val="tx1"/>
          </a:solidFill>
          <a:latin typeface="Verdana" panose="020B0604030504040204" pitchFamily="34" charset="0"/>
          <a:ea typeface="幼圆" panose="02010509060101010101" pitchFamily="49" charset="-122"/>
          <a:cs typeface="+mn-cs"/>
        </a:defRPr>
      </a:lvl3pPr>
      <a:lvl4pPr marL="1600200" indent="-360045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Wingdings" panose="05000000000000000000" pitchFamily="2" charset="2"/>
        <a:buChar char="l"/>
        <a:defRPr sz="1600" kern="1200" baseline="0">
          <a:solidFill>
            <a:schemeClr val="tx1"/>
          </a:solidFill>
          <a:latin typeface="Verdana" panose="020B0604030504040204" pitchFamily="34" charset="0"/>
          <a:ea typeface="幼圆" panose="02010509060101010101" pitchFamily="49" charset="-122"/>
          <a:cs typeface="+mn-cs"/>
        </a:defRPr>
      </a:lvl4pPr>
      <a:lvl5pPr marL="2057400" indent="-360045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Wingdings" panose="05000000000000000000" pitchFamily="2" charset="2"/>
        <a:buChar char="l"/>
        <a:defRPr sz="1600" kern="1200" baseline="0">
          <a:solidFill>
            <a:schemeClr val="tx1"/>
          </a:solidFill>
          <a:latin typeface="Verdana" panose="020B0604030504040204" pitchFamily="34" charset="0"/>
          <a:ea typeface="幼圆" panose="02010509060101010101" pitchFamily="49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3A65B143-D5A5-7469-EEB9-24FFE8E4F6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下半学期教学安排</a:t>
            </a:r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6073F0D4-3912-9557-C237-5E31574D78E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CN" altLang="en-US" dirty="0"/>
              <a:t>第</a:t>
            </a:r>
            <a:r>
              <a:rPr lang="en-US" altLang="zh-CN" dirty="0">
                <a:solidFill>
                  <a:srgbClr val="C00000"/>
                </a:solidFill>
              </a:rPr>
              <a:t>10</a:t>
            </a:r>
            <a:r>
              <a:rPr lang="zh-CN" altLang="en-US" dirty="0"/>
              <a:t>周 </a:t>
            </a:r>
            <a:r>
              <a:rPr lang="zh-CN" altLang="en-US" dirty="0">
                <a:solidFill>
                  <a:srgbClr val="C00000"/>
                </a:solidFill>
              </a:rPr>
              <a:t>算法设计常用思想</a:t>
            </a:r>
            <a:r>
              <a:rPr lang="zh-CN" altLang="en-US" dirty="0"/>
              <a:t>：递归分治</a:t>
            </a:r>
            <a:endParaRPr lang="en-US" altLang="zh-CN" dirty="0"/>
          </a:p>
          <a:p>
            <a:r>
              <a:rPr lang="zh-CN" altLang="en-US" dirty="0"/>
              <a:t>第</a:t>
            </a:r>
            <a:r>
              <a:rPr lang="en-US" altLang="zh-CN" dirty="0">
                <a:solidFill>
                  <a:srgbClr val="C00000"/>
                </a:solidFill>
              </a:rPr>
              <a:t>11</a:t>
            </a:r>
            <a:r>
              <a:rPr lang="zh-CN" altLang="en-US" dirty="0"/>
              <a:t>周 算法设计常用思想：贪心动态规划</a:t>
            </a:r>
            <a:endParaRPr lang="en-US" altLang="zh-CN" dirty="0"/>
          </a:p>
          <a:p>
            <a:r>
              <a:rPr lang="zh-CN" altLang="en-US" dirty="0"/>
              <a:t>第</a:t>
            </a:r>
            <a:r>
              <a:rPr lang="en-US" altLang="zh-CN" dirty="0">
                <a:solidFill>
                  <a:srgbClr val="C00000"/>
                </a:solidFill>
              </a:rPr>
              <a:t>12</a:t>
            </a:r>
            <a:r>
              <a:rPr lang="zh-CN" altLang="en-US" dirty="0"/>
              <a:t>周 堆与并查集</a:t>
            </a:r>
            <a:endParaRPr lang="en-US" altLang="zh-CN" dirty="0"/>
          </a:p>
          <a:p>
            <a:r>
              <a:rPr lang="zh-CN" altLang="en-US" dirty="0"/>
              <a:t>第</a:t>
            </a:r>
            <a:r>
              <a:rPr lang="en-US" altLang="zh-CN" dirty="0">
                <a:solidFill>
                  <a:srgbClr val="C00000"/>
                </a:solidFill>
              </a:rPr>
              <a:t>13</a:t>
            </a:r>
            <a:r>
              <a:rPr lang="zh-CN" altLang="en-US" dirty="0"/>
              <a:t>周 </a:t>
            </a:r>
            <a:r>
              <a:rPr lang="zh-CN" altLang="en-US" dirty="0">
                <a:solidFill>
                  <a:srgbClr val="C00000"/>
                </a:solidFill>
              </a:rPr>
              <a:t>图</a:t>
            </a:r>
            <a:r>
              <a:rPr lang="zh-CN" altLang="en-US" dirty="0"/>
              <a:t>的定义、存储结构</a:t>
            </a:r>
            <a:endParaRPr lang="en-US" altLang="zh-CN" dirty="0"/>
          </a:p>
          <a:p>
            <a:r>
              <a:rPr lang="zh-CN" altLang="en-US" dirty="0"/>
              <a:t>第</a:t>
            </a:r>
            <a:r>
              <a:rPr lang="en-US" altLang="zh-CN" dirty="0">
                <a:solidFill>
                  <a:srgbClr val="C00000"/>
                </a:solidFill>
              </a:rPr>
              <a:t>14</a:t>
            </a:r>
            <a:r>
              <a:rPr lang="zh-CN" altLang="en-US" dirty="0"/>
              <a:t>周 图的遍历、生成树</a:t>
            </a:r>
            <a:endParaRPr lang="en-US" altLang="zh-CN" dirty="0"/>
          </a:p>
          <a:p>
            <a:r>
              <a:rPr lang="zh-CN" altLang="en-US" dirty="0"/>
              <a:t>第</a:t>
            </a:r>
            <a:r>
              <a:rPr lang="en-US" altLang="zh-CN" dirty="0">
                <a:solidFill>
                  <a:srgbClr val="C00000"/>
                </a:solidFill>
              </a:rPr>
              <a:t>15</a:t>
            </a:r>
            <a:r>
              <a:rPr lang="zh-CN" altLang="en-US" dirty="0"/>
              <a:t>周 拓扑排序与关键路径</a:t>
            </a:r>
            <a:endParaRPr lang="en-US" altLang="zh-CN" dirty="0"/>
          </a:p>
          <a:p>
            <a:r>
              <a:rPr lang="zh-CN" altLang="en-US" dirty="0"/>
              <a:t>第</a:t>
            </a:r>
            <a:r>
              <a:rPr lang="en-US" altLang="zh-CN" dirty="0">
                <a:solidFill>
                  <a:srgbClr val="C00000"/>
                </a:solidFill>
              </a:rPr>
              <a:t>16</a:t>
            </a:r>
            <a:r>
              <a:rPr lang="zh-CN" altLang="en-US" dirty="0"/>
              <a:t>周 最短路径</a:t>
            </a:r>
            <a:endParaRPr lang="en-US" altLang="zh-CN" dirty="0"/>
          </a:p>
          <a:p>
            <a:r>
              <a:rPr lang="zh-CN" altLang="en-US" dirty="0"/>
              <a:t>第</a:t>
            </a:r>
            <a:r>
              <a:rPr lang="en-US" altLang="zh-CN" dirty="0">
                <a:solidFill>
                  <a:srgbClr val="C00000"/>
                </a:solidFill>
              </a:rPr>
              <a:t>17</a:t>
            </a:r>
            <a:r>
              <a:rPr lang="zh-CN" altLang="en-US" dirty="0"/>
              <a:t>周 </a:t>
            </a:r>
            <a:r>
              <a:rPr lang="zh-CN" altLang="en-US" dirty="0">
                <a:solidFill>
                  <a:srgbClr val="C00000"/>
                </a:solidFill>
              </a:rPr>
              <a:t>查找</a:t>
            </a:r>
            <a:r>
              <a:rPr lang="zh-CN" altLang="en-US" dirty="0"/>
              <a:t>树</a:t>
            </a:r>
            <a:endParaRPr lang="en-US" altLang="zh-CN" dirty="0"/>
          </a:p>
          <a:p>
            <a:r>
              <a:rPr lang="zh-CN" altLang="en-US" dirty="0"/>
              <a:t>第</a:t>
            </a:r>
            <a:r>
              <a:rPr lang="en-US" altLang="zh-CN" dirty="0">
                <a:solidFill>
                  <a:srgbClr val="C00000"/>
                </a:solidFill>
              </a:rPr>
              <a:t>18</a:t>
            </a:r>
            <a:r>
              <a:rPr lang="zh-CN" altLang="en-US" dirty="0"/>
              <a:t>周</a:t>
            </a:r>
            <a:r>
              <a:rPr lang="en-US" altLang="zh-CN" dirty="0"/>
              <a:t> </a:t>
            </a:r>
            <a:r>
              <a:rPr lang="zh-CN" altLang="en-US" dirty="0"/>
              <a:t>哈希表（复习）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13978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A3AFC800-2FB3-4B1F-BEB9-7A4C729F5B02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328057" y="2090057"/>
            <a:ext cx="6945086" cy="1718356"/>
          </a:xfrm>
        </p:spPr>
        <p:txBody>
          <a:bodyPr/>
          <a:lstStyle/>
          <a:p>
            <a:r>
              <a:rPr lang="zh-CN" altLang="en-US" sz="6000" dirty="0">
                <a:latin typeface="KaiTi" panose="02010609060101010101" pitchFamily="49" charset="-122"/>
                <a:ea typeface="KaiTi" panose="02010609060101010101" pitchFamily="49" charset="-122"/>
              </a:rPr>
              <a:t>算法设计常用思想</a:t>
            </a:r>
            <a:endParaRPr lang="zh-Hans-HK" altLang="en-US" sz="6000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5" name="副标题 4">
            <a:extLst>
              <a:ext uri="{FF2B5EF4-FFF2-40B4-BE49-F238E27FC236}">
                <a16:creationId xmlns:a16="http://schemas.microsoft.com/office/drawing/2014/main" id="{34D33EA6-2792-486D-9C1F-D6D51D091BCF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240518" y="3808413"/>
            <a:ext cx="6575425" cy="1387475"/>
          </a:xfrm>
        </p:spPr>
        <p:txBody>
          <a:bodyPr>
            <a:normAutofit fontScale="92500" lnSpcReduction="20000"/>
          </a:bodyPr>
          <a:lstStyle/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altLang="zh-CN" sz="2800" b="1" dirty="0">
                <a:solidFill>
                  <a:srgbClr val="C0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1. </a:t>
            </a:r>
            <a:r>
              <a:rPr lang="zh-CN" altLang="en-US" sz="2800" b="1" dirty="0">
                <a:solidFill>
                  <a:srgbClr val="C0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递归算法</a:t>
            </a:r>
            <a:r>
              <a:rPr lang="en-US" altLang="zh-CN" sz="2800" b="1" dirty="0">
                <a:solidFill>
                  <a:srgbClr val="C0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		2.</a:t>
            </a:r>
            <a:r>
              <a:rPr lang="zh-CN" altLang="en-US" sz="2800" b="1" dirty="0">
                <a:solidFill>
                  <a:srgbClr val="C0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分治算法</a:t>
            </a:r>
            <a:endParaRPr lang="en-US" altLang="zh-CN" sz="2800" b="1" dirty="0">
              <a:solidFill>
                <a:srgbClr val="C00000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altLang="zh-CN" sz="2800" b="1" dirty="0">
                <a:solidFill>
                  <a:schemeClr val="bg1">
                    <a:lumMod val="65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3. </a:t>
            </a:r>
            <a:r>
              <a:rPr lang="zh-CN" altLang="en-US" sz="2800" b="1" dirty="0">
                <a:solidFill>
                  <a:schemeClr val="bg1">
                    <a:lumMod val="65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动态规划算法</a:t>
            </a:r>
            <a:r>
              <a:rPr lang="en-US" altLang="zh-CN" sz="2800" b="1" dirty="0">
                <a:solidFill>
                  <a:schemeClr val="bg1">
                    <a:lumMod val="65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	4.</a:t>
            </a:r>
            <a:r>
              <a:rPr lang="zh-CN" altLang="en-US" sz="2800" b="1" dirty="0">
                <a:solidFill>
                  <a:schemeClr val="bg1">
                    <a:lumMod val="65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规约思想</a:t>
            </a:r>
            <a:endParaRPr lang="en-US" altLang="zh-CN" sz="2800" b="1" dirty="0">
              <a:solidFill>
                <a:schemeClr val="bg1">
                  <a:lumMod val="65000"/>
                </a:schemeClr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altLang="zh-CN" sz="2800" b="1" dirty="0">
                <a:solidFill>
                  <a:schemeClr val="bg1">
                    <a:lumMod val="65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5. </a:t>
            </a:r>
            <a:r>
              <a:rPr lang="zh-CN" altLang="en-US" sz="2800" b="1" dirty="0">
                <a:solidFill>
                  <a:schemeClr val="bg1">
                    <a:lumMod val="65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贪心算法</a:t>
            </a:r>
            <a:r>
              <a:rPr lang="en-US" altLang="zh-CN" sz="2800" b="1" dirty="0">
                <a:solidFill>
                  <a:schemeClr val="bg1">
                    <a:lumMod val="65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         	6.</a:t>
            </a:r>
            <a:r>
              <a:rPr lang="zh-CN" altLang="en-US" sz="2800" b="1" dirty="0">
                <a:solidFill>
                  <a:schemeClr val="bg1">
                    <a:lumMod val="65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其他算法思想</a:t>
            </a:r>
            <a:endParaRPr lang="en-US" altLang="zh-CN" sz="2800" b="1" dirty="0">
              <a:solidFill>
                <a:schemeClr val="bg1">
                  <a:lumMod val="65000"/>
                </a:schemeClr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4283106-4CC9-4E49-91D8-DB41CC1D1019}"/>
              </a:ext>
            </a:extLst>
          </p:cNvPr>
          <p:cNvSpPr txBox="1"/>
          <p:nvPr/>
        </p:nvSpPr>
        <p:spPr>
          <a:xfrm>
            <a:off x="2808514" y="5758933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zh-CN" altLang="en-US" sz="3600" dirty="0">
                <a:latin typeface="KaiTi" panose="02010609060101010101" pitchFamily="49" charset="-122"/>
                <a:ea typeface="KaiTi" panose="02010609060101010101" pitchFamily="49" charset="-122"/>
              </a:rPr>
              <a:t>王军波</a:t>
            </a:r>
            <a:endParaRPr lang="zh-CN" altLang="en-US" sz="3600" dirty="0"/>
          </a:p>
        </p:txBody>
      </p:sp>
    </p:spTree>
    <p:extLst>
      <p:ext uri="{BB962C8B-B14F-4D97-AF65-F5344CB8AC3E}">
        <p14:creationId xmlns:p14="http://schemas.microsoft.com/office/powerpoint/2010/main" val="2760320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CF15840-AC68-4157-8080-7C3F401D2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关于数学家的一个笑话</a:t>
            </a:r>
            <a:endParaRPr lang="zh-Hans-HK" altLang="en-US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1F80EC9-EEDB-44F9-8CF8-F402D9B3AF9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r>
              <a:rPr lang="zh-CN" altLang="zh-Hans-HK" sz="2800" kern="100" dirty="0">
                <a:effectLst/>
                <a:latin typeface="SimHei" panose="02010609060101010101" pitchFamily="49" charset="-122"/>
              </a:rPr>
              <a:t>假如在你面前有</a:t>
            </a:r>
            <a:r>
              <a:rPr lang="zh-CN" altLang="zh-Hans-HK" sz="2800" kern="100" dirty="0">
                <a:solidFill>
                  <a:srgbClr val="00B0F0"/>
                </a:solidFill>
                <a:effectLst/>
                <a:latin typeface="SimHei" panose="02010609060101010101" pitchFamily="49" charset="-122"/>
              </a:rPr>
              <a:t>煤气灶、水壶、水笼头和火柴</a:t>
            </a:r>
            <a:r>
              <a:rPr lang="zh-CN" altLang="en-US" sz="2800" kern="100" dirty="0">
                <a:effectLst/>
                <a:latin typeface="SimHei" panose="02010609060101010101" pitchFamily="49" charset="-122"/>
              </a:rPr>
              <a:t>。你</a:t>
            </a:r>
            <a:r>
              <a:rPr lang="zh-CN" altLang="zh-Hans-HK" sz="2800" kern="100" dirty="0">
                <a:effectLst/>
                <a:latin typeface="SimHei" panose="02010609060101010101" pitchFamily="49" charset="-122"/>
              </a:rPr>
              <a:t>要烧一壶开水，你应该怎样做？</a:t>
            </a:r>
            <a:endParaRPr lang="en-US" altLang="zh-CN" sz="2800" kern="100" dirty="0">
              <a:effectLst/>
              <a:latin typeface="SimHei" panose="02010609060101010101" pitchFamily="49" charset="-122"/>
            </a:endParaRPr>
          </a:p>
          <a:p>
            <a:pPr lvl="1"/>
            <a:r>
              <a:rPr lang="zh-CN" altLang="zh-Hans-HK" sz="2400" i="1" kern="100" dirty="0">
                <a:solidFill>
                  <a:schemeClr val="accent2"/>
                </a:solidFill>
                <a:effectLst/>
                <a:latin typeface="SimHei" panose="02010609060101010101" pitchFamily="49" charset="-122"/>
              </a:rPr>
              <a:t>水壶中加满水；点燃煤气；把水壶放到煤气灶上。</a:t>
            </a:r>
            <a:endParaRPr lang="en-US" altLang="zh-CN" sz="2400" i="1" kern="100" dirty="0">
              <a:solidFill>
                <a:schemeClr val="accent2"/>
              </a:solidFill>
              <a:effectLst/>
              <a:latin typeface="SimHei" panose="02010609060101010101" pitchFamily="49" charset="-122"/>
            </a:endParaRPr>
          </a:p>
          <a:p>
            <a:r>
              <a:rPr lang="zh-CN" altLang="zh-Hans-HK" sz="2800" kern="100" dirty="0">
                <a:effectLst/>
                <a:latin typeface="SimHei" panose="02010609060101010101" pitchFamily="49" charset="-122"/>
              </a:rPr>
              <a:t>现在</a:t>
            </a:r>
            <a:r>
              <a:rPr lang="zh-CN" altLang="en-US" sz="2800" kern="100" dirty="0">
                <a:effectLst/>
                <a:latin typeface="SimHei" panose="02010609060101010101" pitchFamily="49" charset="-122"/>
              </a:rPr>
              <a:t>假定</a:t>
            </a:r>
            <a:r>
              <a:rPr lang="zh-CN" altLang="zh-Hans-HK" sz="2800" kern="100" dirty="0">
                <a:effectLst/>
                <a:latin typeface="SimHei" panose="02010609060101010101" pitchFamily="49" charset="-122"/>
              </a:rPr>
              <a:t>所有的条件都和原来一样，只是</a:t>
            </a:r>
            <a:r>
              <a:rPr lang="zh-CN" altLang="zh-Hans-HK" sz="2800" kern="100" dirty="0">
                <a:solidFill>
                  <a:srgbClr val="00B0F0"/>
                </a:solidFill>
                <a:effectLst/>
                <a:latin typeface="SimHei" panose="02010609060101010101" pitchFamily="49" charset="-122"/>
              </a:rPr>
              <a:t>水壶中已灌满了水</a:t>
            </a:r>
            <a:r>
              <a:rPr lang="zh-CN" altLang="zh-Hans-HK" sz="2800" kern="100" dirty="0">
                <a:effectLst/>
                <a:latin typeface="SimHei" panose="02010609060101010101" pitchFamily="49" charset="-122"/>
              </a:rPr>
              <a:t>，这时你又应该怎样做？</a:t>
            </a:r>
            <a:endParaRPr lang="en-US" altLang="zh-CN" sz="2800" kern="100" dirty="0">
              <a:effectLst/>
              <a:latin typeface="SimHei" panose="02010609060101010101" pitchFamily="49" charset="-122"/>
            </a:endParaRPr>
          </a:p>
          <a:p>
            <a:pPr lvl="1"/>
            <a:r>
              <a:rPr lang="zh-CN" altLang="zh-Hans-HK" sz="2400" i="1" kern="100" dirty="0">
                <a:solidFill>
                  <a:schemeClr val="accent2"/>
                </a:solidFill>
                <a:effectLst/>
                <a:latin typeface="SimHei" panose="02010609060101010101" pitchFamily="49" charset="-122"/>
              </a:rPr>
              <a:t>只要点燃煤气，再把水壶放到煤气灶上就可以了</a:t>
            </a:r>
            <a:r>
              <a:rPr lang="zh-CN" altLang="zh-Hans-HK" sz="2400" kern="100" dirty="0">
                <a:solidFill>
                  <a:schemeClr val="accent2"/>
                </a:solidFill>
                <a:effectLst/>
                <a:latin typeface="SimHei" panose="02010609060101010101" pitchFamily="49" charset="-122"/>
              </a:rPr>
              <a:t>。</a:t>
            </a:r>
            <a:endParaRPr lang="en-US" altLang="zh-CN" sz="2400" kern="100" dirty="0">
              <a:solidFill>
                <a:schemeClr val="accent2"/>
              </a:solidFill>
              <a:effectLst/>
              <a:latin typeface="SimHei" panose="02010609060101010101" pitchFamily="49" charset="-122"/>
            </a:endParaRPr>
          </a:p>
          <a:p>
            <a:pPr lvl="1"/>
            <a:r>
              <a:rPr lang="zh-CN" altLang="en-US" sz="2400" kern="100" dirty="0">
                <a:latin typeface="SimHei" panose="02010609060101010101" pitchFamily="49" charset="-122"/>
              </a:rPr>
              <a:t>数学</a:t>
            </a:r>
            <a:r>
              <a:rPr lang="zh-CN" altLang="zh-Hans-HK" sz="2400" kern="100" dirty="0">
                <a:effectLst/>
                <a:latin typeface="SimHei" panose="02010609060101010101" pitchFamily="49" charset="-122"/>
              </a:rPr>
              <a:t>家</a:t>
            </a:r>
            <a:r>
              <a:rPr lang="zh-CN" altLang="en-US" sz="2400" kern="100" dirty="0">
                <a:effectLst/>
                <a:latin typeface="SimHei" panose="02010609060101010101" pitchFamily="49" charset="-122"/>
              </a:rPr>
              <a:t>的回答是：</a:t>
            </a:r>
            <a:r>
              <a:rPr lang="zh-CN" altLang="zh-Hans-HK" sz="2400" kern="100" dirty="0">
                <a:effectLst/>
                <a:latin typeface="SimHei" panose="02010609060101010101" pitchFamily="49" charset="-122"/>
              </a:rPr>
              <a:t>倒去壶中的水，</a:t>
            </a:r>
            <a:r>
              <a:rPr lang="zh-CN" altLang="en-US" sz="2400" kern="100" dirty="0">
                <a:effectLst/>
                <a:latin typeface="SimHei" panose="02010609060101010101" pitchFamily="49" charset="-122"/>
              </a:rPr>
              <a:t>这样</a:t>
            </a:r>
            <a:r>
              <a:rPr lang="zh-CN" altLang="zh-Hans-HK" sz="2400" kern="100" dirty="0">
                <a:effectLst/>
                <a:latin typeface="SimHei" panose="02010609060101010101" pitchFamily="49" charset="-122"/>
              </a:rPr>
              <a:t>把后一问题</a:t>
            </a:r>
            <a:r>
              <a:rPr lang="zh-CN" altLang="en-US" sz="2400" kern="100" dirty="0">
                <a:solidFill>
                  <a:srgbClr val="FF0000"/>
                </a:solidFill>
                <a:effectLst/>
                <a:latin typeface="SimHei" panose="02010609060101010101" pitchFamily="49" charset="-122"/>
              </a:rPr>
              <a:t>规约</a:t>
            </a:r>
            <a:r>
              <a:rPr lang="zh-CN" altLang="zh-Hans-HK" sz="2400" kern="100" dirty="0">
                <a:effectLst/>
                <a:latin typeface="SimHei" panose="02010609060101010101" pitchFamily="49" charset="-122"/>
              </a:rPr>
              <a:t>为前一个问题了，而前一问题是已经解决了的。</a:t>
            </a:r>
            <a:endParaRPr lang="en-US" altLang="zh-CN" sz="2400" kern="100" dirty="0">
              <a:effectLst/>
              <a:latin typeface="SimHei" panose="02010609060101010101" pitchFamily="49" charset="-122"/>
            </a:endParaRPr>
          </a:p>
          <a:p>
            <a:pPr lvl="1"/>
            <a:endParaRPr lang="en-US" altLang="zh-Hans-HK" sz="2400" kern="100" dirty="0">
              <a:latin typeface="SimHei" panose="02010609060101010101" pitchFamily="49" charset="-122"/>
            </a:endParaRPr>
          </a:p>
          <a:p>
            <a:pPr lvl="1"/>
            <a:r>
              <a:rPr lang="zh-CN" altLang="en-US" sz="2400" kern="100" dirty="0">
                <a:effectLst/>
                <a:latin typeface="SimHei" panose="02010609060101010101" pitchFamily="49" charset="-122"/>
              </a:rPr>
              <a:t>今天要讲到的学多算法设计思想都与</a:t>
            </a:r>
            <a:r>
              <a:rPr lang="zh-CN" altLang="en-US" sz="2400" kern="100" dirty="0">
                <a:solidFill>
                  <a:srgbClr val="FF0000"/>
                </a:solidFill>
                <a:effectLst/>
                <a:latin typeface="SimHei" panose="02010609060101010101" pitchFamily="49" charset="-122"/>
              </a:rPr>
              <a:t>规约</a:t>
            </a:r>
            <a:r>
              <a:rPr lang="zh-CN" altLang="en-US" sz="2400" kern="100" dirty="0">
                <a:effectLst/>
                <a:latin typeface="SimHei" panose="02010609060101010101" pitchFamily="49" charset="-122"/>
              </a:rPr>
              <a:t>有关。</a:t>
            </a:r>
            <a:endParaRPr lang="zh-Hans-HK" altLang="zh-Hans-HK" sz="2400" kern="100" dirty="0">
              <a:effectLst/>
              <a:latin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22887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B8B8D02-FDE3-48A0-A6DA-357BE5F48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bg1"/>
                </a:solidFill>
              </a:rPr>
              <a:t>递归算法的思想</a:t>
            </a:r>
            <a:endParaRPr lang="zh-Hans-HK" altLang="en-US" dirty="0">
              <a:solidFill>
                <a:schemeClr val="bg1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B774CB9-9269-4282-A6C2-559EE2F2E64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r>
              <a:rPr lang="zh-CN" altLang="en-US" dirty="0"/>
              <a:t>将一个问题</a:t>
            </a:r>
            <a:r>
              <a:rPr lang="zh-CN" altLang="en-US" dirty="0">
                <a:solidFill>
                  <a:srgbClr val="FF0000"/>
                </a:solidFill>
              </a:rPr>
              <a:t>规约</a:t>
            </a:r>
            <a:r>
              <a:rPr lang="en-US" altLang="zh-CN" dirty="0">
                <a:solidFill>
                  <a:srgbClr val="FF0000"/>
                </a:solidFill>
              </a:rPr>
              <a:t>(reduce)</a:t>
            </a:r>
            <a:r>
              <a:rPr lang="zh-CN" altLang="en-US" dirty="0"/>
              <a:t>到</a:t>
            </a:r>
            <a:r>
              <a:rPr lang="zh-CN" altLang="en-US" b="1" dirty="0">
                <a:solidFill>
                  <a:srgbClr val="00B0F0"/>
                </a:solidFill>
              </a:rPr>
              <a:t>较小规模的</a:t>
            </a:r>
            <a:r>
              <a:rPr lang="zh-CN" altLang="en-US" dirty="0">
                <a:solidFill>
                  <a:srgbClr val="00B0F0"/>
                </a:solidFill>
              </a:rPr>
              <a:t>、</a:t>
            </a:r>
            <a:r>
              <a:rPr lang="zh-CN" altLang="en-US" b="1" dirty="0">
                <a:solidFill>
                  <a:srgbClr val="00B0F0"/>
                </a:solidFill>
              </a:rPr>
              <a:t>同类型</a:t>
            </a:r>
            <a:r>
              <a:rPr lang="zh-CN" altLang="en-US" dirty="0"/>
              <a:t>问题。</a:t>
            </a:r>
            <a:r>
              <a:rPr lang="zh-CN" altLang="en-US" dirty="0">
                <a:solidFill>
                  <a:srgbClr val="00B0F0"/>
                </a:solidFill>
              </a:rPr>
              <a:t>不断</a:t>
            </a:r>
            <a:r>
              <a:rPr lang="zh-CN" altLang="en-US" b="1" dirty="0"/>
              <a:t>缩小</a:t>
            </a:r>
            <a:r>
              <a:rPr lang="zh-CN" altLang="en-US" dirty="0"/>
              <a:t>问题规模直到问题规模</a:t>
            </a:r>
            <a:r>
              <a:rPr lang="zh-CN" altLang="en-US" dirty="0">
                <a:solidFill>
                  <a:srgbClr val="00B0F0"/>
                </a:solidFill>
              </a:rPr>
              <a:t>足够小</a:t>
            </a:r>
            <a:r>
              <a:rPr lang="zh-CN" altLang="en-US" dirty="0"/>
              <a:t>，小到能够找到有效方法解决该问题。</a:t>
            </a:r>
            <a:endParaRPr lang="en-US" altLang="zh-CN" dirty="0"/>
          </a:p>
          <a:p>
            <a:r>
              <a:rPr lang="en-US" altLang="zh-CN" dirty="0">
                <a:solidFill>
                  <a:srgbClr val="00B050"/>
                </a:solidFill>
              </a:rPr>
              <a:t>Gray</a:t>
            </a:r>
            <a:r>
              <a:rPr lang="zh-CN" altLang="en-US" dirty="0">
                <a:solidFill>
                  <a:srgbClr val="00B050"/>
                </a:solidFill>
              </a:rPr>
              <a:t>码构造</a:t>
            </a:r>
            <a:r>
              <a:rPr lang="zh-CN" altLang="en-US" dirty="0"/>
              <a:t>。</a:t>
            </a:r>
            <a:r>
              <a:rPr lang="en-US" altLang="zh-CN" dirty="0">
                <a:solidFill>
                  <a:schemeClr val="tx1"/>
                </a:solidFill>
              </a:rPr>
              <a:t>Gray(n)</a:t>
            </a:r>
            <a:r>
              <a:rPr lang="zh-CN" altLang="en-US" dirty="0"/>
              <a:t>规约到</a:t>
            </a:r>
            <a:r>
              <a:rPr lang="en-US" altLang="zh-CN" dirty="0">
                <a:solidFill>
                  <a:schemeClr val="tx1"/>
                </a:solidFill>
              </a:rPr>
              <a:t>Gray(n-1)</a:t>
            </a:r>
            <a:r>
              <a:rPr lang="zh-CN" altLang="en-US" dirty="0"/>
              <a:t>。</a:t>
            </a:r>
            <a:endParaRPr lang="en-US" altLang="zh-CN" dirty="0"/>
          </a:p>
          <a:p>
            <a:r>
              <a:rPr lang="en-US" altLang="zh-CN" dirty="0" err="1">
                <a:solidFill>
                  <a:srgbClr val="00B050"/>
                </a:solidFill>
              </a:rPr>
              <a:t>gcd</a:t>
            </a:r>
            <a:r>
              <a:rPr lang="zh-CN" altLang="en-US" dirty="0">
                <a:solidFill>
                  <a:srgbClr val="00B050"/>
                </a:solidFill>
              </a:rPr>
              <a:t>求解</a:t>
            </a:r>
            <a:r>
              <a:rPr lang="zh-CN" altLang="en-US" dirty="0"/>
              <a:t>。</a:t>
            </a:r>
            <a:r>
              <a:rPr lang="en-US" altLang="zh-CN" dirty="0">
                <a:solidFill>
                  <a:schemeClr val="tx1"/>
                </a:solidFill>
              </a:rPr>
              <a:t>(</a:t>
            </a:r>
            <a:r>
              <a:rPr lang="en-US" altLang="zh-CN" dirty="0" err="1">
                <a:solidFill>
                  <a:schemeClr val="tx1"/>
                </a:solidFill>
              </a:rPr>
              <a:t>a,b</a:t>
            </a:r>
            <a:r>
              <a:rPr lang="en-US" altLang="zh-CN" dirty="0">
                <a:solidFill>
                  <a:schemeClr val="tx1"/>
                </a:solidFill>
              </a:rPr>
              <a:t>)</a:t>
            </a:r>
            <a:r>
              <a:rPr lang="en-US" altLang="zh-CN" dirty="0">
                <a:solidFill>
                  <a:srgbClr val="92D050"/>
                </a:solidFill>
              </a:rPr>
              <a:t> </a:t>
            </a:r>
            <a:r>
              <a:rPr lang="zh-CN" altLang="en-US" dirty="0"/>
              <a:t>规约到</a:t>
            </a:r>
            <a:r>
              <a:rPr lang="en-US" altLang="zh-CN" dirty="0"/>
              <a:t> </a:t>
            </a:r>
            <a:r>
              <a:rPr lang="en-US" altLang="zh-CN" dirty="0">
                <a:solidFill>
                  <a:schemeClr val="tx1"/>
                </a:solidFill>
              </a:rPr>
              <a:t>(</a:t>
            </a:r>
            <a:r>
              <a:rPr lang="en-US" altLang="zh-CN" dirty="0" err="1">
                <a:solidFill>
                  <a:schemeClr val="tx1"/>
                </a:solidFill>
              </a:rPr>
              <a:t>b%a</a:t>
            </a:r>
            <a:r>
              <a:rPr lang="en-US" altLang="zh-CN" dirty="0">
                <a:solidFill>
                  <a:schemeClr val="tx1"/>
                </a:solidFill>
              </a:rPr>
              <a:t>, a)</a:t>
            </a:r>
          </a:p>
          <a:p>
            <a:pPr lvl="1"/>
            <a:r>
              <a:rPr lang="en-US" altLang="zh-Hans-HK" dirty="0" err="1"/>
              <a:t>gcd</a:t>
            </a:r>
            <a:r>
              <a:rPr lang="en-US" altLang="zh-Hans-HK" dirty="0"/>
              <a:t>(a</a:t>
            </a:r>
            <a:r>
              <a:rPr lang="en-US" altLang="zh-Hans-HK" baseline="-25000" dirty="0"/>
              <a:t>i+1</a:t>
            </a:r>
            <a:r>
              <a:rPr lang="en-US" altLang="zh-Hans-HK" dirty="0"/>
              <a:t>,b</a:t>
            </a:r>
            <a:r>
              <a:rPr lang="en-US" altLang="zh-Hans-HK" baseline="-25000" dirty="0"/>
              <a:t>i+1</a:t>
            </a:r>
            <a:r>
              <a:rPr lang="en-US" altLang="zh-Hans-HK" dirty="0"/>
              <a:t>) </a:t>
            </a:r>
            <a:r>
              <a:rPr lang="zh-CN" altLang="en-US" dirty="0"/>
              <a:t>相较而言规模更小、仍是同类型问题。</a:t>
            </a:r>
            <a:endParaRPr lang="en-US" altLang="zh-CN" dirty="0"/>
          </a:p>
          <a:p>
            <a:pPr lvl="1"/>
            <a:r>
              <a:rPr lang="zh-CN" altLang="en-US" dirty="0"/>
              <a:t>在</a:t>
            </a:r>
            <a:r>
              <a:rPr lang="en-US" altLang="zh-CN" dirty="0"/>
              <a:t>log(a)+1</a:t>
            </a:r>
            <a:r>
              <a:rPr lang="zh-CN" altLang="en-US" dirty="0"/>
              <a:t>步以内问题规模足够小</a:t>
            </a:r>
            <a:r>
              <a:rPr lang="en-US" altLang="zh-CN" dirty="0"/>
              <a:t>(a=0)</a:t>
            </a:r>
            <a:r>
              <a:rPr lang="zh-CN" altLang="en-US" dirty="0"/>
              <a:t>。</a:t>
            </a:r>
            <a:endParaRPr lang="en-US" altLang="zh-CN" dirty="0"/>
          </a:p>
          <a:p>
            <a:r>
              <a:rPr lang="en-US" altLang="zh-CN" dirty="0">
                <a:solidFill>
                  <a:srgbClr val="00B050"/>
                </a:solidFill>
              </a:rPr>
              <a:t>Hanoi</a:t>
            </a:r>
            <a:r>
              <a:rPr lang="zh-CN" altLang="en-US" dirty="0">
                <a:solidFill>
                  <a:srgbClr val="00B050"/>
                </a:solidFill>
              </a:rPr>
              <a:t> </a:t>
            </a:r>
            <a:r>
              <a:rPr lang="en-US" altLang="zh-CN" dirty="0">
                <a:solidFill>
                  <a:srgbClr val="00B050"/>
                </a:solidFill>
              </a:rPr>
              <a:t>Tower</a:t>
            </a:r>
            <a:r>
              <a:rPr lang="zh-CN" altLang="en-US" dirty="0"/>
              <a:t>。</a:t>
            </a:r>
            <a:r>
              <a:rPr lang="en-US" altLang="zh-CN" dirty="0">
                <a:solidFill>
                  <a:schemeClr val="tx1"/>
                </a:solidFill>
              </a:rPr>
              <a:t>(n, S</a:t>
            </a:r>
            <a:r>
              <a:rPr lang="en-US" altLang="zh-CN" dirty="0">
                <a:solidFill>
                  <a:schemeClr val="tx1"/>
                </a:solidFill>
                <a:sym typeface="Wingdings" panose="05000000000000000000" pitchFamily="2" charset="2"/>
              </a:rPr>
              <a:t></a:t>
            </a:r>
            <a:r>
              <a:rPr lang="en-US" altLang="zh-CN" dirty="0">
                <a:solidFill>
                  <a:schemeClr val="tx1"/>
                </a:solidFill>
              </a:rPr>
              <a:t>T, X)</a:t>
            </a:r>
            <a:r>
              <a:rPr lang="zh-CN" altLang="en-US" dirty="0"/>
              <a:t>规约到</a:t>
            </a:r>
            <a:r>
              <a:rPr lang="en-US" altLang="zh-CN" dirty="0"/>
              <a:t>2</a:t>
            </a:r>
            <a:r>
              <a:rPr lang="zh-CN" altLang="en-US" dirty="0"/>
              <a:t>个规模为</a:t>
            </a:r>
            <a:r>
              <a:rPr lang="en-US" altLang="zh-CN" dirty="0"/>
              <a:t>n-1</a:t>
            </a:r>
            <a:r>
              <a:rPr lang="zh-CN" altLang="en-US" dirty="0"/>
              <a:t>的同类问题</a:t>
            </a:r>
            <a:r>
              <a:rPr lang="en-US" altLang="zh-CN" dirty="0">
                <a:solidFill>
                  <a:schemeClr val="tx1"/>
                </a:solidFill>
              </a:rPr>
              <a:t>(n-1,S</a:t>
            </a:r>
            <a:r>
              <a:rPr lang="en-US" altLang="zh-CN" dirty="0">
                <a:solidFill>
                  <a:schemeClr val="tx1"/>
                </a:solidFill>
                <a:sym typeface="Wingdings" panose="05000000000000000000" pitchFamily="2" charset="2"/>
              </a:rPr>
              <a:t>  </a:t>
            </a:r>
            <a:r>
              <a:rPr lang="en-US" altLang="zh-CN" dirty="0">
                <a:solidFill>
                  <a:schemeClr val="tx1"/>
                </a:solidFill>
              </a:rPr>
              <a:t>X,T) </a:t>
            </a:r>
            <a:r>
              <a:rPr lang="en-US" altLang="zh-CN" dirty="0"/>
              <a:t>&amp; </a:t>
            </a:r>
            <a:r>
              <a:rPr lang="en-US" altLang="zh-CN" dirty="0">
                <a:solidFill>
                  <a:schemeClr val="tx1"/>
                </a:solidFill>
              </a:rPr>
              <a:t>(n-1,X</a:t>
            </a:r>
            <a:r>
              <a:rPr lang="en-US" altLang="zh-CN" dirty="0">
                <a:solidFill>
                  <a:schemeClr val="tx1"/>
                </a:solidFill>
                <a:sym typeface="Wingdings" panose="05000000000000000000" pitchFamily="2" charset="2"/>
              </a:rPr>
              <a:t></a:t>
            </a:r>
            <a:r>
              <a:rPr lang="en-US" altLang="zh-CN" dirty="0">
                <a:solidFill>
                  <a:schemeClr val="tx1"/>
                </a:solidFill>
              </a:rPr>
              <a:t>T,S)</a:t>
            </a:r>
            <a:r>
              <a:rPr lang="zh-CN" altLang="en-US" dirty="0"/>
              <a:t>。</a:t>
            </a:r>
            <a:endParaRPr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B137DC1-BA14-434A-8DBB-1CBE9594F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5E20D-8408-6842-9C4E-91A48B99822E}" type="slidenum">
              <a:rPr kumimoji="1" lang="zh-CN" altLang="en-US" smtClean="0"/>
              <a:pPr/>
              <a:t>4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35843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22887DF-BF41-4AF3-AA4A-E36B204A8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bg1"/>
                </a:solidFill>
              </a:rPr>
              <a:t>递归算法应用举例</a:t>
            </a:r>
            <a:r>
              <a:rPr lang="en-US" altLang="zh-CN" dirty="0">
                <a:solidFill>
                  <a:schemeClr val="bg1"/>
                </a:solidFill>
              </a:rPr>
              <a:t>1</a:t>
            </a:r>
            <a:endParaRPr lang="zh-Hans-HK" altLang="en-US" dirty="0">
              <a:solidFill>
                <a:schemeClr val="bg1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C1C4A1E-EFF1-4A56-83BD-9E4E35C5150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zh-CN" altLang="en-US" sz="2800" dirty="0">
                <a:solidFill>
                  <a:srgbClr val="00B050"/>
                </a:solidFill>
              </a:rPr>
              <a:t>矩阵的幂</a:t>
            </a:r>
            <a:endParaRPr lang="en-US" altLang="zh-CN" sz="2800" dirty="0">
              <a:solidFill>
                <a:srgbClr val="00B050"/>
              </a:solidFill>
            </a:endParaRPr>
          </a:p>
          <a:p>
            <a:pPr lvl="1"/>
            <a:r>
              <a:rPr lang="en-US" altLang="zh-CN" sz="2400" dirty="0"/>
              <a:t>【</a:t>
            </a:r>
            <a:r>
              <a:rPr lang="zh-CN" altLang="en-US" sz="2400" dirty="0"/>
              <a:t>问题描述</a:t>
            </a:r>
            <a:r>
              <a:rPr lang="en-US" altLang="zh-CN" sz="2400" dirty="0"/>
              <a:t>】</a:t>
            </a:r>
            <a:r>
              <a:rPr lang="zh-CN" altLang="en-US" sz="2400" dirty="0"/>
              <a:t>计算</a:t>
            </a:r>
            <a:r>
              <a:rPr lang="en-US" altLang="zh-Hans-HK" sz="2400" dirty="0"/>
              <a:t> </a:t>
            </a:r>
            <a:r>
              <a:rPr lang="en-US" altLang="zh-Hans-HK" sz="2400" dirty="0">
                <a:solidFill>
                  <a:srgbClr val="92D050"/>
                </a:solidFill>
              </a:rPr>
              <a:t>A</a:t>
            </a:r>
            <a:r>
              <a:rPr lang="en-US" altLang="zh-Hans-HK" sz="2400" baseline="30000" dirty="0">
                <a:solidFill>
                  <a:srgbClr val="92D050"/>
                </a:solidFill>
              </a:rPr>
              <a:t>m</a:t>
            </a:r>
            <a:r>
              <a:rPr lang="zh-CN" altLang="en-US" sz="2400" dirty="0"/>
              <a:t>，</a:t>
            </a:r>
            <a:r>
              <a:rPr lang="en-US" altLang="zh-CN" sz="2400" dirty="0"/>
              <a:t>A</a:t>
            </a:r>
            <a:r>
              <a:rPr lang="zh-CN" altLang="en-US" sz="2400" dirty="0"/>
              <a:t>是</a:t>
            </a:r>
            <a:r>
              <a:rPr lang="en-US" altLang="zh-CN" sz="2400" dirty="0"/>
              <a:t>n*n</a:t>
            </a:r>
            <a:r>
              <a:rPr lang="zh-CN" altLang="en-US" sz="2400" dirty="0"/>
              <a:t>的矩阵。</a:t>
            </a:r>
            <a:endParaRPr lang="en-US" altLang="zh-CN" sz="2400" dirty="0"/>
          </a:p>
          <a:p>
            <a:pPr lvl="1"/>
            <a:r>
              <a:rPr lang="zh-CN" altLang="en-US" sz="2400" dirty="0"/>
              <a:t>非递归方法</a:t>
            </a:r>
            <a:endParaRPr lang="en-US" altLang="zh-Hans-HK" sz="2200" b="1" dirty="0">
              <a:solidFill>
                <a:srgbClr val="FFC000"/>
              </a:solidFill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3D1A8297-A5F6-1242-9673-EBBD670785D9}"/>
              </a:ext>
            </a:extLst>
          </p:cNvPr>
          <p:cNvSpPr/>
          <p:nvPr/>
        </p:nvSpPr>
        <p:spPr>
          <a:xfrm>
            <a:off x="1143000" y="3280406"/>
            <a:ext cx="685799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Courier" pitchFamily="2" charset="0"/>
                <a:ea typeface="SimHei" panose="02010609060101010101" pitchFamily="49" charset="-122"/>
                <a:cs typeface="Times New Roman" panose="02020603050405020304" pitchFamily="18" charset="0"/>
              </a:rPr>
              <a:t>for</a:t>
            </a:r>
            <a:r>
              <a:rPr lang="zh-CN" altLang="en-US" dirty="0">
                <a:latin typeface="Courier" pitchFamily="2" charset="0"/>
                <a:ea typeface="SimHei" panose="02010609060101010101" pitchFamily="49" charset="-122"/>
                <a:cs typeface="Times New Roman" panose="02020603050405020304" pitchFamily="18" charset="0"/>
              </a:rPr>
              <a:t>(i=0;i&lt;n;i++){ </a:t>
            </a:r>
          </a:p>
          <a:p>
            <a:r>
              <a:rPr lang="zh-CN" altLang="en-US" dirty="0">
                <a:latin typeface="Courier" pitchFamily="2" charset="0"/>
                <a:ea typeface="SimHei" panose="02010609060101010101" pitchFamily="49" charset="-122"/>
                <a:cs typeface="Times New Roman" panose="02020603050405020304" pitchFamily="18" charset="0"/>
              </a:rPr>
              <a:t>        </a:t>
            </a:r>
            <a:r>
              <a:rPr lang="zh-CN" altLang="en-US" b="1" dirty="0">
                <a:solidFill>
                  <a:srgbClr val="C00000"/>
                </a:solidFill>
                <a:latin typeface="Courier" pitchFamily="2" charset="0"/>
                <a:ea typeface="SimHei" panose="02010609060101010101" pitchFamily="49" charset="-122"/>
                <a:cs typeface="Times New Roman" panose="02020603050405020304" pitchFamily="18" charset="0"/>
              </a:rPr>
              <a:t>for</a:t>
            </a:r>
            <a:r>
              <a:rPr lang="zh-CN" altLang="en-US" dirty="0">
                <a:latin typeface="Courier" pitchFamily="2" charset="0"/>
                <a:ea typeface="SimHei" panose="02010609060101010101" pitchFamily="49" charset="-122"/>
                <a:cs typeface="Times New Roman" panose="02020603050405020304" pitchFamily="18" charset="0"/>
              </a:rPr>
              <a:t>(j=0;j&lt;</a:t>
            </a:r>
            <a:r>
              <a:rPr lang="en-US" altLang="zh-CN" dirty="0">
                <a:latin typeface="Courier" pitchFamily="2" charset="0"/>
                <a:ea typeface="SimHei" panose="02010609060101010101" pitchFamily="49" charset="-122"/>
                <a:cs typeface="Times New Roman" panose="02020603050405020304" pitchFamily="18" charset="0"/>
              </a:rPr>
              <a:t>n</a:t>
            </a:r>
            <a:r>
              <a:rPr lang="zh-CN" altLang="en-US" dirty="0">
                <a:latin typeface="Courier" pitchFamily="2" charset="0"/>
                <a:ea typeface="SimHei" panose="02010609060101010101" pitchFamily="49" charset="-122"/>
                <a:cs typeface="Times New Roman" panose="02020603050405020304" pitchFamily="18" charset="0"/>
              </a:rPr>
              <a:t>;j++){  </a:t>
            </a:r>
          </a:p>
          <a:p>
            <a:r>
              <a:rPr lang="zh-CN" altLang="en-US" dirty="0">
                <a:latin typeface="Courier" pitchFamily="2" charset="0"/>
                <a:ea typeface="SimHei" panose="02010609060101010101" pitchFamily="49" charset="-122"/>
                <a:cs typeface="Times New Roman" panose="02020603050405020304" pitchFamily="18" charset="0"/>
              </a:rPr>
              <a:t>            </a:t>
            </a:r>
            <a:r>
              <a:rPr lang="zh-CN" altLang="en-US" b="1" dirty="0">
                <a:solidFill>
                  <a:srgbClr val="C00000"/>
                </a:solidFill>
                <a:latin typeface="Courier" pitchFamily="2" charset="0"/>
                <a:ea typeface="SimHei" panose="02010609060101010101" pitchFamily="49" charset="-122"/>
                <a:cs typeface="Times New Roman" panose="02020603050405020304" pitchFamily="18" charset="0"/>
              </a:rPr>
              <a:t>for</a:t>
            </a:r>
            <a:r>
              <a:rPr lang="zh-CN" altLang="en-US" dirty="0">
                <a:latin typeface="Courier" pitchFamily="2" charset="0"/>
                <a:ea typeface="SimHei" panose="02010609060101010101" pitchFamily="49" charset="-122"/>
                <a:cs typeface="Times New Roman" panose="02020603050405020304" pitchFamily="18" charset="0"/>
              </a:rPr>
              <a:t>(k=0;k&lt;n;k++){ </a:t>
            </a:r>
          </a:p>
          <a:p>
            <a:r>
              <a:rPr lang="zh-CN" altLang="en-US" dirty="0">
                <a:latin typeface="Courier" pitchFamily="2" charset="0"/>
                <a:ea typeface="SimHei" panose="02010609060101010101" pitchFamily="49" charset="-122"/>
                <a:cs typeface="Times New Roman" panose="02020603050405020304" pitchFamily="18" charset="0"/>
              </a:rPr>
              <a:t>                C[i][j]= </a:t>
            </a:r>
            <a:r>
              <a:rPr lang="en-US" altLang="zh-CN" dirty="0">
                <a:latin typeface="Courier" pitchFamily="2" charset="0"/>
                <a:ea typeface="SimHei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dirty="0">
                <a:latin typeface="Courier" pitchFamily="2" charset="0"/>
                <a:ea typeface="SimHei" panose="02010609060101010101" pitchFamily="49" charset="-122"/>
                <a:cs typeface="Times New Roman" panose="02020603050405020304" pitchFamily="18" charset="0"/>
              </a:rPr>
              <a:t>[i][k]*</a:t>
            </a:r>
            <a:r>
              <a:rPr lang="en-US" altLang="zh-CN" dirty="0">
                <a:latin typeface="Courier" pitchFamily="2" charset="0"/>
                <a:ea typeface="SimHei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dirty="0">
                <a:latin typeface="Courier" pitchFamily="2" charset="0"/>
                <a:ea typeface="SimHei" panose="02010609060101010101" pitchFamily="49" charset="-122"/>
                <a:cs typeface="Times New Roman" panose="02020603050405020304" pitchFamily="18" charset="0"/>
              </a:rPr>
              <a:t>[k][j]; </a:t>
            </a:r>
          </a:p>
          <a:p>
            <a:r>
              <a:rPr lang="zh-CN" altLang="en-US" dirty="0">
                <a:latin typeface="Courier" pitchFamily="2" charset="0"/>
                <a:ea typeface="SimHei" panose="02010609060101010101" pitchFamily="49" charset="-122"/>
                <a:cs typeface="Times New Roman" panose="02020603050405020304" pitchFamily="18" charset="0"/>
              </a:rPr>
              <a:t>             } </a:t>
            </a:r>
          </a:p>
          <a:p>
            <a:r>
              <a:rPr lang="zh-CN" altLang="en-US" dirty="0">
                <a:latin typeface="Courier" pitchFamily="2" charset="0"/>
                <a:ea typeface="SimHei" panose="02010609060101010101" pitchFamily="49" charset="-122"/>
                <a:cs typeface="Times New Roman" panose="02020603050405020304" pitchFamily="18" charset="0"/>
              </a:rPr>
              <a:t>         } </a:t>
            </a:r>
          </a:p>
          <a:p>
            <a:r>
              <a:rPr lang="zh-CN" altLang="en-US" dirty="0">
                <a:latin typeface="Courier" pitchFamily="2" charset="0"/>
                <a:ea typeface="SimHei" panose="02010609060101010101" pitchFamily="49" charset="-122"/>
                <a:cs typeface="Times New Roman" panose="02020603050405020304" pitchFamily="18" charset="0"/>
              </a:rPr>
              <a:t>     }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373B626B-9BEC-A249-A9B0-4EDB7C3F9F96}"/>
                  </a:ext>
                </a:extLst>
              </p:cNvPr>
              <p:cNvSpPr/>
              <p:nvPr/>
            </p:nvSpPr>
            <p:spPr>
              <a:xfrm>
                <a:off x="1143000" y="2836326"/>
                <a:ext cx="116903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Hans-HK" sz="240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altLang="zh-CN" sz="240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Hans-HK" sz="240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altLang="zh-CN" sz="2400" i="1" baseline="30000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373B626B-9BEC-A249-A9B0-4EDB7C3F9F9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000" y="2836326"/>
                <a:ext cx="1169038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矩形 5">
                <a:extLst>
                  <a:ext uri="{FF2B5EF4-FFF2-40B4-BE49-F238E27FC236}">
                    <a16:creationId xmlns:a16="http://schemas.microsoft.com/office/drawing/2014/main" id="{5CBB2EB5-0295-DF46-BE3E-CE6FC10D0DE9}"/>
                  </a:ext>
                </a:extLst>
              </p:cNvPr>
              <p:cNvSpPr/>
              <p:nvPr/>
            </p:nvSpPr>
            <p:spPr>
              <a:xfrm>
                <a:off x="1143000" y="5425373"/>
                <a:ext cx="122674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Hans-HK" sz="240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altLang="zh-CN" sz="240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Hans-HK" sz="240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m:rPr>
                          <m:sty m:val="p"/>
                        </m:rPr>
                        <a:rPr lang="en-US" altLang="zh-CN" sz="2400" i="1" baseline="30000" dirty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6" name="矩形 5">
                <a:extLst>
                  <a:ext uri="{FF2B5EF4-FFF2-40B4-BE49-F238E27FC236}">
                    <a16:creationId xmlns:a16="http://schemas.microsoft.com/office/drawing/2014/main" id="{5CBB2EB5-0295-DF46-BE3E-CE6FC10D0DE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000" y="5425373"/>
                <a:ext cx="1226746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右箭头 6">
            <a:extLst>
              <a:ext uri="{FF2B5EF4-FFF2-40B4-BE49-F238E27FC236}">
                <a16:creationId xmlns:a16="http://schemas.microsoft.com/office/drawing/2014/main" id="{53CB5F5A-329C-A94A-AC77-AEC60DD72D36}"/>
              </a:ext>
            </a:extLst>
          </p:cNvPr>
          <p:cNvSpPr/>
          <p:nvPr/>
        </p:nvSpPr>
        <p:spPr>
          <a:xfrm>
            <a:off x="2374141" y="5462774"/>
            <a:ext cx="281354" cy="38686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0BD8725E-0814-B045-95C3-B7F349111E25}"/>
                  </a:ext>
                </a:extLst>
              </p:cNvPr>
              <p:cNvSpPr/>
              <p:nvPr/>
            </p:nvSpPr>
            <p:spPr>
              <a:xfrm>
                <a:off x="2655495" y="5425373"/>
                <a:ext cx="272337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Hans-HK" sz="240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altLang="zh-CN" sz="240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altLang="zh-CN" sz="2400" i="1" dirty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I</m:t>
                      </m:r>
                      <m:r>
                        <a:rPr lang="en-US" altLang="zh-CN" sz="240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altLang="zh-CN" sz="24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altLang="zh-CN" sz="24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altLang="zh-CN" sz="24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altLang="zh-CN" sz="24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…….</m:t>
                      </m:r>
                      <m:r>
                        <a:rPr lang="en-US" altLang="zh-CN" sz="24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0BD8725E-0814-B045-95C3-B7F349111E2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5495" y="5425373"/>
                <a:ext cx="2723374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729DA48B-1282-9644-B43D-76A6FE70F645}"/>
                  </a:ext>
                </a:extLst>
              </p:cNvPr>
              <p:cNvSpPr/>
              <p:nvPr/>
            </p:nvSpPr>
            <p:spPr>
              <a:xfrm>
                <a:off x="6109877" y="3429000"/>
                <a:ext cx="261911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2400" b="1" dirty="0"/>
                  <a:t>算法复杂度</a:t>
                </a:r>
                <a14:m>
                  <m:oMath xmlns:m="http://schemas.openxmlformats.org/officeDocument/2006/math">
                    <m:r>
                      <a:rPr lang="en-US" altLang="zh-CN" sz="2400" b="1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altLang="zh-CN" sz="2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altLang="zh-CN" sz="2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sz="2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CN" sz="2400" b="0" i="1" baseline="3000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altLang="zh-CN" sz="2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zh-CN" alt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729DA48B-1282-9644-B43D-76A6FE70F64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9877" y="3429000"/>
                <a:ext cx="2619115" cy="461665"/>
              </a:xfrm>
              <a:prstGeom prst="rect">
                <a:avLst/>
              </a:prstGeom>
              <a:blipFill>
                <a:blip r:embed="rId5"/>
                <a:stretch>
                  <a:fillRect l="-3382" t="-13514" r="-966" b="-2702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直线连接符 10">
            <a:extLst>
              <a:ext uri="{FF2B5EF4-FFF2-40B4-BE49-F238E27FC236}">
                <a16:creationId xmlns:a16="http://schemas.microsoft.com/office/drawing/2014/main" id="{D0DE7ADF-DACF-E24C-94D6-5B54CDB35B58}"/>
              </a:ext>
            </a:extLst>
          </p:cNvPr>
          <p:cNvCxnSpPr/>
          <p:nvPr/>
        </p:nvCxnSpPr>
        <p:spPr>
          <a:xfrm>
            <a:off x="3387969" y="5887038"/>
            <a:ext cx="184052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>
            <a:extLst>
              <a:ext uri="{FF2B5EF4-FFF2-40B4-BE49-F238E27FC236}">
                <a16:creationId xmlns:a16="http://schemas.microsoft.com/office/drawing/2014/main" id="{7387E7E0-A07C-AD4A-8096-FA6B41D5C6E5}"/>
              </a:ext>
            </a:extLst>
          </p:cNvPr>
          <p:cNvSpPr/>
          <p:nvPr/>
        </p:nvSpPr>
        <p:spPr>
          <a:xfrm>
            <a:off x="2758979" y="5913401"/>
            <a:ext cx="278954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en-US" altLang="zh-CN" sz="2000" dirty="0"/>
              <a:t>m</a:t>
            </a:r>
            <a:r>
              <a:rPr lang="zh-CN" altLang="en-US" sz="2000" dirty="0"/>
              <a:t>次</a:t>
            </a:r>
            <a:r>
              <a:rPr lang="en-US" altLang="zh-CN" sz="2000" dirty="0"/>
              <a:t>n</a:t>
            </a:r>
            <a:r>
              <a:rPr lang="zh-CN" altLang="en-US" sz="2000" dirty="0"/>
              <a:t>阶矩阵的乘法</a:t>
            </a:r>
            <a:endParaRPr lang="en-US" altLang="zh-Hans-HK" sz="2000" b="1" dirty="0">
              <a:solidFill>
                <a:srgbClr val="FFC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CE1A8C18-CC4F-F64A-8DD0-BB13BC9D4588}"/>
                  </a:ext>
                </a:extLst>
              </p:cNvPr>
              <p:cNvSpPr/>
              <p:nvPr/>
            </p:nvSpPr>
            <p:spPr>
              <a:xfrm>
                <a:off x="6109877" y="5451736"/>
                <a:ext cx="294664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2400" b="1" dirty="0"/>
                  <a:t>算法复杂度</a:t>
                </a:r>
                <a14:m>
                  <m:oMath xmlns:m="http://schemas.openxmlformats.org/officeDocument/2006/math">
                    <m:r>
                      <a:rPr lang="en-US" altLang="zh-CN" sz="2400" b="1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altLang="zh-CN" sz="2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altLang="zh-CN" sz="2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sz="2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𝑚𝑛</m:t>
                    </m:r>
                    <m:r>
                      <a:rPr lang="en-US" altLang="zh-CN" sz="2400" b="0" i="1" baseline="3000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altLang="zh-CN" sz="2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zh-CN" alt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CE1A8C18-CC4F-F64A-8DD0-BB13BC9D458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9877" y="5451736"/>
                <a:ext cx="2946640" cy="461665"/>
              </a:xfrm>
              <a:prstGeom prst="rect">
                <a:avLst/>
              </a:prstGeom>
              <a:blipFill>
                <a:blip r:embed="rId6"/>
                <a:stretch>
                  <a:fillRect l="-3004" t="-10526" b="-2368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下箭头 14">
            <a:extLst>
              <a:ext uri="{FF2B5EF4-FFF2-40B4-BE49-F238E27FC236}">
                <a16:creationId xmlns:a16="http://schemas.microsoft.com/office/drawing/2014/main" id="{4394AC3C-AC9D-7040-9E0F-9B006925FACC}"/>
              </a:ext>
            </a:extLst>
          </p:cNvPr>
          <p:cNvSpPr/>
          <p:nvPr/>
        </p:nvSpPr>
        <p:spPr>
          <a:xfrm>
            <a:off x="3200399" y="5053275"/>
            <a:ext cx="1371600" cy="28253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6CAE2279-D54F-174D-9CC3-8E3B4563D38E}"/>
              </a:ext>
            </a:extLst>
          </p:cNvPr>
          <p:cNvSpPr/>
          <p:nvPr/>
        </p:nvSpPr>
        <p:spPr>
          <a:xfrm>
            <a:off x="2369746" y="2861596"/>
            <a:ext cx="685799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7313" lvl="1"/>
            <a:r>
              <a:rPr lang="en-US" altLang="zh-Hans-HK" sz="2000" b="1" dirty="0">
                <a:solidFill>
                  <a:schemeClr val="accent1"/>
                </a:solidFill>
                <a:latin typeface="Courier" pitchFamily="2" charset="0"/>
              </a:rPr>
              <a:t>int matrix_2</a:t>
            </a:r>
            <a:r>
              <a:rPr lang="zh-CN" altLang="en-US" sz="2000" b="1" dirty="0">
                <a:solidFill>
                  <a:schemeClr val="accent1"/>
                </a:solidFill>
                <a:latin typeface="Courier" pitchFamily="2" charset="0"/>
              </a:rPr>
              <a:t> </a:t>
            </a:r>
            <a:r>
              <a:rPr lang="en-US" altLang="zh-Hans-HK" sz="2000" dirty="0">
                <a:latin typeface="Courier" pitchFamily="2" charset="0"/>
              </a:rPr>
              <a:t>(int A[n][n])</a:t>
            </a:r>
            <a:endParaRPr lang="en-US" altLang="zh-Hans-HK" sz="2000" dirty="0">
              <a:solidFill>
                <a:schemeClr val="accent1"/>
              </a:solidFill>
              <a:latin typeface="Courier" pitchFamily="2" charset="0"/>
            </a:endParaRPr>
          </a:p>
        </p:txBody>
      </p:sp>
      <p:sp>
        <p:nvSpPr>
          <p:cNvPr id="10" name="灯片编号占位符 9">
            <a:extLst>
              <a:ext uri="{FF2B5EF4-FFF2-40B4-BE49-F238E27FC236}">
                <a16:creationId xmlns:a16="http://schemas.microsoft.com/office/drawing/2014/main" id="{9E160E59-882F-7E44-9DDB-CAD5D1D9D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5E20D-8408-6842-9C4E-91A48B99822E}" type="slidenum">
              <a:rPr kumimoji="1" lang="zh-CN" altLang="en-US" smtClean="0"/>
              <a:pPr/>
              <a:t>5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53795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 animBg="1"/>
      <p:bldP spid="8" grpId="0"/>
      <p:bldP spid="9" grpId="0"/>
      <p:bldP spid="12" grpId="0"/>
      <p:bldP spid="13" grpId="0"/>
      <p:bldP spid="15" grpId="0" animBg="1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22887DF-BF41-4AF3-AA4A-E36B204A8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bg1"/>
                </a:solidFill>
              </a:rPr>
              <a:t>递归算法应用举例</a:t>
            </a:r>
            <a:r>
              <a:rPr lang="en-US" altLang="zh-CN" dirty="0">
                <a:solidFill>
                  <a:schemeClr val="bg1"/>
                </a:solidFill>
              </a:rPr>
              <a:t>1</a:t>
            </a:r>
            <a:endParaRPr lang="zh-Hans-HK" altLang="en-US" dirty="0">
              <a:solidFill>
                <a:schemeClr val="bg1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C1C4A1E-EFF1-4A56-83BD-9E4E35C5150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zh-CN" altLang="en-US" sz="2800" dirty="0">
                <a:solidFill>
                  <a:srgbClr val="00B050"/>
                </a:solidFill>
              </a:rPr>
              <a:t>矩阵的幂</a:t>
            </a:r>
            <a:endParaRPr lang="en-US" altLang="zh-CN" sz="2800" dirty="0">
              <a:solidFill>
                <a:srgbClr val="00B050"/>
              </a:solidFill>
            </a:endParaRPr>
          </a:p>
          <a:p>
            <a:pPr lvl="1"/>
            <a:r>
              <a:rPr lang="en-US" altLang="zh-CN" sz="2400" dirty="0"/>
              <a:t>【</a:t>
            </a:r>
            <a:r>
              <a:rPr lang="zh-CN" altLang="en-US" sz="2400" dirty="0"/>
              <a:t>问题描述</a:t>
            </a:r>
            <a:r>
              <a:rPr lang="en-US" altLang="zh-CN" sz="2400" dirty="0"/>
              <a:t>】</a:t>
            </a:r>
            <a:r>
              <a:rPr lang="zh-CN" altLang="en-US" sz="2400" dirty="0"/>
              <a:t>计算</a:t>
            </a:r>
            <a:r>
              <a:rPr lang="en-US" altLang="zh-Hans-HK" sz="2400" dirty="0"/>
              <a:t> </a:t>
            </a:r>
            <a:r>
              <a:rPr lang="en-US" altLang="zh-Hans-HK" sz="2400" dirty="0">
                <a:solidFill>
                  <a:schemeClr val="tx1"/>
                </a:solidFill>
              </a:rPr>
              <a:t>A</a:t>
            </a:r>
            <a:r>
              <a:rPr lang="en-US" altLang="zh-Hans-HK" sz="2400" baseline="30000" dirty="0">
                <a:solidFill>
                  <a:schemeClr val="tx1"/>
                </a:solidFill>
              </a:rPr>
              <a:t>m</a:t>
            </a:r>
            <a:r>
              <a:rPr lang="zh-CN" altLang="en-US" sz="2400" dirty="0"/>
              <a:t>，</a:t>
            </a:r>
            <a:r>
              <a:rPr lang="en-US" altLang="zh-CN" sz="2400" dirty="0"/>
              <a:t>A</a:t>
            </a:r>
            <a:r>
              <a:rPr lang="zh-CN" altLang="en-US" sz="2400" dirty="0"/>
              <a:t>是</a:t>
            </a:r>
            <a:r>
              <a:rPr lang="en-US" altLang="zh-CN" sz="2400" dirty="0"/>
              <a:t>n*n</a:t>
            </a:r>
            <a:r>
              <a:rPr lang="zh-CN" altLang="en-US" sz="2400" dirty="0"/>
              <a:t>的矩阵。</a:t>
            </a:r>
            <a:endParaRPr lang="en-US" altLang="zh-CN" sz="2400" dirty="0"/>
          </a:p>
          <a:p>
            <a:pPr lvl="1"/>
            <a:r>
              <a:rPr lang="zh-CN" altLang="en-US" sz="2400" dirty="0"/>
              <a:t>递归方法</a:t>
            </a:r>
            <a:r>
              <a:rPr lang="en-US" altLang="zh-CN" sz="2400" dirty="0"/>
              <a:t>: </a:t>
            </a:r>
            <a:r>
              <a:rPr lang="zh-CN" altLang="en-US" sz="2400" dirty="0"/>
              <a:t>递归计算</a:t>
            </a:r>
            <a:r>
              <a:rPr lang="en-US" altLang="zh-CN" sz="2400" dirty="0">
                <a:solidFill>
                  <a:schemeClr val="tx1"/>
                </a:solidFill>
              </a:rPr>
              <a:t>A</a:t>
            </a:r>
            <a:r>
              <a:rPr lang="en-US" altLang="zh-CN" sz="2400" baseline="30000" dirty="0">
                <a:solidFill>
                  <a:schemeClr val="tx1"/>
                </a:solidFill>
              </a:rPr>
              <a:t>[m/2]</a:t>
            </a:r>
            <a:r>
              <a:rPr lang="zh-CN" altLang="en-US" sz="2400" dirty="0">
                <a:solidFill>
                  <a:schemeClr val="tx1"/>
                </a:solidFill>
              </a:rPr>
              <a:t>。然后计算</a:t>
            </a:r>
            <a:r>
              <a:rPr lang="en-US" altLang="zh-CN" sz="2400" dirty="0">
                <a:solidFill>
                  <a:schemeClr val="tx1"/>
                </a:solidFill>
              </a:rPr>
              <a:t>(A</a:t>
            </a:r>
            <a:r>
              <a:rPr lang="en-US" altLang="zh-CN" sz="2400" baseline="30000" dirty="0">
                <a:solidFill>
                  <a:schemeClr val="tx1"/>
                </a:solidFill>
              </a:rPr>
              <a:t> [m/2]</a:t>
            </a:r>
            <a:r>
              <a:rPr lang="en-US" altLang="zh-CN" sz="2400" dirty="0">
                <a:solidFill>
                  <a:schemeClr val="tx1"/>
                </a:solidFill>
              </a:rPr>
              <a:t>)</a:t>
            </a:r>
            <a:r>
              <a:rPr lang="en-US" altLang="zh-CN" sz="2400" baseline="30000" dirty="0">
                <a:solidFill>
                  <a:schemeClr val="tx1"/>
                </a:solidFill>
              </a:rPr>
              <a:t>2</a:t>
            </a:r>
            <a:r>
              <a:rPr lang="en-US" altLang="zh-CN" sz="2400" dirty="0">
                <a:solidFill>
                  <a:schemeClr val="tx1"/>
                </a:solidFill>
              </a:rPr>
              <a:t>= A</a:t>
            </a:r>
            <a:r>
              <a:rPr lang="en-US" altLang="zh-CN" sz="2400" baseline="30000" dirty="0">
                <a:solidFill>
                  <a:schemeClr val="tx1"/>
                </a:solidFill>
              </a:rPr>
              <a:t>2[m/2]</a:t>
            </a:r>
            <a:r>
              <a:rPr lang="zh-CN" altLang="en-US" sz="2400" dirty="0">
                <a:solidFill>
                  <a:srgbClr val="92D050"/>
                </a:solidFill>
              </a:rPr>
              <a:t>。</a:t>
            </a:r>
            <a:endParaRPr lang="en-US" altLang="zh-CN" sz="2400" dirty="0">
              <a:solidFill>
                <a:srgbClr val="92D050"/>
              </a:solidFill>
            </a:endParaRPr>
          </a:p>
          <a:p>
            <a:pPr lvl="2"/>
            <a:r>
              <a:rPr lang="zh-CN" altLang="en-US" sz="2200" dirty="0"/>
              <a:t>当</a:t>
            </a:r>
            <a:r>
              <a:rPr lang="en-US" altLang="zh-CN" sz="2200" dirty="0"/>
              <a:t>2|m</a:t>
            </a:r>
            <a:r>
              <a:rPr lang="zh-CN" altLang="en-US" sz="2200" dirty="0"/>
              <a:t>，</a:t>
            </a:r>
            <a:r>
              <a:rPr lang="en-US" altLang="zh-CN" sz="2200" dirty="0">
                <a:solidFill>
                  <a:schemeClr val="tx1"/>
                </a:solidFill>
              </a:rPr>
              <a:t>A</a:t>
            </a:r>
            <a:r>
              <a:rPr lang="en-US" altLang="zh-CN" sz="2200" baseline="30000" dirty="0">
                <a:solidFill>
                  <a:schemeClr val="tx1"/>
                </a:solidFill>
              </a:rPr>
              <a:t>m</a:t>
            </a:r>
            <a:r>
              <a:rPr lang="en-US" altLang="zh-CN" sz="2200" dirty="0">
                <a:solidFill>
                  <a:schemeClr val="tx1"/>
                </a:solidFill>
              </a:rPr>
              <a:t>=A</a:t>
            </a:r>
            <a:r>
              <a:rPr lang="en-US" altLang="zh-CN" sz="2200" baseline="30000" dirty="0">
                <a:solidFill>
                  <a:schemeClr val="tx1"/>
                </a:solidFill>
              </a:rPr>
              <a:t>2[m/2]</a:t>
            </a:r>
            <a:r>
              <a:rPr lang="zh-CN" altLang="en-US" sz="2200" dirty="0">
                <a:solidFill>
                  <a:schemeClr val="tx1"/>
                </a:solidFill>
              </a:rPr>
              <a:t>；否则</a:t>
            </a:r>
            <a:r>
              <a:rPr lang="en-US" altLang="zh-CN" sz="2200" dirty="0">
                <a:solidFill>
                  <a:schemeClr val="tx1"/>
                </a:solidFill>
              </a:rPr>
              <a:t>A</a:t>
            </a:r>
            <a:r>
              <a:rPr lang="en-US" altLang="zh-CN" sz="2200" baseline="30000" dirty="0">
                <a:solidFill>
                  <a:schemeClr val="tx1"/>
                </a:solidFill>
              </a:rPr>
              <a:t>m</a:t>
            </a:r>
            <a:r>
              <a:rPr lang="en-US" altLang="zh-CN" sz="2200" dirty="0">
                <a:solidFill>
                  <a:schemeClr val="tx1"/>
                </a:solidFill>
              </a:rPr>
              <a:t>=AA</a:t>
            </a:r>
            <a:r>
              <a:rPr lang="en-US" altLang="zh-CN" sz="2200" baseline="30000" dirty="0">
                <a:solidFill>
                  <a:schemeClr val="tx1"/>
                </a:solidFill>
              </a:rPr>
              <a:t>2[m/2]</a:t>
            </a:r>
            <a:r>
              <a:rPr lang="zh-CN" altLang="en-US" sz="2200" dirty="0">
                <a:solidFill>
                  <a:srgbClr val="92D050"/>
                </a:solidFill>
              </a:rPr>
              <a:t>。</a:t>
            </a:r>
            <a:endParaRPr lang="en-US" altLang="zh-CN" sz="2200" dirty="0">
              <a:solidFill>
                <a:srgbClr val="92D050"/>
              </a:solidFill>
            </a:endParaRPr>
          </a:p>
          <a:p>
            <a:pPr marL="205740" lvl="1" indent="0">
              <a:buNone/>
            </a:pPr>
            <a:br>
              <a:rPr lang="en-US" altLang="zh-CN" sz="2400" baseline="-25000" dirty="0"/>
            </a:br>
            <a:r>
              <a:rPr lang="en-US" altLang="zh-CN" sz="2400" baseline="-25000" dirty="0"/>
              <a:t>  </a:t>
            </a:r>
            <a:endParaRPr lang="en-US" altLang="zh-Hans-HK" sz="2200" b="1" dirty="0">
              <a:solidFill>
                <a:srgbClr val="FFC000"/>
              </a:solidFill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8C3CEE82-32FC-E240-914C-A97D0B326951}"/>
              </a:ext>
            </a:extLst>
          </p:cNvPr>
          <p:cNvGrpSpPr/>
          <p:nvPr/>
        </p:nvGrpSpPr>
        <p:grpSpPr>
          <a:xfrm>
            <a:off x="414330" y="3220916"/>
            <a:ext cx="6009215" cy="3259648"/>
            <a:chOff x="414330" y="3220916"/>
            <a:chExt cx="6009215" cy="3259648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B790B46D-C9D6-B047-A5D0-E555D3E1C98E}"/>
                </a:ext>
              </a:extLst>
            </p:cNvPr>
            <p:cNvSpPr/>
            <p:nvPr/>
          </p:nvSpPr>
          <p:spPr>
            <a:xfrm>
              <a:off x="4097215" y="3220916"/>
              <a:ext cx="949569" cy="416169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ans-HK" dirty="0">
                  <a:solidFill>
                    <a:schemeClr val="tx1"/>
                  </a:solidFill>
                </a:rPr>
                <a:t>A</a:t>
              </a:r>
              <a:r>
                <a:rPr lang="en-US" altLang="zh-Hans-HK" baseline="30000" dirty="0">
                  <a:solidFill>
                    <a:schemeClr val="tx1"/>
                  </a:solidFill>
                </a:rPr>
                <a:t>m</a:t>
              </a:r>
              <a:endParaRPr kumimoji="1"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12F1AF17-B14B-0044-9D2C-EF567F95A002}"/>
                </a:ext>
              </a:extLst>
            </p:cNvPr>
            <p:cNvSpPr/>
            <p:nvPr/>
          </p:nvSpPr>
          <p:spPr>
            <a:xfrm>
              <a:off x="2717206" y="4031272"/>
              <a:ext cx="949569" cy="416169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ans-HK" dirty="0">
                  <a:solidFill>
                    <a:schemeClr val="tx1"/>
                  </a:solidFill>
                </a:rPr>
                <a:t>A</a:t>
              </a:r>
              <a:r>
                <a:rPr lang="en-US" altLang="zh-CN" baseline="30000" dirty="0">
                  <a:solidFill>
                    <a:schemeClr val="tx1"/>
                  </a:solidFill>
                </a:rPr>
                <a:t>[m/2]</a:t>
              </a:r>
              <a:endParaRPr kumimoji="1"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F50DB7BB-3C16-F345-B179-E6E142AE93A5}"/>
                </a:ext>
              </a:extLst>
            </p:cNvPr>
            <p:cNvSpPr/>
            <p:nvPr/>
          </p:nvSpPr>
          <p:spPr>
            <a:xfrm>
              <a:off x="5473976" y="4031272"/>
              <a:ext cx="949569" cy="416169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ans-HK" dirty="0">
                  <a:solidFill>
                    <a:schemeClr val="tx1"/>
                  </a:solidFill>
                </a:rPr>
                <a:t>A</a:t>
              </a:r>
              <a:r>
                <a:rPr lang="en-US" altLang="zh-CN" baseline="30000" dirty="0">
                  <a:solidFill>
                    <a:schemeClr val="tx1"/>
                  </a:solidFill>
                </a:rPr>
                <a:t>[m/2]</a:t>
              </a:r>
              <a:endParaRPr kumimoji="1"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C0CBE10B-A74D-2944-BD71-1C6BFB6A024F}"/>
                </a:ext>
              </a:extLst>
            </p:cNvPr>
            <p:cNvSpPr/>
            <p:nvPr/>
          </p:nvSpPr>
          <p:spPr>
            <a:xfrm>
              <a:off x="2010508" y="4841631"/>
              <a:ext cx="949569" cy="416169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ans-HK" dirty="0">
                  <a:solidFill>
                    <a:schemeClr val="tx1"/>
                  </a:solidFill>
                </a:rPr>
                <a:t>A</a:t>
              </a:r>
              <a:r>
                <a:rPr lang="en-US" altLang="zh-CN" baseline="30000" dirty="0">
                  <a:solidFill>
                    <a:schemeClr val="tx1"/>
                  </a:solidFill>
                </a:rPr>
                <a:t>[m/4]</a:t>
              </a:r>
              <a:endParaRPr kumimoji="1"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46D07CDA-C2DC-4B4F-A077-A1979DF9BE99}"/>
                </a:ext>
              </a:extLst>
            </p:cNvPr>
            <p:cNvSpPr/>
            <p:nvPr/>
          </p:nvSpPr>
          <p:spPr>
            <a:xfrm>
              <a:off x="3422439" y="4841630"/>
              <a:ext cx="949569" cy="416169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ans-HK" dirty="0">
                  <a:solidFill>
                    <a:schemeClr val="tx1"/>
                  </a:solidFill>
                </a:rPr>
                <a:t>A</a:t>
              </a:r>
              <a:r>
                <a:rPr lang="en-US" altLang="zh-CN" baseline="30000" dirty="0">
                  <a:solidFill>
                    <a:schemeClr val="tx1"/>
                  </a:solidFill>
                </a:rPr>
                <a:t>[m/4]</a:t>
              </a:r>
              <a:endParaRPr kumimoji="1"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F5ACE855-478B-2B49-8A21-8509F5549865}"/>
                </a:ext>
              </a:extLst>
            </p:cNvPr>
            <p:cNvSpPr/>
            <p:nvPr/>
          </p:nvSpPr>
          <p:spPr>
            <a:xfrm>
              <a:off x="414330" y="6064395"/>
              <a:ext cx="949569" cy="416169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ans-HK" dirty="0">
                  <a:solidFill>
                    <a:schemeClr val="tx1"/>
                  </a:solidFill>
                </a:rPr>
                <a:t>A</a:t>
              </a:r>
              <a:endParaRPr kumimoji="1"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1D404F1F-4F16-D045-86C5-FAA59E0824A1}"/>
                </a:ext>
              </a:extLst>
            </p:cNvPr>
            <p:cNvSpPr/>
            <p:nvPr/>
          </p:nvSpPr>
          <p:spPr>
            <a:xfrm>
              <a:off x="1826261" y="6064394"/>
              <a:ext cx="949569" cy="416169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ans-HK" dirty="0">
                  <a:solidFill>
                    <a:schemeClr val="tx1"/>
                  </a:solidFill>
                </a:rPr>
                <a:t>A</a:t>
              </a:r>
              <a:endParaRPr kumimoji="1" lang="zh-CN" alt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6F11AF86-3847-054C-84A2-2851336A4B48}"/>
                </a:ext>
              </a:extLst>
            </p:cNvPr>
            <p:cNvCxnSpPr>
              <a:stCxn id="10" idx="2"/>
              <a:endCxn id="14" idx="0"/>
            </p:cNvCxnSpPr>
            <p:nvPr/>
          </p:nvCxnSpPr>
          <p:spPr>
            <a:xfrm flipH="1">
              <a:off x="3191991" y="3637085"/>
              <a:ext cx="1380009" cy="3941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线连接符 29">
              <a:extLst>
                <a:ext uri="{FF2B5EF4-FFF2-40B4-BE49-F238E27FC236}">
                  <a16:creationId xmlns:a16="http://schemas.microsoft.com/office/drawing/2014/main" id="{D4B98A07-AA88-C645-A40C-20CD8F5C534B}"/>
                </a:ext>
              </a:extLst>
            </p:cNvPr>
            <p:cNvCxnSpPr>
              <a:cxnSpLocks/>
              <a:stCxn id="10" idx="2"/>
              <a:endCxn id="15" idx="0"/>
            </p:cNvCxnSpPr>
            <p:nvPr/>
          </p:nvCxnSpPr>
          <p:spPr>
            <a:xfrm>
              <a:off x="4572000" y="3637085"/>
              <a:ext cx="1376761" cy="3941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3" name="组合 52">
              <a:extLst>
                <a:ext uri="{FF2B5EF4-FFF2-40B4-BE49-F238E27FC236}">
                  <a16:creationId xmlns:a16="http://schemas.microsoft.com/office/drawing/2014/main" id="{1D768A5B-AF9D-304C-8F20-BF1F8E584981}"/>
                </a:ext>
              </a:extLst>
            </p:cNvPr>
            <p:cNvGrpSpPr/>
            <p:nvPr/>
          </p:nvGrpSpPr>
          <p:grpSpPr>
            <a:xfrm>
              <a:off x="2485293" y="4444828"/>
              <a:ext cx="1411931" cy="396803"/>
              <a:chOff x="2485293" y="4444828"/>
              <a:chExt cx="1411931" cy="396803"/>
            </a:xfrm>
          </p:grpSpPr>
          <p:cxnSp>
            <p:nvCxnSpPr>
              <p:cNvPr id="33" name="直线连接符 32">
                <a:extLst>
                  <a:ext uri="{FF2B5EF4-FFF2-40B4-BE49-F238E27FC236}">
                    <a16:creationId xmlns:a16="http://schemas.microsoft.com/office/drawing/2014/main" id="{07BBF047-6005-8447-A4C9-59EEF71B443E}"/>
                  </a:ext>
                </a:extLst>
              </p:cNvPr>
              <p:cNvCxnSpPr>
                <a:cxnSpLocks/>
                <a:endCxn id="16" idx="0"/>
              </p:cNvCxnSpPr>
              <p:nvPr/>
            </p:nvCxnSpPr>
            <p:spPr>
              <a:xfrm flipH="1">
                <a:off x="2485293" y="4444828"/>
                <a:ext cx="701728" cy="39680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线连接符 33">
                <a:extLst>
                  <a:ext uri="{FF2B5EF4-FFF2-40B4-BE49-F238E27FC236}">
                    <a16:creationId xmlns:a16="http://schemas.microsoft.com/office/drawing/2014/main" id="{F75893B8-E3D1-6548-AE16-582B27E2CBAC}"/>
                  </a:ext>
                </a:extLst>
              </p:cNvPr>
              <p:cNvCxnSpPr>
                <a:cxnSpLocks/>
                <a:endCxn id="17" idx="0"/>
              </p:cNvCxnSpPr>
              <p:nvPr/>
            </p:nvCxnSpPr>
            <p:spPr>
              <a:xfrm>
                <a:off x="3187020" y="4444828"/>
                <a:ext cx="710204" cy="39680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4" name="组合 53">
              <a:extLst>
                <a:ext uri="{FF2B5EF4-FFF2-40B4-BE49-F238E27FC236}">
                  <a16:creationId xmlns:a16="http://schemas.microsoft.com/office/drawing/2014/main" id="{73BCB3DF-23A9-7041-9E52-8CDEB380C8CD}"/>
                </a:ext>
              </a:extLst>
            </p:cNvPr>
            <p:cNvGrpSpPr/>
            <p:nvPr/>
          </p:nvGrpSpPr>
          <p:grpSpPr>
            <a:xfrm>
              <a:off x="789341" y="5232522"/>
              <a:ext cx="1411931" cy="799004"/>
              <a:chOff x="789341" y="5232522"/>
              <a:chExt cx="1411931" cy="799004"/>
            </a:xfrm>
          </p:grpSpPr>
          <p:cxnSp>
            <p:nvCxnSpPr>
              <p:cNvPr id="39" name="直线连接符 38">
                <a:extLst>
                  <a:ext uri="{FF2B5EF4-FFF2-40B4-BE49-F238E27FC236}">
                    <a16:creationId xmlns:a16="http://schemas.microsoft.com/office/drawing/2014/main" id="{F3152A5F-19E0-8E49-9C22-EE677635170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89341" y="5634723"/>
                <a:ext cx="701728" cy="39680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直线连接符 39">
                <a:extLst>
                  <a:ext uri="{FF2B5EF4-FFF2-40B4-BE49-F238E27FC236}">
                    <a16:creationId xmlns:a16="http://schemas.microsoft.com/office/drawing/2014/main" id="{C07F9C42-B2A2-2749-A4C6-35C313F4F24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91068" y="5634723"/>
                <a:ext cx="710204" cy="39680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" name="矩形 45">
                <a:extLst>
                  <a:ext uri="{FF2B5EF4-FFF2-40B4-BE49-F238E27FC236}">
                    <a16:creationId xmlns:a16="http://schemas.microsoft.com/office/drawing/2014/main" id="{53D9C6A4-4FE5-F641-8A8C-36D2E1F290C9}"/>
                  </a:ext>
                </a:extLst>
              </p:cNvPr>
              <p:cNvSpPr/>
              <p:nvPr/>
            </p:nvSpPr>
            <p:spPr>
              <a:xfrm>
                <a:off x="1112599" y="5232522"/>
                <a:ext cx="75693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dirty="0"/>
                  <a:t>……….</a:t>
                </a:r>
                <a:endParaRPr lang="zh-CN" altLang="en-US" dirty="0"/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矩形 48">
                <a:extLst>
                  <a:ext uri="{FF2B5EF4-FFF2-40B4-BE49-F238E27FC236}">
                    <a16:creationId xmlns:a16="http://schemas.microsoft.com/office/drawing/2014/main" id="{64C0372E-3437-964E-ABDD-CB8E115FBA38}"/>
                  </a:ext>
                </a:extLst>
              </p:cNvPr>
              <p:cNvSpPr/>
              <p:nvPr/>
            </p:nvSpPr>
            <p:spPr>
              <a:xfrm>
                <a:off x="6111045" y="3415718"/>
                <a:ext cx="283923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2400" b="1" dirty="0"/>
                  <a:t>递归树高</a:t>
                </a:r>
                <a14:m>
                  <m:oMath xmlns:m="http://schemas.openxmlformats.org/officeDocument/2006/math">
                    <m:r>
                      <a:rPr lang="en-US" altLang="zh-CN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𝑶</m:t>
                    </m:r>
                    <m:r>
                      <a:rPr lang="en-US" altLang="zh-CN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altLang="zh-CN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log</m:t>
                    </m:r>
                    <m:r>
                      <a:rPr lang="en-US" altLang="zh-CN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⁡(</m:t>
                    </m:r>
                    <m:r>
                      <a:rPr lang="en-US" altLang="zh-CN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𝒎</m:t>
                    </m:r>
                    <m:r>
                      <a:rPr lang="en-US" altLang="zh-CN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))</m:t>
                    </m:r>
                  </m:oMath>
                </a14:m>
                <a:endParaRPr lang="zh-CN" alt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9" name="矩形 48">
                <a:extLst>
                  <a:ext uri="{FF2B5EF4-FFF2-40B4-BE49-F238E27FC236}">
                    <a16:creationId xmlns:a16="http://schemas.microsoft.com/office/drawing/2014/main" id="{64C0372E-3437-964E-ABDD-CB8E115FBA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1045" y="3415718"/>
                <a:ext cx="2839239" cy="461665"/>
              </a:xfrm>
              <a:prstGeom prst="rect">
                <a:avLst/>
              </a:prstGeom>
              <a:blipFill>
                <a:blip r:embed="rId2"/>
                <a:stretch>
                  <a:fillRect l="-3111" t="-10811" r="-444" b="-2702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组合 4">
            <a:extLst>
              <a:ext uri="{FF2B5EF4-FFF2-40B4-BE49-F238E27FC236}">
                <a16:creationId xmlns:a16="http://schemas.microsoft.com/office/drawing/2014/main" id="{90EC85F1-E98A-9649-9830-CC008028B9E3}"/>
              </a:ext>
            </a:extLst>
          </p:cNvPr>
          <p:cNvGrpSpPr/>
          <p:nvPr/>
        </p:nvGrpSpPr>
        <p:grpSpPr>
          <a:xfrm>
            <a:off x="5035985" y="5001689"/>
            <a:ext cx="4019556" cy="846386"/>
            <a:chOff x="5035985" y="5001689"/>
            <a:chExt cx="4019556" cy="84638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矩形 56">
                  <a:extLst>
                    <a:ext uri="{FF2B5EF4-FFF2-40B4-BE49-F238E27FC236}">
                      <a16:creationId xmlns:a16="http://schemas.microsoft.com/office/drawing/2014/main" id="{1D8EA496-7B63-CD48-B0FD-3545788EBB1B}"/>
                    </a:ext>
                  </a:extLst>
                </p:cNvPr>
                <p:cNvSpPr/>
                <p:nvPr/>
              </p:nvSpPr>
              <p:spPr>
                <a:xfrm>
                  <a:off x="5035985" y="5417188"/>
                  <a:ext cx="4019556" cy="43088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2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22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𝑶</m:t>
                        </m:r>
                        <m:d>
                          <m:dPr>
                            <m:ctrlPr>
                              <a:rPr lang="en-US" altLang="zh-CN" sz="2200" b="1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200" b="1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𝒎𝒏</m:t>
                            </m:r>
                            <m:r>
                              <a:rPr lang="en-US" altLang="zh-CN" sz="2200" b="1" i="1" baseline="30000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𝟑</m:t>
                            </m:r>
                          </m:e>
                        </m:d>
                        <m:r>
                          <a:rPr lang="en-US" altLang="zh-CN" sz="22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</m:t>
                        </m:r>
                        <m:r>
                          <a:rPr lang="en-US" altLang="zh-CN" sz="22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𝑶</m:t>
                        </m:r>
                        <m:r>
                          <a:rPr lang="en-US" altLang="zh-CN" sz="22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en-US" altLang="zh-CN" sz="22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log</m:t>
                        </m:r>
                        <m:r>
                          <a:rPr lang="en-US" altLang="zh-CN" sz="22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⁡(</m:t>
                        </m:r>
                        <m:r>
                          <a:rPr lang="en-US" altLang="zh-CN" sz="22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𝒎</m:t>
                        </m:r>
                        <m:r>
                          <a:rPr lang="en-US" altLang="zh-CN" sz="22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en-US" altLang="zh-CN" sz="22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  <m:r>
                          <a:rPr lang="en-US" altLang="zh-CN" sz="2200" b="1" i="1" baseline="300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  <m:r>
                          <a:rPr lang="en-US" altLang="zh-CN" sz="22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altLang="zh-CN" sz="2200" b="1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7" name="矩形 56">
                  <a:extLst>
                    <a:ext uri="{FF2B5EF4-FFF2-40B4-BE49-F238E27FC236}">
                      <a16:creationId xmlns:a16="http://schemas.microsoft.com/office/drawing/2014/main" id="{1D8EA496-7B63-CD48-B0FD-3545788EBB1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35985" y="5417188"/>
                  <a:ext cx="4019556" cy="430887"/>
                </a:xfrm>
                <a:prstGeom prst="rect">
                  <a:avLst/>
                </a:prstGeom>
                <a:blipFill>
                  <a:blip r:embed="rId3"/>
                  <a:stretch>
                    <a:fillRect b="-20588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8" name="矩形 57">
              <a:extLst>
                <a:ext uri="{FF2B5EF4-FFF2-40B4-BE49-F238E27FC236}">
                  <a16:creationId xmlns:a16="http://schemas.microsoft.com/office/drawing/2014/main" id="{664FDC1E-E2AC-EF42-A4D9-37F0118E6FEE}"/>
                </a:ext>
              </a:extLst>
            </p:cNvPr>
            <p:cNvSpPr/>
            <p:nvPr/>
          </p:nvSpPr>
          <p:spPr>
            <a:xfrm>
              <a:off x="5921533" y="5001689"/>
              <a:ext cx="203132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 dirty="0"/>
                <a:t>算法复杂度：</a:t>
              </a:r>
              <a:endParaRPr lang="zh-CN" altLang="en-US" sz="2400" dirty="0"/>
            </a:p>
          </p:txBody>
        </p:sp>
      </p:grp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955812B-D7B7-5C4A-BD3D-94FF86137E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5E20D-8408-6842-9C4E-91A48B99822E}" type="slidenum">
              <a:rPr kumimoji="1" lang="zh-CN" altLang="en-US" smtClean="0"/>
              <a:pPr/>
              <a:t>6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20289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22887DF-BF41-4AF3-AA4A-E36B204A8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bg1"/>
                </a:solidFill>
              </a:rPr>
              <a:t>递归算法应用举例</a:t>
            </a:r>
            <a:r>
              <a:rPr lang="en-US" altLang="zh-CN" dirty="0">
                <a:solidFill>
                  <a:schemeClr val="bg1"/>
                </a:solidFill>
              </a:rPr>
              <a:t>1</a:t>
            </a:r>
            <a:endParaRPr lang="zh-Hans-HK" altLang="en-US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1C1C4A1E-EFF1-4A56-83BD-9E4E35C51506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/>
            <p:txBody>
              <a:bodyPr>
                <a:normAutofit fontScale="85000" lnSpcReduction="20000"/>
              </a:bodyPr>
              <a:lstStyle/>
              <a:p>
                <a:r>
                  <a:rPr lang="zh-CN" altLang="en-US" sz="2800" dirty="0">
                    <a:solidFill>
                      <a:srgbClr val="00B050"/>
                    </a:solidFill>
                  </a:rPr>
                  <a:t>矩阵的幂</a:t>
                </a:r>
                <a:endParaRPr lang="en-US" altLang="zh-CN" sz="2800" dirty="0">
                  <a:solidFill>
                    <a:srgbClr val="00B050"/>
                  </a:solidFill>
                </a:endParaRPr>
              </a:p>
              <a:p>
                <a:pPr lvl="1"/>
                <a:r>
                  <a:rPr lang="en-US" altLang="zh-CN" sz="2400" dirty="0"/>
                  <a:t>【</a:t>
                </a:r>
                <a:r>
                  <a:rPr lang="zh-CN" altLang="en-US" sz="2400" dirty="0"/>
                  <a:t>问题描述</a:t>
                </a:r>
                <a:r>
                  <a:rPr lang="en-US" altLang="zh-CN" sz="2400" dirty="0"/>
                  <a:t>】</a:t>
                </a:r>
                <a:r>
                  <a:rPr lang="zh-CN" altLang="en-US" sz="2400" dirty="0"/>
                  <a:t>计算</a:t>
                </a:r>
                <a:r>
                  <a:rPr lang="en-US" altLang="zh-Hans-HK" sz="2400" dirty="0">
                    <a:solidFill>
                      <a:schemeClr val="tx1"/>
                    </a:solidFill>
                  </a:rPr>
                  <a:t> A</a:t>
                </a:r>
                <a:r>
                  <a:rPr lang="en-US" altLang="zh-Hans-HK" sz="2400" baseline="30000" dirty="0">
                    <a:solidFill>
                      <a:schemeClr val="tx1"/>
                    </a:solidFill>
                  </a:rPr>
                  <a:t>m</a:t>
                </a:r>
                <a:r>
                  <a:rPr lang="zh-CN" altLang="en-US" sz="2400" dirty="0"/>
                  <a:t>，</a:t>
                </a:r>
                <a:r>
                  <a:rPr lang="en-US" altLang="zh-CN" sz="2400" dirty="0"/>
                  <a:t>A</a:t>
                </a:r>
                <a:r>
                  <a:rPr lang="zh-CN" altLang="en-US" sz="2400" dirty="0"/>
                  <a:t>是</a:t>
                </a:r>
                <a:r>
                  <a:rPr lang="en-US" altLang="zh-CN" sz="2400" dirty="0"/>
                  <a:t>n*n</a:t>
                </a:r>
                <a:r>
                  <a:rPr lang="zh-CN" altLang="en-US" sz="2400" dirty="0"/>
                  <a:t>的矩阵。</a:t>
                </a:r>
                <a:endParaRPr lang="en-US" altLang="zh-CN" sz="2400" dirty="0"/>
              </a:p>
              <a:p>
                <a:pPr lvl="1"/>
                <a:r>
                  <a:rPr lang="zh-CN" altLang="en-US" sz="2400" dirty="0"/>
                  <a:t>递归计算</a:t>
                </a:r>
                <a:r>
                  <a:rPr lang="en-US" altLang="zh-CN" sz="2400" dirty="0">
                    <a:solidFill>
                      <a:schemeClr val="tx1"/>
                    </a:solidFill>
                  </a:rPr>
                  <a:t>A</a:t>
                </a:r>
                <a:r>
                  <a:rPr lang="en-US" altLang="zh-CN" sz="2400" baseline="30000" dirty="0">
                    <a:solidFill>
                      <a:schemeClr val="tx1"/>
                    </a:solidFill>
                  </a:rPr>
                  <a:t>[m/2]</a:t>
                </a:r>
                <a:r>
                  <a:rPr lang="zh-CN" altLang="en-US" sz="2400" dirty="0"/>
                  <a:t>。然后计算</a:t>
                </a:r>
                <a:r>
                  <a:rPr lang="en-US" altLang="zh-CN" sz="2400" dirty="0">
                    <a:solidFill>
                      <a:schemeClr val="tx1"/>
                    </a:solidFill>
                  </a:rPr>
                  <a:t>(A</a:t>
                </a:r>
                <a:r>
                  <a:rPr lang="en-US" altLang="zh-CN" sz="2400" baseline="30000" dirty="0">
                    <a:solidFill>
                      <a:schemeClr val="tx1"/>
                    </a:solidFill>
                  </a:rPr>
                  <a:t> [m/2]</a:t>
                </a:r>
                <a:r>
                  <a:rPr lang="en-US" altLang="zh-CN" sz="2400" dirty="0">
                    <a:solidFill>
                      <a:schemeClr val="tx1"/>
                    </a:solidFill>
                  </a:rPr>
                  <a:t>)</a:t>
                </a:r>
                <a:r>
                  <a:rPr lang="en-US" altLang="zh-CN" sz="2400" baseline="30000" dirty="0">
                    <a:solidFill>
                      <a:schemeClr val="tx1"/>
                    </a:solidFill>
                  </a:rPr>
                  <a:t>2</a:t>
                </a:r>
                <a:r>
                  <a:rPr lang="en-US" altLang="zh-CN" sz="2400" dirty="0">
                    <a:solidFill>
                      <a:schemeClr val="tx1"/>
                    </a:solidFill>
                  </a:rPr>
                  <a:t>= A</a:t>
                </a:r>
                <a:r>
                  <a:rPr lang="en-US" altLang="zh-CN" sz="2400" baseline="30000" dirty="0">
                    <a:solidFill>
                      <a:schemeClr val="tx1"/>
                    </a:solidFill>
                  </a:rPr>
                  <a:t>2[m/2]</a:t>
                </a:r>
                <a:r>
                  <a:rPr lang="zh-CN" altLang="en-US" sz="2400" dirty="0">
                    <a:solidFill>
                      <a:srgbClr val="92D050"/>
                    </a:solidFill>
                  </a:rPr>
                  <a:t>。</a:t>
                </a:r>
                <a:br>
                  <a:rPr lang="en-US" altLang="zh-CN" sz="2400" baseline="-25000" dirty="0"/>
                </a:br>
                <a:r>
                  <a:rPr lang="en-US" altLang="zh-CN" sz="2400" baseline="-25000" dirty="0"/>
                  <a:t>    </a:t>
                </a:r>
                <a:r>
                  <a:rPr lang="zh-CN" altLang="en-US" sz="2400" dirty="0"/>
                  <a:t>当</a:t>
                </a:r>
                <a:r>
                  <a:rPr lang="en-US" altLang="zh-CN" sz="2400" dirty="0"/>
                  <a:t>2|m</a:t>
                </a:r>
                <a:r>
                  <a:rPr lang="zh-CN" altLang="en-US" sz="2400" dirty="0"/>
                  <a:t>，</a:t>
                </a:r>
                <a:r>
                  <a:rPr lang="en-US" altLang="zh-CN" sz="2400" dirty="0">
                    <a:solidFill>
                      <a:schemeClr val="tx1"/>
                    </a:solidFill>
                  </a:rPr>
                  <a:t>A</a:t>
                </a:r>
                <a:r>
                  <a:rPr lang="en-US" altLang="zh-CN" sz="2400" baseline="30000" dirty="0">
                    <a:solidFill>
                      <a:schemeClr val="tx1"/>
                    </a:solidFill>
                  </a:rPr>
                  <a:t>m</a:t>
                </a:r>
                <a:r>
                  <a:rPr lang="en-US" altLang="zh-CN" sz="2400" dirty="0">
                    <a:solidFill>
                      <a:schemeClr val="tx1"/>
                    </a:solidFill>
                  </a:rPr>
                  <a:t>=A</a:t>
                </a:r>
                <a:r>
                  <a:rPr lang="en-US" altLang="zh-CN" sz="2400" baseline="30000" dirty="0">
                    <a:solidFill>
                      <a:schemeClr val="tx1"/>
                    </a:solidFill>
                  </a:rPr>
                  <a:t>2[m/2]</a:t>
                </a:r>
                <a:r>
                  <a:rPr lang="zh-CN" altLang="en-US" sz="2400" dirty="0"/>
                  <a:t>；否则</a:t>
                </a:r>
                <a:r>
                  <a:rPr lang="en-US" altLang="zh-CN" sz="2400" dirty="0">
                    <a:solidFill>
                      <a:schemeClr val="tx1"/>
                    </a:solidFill>
                  </a:rPr>
                  <a:t>A</a:t>
                </a:r>
                <a:r>
                  <a:rPr lang="en-US" altLang="zh-CN" sz="2400" baseline="30000" dirty="0">
                    <a:solidFill>
                      <a:schemeClr val="tx1"/>
                    </a:solidFill>
                  </a:rPr>
                  <a:t>m</a:t>
                </a:r>
                <a:r>
                  <a:rPr lang="en-US" altLang="zh-CN" sz="2400" dirty="0">
                    <a:solidFill>
                      <a:schemeClr val="tx1"/>
                    </a:solidFill>
                  </a:rPr>
                  <a:t>=AA</a:t>
                </a:r>
                <a:r>
                  <a:rPr lang="en-US" altLang="zh-CN" sz="2400" baseline="30000" dirty="0">
                    <a:solidFill>
                      <a:schemeClr val="tx1"/>
                    </a:solidFill>
                  </a:rPr>
                  <a:t>2[m/2]</a:t>
                </a:r>
                <a:r>
                  <a:rPr lang="zh-CN" altLang="en-US" sz="2400" dirty="0">
                    <a:solidFill>
                      <a:srgbClr val="92D050"/>
                    </a:solidFill>
                  </a:rPr>
                  <a:t>。</a:t>
                </a:r>
                <a:endParaRPr lang="en-US" altLang="zh-CN" sz="2400" dirty="0">
                  <a:solidFill>
                    <a:srgbClr val="92D050"/>
                  </a:solidFill>
                </a:endParaRPr>
              </a:p>
              <a:p>
                <a:pPr lvl="2"/>
                <a:r>
                  <a:rPr lang="en-US" altLang="zh-CN" sz="2200" b="1" dirty="0">
                    <a:solidFill>
                      <a:srgbClr val="FFC000"/>
                    </a:solidFill>
                  </a:rPr>
                  <a:t>O(mn</a:t>
                </a:r>
                <a:r>
                  <a:rPr lang="en-US" altLang="zh-CN" sz="2200" b="1" baseline="30000" dirty="0">
                    <a:solidFill>
                      <a:srgbClr val="FFC000"/>
                    </a:solidFill>
                  </a:rPr>
                  <a:t>3</a:t>
                </a:r>
                <a:r>
                  <a:rPr lang="en-US" altLang="zh-CN" sz="2200" b="1" dirty="0">
                    <a:solidFill>
                      <a:srgbClr val="FFC000"/>
                    </a:solidFill>
                  </a:rPr>
                  <a:t>)</a:t>
                </a:r>
                <a:r>
                  <a:rPr lang="en-US" altLang="zh-CN" sz="2200" b="1" dirty="0">
                    <a:solidFill>
                      <a:srgbClr val="FFC00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altLang="zh-CN" sz="2200" b="1" dirty="0">
                    <a:solidFill>
                      <a:srgbClr val="FFC000"/>
                    </a:solidFill>
                  </a:rPr>
                  <a:t>O(log(m)n</a:t>
                </a:r>
                <a:r>
                  <a:rPr lang="en-US" altLang="zh-CN" sz="2200" b="1" baseline="30000" dirty="0">
                    <a:solidFill>
                      <a:srgbClr val="FFC000"/>
                    </a:solidFill>
                  </a:rPr>
                  <a:t>3</a:t>
                </a:r>
                <a:r>
                  <a:rPr lang="en-US" altLang="zh-CN" sz="2200" b="1" dirty="0">
                    <a:solidFill>
                      <a:srgbClr val="FFC000"/>
                    </a:solidFill>
                  </a:rPr>
                  <a:t>)</a:t>
                </a:r>
              </a:p>
              <a:p>
                <a:r>
                  <a:rPr lang="zh-CN" altLang="en-US" sz="2800" b="1" dirty="0">
                    <a:solidFill>
                      <a:srgbClr val="FF0000"/>
                    </a:solidFill>
                  </a:rPr>
                  <a:t>应用</a:t>
                </a:r>
                <a:r>
                  <a:rPr lang="en-US" altLang="zh-CN" sz="2800" dirty="0"/>
                  <a:t>:</a:t>
                </a:r>
              </a:p>
              <a:p>
                <a:pPr lvl="1"/>
                <a:r>
                  <a:rPr lang="zh-CN" altLang="en-US" sz="2600" dirty="0"/>
                  <a:t>假定</a:t>
                </a:r>
                <a:r>
                  <a:rPr lang="en-US" altLang="zh-CN" sz="2600" dirty="0">
                    <a:solidFill>
                      <a:schemeClr val="tx1"/>
                    </a:solidFill>
                  </a:rPr>
                  <a:t>f[k]=3f[k-1]+4f[k-2]+5f[k-4].</a:t>
                </a:r>
                <a:r>
                  <a:rPr lang="zh-CN" altLang="en-US" sz="2600" dirty="0"/>
                  <a:t>求</a:t>
                </a:r>
                <a:r>
                  <a:rPr lang="en-US" altLang="zh-CN" sz="2600" dirty="0">
                    <a:solidFill>
                      <a:schemeClr val="tx1"/>
                    </a:solidFill>
                  </a:rPr>
                  <a:t>f[m]</a:t>
                </a:r>
                <a:r>
                  <a:rPr lang="zh-CN" altLang="en-US" sz="2600" dirty="0"/>
                  <a:t>。</a:t>
                </a:r>
                <a:endParaRPr lang="en-US" altLang="zh-CN" sz="2600" dirty="0"/>
              </a:p>
              <a:p>
                <a:pPr lvl="2">
                  <a:spcBef>
                    <a:spcPts val="1200"/>
                  </a:spcBef>
                </a:pPr>
                <a14:m>
                  <m:oMath xmlns:m="http://schemas.openxmlformats.org/officeDocument/2006/math">
                    <m:d>
                      <m:dPr>
                        <m:ctrlPr>
                          <a:rPr lang="en-US" altLang="zh-Hans-HK" sz="20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Hans-HK" sz="2000" i="1" dirty="0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altLang="zh-Hans-HK" sz="200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altLang="zh-Hans-HK" sz="2000" b="0" i="1" dirty="0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  <m:r>
                                      <a:rPr lang="en-US" altLang="zh-Hans-HK" sz="2000" b="0" i="1" dirty="0" smtClean="0">
                                        <a:latin typeface="Cambria Math" panose="02040503050406030204" pitchFamily="18" charset="0"/>
                                      </a:rPr>
                                      <m:t>[</m:t>
                                    </m:r>
                                    <m:r>
                                      <a:rPr lang="en-US" altLang="zh-Hans-HK" sz="2000" b="0" i="1" dirty="0" smtClean="0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  <m:r>
                                      <a:rPr lang="en-US" altLang="zh-Hans-HK" sz="2000" b="0" i="1" dirty="0" smtClean="0">
                                        <a:latin typeface="Cambria Math" panose="02040503050406030204" pitchFamily="18" charset="0"/>
                                      </a:rPr>
                                      <m:t>]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altLang="zh-Hans-HK" sz="2000" b="0" i="1" dirty="0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  <m:r>
                                      <a:rPr lang="en-US" altLang="zh-Hans-HK" sz="2000" b="0" i="1" dirty="0" smtClean="0">
                                        <a:latin typeface="Cambria Math" panose="02040503050406030204" pitchFamily="18" charset="0"/>
                                      </a:rPr>
                                      <m:t>[</m:t>
                                    </m:r>
                                    <m:r>
                                      <a:rPr lang="en-US" altLang="zh-Hans-HK" sz="2000" b="0" i="1" dirty="0" smtClean="0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  <m:r>
                                      <a:rPr lang="en-US" altLang="zh-Hans-HK" sz="2000" b="0" i="1" dirty="0" smtClean="0">
                                        <a:latin typeface="Cambria Math" panose="02040503050406030204" pitchFamily="18" charset="0"/>
                                      </a:rPr>
                                      <m:t>−1]</m:t>
                                    </m:r>
                                  </m:e>
                                </m:mr>
                              </m:m>
                            </m:e>
                          </m:mr>
                          <m:m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altLang="zh-Hans-HK" sz="200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altLang="zh-Hans-HK" sz="2000" b="0" i="1" dirty="0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  <m:r>
                                      <a:rPr lang="en-US" altLang="zh-Hans-HK" sz="2000" b="0" i="1" dirty="0" smtClean="0">
                                        <a:latin typeface="Cambria Math" panose="02040503050406030204" pitchFamily="18" charset="0"/>
                                      </a:rPr>
                                      <m:t>[</m:t>
                                    </m:r>
                                    <m:r>
                                      <a:rPr lang="en-US" altLang="zh-Hans-HK" sz="2000" b="0" i="1" dirty="0" smtClean="0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  <m:r>
                                      <a:rPr lang="en-US" altLang="zh-Hans-HK" sz="2000" b="0" i="1" dirty="0" smtClean="0">
                                        <a:latin typeface="Cambria Math" panose="02040503050406030204" pitchFamily="18" charset="0"/>
                                      </a:rPr>
                                      <m:t>−2]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altLang="zh-Hans-HK" sz="2000" b="0" i="1" dirty="0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  <m:r>
                                      <a:rPr lang="en-US" altLang="zh-Hans-HK" sz="2000" b="0" i="1" dirty="0" smtClean="0">
                                        <a:latin typeface="Cambria Math" panose="02040503050406030204" pitchFamily="18" charset="0"/>
                                      </a:rPr>
                                      <m:t>[</m:t>
                                    </m:r>
                                    <m:r>
                                      <a:rPr lang="en-US" altLang="zh-Hans-HK" sz="2000" b="0" i="1" dirty="0" smtClean="0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  <m:r>
                                      <a:rPr lang="en-US" altLang="zh-Hans-HK" sz="2000" b="0" i="1" dirty="0" smtClean="0">
                                        <a:latin typeface="Cambria Math" panose="02040503050406030204" pitchFamily="18" charset="0"/>
                                      </a:rPr>
                                      <m:t>−3]</m:t>
                                    </m:r>
                                  </m:e>
                                </m:mr>
                              </m:m>
                            </m:e>
                          </m:mr>
                        </m:m>
                      </m:e>
                    </m:d>
                    <m:r>
                      <a:rPr lang="en-US" altLang="zh-Hans-HK" sz="2000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altLang="zh-Hans-HK" sz="20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Hans-HK" sz="2000" i="1" dirty="0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altLang="zh-Hans-HK" sz="200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altLang="zh-Hans-HK" sz="2000" b="0" i="1" dirty="0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  <m:e>
                                    <m:r>
                                      <a:rPr lang="en-US" altLang="zh-Hans-HK" sz="2000" b="0" i="1" dirty="0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altLang="zh-Hans-HK" sz="2000" b="0" i="1" dirty="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  <m:e>
                                    <m:r>
                                      <a:rPr lang="en-US" altLang="zh-Hans-HK" sz="2000" b="0" i="1" dirty="0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mr>
                              </m:m>
                            </m:e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altLang="zh-Hans-HK" sz="200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altLang="zh-Hans-HK" sz="2000" b="0" i="1" dirty="0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e>
                                    <m:r>
                                      <a:rPr lang="en-US" altLang="zh-Hans-HK" sz="2000" b="0" i="1" dirty="0" smtClean="0"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altLang="zh-Hans-HK" sz="2000" b="0" i="1" dirty="0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e>
                                    <m:r>
                                      <a:rPr lang="en-US" altLang="zh-Hans-HK" sz="2000" b="0" i="1" dirty="0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mr>
                              </m:m>
                            </m:e>
                          </m:mr>
                          <m:m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altLang="zh-Hans-HK" sz="200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altLang="zh-Hans-HK" sz="2000" b="0" i="1" dirty="0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e>
                                    <m:r>
                                      <a:rPr lang="en-US" altLang="zh-Hans-HK" sz="2000" b="0" i="1" dirty="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altLang="zh-Hans-HK" sz="2000" b="0" i="1" dirty="0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e>
                                    <m:r>
                                      <a:rPr lang="en-US" altLang="zh-Hans-HK" sz="2000" b="0" i="1" dirty="0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mr>
                              </m:m>
                            </m:e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altLang="zh-Hans-HK" sz="200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altLang="zh-Hans-HK" sz="2000" b="0" i="1" dirty="0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e>
                                    <m:r>
                                      <a:rPr lang="en-US" altLang="zh-Hans-HK" sz="2000" b="0" i="1" dirty="0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altLang="zh-Hans-HK" sz="2000" b="0" i="1" dirty="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  <m:e>
                                    <m:r>
                                      <a:rPr lang="en-US" altLang="zh-Hans-HK" sz="2000" b="0" i="1" dirty="0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mr>
                              </m:m>
                            </m:e>
                          </m:mr>
                        </m:m>
                      </m:e>
                    </m:d>
                    <m:d>
                      <m:dPr>
                        <m:ctrlPr>
                          <a:rPr lang="en-US" altLang="zh-Hans-HK" sz="2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Hans-HK" sz="2000" i="1" dirty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altLang="zh-Hans-HK" sz="20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altLang="zh-Hans-HK" sz="2000" i="1" dirty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  <m:r>
                                      <a:rPr lang="en-US" altLang="zh-Hans-HK" sz="2000" i="1" dirty="0">
                                        <a:latin typeface="Cambria Math" panose="02040503050406030204" pitchFamily="18" charset="0"/>
                                      </a:rPr>
                                      <m:t>[</m:t>
                                    </m:r>
                                    <m:r>
                                      <a:rPr lang="en-US" altLang="zh-Hans-HK" sz="2000" i="1" dirty="0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  <m:r>
                                      <a:rPr lang="en-US" altLang="zh-Hans-HK" sz="2000" b="0" i="1" dirty="0" smtClean="0"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  <m:r>
                                      <a:rPr lang="en-US" altLang="zh-Hans-HK" sz="2000" i="1" dirty="0">
                                        <a:latin typeface="Cambria Math" panose="02040503050406030204" pitchFamily="18" charset="0"/>
                                      </a:rPr>
                                      <m:t>]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altLang="zh-Hans-HK" sz="2000" i="1" dirty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  <m:r>
                                      <a:rPr lang="en-US" altLang="zh-Hans-HK" sz="2000" i="1" dirty="0">
                                        <a:latin typeface="Cambria Math" panose="02040503050406030204" pitchFamily="18" charset="0"/>
                                      </a:rPr>
                                      <m:t>[</m:t>
                                    </m:r>
                                    <m:r>
                                      <a:rPr lang="en-US" altLang="zh-Hans-HK" sz="2000" i="1" dirty="0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  <m:r>
                                      <a:rPr lang="en-US" altLang="zh-Hans-HK" sz="2000" i="1" dirty="0">
                                        <a:latin typeface="Cambria Math" panose="02040503050406030204" pitchFamily="18" charset="0"/>
                                      </a:rPr>
                                      <m:t>−2]</m:t>
                                    </m:r>
                                  </m:e>
                                </m:mr>
                              </m:m>
                            </m:e>
                          </m:mr>
                          <m:m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altLang="zh-Hans-HK" sz="20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altLang="zh-Hans-HK" sz="2000" i="1" dirty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  <m:r>
                                      <a:rPr lang="en-US" altLang="zh-Hans-HK" sz="2000" i="1" dirty="0">
                                        <a:latin typeface="Cambria Math" panose="02040503050406030204" pitchFamily="18" charset="0"/>
                                      </a:rPr>
                                      <m:t>[</m:t>
                                    </m:r>
                                    <m:r>
                                      <a:rPr lang="en-US" altLang="zh-Hans-HK" sz="2000" i="1" dirty="0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  <m:r>
                                      <a:rPr lang="en-US" altLang="zh-Hans-HK" sz="2000" i="1" dirty="0">
                                        <a:latin typeface="Cambria Math" panose="02040503050406030204" pitchFamily="18" charset="0"/>
                                      </a:rPr>
                                      <m:t>−3]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altLang="zh-Hans-HK" sz="2000" i="1" dirty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  <m:r>
                                      <a:rPr lang="en-US" altLang="zh-Hans-HK" sz="2000" i="1" dirty="0">
                                        <a:latin typeface="Cambria Math" panose="02040503050406030204" pitchFamily="18" charset="0"/>
                                      </a:rPr>
                                      <m:t>[</m:t>
                                    </m:r>
                                    <m:r>
                                      <a:rPr lang="en-US" altLang="zh-Hans-HK" sz="2000" i="1" dirty="0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  <m:r>
                                      <a:rPr lang="en-US" altLang="zh-Hans-HK" sz="2000" i="1" dirty="0">
                                        <a:latin typeface="Cambria Math" panose="02040503050406030204" pitchFamily="18" charset="0"/>
                                      </a:rPr>
                                      <m:t>−4]</m:t>
                                    </m:r>
                                  </m:e>
                                </m:mr>
                              </m:m>
                            </m:e>
                          </m:mr>
                        </m:m>
                      </m:e>
                    </m:d>
                  </m:oMath>
                </a14:m>
                <a:endParaRPr lang="en-US" altLang="zh-Hans-HK" sz="2000" dirty="0"/>
              </a:p>
              <a:p>
                <a:pPr lvl="1"/>
                <a:endParaRPr lang="en-US" altLang="zh-CN" sz="2400" dirty="0"/>
              </a:p>
              <a:p>
                <a:pPr lvl="1"/>
                <a:r>
                  <a:rPr lang="zh-CN" altLang="en-US" sz="2400" dirty="0"/>
                  <a:t>通过计算矩阵的幂</a:t>
                </a:r>
                <a:r>
                  <a:rPr lang="en-US" altLang="zh-CN" sz="2400" dirty="0"/>
                  <a:t>(</a:t>
                </a:r>
                <a:r>
                  <a:rPr lang="zh-CN" altLang="en-US" sz="2400" dirty="0"/>
                  <a:t>如</a:t>
                </a:r>
                <a:r>
                  <a:rPr lang="en-US" altLang="zh-CN" sz="2400" dirty="0">
                    <a:solidFill>
                      <a:schemeClr val="tx1"/>
                    </a:solidFill>
                  </a:rPr>
                  <a:t>A</a:t>
                </a:r>
                <a:r>
                  <a:rPr lang="en-US" altLang="zh-CN" sz="2400" baseline="30000" dirty="0">
                    <a:solidFill>
                      <a:schemeClr val="tx1"/>
                    </a:solidFill>
                  </a:rPr>
                  <a:t>m-4</a:t>
                </a:r>
                <a:r>
                  <a:rPr lang="en-US" altLang="zh-CN" sz="2400" dirty="0"/>
                  <a:t>)</a:t>
                </a:r>
                <a:r>
                  <a:rPr lang="zh-CN" altLang="en-US" sz="2400" dirty="0"/>
                  <a:t>可以快速解递推式。</a:t>
                </a:r>
                <a:endParaRPr lang="en-US" altLang="zh-CN" sz="2400" dirty="0"/>
              </a:p>
              <a:p>
                <a:pPr lvl="1"/>
                <a:r>
                  <a:rPr lang="zh-CN" altLang="en-US" sz="2400" b="1" dirty="0">
                    <a:solidFill>
                      <a:srgbClr val="FFC000"/>
                    </a:solidFill>
                  </a:rPr>
                  <a:t>复杂度从</a:t>
                </a:r>
                <a:r>
                  <a:rPr lang="en-US" altLang="zh-CN" sz="2400" b="1" dirty="0">
                    <a:solidFill>
                      <a:srgbClr val="FFC000"/>
                    </a:solidFill>
                  </a:rPr>
                  <a:t>O(m)</a:t>
                </a:r>
                <a:r>
                  <a:rPr lang="zh-CN" altLang="en-US" sz="2400" b="1" dirty="0">
                    <a:solidFill>
                      <a:srgbClr val="FFC000"/>
                    </a:solidFill>
                  </a:rPr>
                  <a:t>优化为</a:t>
                </a:r>
                <a:r>
                  <a:rPr lang="en-US" altLang="zh-CN" sz="2400" b="1" dirty="0">
                    <a:solidFill>
                      <a:srgbClr val="FFC000"/>
                    </a:solidFill>
                  </a:rPr>
                  <a:t>O(log(m))</a:t>
                </a:r>
                <a:endParaRPr lang="en-US" altLang="zh-Hans-HK" sz="2200" b="1" dirty="0">
                  <a:solidFill>
                    <a:srgbClr val="FFC000"/>
                  </a:solidFill>
                </a:endParaRP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1C1C4A1E-EFF1-4A56-83BD-9E4E35C5150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>
                <a:blip r:embed="rId2"/>
                <a:stretch>
                  <a:fillRect l="-1302" t="-128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0E5E4A3-B9A7-3A45-B1EE-33C80211A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5E20D-8408-6842-9C4E-91A48B99822E}" type="slidenum">
              <a:rPr kumimoji="1" lang="zh-CN" altLang="en-US" smtClean="0"/>
              <a:pPr/>
              <a:t>7</a:t>
            </a:fld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56208EAE-0E31-9545-96B7-C831CFC8742A}"/>
                  </a:ext>
                </a:extLst>
              </p:cNvPr>
              <p:cNvSpPr txBox="1"/>
              <p:nvPr/>
            </p:nvSpPr>
            <p:spPr>
              <a:xfrm>
                <a:off x="3856593" y="4102011"/>
                <a:ext cx="4772024" cy="12066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Hans-HK" sz="18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Hans-HK" sz="1800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Hans-HK" sz="1800" b="0" i="1" dirty="0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en-US" altLang="zh-Hans-HK" sz="1800" b="0" i="1" dirty="0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altLang="zh-Hans-HK" sz="1800" b="0" i="1" dirty="0" smtClean="0">
                              <a:latin typeface="Cambria Math" panose="02040503050406030204" pitchFamily="18" charset="0"/>
                            </a:rPr>
                            <m:t>−4</m:t>
                          </m:r>
                        </m:sup>
                      </m:sSup>
                      <m:d>
                        <m:dPr>
                          <m:ctrlPr>
                            <a:rPr lang="en-US" altLang="zh-Hans-HK" sz="18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Hans-HK" sz="1800" i="1" dirty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altLang="zh-Hans-HK" sz="1800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altLang="zh-Hans-HK" sz="1800" i="1" dirty="0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  <m:r>
                                        <a:rPr lang="en-US" altLang="zh-Hans-HK" sz="1800" i="1" dirty="0">
                                          <a:latin typeface="Cambria Math" panose="02040503050406030204" pitchFamily="18" charset="0"/>
                                        </a:rPr>
                                        <m:t>[</m:t>
                                      </m:r>
                                      <m:r>
                                        <a:rPr lang="en-US" altLang="zh-Hans-HK" sz="1800" b="0" i="1" dirty="0" smtClean="0"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  <m:r>
                                        <a:rPr lang="en-US" altLang="zh-Hans-HK" sz="1800" i="1" dirty="0">
                                          <a:latin typeface="Cambria Math" panose="02040503050406030204" pitchFamily="18" charset="0"/>
                                        </a:rPr>
                                        <m:t>]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altLang="zh-Hans-HK" sz="1800" i="1" dirty="0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  <m:r>
                                        <a:rPr lang="en-US" altLang="zh-Hans-HK" sz="1800" i="1" dirty="0">
                                          <a:latin typeface="Cambria Math" panose="02040503050406030204" pitchFamily="18" charset="0"/>
                                        </a:rPr>
                                        <m:t>[3]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altLang="zh-Hans-HK" sz="1800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altLang="zh-Hans-HK" sz="1800" i="1" dirty="0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  <m:r>
                                        <a:rPr lang="en-US" altLang="zh-Hans-HK" sz="1800" i="1" dirty="0">
                                          <a:latin typeface="Cambria Math" panose="02040503050406030204" pitchFamily="18" charset="0"/>
                                        </a:rPr>
                                        <m:t>[</m:t>
                                      </m:r>
                                      <m:r>
                                        <a:rPr lang="en-US" altLang="zh-Hans-HK" sz="1800" b="0" i="1" dirty="0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US" altLang="zh-Hans-HK" sz="1800" i="1" dirty="0">
                                          <a:latin typeface="Cambria Math" panose="02040503050406030204" pitchFamily="18" charset="0"/>
                                        </a:rPr>
                                        <m:t>]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altLang="zh-Hans-HK" sz="1800" i="1" dirty="0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  <m:r>
                                        <a:rPr lang="en-US" altLang="zh-Hans-HK" sz="1800" i="1" dirty="0">
                                          <a:latin typeface="Cambria Math" panose="02040503050406030204" pitchFamily="18" charset="0"/>
                                        </a:rPr>
                                        <m:t>[1]</m:t>
                                      </m:r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56208EAE-0E31-9545-96B7-C831CFC874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6593" y="4102011"/>
                <a:ext cx="4772024" cy="1206677"/>
              </a:xfrm>
              <a:prstGeom prst="rect">
                <a:avLst/>
              </a:prstGeom>
              <a:blipFill>
                <a:blip r:embed="rId3"/>
                <a:stretch>
                  <a:fillRect b="-41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01115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易解的问题与难解的问题</a:t>
            </a:r>
            <a:endParaRPr lang="zh-CN" altLang="en-US" sz="4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99" name="副标题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algn="l" eaLnBrk="1" hangingPunct="1"/>
            <a:r>
              <a:rPr lang="zh-CN" alt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易解的问题与难解的问题</a:t>
            </a:r>
            <a:endParaRPr lang="en-US" altLang="zh-CN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50000"/>
              </a:lnSpc>
            </a:pPr>
            <a:r>
              <a:rPr lang="zh-CN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评价算法好坏的重要标准</a:t>
            </a:r>
            <a:r>
              <a:rPr lang="zh-CN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 </a:t>
            </a:r>
            <a:r>
              <a:rPr lang="zh-CN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运行时间</a:t>
            </a:r>
            <a:endParaRPr lang="en-US" altLang="zh-CN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zh-CN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快速排序算法  </a:t>
            </a:r>
            <a:r>
              <a:rPr lang="en-US" altLang="zh-CN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zh-C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zh-CN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</a:t>
            </a:r>
            <a:r>
              <a:rPr lang="en-US" altLang="zh-CN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zh-C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         </a:t>
            </a:r>
          </a:p>
          <a:p>
            <a:pPr lvl="1"/>
            <a:r>
              <a:rPr lang="zh-CN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最大团问题的回溯法    </a:t>
            </a:r>
            <a:r>
              <a:rPr lang="en-US" altLang="zh-CN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zh-C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zh-C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i="1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zh-C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altLang="zh-CN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eaLnBrk="1" hangingPunct="1"/>
            <a:r>
              <a:rPr lang="zh-CN" alt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用一台每秒</a:t>
            </a:r>
            <a:r>
              <a:rPr lang="en-US" altLang="zh-CN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zh-CN" alt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亿次的超大型计算机计算</a:t>
            </a:r>
            <a:endParaRPr lang="en-US" altLang="zh-CN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zh-CN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快速排序算法给</a:t>
            </a:r>
            <a:r>
              <a:rPr lang="en-US" altLang="zh-C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zh-CN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万个数据排序</a:t>
            </a:r>
            <a:r>
              <a:rPr lang="en-US" altLang="zh-C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运算量约为</a:t>
            </a:r>
            <a:endParaRPr lang="en-US" altLang="zh-CN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altLang="zh-C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altLang="zh-CN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en-US" altLang="zh-C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zh-C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</a:t>
            </a:r>
            <a:r>
              <a:rPr lang="en-US" altLang="zh-CN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altLang="zh-CN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en-US" altLang="zh-C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 </a:t>
            </a:r>
            <a:r>
              <a:rPr lang="en-US" altLang="zh-C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1.7</a:t>
            </a:r>
            <a:r>
              <a:rPr lang="en-US" altLang="zh-C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zh-C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altLang="zh-CN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altLang="zh-C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zh-CN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仅需 </a:t>
            </a:r>
            <a:r>
              <a:rPr lang="en-US" altLang="zh-C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1.7</a:t>
            </a:r>
            <a:r>
              <a:rPr lang="en-US" altLang="zh-C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zh-C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altLang="zh-CN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altLang="zh-C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/10</a:t>
            </a:r>
            <a:r>
              <a:rPr lang="en-US" altLang="zh-CN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 </a:t>
            </a:r>
            <a:r>
              <a:rPr lang="en-US" altLang="zh-C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1.7</a:t>
            </a:r>
            <a:r>
              <a:rPr lang="en-US" altLang="zh-C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zh-C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altLang="zh-CN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</a:t>
            </a:r>
            <a:r>
              <a:rPr lang="en-US" altLang="zh-CN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秒</a:t>
            </a:r>
            <a:r>
              <a:rPr lang="en-US" altLang="zh-C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altLang="zh-CN" dirty="0"/>
          </a:p>
          <a:p>
            <a:pPr>
              <a:lnSpc>
                <a:spcPts val="3000"/>
              </a:lnSpc>
              <a:defRPr/>
            </a:pPr>
            <a:r>
              <a:rPr lang="zh-CN" altLang="en-US" dirty="0"/>
              <a:t>回溯法解 </a:t>
            </a:r>
            <a:r>
              <a:rPr lang="en-US" altLang="zh-CN" dirty="0"/>
              <a:t>100</a:t>
            </a:r>
            <a:r>
              <a:rPr lang="zh-CN" altLang="en-US" dirty="0"/>
              <a:t>个顶点的图的最大团问题</a:t>
            </a:r>
            <a:r>
              <a:rPr lang="en-US" altLang="zh-CN" dirty="0"/>
              <a:t>, </a:t>
            </a:r>
            <a:r>
              <a:rPr lang="zh-CN" altLang="en-US" dirty="0"/>
              <a:t>运算量为</a:t>
            </a:r>
            <a:endParaRPr lang="en-US" altLang="zh-CN" dirty="0"/>
          </a:p>
          <a:p>
            <a:pPr>
              <a:lnSpc>
                <a:spcPts val="3000"/>
              </a:lnSpc>
              <a:buNone/>
              <a:defRPr/>
            </a:pPr>
            <a:r>
              <a:rPr lang="en-US" altLang="zh-CN" dirty="0"/>
              <a:t>                             100 </a:t>
            </a:r>
            <a:r>
              <a:rPr lang="en-US" altLang="zh-CN" dirty="0">
                <a:sym typeface="Symbol"/>
              </a:rPr>
              <a:t> </a:t>
            </a:r>
            <a:r>
              <a:rPr lang="en-US" altLang="zh-CN" dirty="0"/>
              <a:t>2</a:t>
            </a:r>
            <a:r>
              <a:rPr lang="en-US" altLang="zh-CN" baseline="30000" dirty="0"/>
              <a:t>100 </a:t>
            </a:r>
            <a:r>
              <a:rPr lang="en-US" altLang="zh-CN" dirty="0">
                <a:sym typeface="Symbol"/>
              </a:rPr>
              <a:t> </a:t>
            </a:r>
            <a:r>
              <a:rPr lang="en-US" altLang="zh-CN" dirty="0"/>
              <a:t>1.8 </a:t>
            </a:r>
            <a:r>
              <a:rPr lang="en-US" altLang="zh-CN" dirty="0">
                <a:sym typeface="Symbol"/>
              </a:rPr>
              <a:t> </a:t>
            </a:r>
            <a:r>
              <a:rPr lang="en-US" altLang="zh-CN" dirty="0"/>
              <a:t>10</a:t>
            </a:r>
            <a:r>
              <a:rPr lang="en-US" altLang="zh-CN" baseline="30000" dirty="0"/>
              <a:t>32</a:t>
            </a:r>
            <a:r>
              <a:rPr lang="en-US" altLang="zh-CN" dirty="0"/>
              <a:t>,  </a:t>
            </a:r>
          </a:p>
          <a:p>
            <a:pPr>
              <a:lnSpc>
                <a:spcPts val="3000"/>
              </a:lnSpc>
              <a:buNone/>
              <a:defRPr/>
            </a:pPr>
            <a:r>
              <a:rPr lang="en-US" altLang="zh-CN" dirty="0"/>
              <a:t>			      </a:t>
            </a:r>
            <a:r>
              <a:rPr lang="zh-CN" altLang="en-US" dirty="0"/>
              <a:t>需要  </a:t>
            </a:r>
            <a:r>
              <a:rPr lang="en-US" altLang="zh-CN" dirty="0"/>
              <a:t>1.8 </a:t>
            </a:r>
            <a:r>
              <a:rPr lang="en-US" altLang="zh-CN" dirty="0">
                <a:sym typeface="Symbol"/>
              </a:rPr>
              <a:t> </a:t>
            </a:r>
            <a:r>
              <a:rPr lang="en-US" altLang="zh-CN" dirty="0"/>
              <a:t>10</a:t>
            </a:r>
            <a:r>
              <a:rPr lang="en-US" altLang="zh-CN" baseline="30000" dirty="0"/>
              <a:t>32</a:t>
            </a:r>
            <a:r>
              <a:rPr lang="en-US" altLang="zh-CN" dirty="0"/>
              <a:t>/10</a:t>
            </a:r>
            <a:r>
              <a:rPr lang="en-US" altLang="zh-CN" baseline="30000" dirty="0"/>
              <a:t>9 </a:t>
            </a:r>
            <a:r>
              <a:rPr lang="en-US" altLang="zh-CN" dirty="0"/>
              <a:t>= </a:t>
            </a:r>
            <a:r>
              <a:rPr lang="en-US" altLang="zh-CN" sz="4000" dirty="0">
                <a:solidFill>
                  <a:srgbClr val="FF0000"/>
                </a:solidFill>
              </a:rPr>
              <a:t>?</a:t>
            </a:r>
            <a:endParaRPr lang="en-US" altLang="zh-CN" dirty="0">
              <a:solidFill>
                <a:srgbClr val="FF0000"/>
              </a:solidFill>
            </a:endParaRPr>
          </a:p>
          <a:p>
            <a:pPr>
              <a:lnSpc>
                <a:spcPts val="3000"/>
              </a:lnSpc>
              <a:buNone/>
              <a:defRPr/>
            </a:pPr>
            <a:r>
              <a:rPr lang="en-US" altLang="zh-CN" dirty="0"/>
              <a:t>                1.8 </a:t>
            </a:r>
            <a:r>
              <a:rPr lang="en-US" altLang="zh-CN" dirty="0">
                <a:sym typeface="Symbol"/>
              </a:rPr>
              <a:t> </a:t>
            </a:r>
            <a:r>
              <a:rPr lang="en-US" altLang="zh-CN" dirty="0"/>
              <a:t>10</a:t>
            </a:r>
            <a:r>
              <a:rPr lang="en-US" altLang="zh-CN" baseline="30000" dirty="0"/>
              <a:t>21</a:t>
            </a:r>
            <a:r>
              <a:rPr lang="zh-CN" altLang="en-US" dirty="0"/>
              <a:t>秒 </a:t>
            </a:r>
            <a:r>
              <a:rPr lang="en-US" altLang="zh-CN" dirty="0"/>
              <a:t>= 5.7</a:t>
            </a:r>
            <a:r>
              <a:rPr lang="en-US" altLang="zh-CN" dirty="0">
                <a:sym typeface="Symbol"/>
              </a:rPr>
              <a:t></a:t>
            </a:r>
            <a:r>
              <a:rPr lang="en-US" altLang="zh-CN" dirty="0"/>
              <a:t>10</a:t>
            </a:r>
            <a:r>
              <a:rPr lang="en-US" altLang="zh-CN" baseline="30000" dirty="0"/>
              <a:t>15</a:t>
            </a:r>
            <a:r>
              <a:rPr lang="zh-CN" altLang="en-US" dirty="0"/>
              <a:t>年</a:t>
            </a:r>
            <a:r>
              <a:rPr lang="en-US" altLang="zh-CN" dirty="0"/>
              <a:t>, </a:t>
            </a:r>
            <a:r>
              <a:rPr lang="zh-CN" altLang="en-US" dirty="0"/>
              <a:t>即 </a:t>
            </a:r>
            <a:r>
              <a:rPr lang="en-US" altLang="zh-CN" dirty="0"/>
              <a:t>5</a:t>
            </a:r>
            <a:r>
              <a:rPr lang="zh-CN" altLang="en-US" dirty="0"/>
              <a:t>千</a:t>
            </a:r>
            <a:r>
              <a:rPr lang="en-US" altLang="zh-CN" dirty="0"/>
              <a:t>7</a:t>
            </a:r>
            <a:r>
              <a:rPr lang="zh-CN" altLang="en-US" dirty="0"/>
              <a:t>百万亿年</a:t>
            </a:r>
            <a:r>
              <a:rPr lang="en-US" altLang="zh-CN" dirty="0"/>
              <a:t>! </a:t>
            </a:r>
            <a:endParaRPr lang="zh-CN" altLang="en-US" dirty="0"/>
          </a:p>
          <a:p>
            <a:pPr lvl="1"/>
            <a:endParaRPr lang="en-US" altLang="zh-CN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40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40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0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22887DF-BF41-4AF3-AA4A-E36B204A8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bg1"/>
                </a:solidFill>
              </a:rPr>
              <a:t>递归算法应用举例</a:t>
            </a:r>
            <a:r>
              <a:rPr lang="en-US" altLang="zh-CN" dirty="0">
                <a:solidFill>
                  <a:schemeClr val="bg1"/>
                </a:solidFill>
              </a:rPr>
              <a:t>2</a:t>
            </a:r>
            <a:endParaRPr lang="zh-Hans-HK" altLang="en-US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1C1C4A1E-EFF1-4A56-83BD-9E4E35C51506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zh-CN" altLang="en-US" sz="2800" dirty="0">
                    <a:solidFill>
                      <a:schemeClr val="tx1"/>
                    </a:solidFill>
                  </a:rPr>
                  <a:t>矩阵的前</a:t>
                </a:r>
                <a:r>
                  <a:rPr lang="en-US" altLang="zh-CN" sz="2800" dirty="0">
                    <a:solidFill>
                      <a:schemeClr val="tx1"/>
                    </a:solidFill>
                  </a:rPr>
                  <a:t>m</a:t>
                </a:r>
                <a:r>
                  <a:rPr lang="zh-CN" altLang="en-US" sz="2800" dirty="0">
                    <a:solidFill>
                      <a:schemeClr val="tx1"/>
                    </a:solidFill>
                  </a:rPr>
                  <a:t>次和</a:t>
                </a:r>
                <a:endParaRPr lang="en-US" altLang="zh-CN" sz="2800" dirty="0">
                  <a:solidFill>
                    <a:schemeClr val="tx1"/>
                  </a:solidFill>
                </a:endParaRPr>
              </a:p>
              <a:p>
                <a:pPr lvl="1"/>
                <a:r>
                  <a:rPr lang="en-US" altLang="zh-CN" sz="2400" dirty="0">
                    <a:solidFill>
                      <a:schemeClr val="tx1"/>
                    </a:solidFill>
                  </a:rPr>
                  <a:t>【</a:t>
                </a:r>
                <a:r>
                  <a:rPr lang="zh-CN" altLang="en-US" sz="2400" dirty="0">
                    <a:solidFill>
                      <a:schemeClr val="tx1"/>
                    </a:solidFill>
                  </a:rPr>
                  <a:t>问题描述</a:t>
                </a:r>
                <a:r>
                  <a:rPr lang="en-US" altLang="zh-CN" sz="2400" dirty="0">
                    <a:solidFill>
                      <a:schemeClr val="tx1"/>
                    </a:solidFill>
                  </a:rPr>
                  <a:t>】</a:t>
                </a:r>
                <a:r>
                  <a:rPr lang="zh-CN" altLang="en-US" sz="2400" dirty="0">
                    <a:solidFill>
                      <a:schemeClr val="tx1"/>
                    </a:solidFill>
                  </a:rPr>
                  <a:t>计算</a:t>
                </a:r>
                <a:r>
                  <a:rPr lang="en-US" altLang="zh-Hans-HK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altLang="zh-Hans-HK" sz="2400" dirty="0" err="1">
                    <a:solidFill>
                      <a:schemeClr val="tx1"/>
                    </a:solidFill>
                  </a:rPr>
                  <a:t>B</a:t>
                </a:r>
                <a:r>
                  <a:rPr lang="en-US" altLang="zh-Hans-HK" sz="2400" baseline="-25000" dirty="0" err="1">
                    <a:solidFill>
                      <a:schemeClr val="tx1"/>
                    </a:solidFill>
                  </a:rPr>
                  <a:t>m</a:t>
                </a:r>
                <a:r>
                  <a:rPr lang="en-US" altLang="zh-Hans-HK" sz="2400" dirty="0">
                    <a:solidFill>
                      <a:schemeClr val="tx1"/>
                    </a:solidFill>
                  </a:rPr>
                  <a:t>=A</a:t>
                </a:r>
                <a:r>
                  <a:rPr lang="en-US" altLang="zh-Hans-HK" sz="2400" baseline="30000" dirty="0">
                    <a:solidFill>
                      <a:schemeClr val="tx1"/>
                    </a:solidFill>
                  </a:rPr>
                  <a:t>1</a:t>
                </a:r>
                <a:r>
                  <a:rPr lang="en-US" altLang="zh-Hans-HK" sz="2400" dirty="0">
                    <a:solidFill>
                      <a:schemeClr val="tx1"/>
                    </a:solidFill>
                  </a:rPr>
                  <a:t>+....+A</a:t>
                </a:r>
                <a:r>
                  <a:rPr lang="en-US" altLang="zh-Hans-HK" sz="2400" baseline="30000" dirty="0">
                    <a:solidFill>
                      <a:schemeClr val="tx1"/>
                    </a:solidFill>
                  </a:rPr>
                  <a:t>m</a:t>
                </a:r>
                <a:r>
                  <a:rPr lang="zh-CN" altLang="en-US" sz="2400" dirty="0">
                    <a:solidFill>
                      <a:schemeClr val="tx1"/>
                    </a:solidFill>
                  </a:rPr>
                  <a:t>，</a:t>
                </a:r>
                <a:r>
                  <a:rPr lang="en-US" altLang="zh-CN" sz="2400" dirty="0">
                    <a:solidFill>
                      <a:schemeClr val="tx1"/>
                    </a:solidFill>
                  </a:rPr>
                  <a:t>A</a:t>
                </a:r>
                <a:r>
                  <a:rPr lang="zh-CN" altLang="en-US" sz="2400" dirty="0">
                    <a:solidFill>
                      <a:schemeClr val="tx1"/>
                    </a:solidFill>
                  </a:rPr>
                  <a:t>是</a:t>
                </a:r>
                <a:r>
                  <a:rPr lang="en-US" altLang="zh-CN" sz="2400" dirty="0">
                    <a:solidFill>
                      <a:schemeClr val="tx1"/>
                    </a:solidFill>
                  </a:rPr>
                  <a:t>n*n</a:t>
                </a:r>
                <a:r>
                  <a:rPr lang="zh-CN" altLang="en-US" sz="2400" dirty="0">
                    <a:solidFill>
                      <a:schemeClr val="tx1"/>
                    </a:solidFill>
                  </a:rPr>
                  <a:t>矩阵。</a:t>
                </a:r>
                <a:endParaRPr lang="en-US" altLang="zh-CN" sz="2400" dirty="0">
                  <a:solidFill>
                    <a:schemeClr val="tx1"/>
                  </a:solidFill>
                </a:endParaRPr>
              </a:p>
              <a:p>
                <a:pPr lvl="1"/>
                <a:r>
                  <a:rPr lang="zh-CN" altLang="en-US" sz="2600" dirty="0">
                    <a:solidFill>
                      <a:schemeClr val="tx1"/>
                    </a:solidFill>
                  </a:rPr>
                  <a:t>当</a:t>
                </a:r>
                <a14:m>
                  <m:oMath xmlns:m="http://schemas.openxmlformats.org/officeDocument/2006/math">
                    <m:r>
                      <a:rPr lang="en-US" altLang="zh-CN" sz="26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altLang="zh-CN" sz="26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sz="26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| </m:t>
                    </m:r>
                    <m:r>
                      <a:rPr lang="en-US" altLang="zh-CN" sz="26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altLang="zh-CN" sz="26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zh-CN" altLang="en-US" sz="2600" dirty="0">
                    <a:solidFill>
                      <a:schemeClr val="tx1"/>
                    </a:solidFill>
                  </a:rPr>
                  <a:t>时，</a:t>
                </a:r>
                <a:r>
                  <a:rPr lang="en-US" altLang="zh-CN" sz="2600" dirty="0" err="1">
                    <a:solidFill>
                      <a:schemeClr val="tx1"/>
                    </a:solidFill>
                  </a:rPr>
                  <a:t>B</a:t>
                </a:r>
                <a:r>
                  <a:rPr lang="en-US" altLang="zh-CN" sz="2600" baseline="-25000" dirty="0" err="1">
                    <a:solidFill>
                      <a:schemeClr val="tx1"/>
                    </a:solidFill>
                  </a:rPr>
                  <a:t>m</a:t>
                </a:r>
                <a:r>
                  <a:rPr lang="en-US" altLang="zh-CN" sz="2600" dirty="0">
                    <a:solidFill>
                      <a:schemeClr val="tx1"/>
                    </a:solidFill>
                  </a:rPr>
                  <a:t>= </a:t>
                </a:r>
                <a:r>
                  <a:rPr lang="en-US" altLang="zh-CN" sz="2600" dirty="0" err="1">
                    <a:solidFill>
                      <a:schemeClr val="tx1"/>
                    </a:solidFill>
                  </a:rPr>
                  <a:t>B</a:t>
                </a:r>
                <a:r>
                  <a:rPr lang="en-US" altLang="zh-CN" sz="2600" baseline="-25000" dirty="0" err="1">
                    <a:solidFill>
                      <a:schemeClr val="tx1"/>
                    </a:solidFill>
                  </a:rPr>
                  <a:t>m</a:t>
                </a:r>
                <a:r>
                  <a:rPr lang="en-US" altLang="zh-CN" sz="2600" baseline="-25000" dirty="0">
                    <a:solidFill>
                      <a:schemeClr val="tx1"/>
                    </a:solidFill>
                  </a:rPr>
                  <a:t>/2</a:t>
                </a:r>
                <a:r>
                  <a:rPr lang="en-US" altLang="zh-CN" sz="2600" dirty="0">
                    <a:solidFill>
                      <a:schemeClr val="tx1"/>
                    </a:solidFill>
                  </a:rPr>
                  <a:t> + A</a:t>
                </a:r>
                <a:r>
                  <a:rPr lang="en-US" altLang="zh-CN" sz="2600" baseline="30000" dirty="0">
                    <a:solidFill>
                      <a:schemeClr val="tx1"/>
                    </a:solidFill>
                  </a:rPr>
                  <a:t>m/2</a:t>
                </a:r>
                <a:r>
                  <a:rPr lang="zh-CN" altLang="en-US" sz="2600" dirty="0">
                    <a:solidFill>
                      <a:schemeClr val="tx1"/>
                    </a:solidFill>
                  </a:rPr>
                  <a:t>*</a:t>
                </a:r>
                <a:r>
                  <a:rPr lang="en-US" altLang="zh-CN" sz="2600" dirty="0" err="1">
                    <a:solidFill>
                      <a:schemeClr val="tx1"/>
                    </a:solidFill>
                  </a:rPr>
                  <a:t>B</a:t>
                </a:r>
                <a:r>
                  <a:rPr lang="en-US" altLang="zh-CN" sz="2600" baseline="-25000" dirty="0" err="1">
                    <a:solidFill>
                      <a:schemeClr val="tx1"/>
                    </a:solidFill>
                  </a:rPr>
                  <a:t>m</a:t>
                </a:r>
                <a:r>
                  <a:rPr lang="en-US" altLang="zh-CN" sz="2600" baseline="-25000" dirty="0">
                    <a:solidFill>
                      <a:schemeClr val="tx1"/>
                    </a:solidFill>
                  </a:rPr>
                  <a:t>/2 </a:t>
                </a:r>
                <a:r>
                  <a:rPr lang="en-US" altLang="zh-CN" sz="2600" dirty="0">
                    <a:solidFill>
                      <a:srgbClr val="C00000"/>
                    </a:solidFill>
                  </a:rPr>
                  <a:t>(</a:t>
                </a:r>
                <a:r>
                  <a:rPr lang="zh-CN" altLang="en-US" sz="2600" dirty="0">
                    <a:solidFill>
                      <a:srgbClr val="C00000"/>
                    </a:solidFill>
                  </a:rPr>
                  <a:t>规约到</a:t>
                </a:r>
                <a:r>
                  <a:rPr lang="en-US" altLang="zh-CN" sz="2600" dirty="0">
                    <a:solidFill>
                      <a:srgbClr val="C00000"/>
                    </a:solidFill>
                  </a:rPr>
                  <a:t>m/2)</a:t>
                </a:r>
              </a:p>
              <a:p>
                <a:pPr lvl="1"/>
                <a:r>
                  <a:rPr lang="zh-CN" altLang="en-US" sz="2600" dirty="0">
                    <a:solidFill>
                      <a:schemeClr val="tx1"/>
                    </a:solidFill>
                  </a:rPr>
                  <a:t>当</a:t>
                </a:r>
                <a14:m>
                  <m:oMath xmlns:m="http://schemas.openxmlformats.org/officeDocument/2006/math">
                    <m:r>
                      <a:rPr lang="en-US" altLang="zh-CN" sz="26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altLang="zh-CN" sz="26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∤</m:t>
                    </m:r>
                    <m:r>
                      <a:rPr lang="en-US" altLang="zh-CN" sz="26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zh-CN" altLang="en-US" sz="2600" dirty="0">
                    <a:solidFill>
                      <a:schemeClr val="tx1"/>
                    </a:solidFill>
                  </a:rPr>
                  <a:t>时，</a:t>
                </a:r>
                <a:r>
                  <a:rPr lang="en-US" altLang="zh-CN" sz="2600" dirty="0" err="1">
                    <a:solidFill>
                      <a:schemeClr val="tx1"/>
                    </a:solidFill>
                  </a:rPr>
                  <a:t>B</a:t>
                </a:r>
                <a:r>
                  <a:rPr lang="en-US" altLang="zh-CN" sz="2600" baseline="-25000" dirty="0" err="1">
                    <a:solidFill>
                      <a:schemeClr val="tx1"/>
                    </a:solidFill>
                  </a:rPr>
                  <a:t>m</a:t>
                </a:r>
                <a:r>
                  <a:rPr lang="en-US" altLang="zh-CN" sz="2600" dirty="0">
                    <a:solidFill>
                      <a:schemeClr val="tx1"/>
                    </a:solidFill>
                  </a:rPr>
                  <a:t>=B</a:t>
                </a:r>
                <a:r>
                  <a:rPr lang="en-US" altLang="zh-CN" sz="2600" baseline="-25000" dirty="0">
                    <a:solidFill>
                      <a:schemeClr val="tx1"/>
                    </a:solidFill>
                  </a:rPr>
                  <a:t>m-1</a:t>
                </a:r>
                <a:r>
                  <a:rPr lang="en-US" altLang="zh-CN" sz="2600" dirty="0">
                    <a:solidFill>
                      <a:schemeClr val="tx1"/>
                    </a:solidFill>
                  </a:rPr>
                  <a:t>*A + A </a:t>
                </a:r>
                <a:r>
                  <a:rPr lang="en-US" altLang="zh-CN" sz="2600" dirty="0">
                    <a:solidFill>
                      <a:srgbClr val="C00000"/>
                    </a:solidFill>
                  </a:rPr>
                  <a:t>(</a:t>
                </a:r>
                <a:r>
                  <a:rPr lang="zh-CN" altLang="en-US" sz="2600" dirty="0">
                    <a:solidFill>
                      <a:srgbClr val="C00000"/>
                    </a:solidFill>
                  </a:rPr>
                  <a:t>规约到</a:t>
                </a:r>
                <a:r>
                  <a:rPr lang="en-US" altLang="zh-CN" sz="2600" dirty="0">
                    <a:solidFill>
                      <a:srgbClr val="C00000"/>
                    </a:solidFill>
                  </a:rPr>
                  <a:t>m-1)</a:t>
                </a: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1C1C4A1E-EFF1-4A56-83BD-9E4E35C5150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>
                <a:blip r:embed="rId2"/>
                <a:stretch>
                  <a:fillRect l="-1592" t="-64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文本框 4">
            <a:extLst>
              <a:ext uri="{FF2B5EF4-FFF2-40B4-BE49-F238E27FC236}">
                <a16:creationId xmlns:a16="http://schemas.microsoft.com/office/drawing/2014/main" id="{2452107E-8AB6-42CF-8310-B9DD4F7BA4B2}"/>
              </a:ext>
            </a:extLst>
          </p:cNvPr>
          <p:cNvSpPr txBox="1"/>
          <p:nvPr/>
        </p:nvSpPr>
        <p:spPr>
          <a:xfrm>
            <a:off x="518745" y="3429000"/>
            <a:ext cx="9378462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7313" lvl="1"/>
            <a:r>
              <a:rPr lang="en-US" altLang="zh-Hans-HK" sz="2000" b="1" dirty="0">
                <a:solidFill>
                  <a:schemeClr val="accent1"/>
                </a:solidFill>
                <a:latin typeface="Courier" pitchFamily="2" charset="0"/>
              </a:rPr>
              <a:t>void calc</a:t>
            </a:r>
            <a:r>
              <a:rPr lang="zh-CN" altLang="en-US" sz="2000" b="1" dirty="0">
                <a:solidFill>
                  <a:schemeClr val="accent1"/>
                </a:solidFill>
                <a:latin typeface="Courier" pitchFamily="2" charset="0"/>
              </a:rPr>
              <a:t> </a:t>
            </a:r>
            <a:r>
              <a:rPr lang="en-US" altLang="zh-Hans-HK" sz="2000" dirty="0">
                <a:latin typeface="Courier" pitchFamily="2" charset="0"/>
              </a:rPr>
              <a:t>(m, int A1[n][n], int B1[n][n])</a:t>
            </a:r>
            <a:r>
              <a:rPr lang="en-US" altLang="zh-Hans-HK" sz="2000" dirty="0">
                <a:solidFill>
                  <a:schemeClr val="accent1"/>
                </a:solidFill>
                <a:latin typeface="Courier" pitchFamily="2" charset="0"/>
              </a:rPr>
              <a:t>{</a:t>
            </a:r>
          </a:p>
          <a:p>
            <a:pPr marL="87313" lvl="2"/>
            <a:r>
              <a:rPr lang="en-US" altLang="zh-Hans-HK" sz="2000" dirty="0">
                <a:solidFill>
                  <a:srgbClr val="00B0F0"/>
                </a:solidFill>
                <a:latin typeface="Courier" pitchFamily="2" charset="0"/>
              </a:rPr>
              <a:t>  </a:t>
            </a:r>
            <a:r>
              <a:rPr lang="en-US" altLang="zh-Hans-HK" sz="2000" b="1" dirty="0">
                <a:solidFill>
                  <a:schemeClr val="accent1"/>
                </a:solidFill>
                <a:latin typeface="Courier" pitchFamily="2" charset="0"/>
              </a:rPr>
              <a:t>int</a:t>
            </a:r>
            <a:r>
              <a:rPr lang="en-US" altLang="zh-Hans-HK" sz="2000" dirty="0">
                <a:solidFill>
                  <a:srgbClr val="00B0F0"/>
                </a:solidFill>
                <a:latin typeface="Courier" pitchFamily="2" charset="0"/>
              </a:rPr>
              <a:t> </a:t>
            </a:r>
            <a:r>
              <a:rPr lang="zh-CN" altLang="en-US" sz="2000" dirty="0">
                <a:solidFill>
                  <a:srgbClr val="00B0F0"/>
                </a:solidFill>
                <a:latin typeface="Courier" pitchFamily="2" charset="0"/>
              </a:rPr>
              <a:t> </a:t>
            </a:r>
            <a:r>
              <a:rPr lang="en-US" altLang="zh-Hans-HK" sz="2000" dirty="0">
                <a:latin typeface="Courier" pitchFamily="2" charset="0"/>
              </a:rPr>
              <a:t>A2[n][n], B2[n][n];</a:t>
            </a:r>
          </a:p>
          <a:p>
            <a:pPr marL="87313" lvl="2"/>
            <a:r>
              <a:rPr lang="en-US" altLang="zh-Hans-HK" sz="2000" dirty="0">
                <a:solidFill>
                  <a:srgbClr val="0070C0"/>
                </a:solidFill>
                <a:latin typeface="Courier" pitchFamily="2" charset="0"/>
              </a:rPr>
              <a:t>  </a:t>
            </a:r>
            <a:r>
              <a:rPr lang="en-US" altLang="zh-CN" sz="2000" b="1" dirty="0">
                <a:solidFill>
                  <a:schemeClr val="accent1"/>
                </a:solidFill>
                <a:latin typeface="Courier" pitchFamily="2" charset="0"/>
              </a:rPr>
              <a:t>i</a:t>
            </a:r>
            <a:r>
              <a:rPr lang="en-US" altLang="zh-Hans-HK" sz="2000" b="1" dirty="0">
                <a:solidFill>
                  <a:schemeClr val="accent1"/>
                </a:solidFill>
                <a:latin typeface="Courier" pitchFamily="2" charset="0"/>
              </a:rPr>
              <a:t>f</a:t>
            </a:r>
            <a:r>
              <a:rPr lang="zh-CN" altLang="en-US" sz="2000" b="1" dirty="0">
                <a:solidFill>
                  <a:schemeClr val="accent1"/>
                </a:solidFill>
                <a:latin typeface="Courier" pitchFamily="2" charset="0"/>
              </a:rPr>
              <a:t> </a:t>
            </a:r>
            <a:r>
              <a:rPr lang="en-US" altLang="zh-Hans-HK" sz="2000" dirty="0">
                <a:solidFill>
                  <a:srgbClr val="0070C0"/>
                </a:solidFill>
                <a:latin typeface="Courier" pitchFamily="2" charset="0"/>
              </a:rPr>
              <a:t> (m==1) </a:t>
            </a:r>
            <a:r>
              <a:rPr lang="en-US" altLang="zh-Hans-HK" sz="2000" dirty="0">
                <a:latin typeface="Courier" pitchFamily="2" charset="0"/>
              </a:rPr>
              <a:t>{A1</a:t>
            </a:r>
            <a:r>
              <a:rPr lang="en-US" altLang="zh-Hans-HK" sz="2000" dirty="0">
                <a:latin typeface="Courier" pitchFamily="2" charset="0"/>
                <a:sym typeface="Wingdings" panose="05000000000000000000" pitchFamily="2" charset="2"/>
              </a:rPr>
              <a:t>A, B1A; return;}</a:t>
            </a:r>
          </a:p>
          <a:p>
            <a:pPr marL="87313" lvl="2"/>
            <a:r>
              <a:rPr lang="en-US" altLang="zh-Hans-HK" sz="2000" dirty="0">
                <a:solidFill>
                  <a:srgbClr val="0070C0"/>
                </a:solidFill>
                <a:latin typeface="Courier" pitchFamily="2" charset="0"/>
                <a:sym typeface="Wingdings" panose="05000000000000000000" pitchFamily="2" charset="2"/>
              </a:rPr>
              <a:t>  </a:t>
            </a:r>
            <a:r>
              <a:rPr lang="en-US" altLang="zh-Hans-HK" sz="2000" b="1" dirty="0">
                <a:solidFill>
                  <a:schemeClr val="accent1"/>
                </a:solidFill>
                <a:latin typeface="Courier" pitchFamily="2" charset="0"/>
                <a:sym typeface="Wingdings" panose="05000000000000000000" pitchFamily="2" charset="2"/>
              </a:rPr>
              <a:t>if</a:t>
            </a:r>
            <a:r>
              <a:rPr lang="en-US" altLang="zh-Hans-HK" sz="2000" dirty="0">
                <a:solidFill>
                  <a:srgbClr val="0070C0"/>
                </a:solidFill>
                <a:latin typeface="Courier" pitchFamily="2" charset="0"/>
                <a:sym typeface="Wingdings" panose="05000000000000000000" pitchFamily="2" charset="2"/>
              </a:rPr>
              <a:t> (</a:t>
            </a:r>
            <a:r>
              <a:rPr lang="en-US" altLang="zh-Hans-HK" sz="2000" dirty="0">
                <a:solidFill>
                  <a:srgbClr val="00B0F0"/>
                </a:solidFill>
                <a:latin typeface="Courier" pitchFamily="2" charset="0"/>
                <a:sym typeface="Wingdings" panose="05000000000000000000" pitchFamily="2" charset="2"/>
              </a:rPr>
              <a:t>m&amp;1</a:t>
            </a:r>
            <a:r>
              <a:rPr lang="en-US" altLang="zh-Hans-HK" sz="2000" dirty="0">
                <a:solidFill>
                  <a:srgbClr val="0070C0"/>
                </a:solidFill>
                <a:latin typeface="Courier" pitchFamily="2" charset="0"/>
                <a:sym typeface="Wingdings" panose="05000000000000000000" pitchFamily="2" charset="2"/>
              </a:rPr>
              <a:t>)	</a:t>
            </a:r>
          </a:p>
          <a:p>
            <a:pPr marL="87313" lvl="2"/>
            <a:r>
              <a:rPr lang="en-US" altLang="zh-Hans-HK" sz="2000" dirty="0">
                <a:solidFill>
                  <a:srgbClr val="0070C0"/>
                </a:solidFill>
                <a:latin typeface="Courier" pitchFamily="2" charset="0"/>
                <a:sym typeface="Wingdings" panose="05000000000000000000" pitchFamily="2" charset="2"/>
              </a:rPr>
              <a:t>          </a:t>
            </a:r>
            <a:r>
              <a:rPr lang="en-US" altLang="zh-Hans-HK" sz="2000" dirty="0">
                <a:latin typeface="Courier" pitchFamily="2" charset="0"/>
                <a:sym typeface="Wingdings" panose="05000000000000000000" pitchFamily="2" charset="2"/>
              </a:rPr>
              <a:t>{</a:t>
            </a:r>
            <a:r>
              <a:rPr lang="en-US" altLang="zh-Hans-HK" sz="2000" b="1" dirty="0">
                <a:solidFill>
                  <a:schemeClr val="tx2"/>
                </a:solidFill>
                <a:latin typeface="Courier" pitchFamily="2" charset="0"/>
                <a:sym typeface="Wingdings" panose="05000000000000000000" pitchFamily="2" charset="2"/>
              </a:rPr>
              <a:t>calc</a:t>
            </a:r>
            <a:r>
              <a:rPr lang="en-US" altLang="zh-Hans-HK" sz="2000" dirty="0">
                <a:latin typeface="Courier" pitchFamily="2" charset="0"/>
                <a:sym typeface="Wingdings" panose="05000000000000000000" pitchFamily="2" charset="2"/>
              </a:rPr>
              <a:t>(</a:t>
            </a:r>
            <a:r>
              <a:rPr lang="en-US" altLang="zh-Hans-HK" sz="2000" b="1" dirty="0">
                <a:latin typeface="Courier" pitchFamily="2" charset="0"/>
                <a:sym typeface="Wingdings" panose="05000000000000000000" pitchFamily="2" charset="2"/>
              </a:rPr>
              <a:t>m-1</a:t>
            </a:r>
            <a:r>
              <a:rPr lang="en-US" altLang="zh-Hans-HK" sz="2000" dirty="0">
                <a:latin typeface="Courier" pitchFamily="2" charset="0"/>
                <a:sym typeface="Wingdings" panose="05000000000000000000" pitchFamily="2" charset="2"/>
              </a:rPr>
              <a:t>,A2,B2), A1A2*A; B1B2*A+A;}</a:t>
            </a:r>
          </a:p>
          <a:p>
            <a:pPr marL="87313" lvl="2"/>
            <a:r>
              <a:rPr lang="en-US" altLang="zh-Hans-HK" sz="2000" dirty="0">
                <a:solidFill>
                  <a:srgbClr val="0070C0"/>
                </a:solidFill>
                <a:latin typeface="Courier" pitchFamily="2" charset="0"/>
                <a:sym typeface="Wingdings" panose="05000000000000000000" pitchFamily="2" charset="2"/>
              </a:rPr>
              <a:t>  </a:t>
            </a:r>
            <a:r>
              <a:rPr lang="en-US" altLang="zh-Hans-HK" sz="2000" b="1" dirty="0">
                <a:solidFill>
                  <a:schemeClr val="accent1"/>
                </a:solidFill>
                <a:latin typeface="Courier" pitchFamily="2" charset="0"/>
                <a:sym typeface="Wingdings" panose="05000000000000000000" pitchFamily="2" charset="2"/>
              </a:rPr>
              <a:t>else</a:t>
            </a:r>
            <a:r>
              <a:rPr lang="en-US" altLang="zh-Hans-HK" sz="2000" dirty="0">
                <a:solidFill>
                  <a:srgbClr val="0070C0"/>
                </a:solidFill>
                <a:latin typeface="Courier" pitchFamily="2" charset="0"/>
                <a:sym typeface="Wingdings" panose="05000000000000000000" pitchFamily="2" charset="2"/>
              </a:rPr>
              <a:t> </a:t>
            </a:r>
          </a:p>
          <a:p>
            <a:pPr marL="87313" lvl="2"/>
            <a:r>
              <a:rPr lang="en-US" altLang="zh-Hans-HK" sz="2000" dirty="0">
                <a:solidFill>
                  <a:srgbClr val="0070C0"/>
                </a:solidFill>
                <a:latin typeface="Courier" pitchFamily="2" charset="0"/>
                <a:sym typeface="Wingdings" panose="05000000000000000000" pitchFamily="2" charset="2"/>
              </a:rPr>
              <a:t>          </a:t>
            </a:r>
            <a:r>
              <a:rPr lang="en-US" altLang="zh-Hans-HK" sz="2000" dirty="0">
                <a:latin typeface="Courier" pitchFamily="2" charset="0"/>
                <a:sym typeface="Wingdings" panose="05000000000000000000" pitchFamily="2" charset="2"/>
              </a:rPr>
              <a:t>{</a:t>
            </a:r>
            <a:r>
              <a:rPr lang="en-US" altLang="zh-Hans-HK" sz="2000" b="1" dirty="0">
                <a:solidFill>
                  <a:schemeClr val="tx2"/>
                </a:solidFill>
                <a:latin typeface="Courier" pitchFamily="2" charset="0"/>
                <a:sym typeface="Wingdings" panose="05000000000000000000" pitchFamily="2" charset="2"/>
              </a:rPr>
              <a:t>calc</a:t>
            </a:r>
            <a:r>
              <a:rPr lang="en-US" altLang="zh-Hans-HK" sz="2000" dirty="0">
                <a:latin typeface="Courier" pitchFamily="2" charset="0"/>
                <a:sym typeface="Wingdings" panose="05000000000000000000" pitchFamily="2" charset="2"/>
              </a:rPr>
              <a:t>(</a:t>
            </a:r>
            <a:r>
              <a:rPr lang="en-US" altLang="zh-Hans-HK" sz="2000" b="1" dirty="0">
                <a:latin typeface="Courier" pitchFamily="2" charset="0"/>
                <a:sym typeface="Wingdings" panose="05000000000000000000" pitchFamily="2" charset="2"/>
              </a:rPr>
              <a:t>m/2</a:t>
            </a:r>
            <a:r>
              <a:rPr lang="en-US" altLang="zh-Hans-HK" sz="2000" dirty="0">
                <a:latin typeface="Courier" pitchFamily="2" charset="0"/>
                <a:sym typeface="Wingdings" panose="05000000000000000000" pitchFamily="2" charset="2"/>
              </a:rPr>
              <a:t>,A2,B2); A1A2*A2; B1B2+A2*B2;}</a:t>
            </a:r>
            <a:endParaRPr lang="en-US" altLang="zh-Hans-HK" sz="2000" dirty="0">
              <a:latin typeface="Courier" pitchFamily="2" charset="0"/>
            </a:endParaRPr>
          </a:p>
          <a:p>
            <a:pPr marL="87313" lvl="1"/>
            <a:r>
              <a:rPr lang="en-US" altLang="zh-Hans-HK" sz="2000" dirty="0">
                <a:solidFill>
                  <a:srgbClr val="0070C0"/>
                </a:solidFill>
                <a:latin typeface="Courier" pitchFamily="2" charset="0"/>
              </a:rPr>
              <a:t>}   // </a:t>
            </a:r>
            <a:r>
              <a:rPr lang="zh-CN" altLang="en-US" sz="2000" b="1" dirty="0">
                <a:solidFill>
                  <a:srgbClr val="FFC000"/>
                </a:solidFill>
                <a:latin typeface="Courier" pitchFamily="2" charset="0"/>
              </a:rPr>
              <a:t>复杂度为</a:t>
            </a:r>
            <a:r>
              <a:rPr lang="en-US" altLang="zh-CN" sz="2000" b="1" dirty="0">
                <a:solidFill>
                  <a:srgbClr val="FFC000"/>
                </a:solidFill>
                <a:latin typeface="Courier" pitchFamily="2" charset="0"/>
              </a:rPr>
              <a:t>O(log(m) n</a:t>
            </a:r>
            <a:r>
              <a:rPr lang="en-US" altLang="zh-CN" sz="2000" b="1" baseline="30000" dirty="0">
                <a:solidFill>
                  <a:srgbClr val="FFC000"/>
                </a:solidFill>
                <a:latin typeface="Courier" pitchFamily="2" charset="0"/>
              </a:rPr>
              <a:t>3</a:t>
            </a:r>
            <a:r>
              <a:rPr lang="en-US" altLang="zh-CN" sz="2000" b="1" dirty="0">
                <a:solidFill>
                  <a:srgbClr val="FFC000"/>
                </a:solidFill>
                <a:latin typeface="Courier" pitchFamily="2" charset="0"/>
              </a:rPr>
              <a:t>)</a:t>
            </a:r>
            <a:endParaRPr lang="zh-Hans-HK" altLang="en-US" sz="2000" b="1" dirty="0">
              <a:solidFill>
                <a:srgbClr val="FFC000"/>
              </a:solidFill>
              <a:latin typeface="Courier" pitchFamily="2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A3F1965-741B-E543-B4BA-57C67A315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5E20D-8408-6842-9C4E-91A48B99822E}" type="slidenum">
              <a:rPr kumimoji="1" lang="zh-CN" altLang="en-US" smtClean="0"/>
              <a:pPr/>
              <a:t>9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71727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036BCD9-962E-F146-914B-C0D49384A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分治法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D68C765-FE65-0E47-BFEA-549DD57A67F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2800" dirty="0">
                <a:solidFill>
                  <a:srgbClr val="C00000"/>
                </a:solidFill>
              </a:rPr>
              <a:t>（</a:t>
            </a:r>
            <a:r>
              <a:rPr kumimoji="1" lang="en-US" altLang="zh-CN" sz="2800" dirty="0">
                <a:solidFill>
                  <a:srgbClr val="C00000"/>
                </a:solidFill>
              </a:rPr>
              <a:t>1</a:t>
            </a:r>
            <a:r>
              <a:rPr kumimoji="1" lang="zh-CN" altLang="en-US" sz="2800" dirty="0">
                <a:solidFill>
                  <a:srgbClr val="C00000"/>
                </a:solidFill>
              </a:rPr>
              <a:t>）基本思想 与 应用举例</a:t>
            </a:r>
            <a:endParaRPr kumimoji="1" lang="en-US" altLang="zh-CN" sz="2800" dirty="0">
              <a:solidFill>
                <a:srgbClr val="C00000"/>
              </a:solidFill>
            </a:endParaRPr>
          </a:p>
          <a:p>
            <a:pPr lvl="1">
              <a:lnSpc>
                <a:spcPct val="150000"/>
              </a:lnSpc>
            </a:pPr>
            <a:r>
              <a:rPr kumimoji="1" lang="zh-CN" altLang="en-US" sz="2400" dirty="0">
                <a:solidFill>
                  <a:srgbClr val="C00000"/>
                </a:solidFill>
              </a:rPr>
              <a:t>归并排序</a:t>
            </a:r>
            <a:endParaRPr kumimoji="1" lang="en-US" altLang="zh-CN" sz="2400" dirty="0">
              <a:solidFill>
                <a:srgbClr val="C00000"/>
              </a:solidFill>
            </a:endParaRPr>
          </a:p>
          <a:p>
            <a:pPr lvl="1">
              <a:lnSpc>
                <a:spcPct val="150000"/>
              </a:lnSpc>
            </a:pPr>
            <a:r>
              <a:rPr kumimoji="1" lang="zh-CN" altLang="en-US" sz="2400" dirty="0">
                <a:solidFill>
                  <a:srgbClr val="C00000"/>
                </a:solidFill>
              </a:rPr>
              <a:t>逆序对记数</a:t>
            </a:r>
            <a:endParaRPr kumimoji="1" lang="en-US" altLang="zh-CN" sz="2400" dirty="0">
              <a:solidFill>
                <a:srgbClr val="C00000"/>
              </a:solidFill>
            </a:endParaRPr>
          </a:p>
          <a:p>
            <a:pPr>
              <a:lnSpc>
                <a:spcPct val="150000"/>
              </a:lnSpc>
            </a:pPr>
            <a:r>
              <a:rPr kumimoji="1" lang="zh-CN" altLang="en-US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（</a:t>
            </a:r>
            <a:r>
              <a:rPr kumimoji="1" lang="en-US" altLang="zh-CN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</a:t>
            </a:r>
            <a:r>
              <a:rPr kumimoji="1" lang="zh-CN" altLang="en-US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）快速排序</a:t>
            </a:r>
            <a:endParaRPr kumimoji="1" lang="en-US" altLang="zh-CN" sz="2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>
              <a:lnSpc>
                <a:spcPct val="150000"/>
              </a:lnSpc>
            </a:pPr>
            <a:r>
              <a:rPr kumimoji="1" lang="zh-CN" altLang="en-US" sz="2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基本思想</a:t>
            </a:r>
            <a:endParaRPr kumimoji="1" lang="en-US" altLang="zh-CN" sz="2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>
              <a:lnSpc>
                <a:spcPct val="150000"/>
              </a:lnSpc>
            </a:pPr>
            <a:r>
              <a:rPr kumimoji="1" lang="zh-CN" altLang="en-US" sz="2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伪代码</a:t>
            </a:r>
            <a:endParaRPr kumimoji="1" lang="en-US" altLang="zh-CN" sz="2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>
              <a:lnSpc>
                <a:spcPct val="150000"/>
              </a:lnSpc>
            </a:pPr>
            <a:r>
              <a:rPr kumimoji="1" lang="zh-CN" altLang="en-US" sz="2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算法性能</a:t>
            </a:r>
            <a:endParaRPr kumimoji="1" lang="en-US" altLang="zh-CN" sz="2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kumimoji="1" lang="zh-CN" altLang="en-US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（</a:t>
            </a:r>
            <a:r>
              <a:rPr kumimoji="1" lang="en-US" altLang="zh-CN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3</a:t>
            </a:r>
            <a:r>
              <a:rPr kumimoji="1" lang="zh-CN" altLang="en-US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）随机快速排序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D1E437C-6485-BC4E-A4B4-E1BCFC2FB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5E20D-8408-6842-9C4E-91A48B99822E}" type="slidenum">
              <a:rPr kumimoji="1" lang="zh-CN" altLang="en-US" smtClean="0"/>
              <a:pPr/>
              <a:t>10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229887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634EA22A-1BDC-4702-99F2-3A40A333EE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bg1"/>
                </a:solidFill>
              </a:rPr>
              <a:t>分治算法的思想</a:t>
            </a:r>
            <a:endParaRPr lang="zh-Hans-HK" altLang="en-US" dirty="0">
              <a:solidFill>
                <a:schemeClr val="bg1"/>
              </a:solidFill>
            </a:endParaRP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51FEB49-A3C2-4AF4-8E56-9C24D95C371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34290" indent="0">
              <a:buNone/>
            </a:pPr>
            <a:r>
              <a:rPr lang="en-US" altLang="zh-CN" sz="2800" dirty="0"/>
              <a:t>1. </a:t>
            </a:r>
            <a:r>
              <a:rPr lang="zh-CN" altLang="en-US" sz="2800" dirty="0"/>
              <a:t>将问题要处理的对象</a:t>
            </a:r>
            <a:r>
              <a:rPr lang="en-US" altLang="zh-CN" sz="2800" dirty="0">
                <a:solidFill>
                  <a:schemeClr val="tx1"/>
                </a:solidFill>
              </a:rPr>
              <a:t>Q</a:t>
            </a:r>
            <a:r>
              <a:rPr lang="zh-CN" altLang="en-US" sz="2800" dirty="0"/>
              <a:t>进行</a:t>
            </a:r>
            <a:r>
              <a:rPr lang="zh-CN" altLang="en-US" sz="2800" b="1" dirty="0">
                <a:solidFill>
                  <a:srgbClr val="00B0F0"/>
                </a:solidFill>
              </a:rPr>
              <a:t>切割</a:t>
            </a:r>
            <a:r>
              <a:rPr lang="en-US" altLang="zh-CN" sz="2800" b="1" dirty="0">
                <a:solidFill>
                  <a:srgbClr val="00B0F0"/>
                </a:solidFill>
              </a:rPr>
              <a:t>(divide)</a:t>
            </a:r>
            <a:r>
              <a:rPr lang="zh-CN" altLang="en-US" sz="2800" dirty="0"/>
              <a:t>。分成两部分</a:t>
            </a:r>
            <a:r>
              <a:rPr lang="en-US" altLang="zh-CN" sz="2800" dirty="0">
                <a:solidFill>
                  <a:schemeClr val="tx1"/>
                </a:solidFill>
              </a:rPr>
              <a:t>Q</a:t>
            </a:r>
            <a:r>
              <a:rPr lang="en-US" altLang="zh-CN" sz="2800" baseline="-25000" dirty="0">
                <a:solidFill>
                  <a:schemeClr val="tx1"/>
                </a:solidFill>
              </a:rPr>
              <a:t>1</a:t>
            </a:r>
            <a:r>
              <a:rPr lang="zh-CN" altLang="en-US" sz="2800" dirty="0">
                <a:solidFill>
                  <a:schemeClr val="tx1"/>
                </a:solidFill>
              </a:rPr>
              <a:t>和</a:t>
            </a:r>
            <a:r>
              <a:rPr lang="en-US" altLang="zh-CN" sz="2800" dirty="0">
                <a:solidFill>
                  <a:schemeClr val="tx1"/>
                </a:solidFill>
              </a:rPr>
              <a:t>Q</a:t>
            </a:r>
            <a:r>
              <a:rPr lang="en-US" altLang="zh-CN" sz="2800" baseline="-25000" dirty="0">
                <a:solidFill>
                  <a:schemeClr val="tx1"/>
                </a:solidFill>
              </a:rPr>
              <a:t>2</a:t>
            </a:r>
            <a:r>
              <a:rPr lang="zh-CN" altLang="en-US" sz="2800" dirty="0"/>
              <a:t>（</a:t>
            </a:r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</a:rPr>
              <a:t>可分成</a:t>
            </a:r>
            <a:r>
              <a:rPr lang="en-US" altLang="zh-CN" sz="2800" dirty="0">
                <a:solidFill>
                  <a:schemeClr val="bg1">
                    <a:lumMod val="50000"/>
                  </a:schemeClr>
                </a:solidFill>
              </a:rPr>
              <a:t>k</a:t>
            </a:r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</a:rPr>
              <a:t>部分，但一般来说</a:t>
            </a:r>
            <a:r>
              <a:rPr lang="en-US" altLang="zh-CN" sz="2800" dirty="0">
                <a:solidFill>
                  <a:schemeClr val="bg1">
                    <a:lumMod val="50000"/>
                  </a:schemeClr>
                </a:solidFill>
              </a:rPr>
              <a:t>k=2</a:t>
            </a:r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</a:rPr>
              <a:t>）</a:t>
            </a:r>
            <a:r>
              <a:rPr lang="zh-CN" altLang="en-US" sz="2800" dirty="0"/>
              <a:t>，</a:t>
            </a:r>
            <a:r>
              <a:rPr lang="en-US" altLang="zh-CN" sz="2800" dirty="0">
                <a:solidFill>
                  <a:schemeClr val="tx1"/>
                </a:solidFill>
              </a:rPr>
              <a:t>Q</a:t>
            </a:r>
            <a:r>
              <a:rPr lang="en-US" altLang="zh-CN" sz="2800" baseline="-25000" dirty="0">
                <a:solidFill>
                  <a:schemeClr val="tx1"/>
                </a:solidFill>
              </a:rPr>
              <a:t>1</a:t>
            </a:r>
            <a:r>
              <a:rPr lang="zh-CN" altLang="en-US" sz="2800" dirty="0">
                <a:solidFill>
                  <a:schemeClr val="tx1"/>
                </a:solidFill>
              </a:rPr>
              <a:t>和</a:t>
            </a:r>
            <a:r>
              <a:rPr lang="en-US" altLang="zh-CN" sz="2800" dirty="0">
                <a:solidFill>
                  <a:schemeClr val="tx1"/>
                </a:solidFill>
              </a:rPr>
              <a:t>Q</a:t>
            </a:r>
            <a:r>
              <a:rPr lang="en-US" altLang="zh-CN" sz="2800" baseline="-25000" dirty="0">
                <a:solidFill>
                  <a:schemeClr val="tx1"/>
                </a:solidFill>
              </a:rPr>
              <a:t>2</a:t>
            </a:r>
            <a:r>
              <a:rPr lang="zh-CN" altLang="en-US" sz="2800" dirty="0"/>
              <a:t>的问题规模</a:t>
            </a:r>
            <a:r>
              <a:rPr lang="zh-CN" altLang="en-US" sz="2800" dirty="0">
                <a:solidFill>
                  <a:schemeClr val="tx1"/>
                </a:solidFill>
              </a:rPr>
              <a:t>大约为原来的一半</a:t>
            </a:r>
            <a:r>
              <a:rPr lang="zh-CN" altLang="en-US" sz="2800" dirty="0"/>
              <a:t>。</a:t>
            </a:r>
            <a:endParaRPr lang="en-US" altLang="zh-CN" sz="2800" dirty="0"/>
          </a:p>
          <a:p>
            <a:pPr marL="34290" indent="0">
              <a:buNone/>
            </a:pPr>
            <a:r>
              <a:rPr lang="en-US" altLang="zh-CN" sz="2800" dirty="0"/>
              <a:t>2. </a:t>
            </a:r>
            <a:r>
              <a:rPr lang="zh-CN" altLang="en-US" sz="2800" dirty="0"/>
              <a:t>解决该问题在输入为</a:t>
            </a:r>
            <a:r>
              <a:rPr lang="en-US" altLang="zh-CN" sz="2800" dirty="0">
                <a:solidFill>
                  <a:schemeClr val="tx1"/>
                </a:solidFill>
              </a:rPr>
              <a:t>Q</a:t>
            </a:r>
            <a:r>
              <a:rPr lang="en-US" altLang="zh-CN" sz="2800" baseline="-25000" dirty="0">
                <a:solidFill>
                  <a:schemeClr val="tx1"/>
                </a:solidFill>
              </a:rPr>
              <a:t>1</a:t>
            </a:r>
            <a:r>
              <a:rPr lang="zh-CN" altLang="en-US" sz="2800" dirty="0">
                <a:solidFill>
                  <a:schemeClr val="tx1"/>
                </a:solidFill>
              </a:rPr>
              <a:t>和</a:t>
            </a:r>
            <a:r>
              <a:rPr lang="en-US" altLang="zh-CN" sz="2800" dirty="0">
                <a:solidFill>
                  <a:schemeClr val="tx1"/>
                </a:solidFill>
              </a:rPr>
              <a:t>Q</a:t>
            </a:r>
            <a:r>
              <a:rPr lang="en-US" altLang="zh-CN" sz="2800" baseline="-25000" dirty="0">
                <a:solidFill>
                  <a:schemeClr val="tx1"/>
                </a:solidFill>
              </a:rPr>
              <a:t>2</a:t>
            </a:r>
            <a:r>
              <a:rPr lang="zh-CN" altLang="en-US" sz="2800" dirty="0"/>
              <a:t>时的解</a:t>
            </a:r>
            <a:r>
              <a:rPr lang="en-US" altLang="zh-CN" sz="2800" dirty="0"/>
              <a:t>(</a:t>
            </a:r>
            <a:r>
              <a:rPr lang="zh-CN" altLang="en-US" sz="2800" dirty="0"/>
              <a:t>这一步称为</a:t>
            </a:r>
            <a:r>
              <a:rPr lang="en-US" altLang="zh-CN" sz="2800" dirty="0">
                <a:solidFill>
                  <a:srgbClr val="00B0F0"/>
                </a:solidFill>
              </a:rPr>
              <a:t>conquer</a:t>
            </a:r>
            <a:r>
              <a:rPr lang="en-US" altLang="zh-CN" sz="2800" dirty="0"/>
              <a:t>)</a:t>
            </a:r>
            <a:r>
              <a:rPr lang="zh-CN" altLang="en-US" sz="2800" dirty="0"/>
              <a:t>。解决这一步</a:t>
            </a:r>
            <a:r>
              <a:rPr lang="zh-CN" altLang="en-US" sz="2800" dirty="0">
                <a:solidFill>
                  <a:schemeClr val="tx1"/>
                </a:solidFill>
              </a:rPr>
              <a:t>一般用到递归思想</a:t>
            </a:r>
            <a:r>
              <a:rPr lang="zh-CN" altLang="en-US" sz="2800" dirty="0"/>
              <a:t>。</a:t>
            </a:r>
            <a:endParaRPr lang="en-US" altLang="zh-CN" sz="2800" dirty="0"/>
          </a:p>
          <a:p>
            <a:pPr marL="34290" indent="0">
              <a:buNone/>
            </a:pPr>
            <a:r>
              <a:rPr lang="en-US" altLang="zh-CN" sz="2800" dirty="0"/>
              <a:t>3. </a:t>
            </a:r>
            <a:r>
              <a:rPr lang="zh-CN" altLang="en-US" sz="2800" dirty="0"/>
              <a:t>根据问题输入为</a:t>
            </a:r>
            <a:r>
              <a:rPr lang="en-US" altLang="zh-CN" sz="2800" dirty="0">
                <a:solidFill>
                  <a:schemeClr val="tx1"/>
                </a:solidFill>
              </a:rPr>
              <a:t>Q</a:t>
            </a:r>
            <a:r>
              <a:rPr lang="en-US" altLang="zh-CN" sz="2800" baseline="-25000" dirty="0">
                <a:solidFill>
                  <a:schemeClr val="tx1"/>
                </a:solidFill>
              </a:rPr>
              <a:t>1</a:t>
            </a:r>
            <a:r>
              <a:rPr lang="zh-CN" altLang="en-US" sz="2800" dirty="0">
                <a:solidFill>
                  <a:schemeClr val="tx1"/>
                </a:solidFill>
              </a:rPr>
              <a:t>和</a:t>
            </a:r>
            <a:r>
              <a:rPr lang="en-US" altLang="zh-CN" sz="2800" dirty="0">
                <a:solidFill>
                  <a:schemeClr val="tx1"/>
                </a:solidFill>
              </a:rPr>
              <a:t>Q</a:t>
            </a:r>
            <a:r>
              <a:rPr lang="en-US" altLang="zh-CN" sz="2800" baseline="-25000" dirty="0">
                <a:solidFill>
                  <a:schemeClr val="tx1"/>
                </a:solidFill>
              </a:rPr>
              <a:t>2</a:t>
            </a:r>
            <a:r>
              <a:rPr lang="zh-CN" altLang="en-US" sz="2800" dirty="0"/>
              <a:t>时的解计算出问题输入为</a:t>
            </a:r>
            <a:r>
              <a:rPr lang="en-US" altLang="zh-CN" sz="2800" dirty="0">
                <a:solidFill>
                  <a:schemeClr val="tx1"/>
                </a:solidFill>
              </a:rPr>
              <a:t>Q</a:t>
            </a:r>
            <a:r>
              <a:rPr lang="zh-CN" altLang="en-US" sz="2800" dirty="0"/>
              <a:t>时的解</a:t>
            </a:r>
            <a:r>
              <a:rPr lang="en-US" altLang="zh-CN" sz="2800" dirty="0"/>
              <a:t>(</a:t>
            </a:r>
            <a:r>
              <a:rPr lang="zh-CN" altLang="en-US" sz="2800" dirty="0"/>
              <a:t>此步通常叫作</a:t>
            </a:r>
            <a:r>
              <a:rPr lang="zh-CN" altLang="en-US" sz="2800" dirty="0">
                <a:solidFill>
                  <a:srgbClr val="00B0F0"/>
                </a:solidFill>
              </a:rPr>
              <a:t>合并</a:t>
            </a:r>
            <a:r>
              <a:rPr lang="en-US" altLang="zh-CN" sz="2800" dirty="0">
                <a:solidFill>
                  <a:srgbClr val="00B0F0"/>
                </a:solidFill>
              </a:rPr>
              <a:t>(merge)</a:t>
            </a:r>
            <a:r>
              <a:rPr lang="zh-CN" altLang="en-US" sz="2800" dirty="0"/>
              <a:t>）。</a:t>
            </a:r>
            <a:endParaRPr lang="en-US" altLang="zh-CN" sz="2800" dirty="0"/>
          </a:p>
          <a:p>
            <a:pPr>
              <a:spcBef>
                <a:spcPts val="1800"/>
              </a:spcBef>
            </a:pPr>
            <a:r>
              <a:rPr lang="zh-CN" altLang="en-US" sz="2800" dirty="0"/>
              <a:t>例：</a:t>
            </a:r>
            <a:r>
              <a:rPr lang="zh-CN" altLang="en-US" sz="2800" dirty="0">
                <a:solidFill>
                  <a:schemeClr val="tx1"/>
                </a:solidFill>
              </a:rPr>
              <a:t>归并排序</a:t>
            </a:r>
            <a:r>
              <a:rPr lang="en-US" altLang="zh-CN" sz="2800" dirty="0">
                <a:solidFill>
                  <a:schemeClr val="tx1"/>
                </a:solidFill>
              </a:rPr>
              <a:t>; </a:t>
            </a:r>
            <a:r>
              <a:rPr lang="zh-CN" altLang="en-US" sz="2800" dirty="0">
                <a:solidFill>
                  <a:schemeClr val="tx1"/>
                </a:solidFill>
              </a:rPr>
              <a:t>求凸包的分治算法</a:t>
            </a:r>
            <a:r>
              <a:rPr lang="en-US" altLang="zh-CN" sz="2800" dirty="0">
                <a:solidFill>
                  <a:schemeClr val="tx1"/>
                </a:solidFill>
              </a:rPr>
              <a:t>; </a:t>
            </a:r>
            <a:r>
              <a:rPr lang="zh-CN" altLang="en-US" sz="2800" dirty="0">
                <a:solidFill>
                  <a:schemeClr val="tx1"/>
                </a:solidFill>
              </a:rPr>
              <a:t>曹冲称象</a:t>
            </a:r>
            <a:endParaRPr lang="zh-Hans-HK" altLang="en-US" sz="2800" dirty="0">
              <a:solidFill>
                <a:schemeClr val="tx1"/>
              </a:solidFill>
            </a:endParaRP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FD04F2B2-552F-0B4A-96AD-6040E7EDC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5E20D-8408-6842-9C4E-91A48B99822E}" type="slidenum">
              <a:rPr kumimoji="1" lang="zh-CN" altLang="en-US" smtClean="0"/>
              <a:pPr/>
              <a:t>11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22450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89C7469-8BFE-4CED-8CFE-B48C4EEB0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bg1"/>
                </a:solidFill>
              </a:rPr>
              <a:t>分治算法应用举例</a:t>
            </a:r>
            <a:r>
              <a:rPr lang="en-US" altLang="zh-CN" dirty="0">
                <a:solidFill>
                  <a:schemeClr val="bg1"/>
                </a:solidFill>
              </a:rPr>
              <a:t>1</a:t>
            </a:r>
            <a:endParaRPr lang="zh-Hans-HK" altLang="en-US" dirty="0">
              <a:solidFill>
                <a:schemeClr val="bg1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7E360FD-9BAB-4E39-B67A-E0623330AFAF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zh-CN" altLang="en-US" sz="2800" dirty="0">
                <a:solidFill>
                  <a:srgbClr val="00B050"/>
                </a:solidFill>
              </a:rPr>
              <a:t>排序</a:t>
            </a:r>
            <a:endParaRPr lang="en-US" altLang="zh-CN" sz="2800" dirty="0">
              <a:solidFill>
                <a:srgbClr val="00B050"/>
              </a:solidFill>
            </a:endParaRPr>
          </a:p>
          <a:p>
            <a:pPr lvl="1"/>
            <a:r>
              <a:rPr lang="en-US" altLang="zh-CN" sz="2400" dirty="0"/>
              <a:t>【</a:t>
            </a:r>
            <a:r>
              <a:rPr lang="zh-CN" altLang="en-US" sz="2400" dirty="0"/>
              <a:t>问题描述</a:t>
            </a:r>
            <a:r>
              <a:rPr lang="en-US" altLang="zh-CN" sz="2400" dirty="0"/>
              <a:t>】</a:t>
            </a:r>
            <a:r>
              <a:rPr lang="zh-CN" altLang="en-US" sz="2400" dirty="0"/>
              <a:t>输入</a:t>
            </a:r>
            <a:r>
              <a:rPr lang="en-US" altLang="zh-CN" sz="2400" dirty="0">
                <a:solidFill>
                  <a:schemeClr val="tx1"/>
                </a:solidFill>
              </a:rPr>
              <a:t>a[1],…,a[n]</a:t>
            </a:r>
            <a:r>
              <a:rPr lang="zh-CN" altLang="en-US" sz="2400" dirty="0"/>
              <a:t>。要将它们</a:t>
            </a:r>
            <a:r>
              <a:rPr lang="zh-CN" altLang="en-US" sz="2400" b="1" dirty="0"/>
              <a:t>排序</a:t>
            </a:r>
            <a:r>
              <a:rPr lang="zh-CN" altLang="en-US" sz="2400" dirty="0"/>
              <a:t>。</a:t>
            </a:r>
            <a:endParaRPr lang="en-US" altLang="zh-CN" sz="2400" dirty="0"/>
          </a:p>
          <a:p>
            <a:r>
              <a:rPr lang="zh-CN" altLang="en-US" sz="2600" dirty="0"/>
              <a:t>算法思路（基于</a:t>
            </a:r>
            <a:r>
              <a:rPr lang="zh-CN" altLang="en-US" sz="2600" dirty="0">
                <a:solidFill>
                  <a:srgbClr val="FF0000"/>
                </a:solidFill>
              </a:rPr>
              <a:t>分治</a:t>
            </a:r>
            <a:r>
              <a:rPr lang="zh-CN" altLang="en-US" sz="2600" dirty="0"/>
              <a:t>来排序）</a:t>
            </a:r>
            <a:endParaRPr lang="en-US" altLang="zh-CN" sz="2600" dirty="0"/>
          </a:p>
          <a:p>
            <a:pPr lvl="1"/>
            <a:r>
              <a:rPr lang="zh-CN" altLang="en-US" sz="2400" dirty="0"/>
              <a:t>令</a:t>
            </a:r>
            <a:r>
              <a:rPr lang="en-US" altLang="zh-CN" sz="2400" dirty="0">
                <a:solidFill>
                  <a:schemeClr val="tx1"/>
                </a:solidFill>
              </a:rPr>
              <a:t>m=[(n+1)/2]</a:t>
            </a:r>
            <a:r>
              <a:rPr lang="zh-CN" altLang="en-US" sz="2400" dirty="0"/>
              <a:t>。</a:t>
            </a:r>
            <a:endParaRPr lang="en-US" altLang="zh-CN" sz="2400" dirty="0"/>
          </a:p>
          <a:p>
            <a:pPr lvl="1"/>
            <a:r>
              <a:rPr lang="en-US" altLang="zh-CN" sz="2400" dirty="0"/>
              <a:t>1. </a:t>
            </a:r>
            <a:r>
              <a:rPr lang="zh-CN" altLang="en-US" sz="2400" dirty="0"/>
              <a:t>将</a:t>
            </a:r>
            <a:r>
              <a:rPr lang="en-US" altLang="zh-CN" sz="2400" dirty="0"/>
              <a:t>a[1],…,a[m]</a:t>
            </a:r>
            <a:r>
              <a:rPr lang="zh-CN" altLang="en-US" sz="2400" dirty="0"/>
              <a:t>排好序。</a:t>
            </a:r>
            <a:endParaRPr lang="en-US" altLang="zh-CN" sz="2400" dirty="0"/>
          </a:p>
          <a:p>
            <a:pPr lvl="1"/>
            <a:r>
              <a:rPr lang="en-US" altLang="zh-CN" sz="2400" dirty="0"/>
              <a:t>2. </a:t>
            </a:r>
            <a:r>
              <a:rPr lang="zh-CN" altLang="en-US" sz="2400" dirty="0"/>
              <a:t>将</a:t>
            </a:r>
            <a:r>
              <a:rPr lang="en-US" altLang="zh-CN" sz="2400" dirty="0"/>
              <a:t>a[m+1],…,a[n]</a:t>
            </a:r>
            <a:r>
              <a:rPr lang="zh-CN" altLang="en-US" sz="2400" dirty="0"/>
              <a:t>排好序。</a:t>
            </a:r>
            <a:endParaRPr lang="en-US" altLang="zh-CN" sz="2400" dirty="0"/>
          </a:p>
          <a:p>
            <a:pPr lvl="1"/>
            <a:r>
              <a:rPr lang="en-US" altLang="zh-CN" sz="2400" dirty="0"/>
              <a:t>3. </a:t>
            </a:r>
            <a:r>
              <a:rPr lang="zh-CN" altLang="en-US" sz="2400" dirty="0"/>
              <a:t>调用</a:t>
            </a:r>
            <a:r>
              <a:rPr lang="en-US" altLang="zh-CN" sz="2400" dirty="0"/>
              <a:t>merge</a:t>
            </a:r>
            <a:r>
              <a:rPr lang="zh-CN" altLang="en-US" sz="2400" dirty="0"/>
              <a:t>过程合并</a:t>
            </a:r>
            <a:r>
              <a:rPr lang="en-US" altLang="zh-CN" sz="2400" dirty="0"/>
              <a:t>2</a:t>
            </a:r>
            <a:r>
              <a:rPr lang="zh-CN" altLang="en-US" sz="2400" dirty="0"/>
              <a:t>个有序序列（</a:t>
            </a:r>
            <a:r>
              <a:rPr lang="en-US" altLang="zh-CN" sz="2400" dirty="0">
                <a:solidFill>
                  <a:srgbClr val="00B0F0"/>
                </a:solidFill>
              </a:rPr>
              <a:t>O(n)</a:t>
            </a:r>
            <a:r>
              <a:rPr lang="zh-CN" altLang="en-US" sz="2400" dirty="0"/>
              <a:t>时间）</a:t>
            </a:r>
            <a:endParaRPr lang="en-US" altLang="zh-Hans-HK" sz="24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0319AF8-C672-7B45-B124-5E755EB0F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5E20D-8408-6842-9C4E-91A48B99822E}" type="slidenum">
              <a:rPr kumimoji="1" lang="zh-CN" altLang="en-US" smtClean="0"/>
              <a:pPr/>
              <a:t>12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41873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Text Box 3">
            <a:extLst>
              <a:ext uri="{FF2B5EF4-FFF2-40B4-BE49-F238E27FC236}">
                <a16:creationId xmlns:a16="http://schemas.microsoft.com/office/drawing/2014/main" id="{91175DFE-07FD-C046-A767-1EEB7655CC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6488" y="768350"/>
            <a:ext cx="438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kumimoji="1" lang="zh-CN" altLang="en-US" sz="2000">
                <a:solidFill>
                  <a:srgbClr val="660066"/>
                </a:solidFill>
                <a:latin typeface="Times New Roman" panose="02020603050405020304" pitchFamily="18" charset="0"/>
              </a:rPr>
              <a:t>例</a:t>
            </a:r>
          </a:p>
        </p:txBody>
      </p:sp>
      <p:sp>
        <p:nvSpPr>
          <p:cNvPr id="37892" name="Text Box 4">
            <a:extLst>
              <a:ext uri="{FF2B5EF4-FFF2-40B4-BE49-F238E27FC236}">
                <a16:creationId xmlns:a16="http://schemas.microsoft.com/office/drawing/2014/main" id="{BE7C004F-8181-A04F-9193-BD21B12793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4988" y="1362075"/>
            <a:ext cx="60610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kumimoji="1" lang="zh-CN" altLang="en-US" sz="2000">
                <a:solidFill>
                  <a:srgbClr val="660066"/>
                </a:solidFill>
                <a:latin typeface="Times New Roman" panose="02020603050405020304" pitchFamily="18" charset="0"/>
              </a:rPr>
              <a:t>初始关键字：    </a:t>
            </a:r>
            <a:r>
              <a:rPr kumimoji="1" lang="en-US" altLang="zh-CN" sz="2000" dirty="0">
                <a:solidFill>
                  <a:srgbClr val="660066"/>
                </a:solidFill>
                <a:latin typeface="Times New Roman" panose="02020603050405020304" pitchFamily="18" charset="0"/>
              </a:rPr>
              <a:t>[49]   [38]   [65]   [97]   [76]   [13]   [27]</a:t>
            </a:r>
          </a:p>
        </p:txBody>
      </p:sp>
      <p:grpSp>
        <p:nvGrpSpPr>
          <p:cNvPr id="37922" name="Group 34">
            <a:extLst>
              <a:ext uri="{FF2B5EF4-FFF2-40B4-BE49-F238E27FC236}">
                <a16:creationId xmlns:a16="http://schemas.microsoft.com/office/drawing/2014/main" id="{495457AA-A9BC-E041-BC15-1D7950FC54C7}"/>
              </a:ext>
            </a:extLst>
          </p:cNvPr>
          <p:cNvGrpSpPr>
            <a:grpSpLocks/>
          </p:cNvGrpSpPr>
          <p:nvPr/>
        </p:nvGrpSpPr>
        <p:grpSpPr bwMode="auto">
          <a:xfrm>
            <a:off x="3871913" y="1701800"/>
            <a:ext cx="3094037" cy="211138"/>
            <a:chOff x="2466" y="763"/>
            <a:chExt cx="1949" cy="133"/>
          </a:xfrm>
        </p:grpSpPr>
        <p:grpSp>
          <p:nvGrpSpPr>
            <p:cNvPr id="68628" name="Group 5">
              <a:extLst>
                <a:ext uri="{FF2B5EF4-FFF2-40B4-BE49-F238E27FC236}">
                  <a16:creationId xmlns:a16="http://schemas.microsoft.com/office/drawing/2014/main" id="{74C38140-9FA9-4747-8218-6520D8AA038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66" y="763"/>
              <a:ext cx="409" cy="115"/>
              <a:chOff x="2466" y="763"/>
              <a:chExt cx="409" cy="115"/>
            </a:xfrm>
          </p:grpSpPr>
          <p:sp>
            <p:nvSpPr>
              <p:cNvPr id="68637" name="Line 6">
                <a:extLst>
                  <a:ext uri="{FF2B5EF4-FFF2-40B4-BE49-F238E27FC236}">
                    <a16:creationId xmlns:a16="http://schemas.microsoft.com/office/drawing/2014/main" id="{83B8B702-C64B-5A48-B8C3-7674EB894A6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67" y="767"/>
                <a:ext cx="1" cy="11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68638" name="Line 7">
                <a:extLst>
                  <a:ext uri="{FF2B5EF4-FFF2-40B4-BE49-F238E27FC236}">
                    <a16:creationId xmlns:a16="http://schemas.microsoft.com/office/drawing/2014/main" id="{F6AFEF03-6E13-114E-973D-0F042185025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66" y="878"/>
                <a:ext cx="3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68639" name="Line 8">
                <a:extLst>
                  <a:ext uri="{FF2B5EF4-FFF2-40B4-BE49-F238E27FC236}">
                    <a16:creationId xmlns:a16="http://schemas.microsoft.com/office/drawing/2014/main" id="{573C5E52-C7EC-0742-8984-AD6446A5AAC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74" y="763"/>
                <a:ext cx="1" cy="11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68629" name="Group 9">
              <a:extLst>
                <a:ext uri="{FF2B5EF4-FFF2-40B4-BE49-F238E27FC236}">
                  <a16:creationId xmlns:a16="http://schemas.microsoft.com/office/drawing/2014/main" id="{BF70C8CC-F04D-514B-B17C-266C0380063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18" y="781"/>
              <a:ext cx="409" cy="115"/>
              <a:chOff x="2466" y="763"/>
              <a:chExt cx="409" cy="115"/>
            </a:xfrm>
          </p:grpSpPr>
          <p:sp>
            <p:nvSpPr>
              <p:cNvPr id="68634" name="Line 10">
                <a:extLst>
                  <a:ext uri="{FF2B5EF4-FFF2-40B4-BE49-F238E27FC236}">
                    <a16:creationId xmlns:a16="http://schemas.microsoft.com/office/drawing/2014/main" id="{C03AEB70-6A48-784F-B356-37AF5F97FEB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67" y="767"/>
                <a:ext cx="1" cy="11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68635" name="Line 11">
                <a:extLst>
                  <a:ext uri="{FF2B5EF4-FFF2-40B4-BE49-F238E27FC236}">
                    <a16:creationId xmlns:a16="http://schemas.microsoft.com/office/drawing/2014/main" id="{42155C58-6DE3-8D4B-B09F-A20772784AE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66" y="878"/>
                <a:ext cx="3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68636" name="Line 12">
                <a:extLst>
                  <a:ext uri="{FF2B5EF4-FFF2-40B4-BE49-F238E27FC236}">
                    <a16:creationId xmlns:a16="http://schemas.microsoft.com/office/drawing/2014/main" id="{8DAE7C6C-966B-1245-9945-C91CA4C8816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74" y="763"/>
                <a:ext cx="1" cy="11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68630" name="Group 13">
              <a:extLst>
                <a:ext uri="{FF2B5EF4-FFF2-40B4-BE49-F238E27FC236}">
                  <a16:creationId xmlns:a16="http://schemas.microsoft.com/office/drawing/2014/main" id="{BF9B6285-8541-E149-934A-A048A3534D7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06" y="781"/>
              <a:ext cx="409" cy="115"/>
              <a:chOff x="2466" y="763"/>
              <a:chExt cx="409" cy="115"/>
            </a:xfrm>
          </p:grpSpPr>
          <p:sp>
            <p:nvSpPr>
              <p:cNvPr id="68631" name="Line 14">
                <a:extLst>
                  <a:ext uri="{FF2B5EF4-FFF2-40B4-BE49-F238E27FC236}">
                    <a16:creationId xmlns:a16="http://schemas.microsoft.com/office/drawing/2014/main" id="{5FA68351-AE47-9C48-8FE0-DB9A828ECDE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67" y="767"/>
                <a:ext cx="1" cy="11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68632" name="Line 15">
                <a:extLst>
                  <a:ext uri="{FF2B5EF4-FFF2-40B4-BE49-F238E27FC236}">
                    <a16:creationId xmlns:a16="http://schemas.microsoft.com/office/drawing/2014/main" id="{2576A921-BF70-C341-9259-0CAAB854A45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66" y="878"/>
                <a:ext cx="3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68633" name="Line 16">
                <a:extLst>
                  <a:ext uri="{FF2B5EF4-FFF2-40B4-BE49-F238E27FC236}">
                    <a16:creationId xmlns:a16="http://schemas.microsoft.com/office/drawing/2014/main" id="{ED920B49-4E2F-BF45-AFB9-8F3850009CB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74" y="763"/>
                <a:ext cx="1" cy="11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sp>
        <p:nvSpPr>
          <p:cNvPr id="37906" name="Text Box 18">
            <a:extLst>
              <a:ext uri="{FF2B5EF4-FFF2-40B4-BE49-F238E27FC236}">
                <a16:creationId xmlns:a16="http://schemas.microsoft.com/office/drawing/2014/main" id="{CCCE8D02-CD4F-7144-97A7-26DE8B6A05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9588" y="2290763"/>
            <a:ext cx="60642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kumimoji="1" lang="zh-CN" altLang="en-US" sz="2000">
                <a:solidFill>
                  <a:srgbClr val="660066"/>
                </a:solidFill>
                <a:latin typeface="Times New Roman" panose="02020603050405020304" pitchFamily="18" charset="0"/>
              </a:rPr>
              <a:t>一趟归并后：    </a:t>
            </a:r>
            <a:r>
              <a:rPr kumimoji="1" lang="en-US" altLang="zh-CN" sz="2000">
                <a:solidFill>
                  <a:srgbClr val="660066"/>
                </a:solidFill>
                <a:latin typeface="Times New Roman" panose="02020603050405020304" pitchFamily="18" charset="0"/>
              </a:rPr>
              <a:t>[38      49]   [65     97]   [13      76]   [27]</a:t>
            </a:r>
          </a:p>
        </p:txBody>
      </p:sp>
      <p:grpSp>
        <p:nvGrpSpPr>
          <p:cNvPr id="37923" name="Group 35">
            <a:extLst>
              <a:ext uri="{FF2B5EF4-FFF2-40B4-BE49-F238E27FC236}">
                <a16:creationId xmlns:a16="http://schemas.microsoft.com/office/drawing/2014/main" id="{3763D41D-67DC-D046-82DD-CFABB639125E}"/>
              </a:ext>
            </a:extLst>
          </p:cNvPr>
          <p:cNvGrpSpPr>
            <a:grpSpLocks/>
          </p:cNvGrpSpPr>
          <p:nvPr/>
        </p:nvGrpSpPr>
        <p:grpSpPr bwMode="auto">
          <a:xfrm>
            <a:off x="4173538" y="2678113"/>
            <a:ext cx="3362325" cy="169862"/>
            <a:chOff x="2656" y="1378"/>
            <a:chExt cx="2118" cy="107"/>
          </a:xfrm>
        </p:grpSpPr>
        <p:grpSp>
          <p:nvGrpSpPr>
            <p:cNvPr id="68620" name="Group 19">
              <a:extLst>
                <a:ext uri="{FF2B5EF4-FFF2-40B4-BE49-F238E27FC236}">
                  <a16:creationId xmlns:a16="http://schemas.microsoft.com/office/drawing/2014/main" id="{60EC33F6-FC42-D04E-8A23-AF575EF5705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56" y="1378"/>
              <a:ext cx="778" cy="100"/>
              <a:chOff x="2656" y="1378"/>
              <a:chExt cx="778" cy="100"/>
            </a:xfrm>
          </p:grpSpPr>
          <p:sp>
            <p:nvSpPr>
              <p:cNvPr id="68625" name="Line 20">
                <a:extLst>
                  <a:ext uri="{FF2B5EF4-FFF2-40B4-BE49-F238E27FC236}">
                    <a16:creationId xmlns:a16="http://schemas.microsoft.com/office/drawing/2014/main" id="{E08AAF11-4CEB-F64B-BEA8-18FDC8D6322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56" y="1378"/>
                <a:ext cx="0" cy="1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68626" name="Line 21">
                <a:extLst>
                  <a:ext uri="{FF2B5EF4-FFF2-40B4-BE49-F238E27FC236}">
                    <a16:creationId xmlns:a16="http://schemas.microsoft.com/office/drawing/2014/main" id="{C9396B95-4BB7-BB48-B964-44DE4F9FB6E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56" y="1478"/>
                <a:ext cx="7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68627" name="Line 22">
                <a:extLst>
                  <a:ext uri="{FF2B5EF4-FFF2-40B4-BE49-F238E27FC236}">
                    <a16:creationId xmlns:a16="http://schemas.microsoft.com/office/drawing/2014/main" id="{16DB9934-6381-FC4A-B473-7069F5121C5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434" y="1378"/>
                <a:ext cx="0" cy="1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68621" name="Group 23">
              <a:extLst>
                <a:ext uri="{FF2B5EF4-FFF2-40B4-BE49-F238E27FC236}">
                  <a16:creationId xmlns:a16="http://schemas.microsoft.com/office/drawing/2014/main" id="{675F23A6-C7F7-594B-A735-BD479093FE6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96" y="1385"/>
              <a:ext cx="778" cy="100"/>
              <a:chOff x="2656" y="1378"/>
              <a:chExt cx="778" cy="100"/>
            </a:xfrm>
          </p:grpSpPr>
          <p:sp>
            <p:nvSpPr>
              <p:cNvPr id="68622" name="Line 24">
                <a:extLst>
                  <a:ext uri="{FF2B5EF4-FFF2-40B4-BE49-F238E27FC236}">
                    <a16:creationId xmlns:a16="http://schemas.microsoft.com/office/drawing/2014/main" id="{BFD23B8C-C5D5-7E4F-A4F8-EA54A25120A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56" y="1378"/>
                <a:ext cx="0" cy="1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68623" name="Line 25">
                <a:extLst>
                  <a:ext uri="{FF2B5EF4-FFF2-40B4-BE49-F238E27FC236}">
                    <a16:creationId xmlns:a16="http://schemas.microsoft.com/office/drawing/2014/main" id="{9331F446-6842-3B43-AE0D-8D746F75ECE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56" y="1478"/>
                <a:ext cx="7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68624" name="Line 26">
                <a:extLst>
                  <a:ext uri="{FF2B5EF4-FFF2-40B4-BE49-F238E27FC236}">
                    <a16:creationId xmlns:a16="http://schemas.microsoft.com/office/drawing/2014/main" id="{A729EE93-D628-E243-8739-D0251C885D6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434" y="1378"/>
                <a:ext cx="0" cy="1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sp>
        <p:nvSpPr>
          <p:cNvPr id="37916" name="Text Box 28">
            <a:extLst>
              <a:ext uri="{FF2B5EF4-FFF2-40B4-BE49-F238E27FC236}">
                <a16:creationId xmlns:a16="http://schemas.microsoft.com/office/drawing/2014/main" id="{674C1B10-687B-3841-821E-4C612179CB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0850" y="3235325"/>
            <a:ext cx="61087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kumimoji="1" lang="zh-CN" altLang="en-US" sz="2000">
                <a:solidFill>
                  <a:srgbClr val="660066"/>
                </a:solidFill>
                <a:latin typeface="Times New Roman" panose="02020603050405020304" pitchFamily="18" charset="0"/>
              </a:rPr>
              <a:t>二趟归并后：    </a:t>
            </a:r>
            <a:r>
              <a:rPr kumimoji="1" lang="en-US" altLang="zh-CN" sz="2000">
                <a:solidFill>
                  <a:srgbClr val="660066"/>
                </a:solidFill>
                <a:latin typeface="Times New Roman" panose="02020603050405020304" pitchFamily="18" charset="0"/>
              </a:rPr>
              <a:t>[38       49    65       97]   [13      27     76]</a:t>
            </a:r>
          </a:p>
        </p:txBody>
      </p:sp>
      <p:grpSp>
        <p:nvGrpSpPr>
          <p:cNvPr id="37924" name="Group 36">
            <a:extLst>
              <a:ext uri="{FF2B5EF4-FFF2-40B4-BE49-F238E27FC236}">
                <a16:creationId xmlns:a16="http://schemas.microsoft.com/office/drawing/2014/main" id="{4C63F21C-6788-6442-8AF2-845015F8100F}"/>
              </a:ext>
            </a:extLst>
          </p:cNvPr>
          <p:cNvGrpSpPr>
            <a:grpSpLocks/>
          </p:cNvGrpSpPr>
          <p:nvPr/>
        </p:nvGrpSpPr>
        <p:grpSpPr bwMode="auto">
          <a:xfrm>
            <a:off x="4749800" y="3622675"/>
            <a:ext cx="2189163" cy="176213"/>
            <a:chOff x="3019" y="1973"/>
            <a:chExt cx="1379" cy="111"/>
          </a:xfrm>
        </p:grpSpPr>
        <p:sp>
          <p:nvSpPr>
            <p:cNvPr id="68617" name="Line 30">
              <a:extLst>
                <a:ext uri="{FF2B5EF4-FFF2-40B4-BE49-F238E27FC236}">
                  <a16:creationId xmlns:a16="http://schemas.microsoft.com/office/drawing/2014/main" id="{BF3E593B-CF4A-D54E-B8EA-3B0DB7A5769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19" y="1984"/>
              <a:ext cx="0" cy="1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8618" name="Line 31">
              <a:extLst>
                <a:ext uri="{FF2B5EF4-FFF2-40B4-BE49-F238E27FC236}">
                  <a16:creationId xmlns:a16="http://schemas.microsoft.com/office/drawing/2014/main" id="{2F514929-93FA-AA4B-820A-B04D29B1D68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19" y="2084"/>
              <a:ext cx="137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8619" name="Line 32">
              <a:extLst>
                <a:ext uri="{FF2B5EF4-FFF2-40B4-BE49-F238E27FC236}">
                  <a16:creationId xmlns:a16="http://schemas.microsoft.com/office/drawing/2014/main" id="{AA4B7E9F-8BD4-0B4C-ADED-EF9C739285B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98" y="1973"/>
              <a:ext cx="0" cy="1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37921" name="Text Box 33">
            <a:extLst>
              <a:ext uri="{FF2B5EF4-FFF2-40B4-BE49-F238E27FC236}">
                <a16:creationId xmlns:a16="http://schemas.microsoft.com/office/drawing/2014/main" id="{6097897F-F17D-F449-AAF4-EC0DF61E4B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1963" y="4144963"/>
            <a:ext cx="60674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kumimoji="1" lang="zh-CN" altLang="en-US" sz="2000">
                <a:solidFill>
                  <a:srgbClr val="660066"/>
                </a:solidFill>
                <a:latin typeface="Times New Roman" panose="02020603050405020304" pitchFamily="18" charset="0"/>
              </a:rPr>
              <a:t>三趟归并后：    </a:t>
            </a:r>
            <a:r>
              <a:rPr kumimoji="1" lang="en-US" altLang="zh-CN" sz="2000">
                <a:solidFill>
                  <a:srgbClr val="660066"/>
                </a:solidFill>
                <a:latin typeface="Times New Roman" panose="02020603050405020304" pitchFamily="18" charset="0"/>
              </a:rPr>
              <a:t>[13       27    38       49     65      76     97]</a:t>
            </a: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5A8E89DE-B889-8F42-B178-7D3EF05938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pPr>
                <a:defRPr/>
              </a:pPr>
              <a:t>13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72888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378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37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379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37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379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37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379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1" grpId="0" build="p" autoUpdateAnimBg="0"/>
      <p:bldP spid="37892" grpId="0" build="p" autoUpdateAnimBg="0"/>
      <p:bldP spid="37906" grpId="0" build="p" autoUpdateAnimBg="0"/>
      <p:bldP spid="37916" grpId="0" build="p" autoUpdateAnimBg="0"/>
      <p:bldP spid="37921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Text Box 3">
            <a:extLst>
              <a:ext uri="{FF2B5EF4-FFF2-40B4-BE49-F238E27FC236}">
                <a16:creationId xmlns:a16="http://schemas.microsoft.com/office/drawing/2014/main" id="{A5D8D093-6DF2-C340-86E1-029CB4C99E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008"/>
            <a:ext cx="7943850" cy="53730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15000"/>
              </a:lnSpc>
            </a:pPr>
            <a:r>
              <a:rPr kumimoji="1" lang="en-US" altLang="zh-CN" sz="2000" b="1" dirty="0">
                <a:solidFill>
                  <a:srgbClr val="990000"/>
                </a:solidFill>
                <a:latin typeface="Times New Roman" panose="02020603050405020304" pitchFamily="18" charset="0"/>
                <a:ea typeface="楷体_GB2312" pitchFamily="49" charset="-122"/>
              </a:rPr>
              <a:t>void </a:t>
            </a:r>
            <a:r>
              <a:rPr kumimoji="1" lang="en-US" altLang="zh-CN" sz="2000" dirty="0" err="1">
                <a:solidFill>
                  <a:srgbClr val="990000"/>
                </a:solidFill>
                <a:latin typeface="Times New Roman" panose="02020603050405020304" pitchFamily="18" charset="0"/>
                <a:ea typeface="楷体_GB2312" pitchFamily="49" charset="-122"/>
              </a:rPr>
              <a:t>Mmerge</a:t>
            </a:r>
            <a:r>
              <a:rPr kumimoji="1" lang="en-US" altLang="zh-CN" sz="2000" dirty="0">
                <a:solidFill>
                  <a:srgbClr val="990000"/>
                </a:solidFill>
                <a:latin typeface="Times New Roman" panose="02020603050405020304" pitchFamily="18" charset="0"/>
                <a:ea typeface="楷体_GB2312" pitchFamily="49" charset="-122"/>
              </a:rPr>
              <a:t> (</a:t>
            </a:r>
            <a:r>
              <a:rPr kumimoji="1" lang="en-US" altLang="zh-CN" sz="2000" dirty="0" err="1">
                <a:solidFill>
                  <a:srgbClr val="990000"/>
                </a:solidFill>
                <a:latin typeface="Times New Roman" panose="02020603050405020304" pitchFamily="18" charset="0"/>
                <a:ea typeface="楷体_GB2312" pitchFamily="49" charset="-122"/>
              </a:rPr>
              <a:t>RcdType</a:t>
            </a:r>
            <a:r>
              <a:rPr kumimoji="1" lang="en-US" altLang="zh-CN" sz="2000" dirty="0">
                <a:solidFill>
                  <a:srgbClr val="990000"/>
                </a:solidFill>
                <a:latin typeface="Times New Roman" panose="02020603050405020304" pitchFamily="18" charset="0"/>
                <a:ea typeface="楷体_GB2312" pitchFamily="49" charset="-122"/>
              </a:rPr>
              <a:t> SR[], </a:t>
            </a:r>
            <a:r>
              <a:rPr kumimoji="1" lang="en-US" altLang="zh-CN" sz="2000" dirty="0" err="1">
                <a:solidFill>
                  <a:srgbClr val="990000"/>
                </a:solidFill>
                <a:latin typeface="Times New Roman" panose="02020603050405020304" pitchFamily="18" charset="0"/>
                <a:ea typeface="楷体_GB2312" pitchFamily="49" charset="-122"/>
              </a:rPr>
              <a:t>RcdType</a:t>
            </a:r>
            <a:r>
              <a:rPr kumimoji="1" lang="en-US" altLang="zh-CN" sz="2000" dirty="0">
                <a:solidFill>
                  <a:srgbClr val="990000"/>
                </a:solidFill>
                <a:latin typeface="Times New Roman" panose="02020603050405020304" pitchFamily="18" charset="0"/>
                <a:ea typeface="楷体_GB2312" pitchFamily="49" charset="-122"/>
              </a:rPr>
              <a:t> </a:t>
            </a:r>
            <a:r>
              <a:rPr kumimoji="1" lang="en-US" altLang="zh-CN" sz="2000" b="1" dirty="0">
                <a:solidFill>
                  <a:srgbClr val="990000"/>
                </a:solidFill>
                <a:latin typeface="Times New Roman" panose="02020603050405020304" pitchFamily="18" charset="0"/>
                <a:ea typeface="楷体_GB2312" pitchFamily="49" charset="-122"/>
              </a:rPr>
              <a:t>&amp;</a:t>
            </a:r>
            <a:r>
              <a:rPr kumimoji="1" lang="en-US" altLang="zh-CN" sz="2000" dirty="0">
                <a:solidFill>
                  <a:srgbClr val="990000"/>
                </a:solidFill>
                <a:latin typeface="Times New Roman" panose="02020603050405020304" pitchFamily="18" charset="0"/>
                <a:ea typeface="楷体_GB2312" pitchFamily="49" charset="-122"/>
              </a:rPr>
              <a:t>TR[], </a:t>
            </a:r>
            <a:r>
              <a:rPr kumimoji="1" lang="en-US" altLang="zh-CN" sz="2000" b="1" dirty="0">
                <a:solidFill>
                  <a:srgbClr val="990000"/>
                </a:solidFill>
                <a:latin typeface="Times New Roman" panose="02020603050405020304" pitchFamily="18" charset="0"/>
                <a:ea typeface="楷体_GB2312" pitchFamily="49" charset="-122"/>
              </a:rPr>
              <a:t>int</a:t>
            </a:r>
            <a:r>
              <a:rPr kumimoji="1" lang="en-US" altLang="zh-CN" sz="2000" dirty="0">
                <a:solidFill>
                  <a:srgbClr val="990000"/>
                </a:solidFill>
                <a:latin typeface="Times New Roman" panose="02020603050405020304" pitchFamily="18" charset="0"/>
                <a:ea typeface="楷体_GB2312" pitchFamily="49" charset="-122"/>
              </a:rPr>
              <a:t> </a:t>
            </a:r>
            <a:r>
              <a:rPr kumimoji="1" lang="en-US" altLang="zh-CN" sz="2000" dirty="0" err="1">
                <a:solidFill>
                  <a:srgbClr val="990000"/>
                </a:solidFill>
                <a:latin typeface="Times New Roman" panose="02020603050405020304" pitchFamily="18" charset="0"/>
                <a:ea typeface="楷体_GB2312" pitchFamily="49" charset="-122"/>
              </a:rPr>
              <a:t>i</a:t>
            </a:r>
            <a:r>
              <a:rPr kumimoji="1" lang="en-US" altLang="zh-CN" sz="2000" dirty="0">
                <a:solidFill>
                  <a:srgbClr val="990000"/>
                </a:solidFill>
                <a:latin typeface="Times New Roman" panose="02020603050405020304" pitchFamily="18" charset="0"/>
                <a:ea typeface="楷体_GB2312" pitchFamily="49" charset="-122"/>
              </a:rPr>
              <a:t>, </a:t>
            </a:r>
            <a:r>
              <a:rPr kumimoji="1" lang="en-US" altLang="zh-CN" sz="2000" b="1" dirty="0">
                <a:solidFill>
                  <a:srgbClr val="990000"/>
                </a:solidFill>
                <a:latin typeface="Times New Roman" panose="02020603050405020304" pitchFamily="18" charset="0"/>
                <a:ea typeface="楷体_GB2312" pitchFamily="49" charset="-122"/>
              </a:rPr>
              <a:t>int</a:t>
            </a:r>
            <a:r>
              <a:rPr kumimoji="1" lang="en-US" altLang="zh-CN" sz="2000" dirty="0">
                <a:solidFill>
                  <a:srgbClr val="990000"/>
                </a:solidFill>
                <a:latin typeface="Times New Roman" panose="02020603050405020304" pitchFamily="18" charset="0"/>
                <a:ea typeface="楷体_GB2312" pitchFamily="49" charset="-122"/>
              </a:rPr>
              <a:t> m, </a:t>
            </a:r>
            <a:r>
              <a:rPr kumimoji="1" lang="en-US" altLang="zh-CN" sz="2000" b="1" dirty="0">
                <a:solidFill>
                  <a:srgbClr val="990000"/>
                </a:solidFill>
                <a:latin typeface="Times New Roman" panose="02020603050405020304" pitchFamily="18" charset="0"/>
                <a:ea typeface="楷体_GB2312" pitchFamily="49" charset="-122"/>
              </a:rPr>
              <a:t>int</a:t>
            </a:r>
            <a:r>
              <a:rPr kumimoji="1" lang="en-US" altLang="zh-CN" sz="2000" dirty="0">
                <a:solidFill>
                  <a:srgbClr val="990000"/>
                </a:solidFill>
                <a:latin typeface="Times New Roman" panose="02020603050405020304" pitchFamily="18" charset="0"/>
                <a:ea typeface="楷体_GB2312" pitchFamily="49" charset="-122"/>
              </a:rPr>
              <a:t> n) </a:t>
            </a:r>
            <a:r>
              <a:rPr kumimoji="1" lang="en-US" altLang="zh-CN" sz="2000" b="1" dirty="0">
                <a:solidFill>
                  <a:srgbClr val="990000"/>
                </a:solidFill>
                <a:latin typeface="Times New Roman" panose="02020603050405020304" pitchFamily="18" charset="0"/>
                <a:ea typeface="楷体_GB2312" pitchFamily="49" charset="-122"/>
              </a:rPr>
              <a:t>{</a:t>
            </a:r>
            <a:endParaRPr kumimoji="1" lang="en-US" altLang="zh-CN" sz="2000" dirty="0">
              <a:solidFill>
                <a:srgbClr val="99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eaLnBrk="1" hangingPunct="1">
              <a:lnSpc>
                <a:spcPct val="115000"/>
              </a:lnSpc>
            </a:pPr>
            <a:r>
              <a:rPr kumimoji="1" lang="en-US" altLang="zh-CN" sz="2000" b="1" dirty="0">
                <a:solidFill>
                  <a:srgbClr val="990000"/>
                </a:solidFill>
                <a:latin typeface="Times New Roman" panose="02020603050405020304" pitchFamily="18" charset="0"/>
                <a:ea typeface="楷体_GB2312" pitchFamily="49" charset="-122"/>
              </a:rPr>
              <a:t>  </a:t>
            </a:r>
            <a:r>
              <a:rPr kumimoji="1" lang="en-US" altLang="zh-CN" sz="2000" dirty="0">
                <a:solidFill>
                  <a:srgbClr val="990000"/>
                </a:solidFill>
                <a:latin typeface="Times New Roman" panose="02020603050405020304" pitchFamily="18" charset="0"/>
                <a:ea typeface="楷体_GB2312" pitchFamily="49" charset="-122"/>
              </a:rPr>
              <a:t>// </a:t>
            </a:r>
            <a:r>
              <a:rPr kumimoji="1" lang="zh-CN" altLang="en-US" sz="2000" dirty="0">
                <a:solidFill>
                  <a:srgbClr val="990000"/>
                </a:solidFill>
                <a:latin typeface="Times New Roman" panose="02020603050405020304" pitchFamily="18" charset="0"/>
                <a:ea typeface="楷体_GB2312" pitchFamily="49" charset="-122"/>
              </a:rPr>
              <a:t>将有序的记录序列 </a:t>
            </a:r>
            <a:r>
              <a:rPr kumimoji="1" lang="en-US" altLang="zh-CN" sz="2000" dirty="0">
                <a:solidFill>
                  <a:srgbClr val="990000"/>
                </a:solidFill>
                <a:latin typeface="Times New Roman" panose="02020603050405020304" pitchFamily="18" charset="0"/>
                <a:ea typeface="楷体_GB2312" pitchFamily="49" charset="-122"/>
              </a:rPr>
              <a:t>SR[</a:t>
            </a:r>
            <a:r>
              <a:rPr kumimoji="1" lang="en-US" altLang="zh-CN" sz="2000" dirty="0" err="1">
                <a:solidFill>
                  <a:srgbClr val="990000"/>
                </a:solidFill>
                <a:latin typeface="Times New Roman" panose="02020603050405020304" pitchFamily="18" charset="0"/>
                <a:ea typeface="楷体_GB2312" pitchFamily="49" charset="-122"/>
              </a:rPr>
              <a:t>i</a:t>
            </a:r>
            <a:r>
              <a:rPr kumimoji="1" lang="en-US" altLang="zh-CN" sz="2000" dirty="0">
                <a:solidFill>
                  <a:srgbClr val="990000"/>
                </a:solidFill>
                <a:latin typeface="Times New Roman" panose="02020603050405020304" pitchFamily="18" charset="0"/>
                <a:ea typeface="楷体_GB2312" pitchFamily="49" charset="-122"/>
              </a:rPr>
              <a:t>..m] </a:t>
            </a:r>
            <a:r>
              <a:rPr kumimoji="1" lang="zh-CN" altLang="en-US" sz="2000" dirty="0">
                <a:solidFill>
                  <a:srgbClr val="990000"/>
                </a:solidFill>
                <a:latin typeface="Times New Roman" panose="02020603050405020304" pitchFamily="18" charset="0"/>
                <a:ea typeface="楷体_GB2312" pitchFamily="49" charset="-122"/>
              </a:rPr>
              <a:t>和 </a:t>
            </a:r>
            <a:r>
              <a:rPr kumimoji="1" lang="en-US" altLang="zh-CN" sz="2000" dirty="0">
                <a:solidFill>
                  <a:srgbClr val="990000"/>
                </a:solidFill>
                <a:latin typeface="Times New Roman" panose="02020603050405020304" pitchFamily="18" charset="0"/>
                <a:ea typeface="楷体_GB2312" pitchFamily="49" charset="-122"/>
              </a:rPr>
              <a:t>SR[m+1..n]</a:t>
            </a:r>
          </a:p>
          <a:p>
            <a:pPr eaLnBrk="1" hangingPunct="1">
              <a:lnSpc>
                <a:spcPct val="115000"/>
              </a:lnSpc>
            </a:pPr>
            <a:r>
              <a:rPr kumimoji="1" lang="en-US" altLang="zh-CN" sz="2000" dirty="0">
                <a:solidFill>
                  <a:srgbClr val="990000"/>
                </a:solidFill>
                <a:latin typeface="Times New Roman" panose="02020603050405020304" pitchFamily="18" charset="0"/>
                <a:ea typeface="楷体_GB2312" pitchFamily="49" charset="-122"/>
              </a:rPr>
              <a:t>  // </a:t>
            </a:r>
            <a:r>
              <a:rPr kumimoji="1" lang="zh-CN" altLang="en-US" sz="2000" dirty="0">
                <a:solidFill>
                  <a:srgbClr val="990000"/>
                </a:solidFill>
                <a:latin typeface="Times New Roman" panose="02020603050405020304" pitchFamily="18" charset="0"/>
                <a:ea typeface="楷体_GB2312" pitchFamily="49" charset="-122"/>
              </a:rPr>
              <a:t>归并为有序的记录序列 </a:t>
            </a:r>
            <a:r>
              <a:rPr kumimoji="1" lang="en-US" altLang="zh-CN" sz="2000" dirty="0">
                <a:solidFill>
                  <a:srgbClr val="990000"/>
                </a:solidFill>
                <a:latin typeface="Times New Roman" panose="02020603050405020304" pitchFamily="18" charset="0"/>
                <a:ea typeface="楷体_GB2312" pitchFamily="49" charset="-122"/>
              </a:rPr>
              <a:t>TR[</a:t>
            </a:r>
            <a:r>
              <a:rPr kumimoji="1" lang="en-US" altLang="zh-CN" sz="2000" dirty="0" err="1">
                <a:solidFill>
                  <a:srgbClr val="990000"/>
                </a:solidFill>
                <a:latin typeface="Times New Roman" panose="02020603050405020304" pitchFamily="18" charset="0"/>
                <a:ea typeface="楷体_GB2312" pitchFamily="49" charset="-122"/>
              </a:rPr>
              <a:t>i</a:t>
            </a:r>
            <a:r>
              <a:rPr kumimoji="1" lang="en-US" altLang="zh-CN" sz="2000" dirty="0">
                <a:solidFill>
                  <a:srgbClr val="990000"/>
                </a:solidFill>
                <a:latin typeface="Times New Roman" panose="02020603050405020304" pitchFamily="18" charset="0"/>
                <a:ea typeface="楷体_GB2312" pitchFamily="49" charset="-122"/>
              </a:rPr>
              <a:t>..n]</a:t>
            </a:r>
            <a:endParaRPr kumimoji="1" lang="en-US" altLang="zh-CN" sz="2000" b="1" dirty="0">
              <a:solidFill>
                <a:srgbClr val="99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eaLnBrk="1" hangingPunct="1">
              <a:lnSpc>
                <a:spcPct val="115000"/>
              </a:lnSpc>
            </a:pPr>
            <a:endParaRPr kumimoji="1" lang="en-US" altLang="zh-CN" sz="2000" b="1" dirty="0">
              <a:solidFill>
                <a:srgbClr val="99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eaLnBrk="1" hangingPunct="1">
              <a:lnSpc>
                <a:spcPct val="115000"/>
              </a:lnSpc>
            </a:pPr>
            <a:endParaRPr kumimoji="1" lang="en-US" altLang="zh-CN" sz="2000" b="1" dirty="0">
              <a:solidFill>
                <a:srgbClr val="99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eaLnBrk="1" hangingPunct="1">
              <a:lnSpc>
                <a:spcPct val="115000"/>
              </a:lnSpc>
            </a:pPr>
            <a:endParaRPr kumimoji="1" lang="en-US" altLang="zh-CN" sz="2000" b="1" dirty="0">
              <a:solidFill>
                <a:srgbClr val="99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eaLnBrk="1" hangingPunct="1">
              <a:lnSpc>
                <a:spcPct val="115000"/>
              </a:lnSpc>
            </a:pPr>
            <a:endParaRPr kumimoji="1" lang="en-US" altLang="zh-CN" sz="2000" b="1" dirty="0">
              <a:solidFill>
                <a:srgbClr val="99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eaLnBrk="1" hangingPunct="1">
              <a:lnSpc>
                <a:spcPct val="115000"/>
              </a:lnSpc>
            </a:pPr>
            <a:endParaRPr kumimoji="1" lang="en-US" altLang="zh-CN" sz="2000" b="1" dirty="0">
              <a:solidFill>
                <a:srgbClr val="99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eaLnBrk="1" hangingPunct="1">
              <a:lnSpc>
                <a:spcPct val="115000"/>
              </a:lnSpc>
            </a:pPr>
            <a:endParaRPr kumimoji="1" lang="en-US" altLang="zh-CN" sz="2000" b="1" dirty="0">
              <a:solidFill>
                <a:srgbClr val="99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eaLnBrk="1" hangingPunct="1">
              <a:lnSpc>
                <a:spcPct val="115000"/>
              </a:lnSpc>
            </a:pPr>
            <a:endParaRPr kumimoji="1" lang="en-US" altLang="zh-CN" sz="2000" b="1" dirty="0">
              <a:solidFill>
                <a:srgbClr val="99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eaLnBrk="1" hangingPunct="1">
              <a:lnSpc>
                <a:spcPct val="115000"/>
              </a:lnSpc>
            </a:pPr>
            <a:endParaRPr kumimoji="1" lang="en-US" altLang="zh-CN" sz="2000" b="1" dirty="0">
              <a:solidFill>
                <a:srgbClr val="99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eaLnBrk="1" hangingPunct="1">
              <a:lnSpc>
                <a:spcPct val="115000"/>
              </a:lnSpc>
            </a:pPr>
            <a:endParaRPr kumimoji="1" lang="en-US" altLang="zh-CN" sz="2000" b="1" dirty="0">
              <a:solidFill>
                <a:srgbClr val="99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eaLnBrk="1" hangingPunct="1">
              <a:lnSpc>
                <a:spcPct val="115000"/>
              </a:lnSpc>
            </a:pPr>
            <a:endParaRPr kumimoji="1" lang="en-US" altLang="zh-CN" sz="2000" b="1" dirty="0">
              <a:solidFill>
                <a:srgbClr val="99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eaLnBrk="1" hangingPunct="1">
              <a:lnSpc>
                <a:spcPct val="115000"/>
              </a:lnSpc>
            </a:pPr>
            <a:endParaRPr kumimoji="1" lang="en-US" altLang="zh-CN" sz="2000" b="1" dirty="0">
              <a:solidFill>
                <a:srgbClr val="99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eaLnBrk="1" hangingPunct="1">
              <a:lnSpc>
                <a:spcPct val="115000"/>
              </a:lnSpc>
            </a:pPr>
            <a:r>
              <a:rPr kumimoji="1" lang="en-US" altLang="zh-CN" sz="2000" b="1" dirty="0">
                <a:solidFill>
                  <a:srgbClr val="990000"/>
                </a:solidFill>
                <a:latin typeface="Times New Roman" panose="02020603050405020304" pitchFamily="18" charset="0"/>
                <a:ea typeface="楷体_GB2312" pitchFamily="49" charset="-122"/>
              </a:rPr>
              <a:t>}</a:t>
            </a:r>
            <a:r>
              <a:rPr kumimoji="1" lang="en-US" altLang="zh-CN" sz="2000" dirty="0">
                <a:solidFill>
                  <a:srgbClr val="990000"/>
                </a:solidFill>
                <a:latin typeface="Times New Roman" panose="02020603050405020304" pitchFamily="18" charset="0"/>
                <a:ea typeface="楷体_GB2312" pitchFamily="49" charset="-122"/>
              </a:rPr>
              <a:t> // Merge</a:t>
            </a:r>
          </a:p>
        </p:txBody>
      </p:sp>
      <p:sp>
        <p:nvSpPr>
          <p:cNvPr id="50180" name="Rectangle 4">
            <a:extLst>
              <a:ext uri="{FF2B5EF4-FFF2-40B4-BE49-F238E27FC236}">
                <a16:creationId xmlns:a16="http://schemas.microsoft.com/office/drawing/2014/main" id="{94EE1187-EC40-F643-A0B6-8D45F2796A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926" y="1449163"/>
            <a:ext cx="5232715" cy="1979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kumimoji="1" lang="en-US" altLang="zh-CN" sz="2000" b="1" dirty="0">
                <a:solidFill>
                  <a:srgbClr val="3333CC"/>
                </a:solidFill>
                <a:latin typeface="Times New Roman" panose="02020603050405020304" pitchFamily="18" charset="0"/>
                <a:ea typeface="楷体_GB2312" pitchFamily="49" charset="-122"/>
              </a:rPr>
              <a:t>for </a:t>
            </a:r>
            <a:r>
              <a:rPr kumimoji="1" lang="en-US" altLang="zh-CN" sz="2000" dirty="0">
                <a:solidFill>
                  <a:srgbClr val="3333CC"/>
                </a:solidFill>
                <a:latin typeface="Times New Roman" panose="02020603050405020304" pitchFamily="18" charset="0"/>
                <a:ea typeface="楷体_GB2312" pitchFamily="49" charset="-122"/>
              </a:rPr>
              <a:t>(j=m+1, k=</a:t>
            </a:r>
            <a:r>
              <a:rPr kumimoji="1" lang="en-US" altLang="zh-CN" sz="2000" dirty="0" err="1">
                <a:solidFill>
                  <a:srgbClr val="3333CC"/>
                </a:solidFill>
                <a:latin typeface="Times New Roman" panose="02020603050405020304" pitchFamily="18" charset="0"/>
                <a:ea typeface="楷体_GB2312" pitchFamily="49" charset="-122"/>
              </a:rPr>
              <a:t>i</a:t>
            </a:r>
            <a:r>
              <a:rPr kumimoji="1" lang="en-US" altLang="zh-CN" sz="2000" dirty="0">
                <a:solidFill>
                  <a:srgbClr val="3333CC"/>
                </a:solidFill>
                <a:latin typeface="Times New Roman" panose="02020603050405020304" pitchFamily="18" charset="0"/>
                <a:ea typeface="楷体_GB2312" pitchFamily="49" charset="-122"/>
              </a:rPr>
              <a:t>;  </a:t>
            </a:r>
            <a:r>
              <a:rPr kumimoji="1" lang="en-US" altLang="zh-CN" sz="2000" dirty="0" err="1">
                <a:solidFill>
                  <a:srgbClr val="3333CC"/>
                </a:solidFill>
                <a:latin typeface="Times New Roman" panose="02020603050405020304" pitchFamily="18" charset="0"/>
                <a:ea typeface="楷体_GB2312" pitchFamily="49" charset="-122"/>
              </a:rPr>
              <a:t>i</a:t>
            </a:r>
            <a:r>
              <a:rPr kumimoji="1" lang="en-US" altLang="zh-CN" sz="2000" dirty="0">
                <a:solidFill>
                  <a:srgbClr val="3333CC"/>
                </a:solidFill>
                <a:latin typeface="Times New Roman" panose="02020603050405020304" pitchFamily="18" charset="0"/>
                <a:ea typeface="楷体_GB2312" pitchFamily="49" charset="-122"/>
              </a:rPr>
              <a:t>&lt;=m </a:t>
            </a:r>
            <a:r>
              <a:rPr kumimoji="1" lang="en-US" altLang="zh-CN" sz="2000" b="1" dirty="0">
                <a:solidFill>
                  <a:srgbClr val="3333CC"/>
                </a:solidFill>
                <a:latin typeface="Times New Roman" panose="02020603050405020304" pitchFamily="18" charset="0"/>
                <a:ea typeface="楷体_GB2312" pitchFamily="49" charset="-122"/>
              </a:rPr>
              <a:t>&amp;&amp;</a:t>
            </a:r>
            <a:r>
              <a:rPr kumimoji="1" lang="en-US" altLang="zh-CN" sz="2000" dirty="0">
                <a:solidFill>
                  <a:srgbClr val="3333CC"/>
                </a:solidFill>
                <a:latin typeface="Times New Roman" panose="02020603050405020304" pitchFamily="18" charset="0"/>
                <a:ea typeface="楷体_GB2312" pitchFamily="49" charset="-122"/>
              </a:rPr>
              <a:t> j&lt;=n;  ++k)   </a:t>
            </a:r>
          </a:p>
          <a:p>
            <a:pPr eaLnBrk="1" hangingPunct="1">
              <a:lnSpc>
                <a:spcPct val="125000"/>
              </a:lnSpc>
            </a:pPr>
            <a:r>
              <a:rPr kumimoji="1" lang="en-US" altLang="zh-CN" sz="2000" dirty="0">
                <a:solidFill>
                  <a:srgbClr val="3333CC"/>
                </a:solidFill>
                <a:latin typeface="Times New Roman" panose="02020603050405020304" pitchFamily="18" charset="0"/>
                <a:ea typeface="楷体_GB2312" pitchFamily="49" charset="-122"/>
              </a:rPr>
              <a:t>  </a:t>
            </a:r>
            <a:r>
              <a:rPr kumimoji="1" lang="en-US" altLang="zh-CN" sz="2000" b="1" dirty="0">
                <a:solidFill>
                  <a:srgbClr val="3333CC"/>
                </a:solidFill>
                <a:latin typeface="Times New Roman" panose="02020603050405020304" pitchFamily="18" charset="0"/>
                <a:ea typeface="楷体_GB2312" pitchFamily="49" charset="-122"/>
              </a:rPr>
              <a:t>{</a:t>
            </a:r>
            <a:r>
              <a:rPr kumimoji="1" lang="en-US" altLang="zh-CN" dirty="0">
                <a:solidFill>
                  <a:srgbClr val="3333CC"/>
                </a:solidFill>
                <a:latin typeface="Times New Roman" panose="02020603050405020304" pitchFamily="18" charset="0"/>
                <a:ea typeface="楷体_GB2312" pitchFamily="49" charset="-122"/>
              </a:rPr>
              <a:t>// </a:t>
            </a:r>
            <a:r>
              <a:rPr kumimoji="1" lang="zh-CN" altLang="en-US" dirty="0">
                <a:solidFill>
                  <a:srgbClr val="3333CC"/>
                </a:solidFill>
                <a:latin typeface="Times New Roman" panose="02020603050405020304" pitchFamily="18" charset="0"/>
                <a:ea typeface="楷体_GB2312" pitchFamily="49" charset="-122"/>
              </a:rPr>
              <a:t>将</a:t>
            </a:r>
            <a:r>
              <a:rPr kumimoji="1" lang="en-US" altLang="zh-CN" dirty="0">
                <a:solidFill>
                  <a:srgbClr val="3333CC"/>
                </a:solidFill>
                <a:latin typeface="Times New Roman" panose="02020603050405020304" pitchFamily="18" charset="0"/>
                <a:ea typeface="楷体_GB2312" pitchFamily="49" charset="-122"/>
              </a:rPr>
              <a:t>SR</a:t>
            </a:r>
            <a:r>
              <a:rPr kumimoji="1" lang="zh-CN" altLang="en-US" dirty="0">
                <a:solidFill>
                  <a:srgbClr val="3333CC"/>
                </a:solidFill>
                <a:latin typeface="Times New Roman" panose="02020603050405020304" pitchFamily="18" charset="0"/>
                <a:ea typeface="楷体_GB2312" pitchFamily="49" charset="-122"/>
              </a:rPr>
              <a:t>中记录由小到大地并入</a:t>
            </a:r>
            <a:r>
              <a:rPr kumimoji="1" lang="en-US" altLang="zh-CN" dirty="0">
                <a:solidFill>
                  <a:srgbClr val="3333CC"/>
                </a:solidFill>
                <a:latin typeface="Times New Roman" panose="02020603050405020304" pitchFamily="18" charset="0"/>
                <a:ea typeface="楷体_GB2312" pitchFamily="49" charset="-122"/>
              </a:rPr>
              <a:t>TR</a:t>
            </a:r>
          </a:p>
          <a:p>
            <a:pPr eaLnBrk="1" hangingPunct="1">
              <a:lnSpc>
                <a:spcPct val="125000"/>
              </a:lnSpc>
            </a:pPr>
            <a:r>
              <a:rPr kumimoji="1" lang="en-US" altLang="zh-CN" sz="2000" dirty="0">
                <a:solidFill>
                  <a:srgbClr val="3333CC"/>
                </a:solidFill>
                <a:latin typeface="Times New Roman" panose="02020603050405020304" pitchFamily="18" charset="0"/>
                <a:ea typeface="楷体_GB2312" pitchFamily="49" charset="-122"/>
              </a:rPr>
              <a:t>   </a:t>
            </a:r>
            <a:r>
              <a:rPr kumimoji="1" lang="zh-CN" altLang="en-US" sz="2000" dirty="0">
                <a:solidFill>
                  <a:srgbClr val="3333CC"/>
                </a:solidFill>
                <a:latin typeface="Times New Roman" panose="02020603050405020304" pitchFamily="18" charset="0"/>
                <a:ea typeface="楷体_GB2312" pitchFamily="49" charset="-122"/>
              </a:rPr>
              <a:t>   </a:t>
            </a:r>
            <a:r>
              <a:rPr kumimoji="1" lang="en-US" altLang="zh-CN" sz="2000" dirty="0">
                <a:solidFill>
                  <a:srgbClr val="3333CC"/>
                </a:solidFill>
                <a:latin typeface="Times New Roman" panose="02020603050405020304" pitchFamily="18" charset="0"/>
                <a:ea typeface="楷体_GB2312" pitchFamily="49" charset="-122"/>
              </a:rPr>
              <a:t> </a:t>
            </a:r>
            <a:r>
              <a:rPr kumimoji="1" lang="en-US" altLang="zh-CN" sz="2000" b="1" dirty="0">
                <a:solidFill>
                  <a:srgbClr val="3333CC"/>
                </a:solidFill>
                <a:latin typeface="Times New Roman" panose="02020603050405020304" pitchFamily="18" charset="0"/>
                <a:ea typeface="楷体_GB2312" pitchFamily="49" charset="-122"/>
              </a:rPr>
              <a:t>if</a:t>
            </a:r>
            <a:r>
              <a:rPr kumimoji="1" lang="en-US" altLang="zh-CN" sz="2000" dirty="0">
                <a:solidFill>
                  <a:srgbClr val="3333CC"/>
                </a:solidFill>
                <a:latin typeface="Times New Roman" panose="02020603050405020304" pitchFamily="18" charset="0"/>
                <a:ea typeface="楷体_GB2312" pitchFamily="49" charset="-122"/>
              </a:rPr>
              <a:t> (SR[</a:t>
            </a:r>
            <a:r>
              <a:rPr kumimoji="1" lang="en-US" altLang="zh-CN" sz="2000" dirty="0" err="1">
                <a:solidFill>
                  <a:srgbClr val="3333CC"/>
                </a:solidFill>
                <a:latin typeface="Times New Roman" panose="02020603050405020304" pitchFamily="18" charset="0"/>
                <a:ea typeface="楷体_GB2312" pitchFamily="49" charset="-122"/>
              </a:rPr>
              <a:t>i</a:t>
            </a:r>
            <a:r>
              <a:rPr kumimoji="1" lang="en-US" altLang="zh-CN" sz="2000" dirty="0">
                <a:solidFill>
                  <a:srgbClr val="3333CC"/>
                </a:solidFill>
                <a:latin typeface="Times New Roman" panose="02020603050405020304" pitchFamily="18" charset="0"/>
                <a:ea typeface="楷体_GB2312" pitchFamily="49" charset="-122"/>
              </a:rPr>
              <a:t>].key</a:t>
            </a:r>
            <a:r>
              <a:rPr kumimoji="1" lang="en-US" altLang="zh-CN" sz="2000" b="1" dirty="0">
                <a:solidFill>
                  <a:srgbClr val="3333CC"/>
                </a:solidFill>
                <a:latin typeface="Times New Roman" panose="02020603050405020304" pitchFamily="18" charset="0"/>
                <a:ea typeface="楷体_GB2312" pitchFamily="49" charset="-122"/>
              </a:rPr>
              <a:t>&lt;=</a:t>
            </a:r>
            <a:r>
              <a:rPr kumimoji="1" lang="en-US" altLang="zh-CN" sz="2000" dirty="0">
                <a:solidFill>
                  <a:srgbClr val="3333CC"/>
                </a:solidFill>
                <a:latin typeface="Times New Roman" panose="02020603050405020304" pitchFamily="18" charset="0"/>
                <a:ea typeface="楷体_GB2312" pitchFamily="49" charset="-122"/>
              </a:rPr>
              <a:t>SR[j].key)  TR[k] = SR[</a:t>
            </a:r>
            <a:r>
              <a:rPr kumimoji="1" lang="en-US" altLang="zh-CN" sz="2000" dirty="0" err="1">
                <a:solidFill>
                  <a:srgbClr val="3333CC"/>
                </a:solidFill>
                <a:latin typeface="Times New Roman" panose="02020603050405020304" pitchFamily="18" charset="0"/>
                <a:ea typeface="楷体_GB2312" pitchFamily="49" charset="-122"/>
              </a:rPr>
              <a:t>i</a:t>
            </a:r>
            <a:r>
              <a:rPr kumimoji="1" lang="en-US" altLang="zh-CN" sz="2000" b="1" dirty="0">
                <a:solidFill>
                  <a:srgbClr val="3333CC"/>
                </a:solidFill>
                <a:latin typeface="Times New Roman" panose="02020603050405020304" pitchFamily="18" charset="0"/>
                <a:ea typeface="楷体_GB2312" pitchFamily="49" charset="-122"/>
              </a:rPr>
              <a:t>++</a:t>
            </a:r>
            <a:r>
              <a:rPr kumimoji="1" lang="en-US" altLang="zh-CN" sz="2000" dirty="0">
                <a:solidFill>
                  <a:srgbClr val="3333CC"/>
                </a:solidFill>
                <a:latin typeface="Times New Roman" panose="02020603050405020304" pitchFamily="18" charset="0"/>
                <a:ea typeface="楷体_GB2312" pitchFamily="49" charset="-122"/>
              </a:rPr>
              <a:t>];</a:t>
            </a:r>
          </a:p>
          <a:p>
            <a:pPr eaLnBrk="1" hangingPunct="1">
              <a:lnSpc>
                <a:spcPct val="125000"/>
              </a:lnSpc>
            </a:pPr>
            <a:r>
              <a:rPr kumimoji="1" lang="en-US" altLang="zh-CN" sz="2000" dirty="0">
                <a:solidFill>
                  <a:srgbClr val="3333CC"/>
                </a:solidFill>
                <a:latin typeface="Times New Roman" panose="02020603050405020304" pitchFamily="18" charset="0"/>
                <a:ea typeface="楷体_GB2312" pitchFamily="49" charset="-122"/>
              </a:rPr>
              <a:t>    </a:t>
            </a:r>
            <a:r>
              <a:rPr kumimoji="1" lang="zh-CN" altLang="en-US" sz="2000" dirty="0">
                <a:solidFill>
                  <a:srgbClr val="3333CC"/>
                </a:solidFill>
                <a:latin typeface="Times New Roman" panose="02020603050405020304" pitchFamily="18" charset="0"/>
                <a:ea typeface="楷体_GB2312" pitchFamily="49" charset="-122"/>
              </a:rPr>
              <a:t>   </a:t>
            </a:r>
            <a:r>
              <a:rPr kumimoji="1" lang="en-US" altLang="zh-CN" sz="2000" b="1" dirty="0">
                <a:solidFill>
                  <a:srgbClr val="3333CC"/>
                </a:solidFill>
                <a:latin typeface="Times New Roman" panose="02020603050405020304" pitchFamily="18" charset="0"/>
                <a:ea typeface="楷体_GB2312" pitchFamily="49" charset="-122"/>
              </a:rPr>
              <a:t>else</a:t>
            </a:r>
            <a:r>
              <a:rPr kumimoji="1" lang="en-US" altLang="zh-CN" sz="2000" dirty="0">
                <a:solidFill>
                  <a:srgbClr val="3333CC"/>
                </a:solidFill>
                <a:latin typeface="Times New Roman" panose="02020603050405020304" pitchFamily="18" charset="0"/>
                <a:ea typeface="楷体_GB2312" pitchFamily="49" charset="-122"/>
              </a:rPr>
              <a:t> TR[k] = SR[</a:t>
            </a:r>
            <a:r>
              <a:rPr kumimoji="1" lang="en-US" altLang="zh-CN" sz="2000" dirty="0" err="1">
                <a:solidFill>
                  <a:srgbClr val="3333CC"/>
                </a:solidFill>
                <a:latin typeface="Times New Roman" panose="02020603050405020304" pitchFamily="18" charset="0"/>
                <a:ea typeface="楷体_GB2312" pitchFamily="49" charset="-122"/>
              </a:rPr>
              <a:t>j</a:t>
            </a:r>
            <a:r>
              <a:rPr kumimoji="1" lang="en-US" altLang="zh-CN" sz="2000" b="1" dirty="0" err="1">
                <a:solidFill>
                  <a:srgbClr val="3333CC"/>
                </a:solidFill>
                <a:latin typeface="Times New Roman" panose="02020603050405020304" pitchFamily="18" charset="0"/>
                <a:ea typeface="楷体_GB2312" pitchFamily="49" charset="-122"/>
              </a:rPr>
              <a:t>++</a:t>
            </a:r>
            <a:r>
              <a:rPr kumimoji="1" lang="en-US" altLang="zh-CN" sz="2000" dirty="0">
                <a:solidFill>
                  <a:srgbClr val="3333CC"/>
                </a:solidFill>
                <a:latin typeface="Times New Roman" panose="02020603050405020304" pitchFamily="18" charset="0"/>
                <a:ea typeface="楷体_GB2312" pitchFamily="49" charset="-122"/>
              </a:rPr>
              <a:t>];</a:t>
            </a:r>
          </a:p>
          <a:p>
            <a:pPr eaLnBrk="1" hangingPunct="1">
              <a:lnSpc>
                <a:spcPct val="125000"/>
              </a:lnSpc>
            </a:pPr>
            <a:r>
              <a:rPr kumimoji="1" lang="en-US" altLang="zh-CN" sz="2000" dirty="0">
                <a:solidFill>
                  <a:srgbClr val="3333CC"/>
                </a:solidFill>
                <a:latin typeface="Times New Roman" panose="02020603050405020304" pitchFamily="18" charset="0"/>
                <a:ea typeface="楷体_GB2312" pitchFamily="49" charset="-122"/>
              </a:rPr>
              <a:t>  </a:t>
            </a:r>
            <a:r>
              <a:rPr kumimoji="1" lang="en-US" altLang="zh-CN" sz="2000" b="1" dirty="0">
                <a:solidFill>
                  <a:srgbClr val="3333CC"/>
                </a:solidFill>
                <a:latin typeface="Times New Roman" panose="02020603050405020304" pitchFamily="18" charset="0"/>
                <a:ea typeface="楷体_GB2312" pitchFamily="49" charset="-122"/>
              </a:rPr>
              <a:t>}</a:t>
            </a:r>
            <a:endParaRPr kumimoji="1" lang="en-US" altLang="zh-CN" dirty="0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5924D0D9-CA56-5A47-B836-901062376D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253" y="3719471"/>
            <a:ext cx="7296613" cy="579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kumimoji="1" lang="en-US" altLang="zh-CN" sz="2400" b="1" dirty="0">
                <a:solidFill>
                  <a:srgbClr val="990000"/>
                </a:solidFill>
                <a:latin typeface="Times New Roman" panose="02020603050405020304" pitchFamily="18" charset="0"/>
                <a:ea typeface="楷体_GB2312" pitchFamily="49" charset="-122"/>
              </a:rPr>
              <a:t>if</a:t>
            </a:r>
            <a:r>
              <a:rPr kumimoji="1" lang="en-US" altLang="zh-CN" sz="2400" dirty="0">
                <a:solidFill>
                  <a:srgbClr val="990000"/>
                </a:solidFill>
                <a:latin typeface="Times New Roman" panose="02020603050405020304" pitchFamily="18" charset="0"/>
                <a:ea typeface="楷体_GB2312" pitchFamily="49" charset="-122"/>
              </a:rPr>
              <a:t> (</a:t>
            </a:r>
            <a:r>
              <a:rPr kumimoji="1" lang="en-US" altLang="zh-CN" sz="2400" dirty="0" err="1">
                <a:solidFill>
                  <a:srgbClr val="990000"/>
                </a:solidFill>
                <a:latin typeface="Times New Roman" panose="02020603050405020304" pitchFamily="18" charset="0"/>
                <a:ea typeface="楷体_GB2312" pitchFamily="49" charset="-122"/>
              </a:rPr>
              <a:t>i</a:t>
            </a:r>
            <a:r>
              <a:rPr kumimoji="1" lang="en-US" altLang="zh-CN" sz="2400" b="1" dirty="0">
                <a:solidFill>
                  <a:srgbClr val="990000"/>
                </a:solidFill>
                <a:latin typeface="Times New Roman" panose="02020603050405020304" pitchFamily="18" charset="0"/>
                <a:ea typeface="楷体_GB2312" pitchFamily="49" charset="-122"/>
              </a:rPr>
              <a:t>&lt;=</a:t>
            </a:r>
            <a:r>
              <a:rPr kumimoji="1" lang="en-US" altLang="zh-CN" sz="2400" dirty="0">
                <a:solidFill>
                  <a:srgbClr val="990000"/>
                </a:solidFill>
                <a:latin typeface="Times New Roman" panose="02020603050405020304" pitchFamily="18" charset="0"/>
                <a:ea typeface="楷体_GB2312" pitchFamily="49" charset="-122"/>
              </a:rPr>
              <a:t>m) TR[</a:t>
            </a:r>
            <a:r>
              <a:rPr kumimoji="1" lang="en-US" altLang="zh-CN" sz="2400" dirty="0" err="1">
                <a:solidFill>
                  <a:srgbClr val="990000"/>
                </a:solidFill>
                <a:latin typeface="Times New Roman" panose="02020603050405020304" pitchFamily="18" charset="0"/>
                <a:ea typeface="楷体_GB2312" pitchFamily="49" charset="-122"/>
              </a:rPr>
              <a:t>k..n</a:t>
            </a:r>
            <a:r>
              <a:rPr kumimoji="1" lang="en-US" altLang="zh-CN" sz="2400" dirty="0">
                <a:solidFill>
                  <a:srgbClr val="990000"/>
                </a:solidFill>
                <a:latin typeface="Times New Roman" panose="02020603050405020304" pitchFamily="18" charset="0"/>
                <a:ea typeface="楷体_GB2312" pitchFamily="49" charset="-122"/>
              </a:rPr>
              <a:t>] = SR[</a:t>
            </a:r>
            <a:r>
              <a:rPr kumimoji="1" lang="en-US" altLang="zh-CN" sz="2400" dirty="0" err="1">
                <a:solidFill>
                  <a:srgbClr val="990000"/>
                </a:solidFill>
                <a:latin typeface="Times New Roman" panose="02020603050405020304" pitchFamily="18" charset="0"/>
                <a:ea typeface="楷体_GB2312" pitchFamily="49" charset="-122"/>
              </a:rPr>
              <a:t>i</a:t>
            </a:r>
            <a:r>
              <a:rPr kumimoji="1" lang="en-US" altLang="zh-CN" sz="2400" dirty="0">
                <a:solidFill>
                  <a:srgbClr val="990000"/>
                </a:solidFill>
                <a:latin typeface="Times New Roman" panose="02020603050405020304" pitchFamily="18" charset="0"/>
                <a:ea typeface="楷体_GB2312" pitchFamily="49" charset="-122"/>
              </a:rPr>
              <a:t>..m</a:t>
            </a:r>
            <a:r>
              <a:rPr kumimoji="1" lang="en-US" altLang="zh-CN" sz="2000" dirty="0">
                <a:solidFill>
                  <a:srgbClr val="990000"/>
                </a:solidFill>
                <a:latin typeface="Times New Roman" panose="02020603050405020304" pitchFamily="18" charset="0"/>
                <a:ea typeface="楷体_GB2312" pitchFamily="49" charset="-122"/>
              </a:rPr>
              <a:t>];// </a:t>
            </a:r>
            <a:r>
              <a:rPr kumimoji="1" lang="zh-CN" altLang="en-US" sz="2000" dirty="0">
                <a:solidFill>
                  <a:srgbClr val="990000"/>
                </a:solidFill>
                <a:latin typeface="Times New Roman" panose="02020603050405020304" pitchFamily="18" charset="0"/>
                <a:ea typeface="楷体_GB2312" pitchFamily="49" charset="-122"/>
              </a:rPr>
              <a:t>将剩余的 </a:t>
            </a:r>
            <a:r>
              <a:rPr kumimoji="1" lang="en-US" altLang="zh-CN" sz="2000" dirty="0">
                <a:solidFill>
                  <a:srgbClr val="990000"/>
                </a:solidFill>
                <a:latin typeface="Times New Roman" panose="02020603050405020304" pitchFamily="18" charset="0"/>
                <a:ea typeface="楷体_GB2312" pitchFamily="49" charset="-122"/>
              </a:rPr>
              <a:t>SR[</a:t>
            </a:r>
            <a:r>
              <a:rPr kumimoji="1" lang="en-US" altLang="zh-CN" sz="2000" dirty="0" err="1">
                <a:solidFill>
                  <a:srgbClr val="990000"/>
                </a:solidFill>
                <a:latin typeface="Times New Roman" panose="02020603050405020304" pitchFamily="18" charset="0"/>
                <a:ea typeface="楷体_GB2312" pitchFamily="49" charset="-122"/>
              </a:rPr>
              <a:t>i</a:t>
            </a:r>
            <a:r>
              <a:rPr kumimoji="1" lang="en-US" altLang="zh-CN" sz="2000" dirty="0">
                <a:solidFill>
                  <a:srgbClr val="990000"/>
                </a:solidFill>
                <a:latin typeface="Times New Roman" panose="02020603050405020304" pitchFamily="18" charset="0"/>
                <a:ea typeface="楷体_GB2312" pitchFamily="49" charset="-122"/>
              </a:rPr>
              <a:t>..m] </a:t>
            </a:r>
            <a:r>
              <a:rPr kumimoji="1" lang="zh-CN" altLang="en-US" sz="2000" dirty="0">
                <a:solidFill>
                  <a:srgbClr val="990000"/>
                </a:solidFill>
                <a:latin typeface="Times New Roman" panose="02020603050405020304" pitchFamily="18" charset="0"/>
                <a:ea typeface="楷体_GB2312" pitchFamily="49" charset="-122"/>
              </a:rPr>
              <a:t>复制到 </a:t>
            </a:r>
            <a:r>
              <a:rPr kumimoji="1" lang="en-US" altLang="zh-CN" sz="2000" dirty="0">
                <a:solidFill>
                  <a:srgbClr val="990000"/>
                </a:solidFill>
                <a:latin typeface="Times New Roman" panose="02020603050405020304" pitchFamily="18" charset="0"/>
                <a:ea typeface="楷体_GB2312" pitchFamily="49" charset="-122"/>
              </a:rPr>
              <a:t>TR</a:t>
            </a:r>
            <a:endParaRPr kumimoji="1" lang="en-US" altLang="zh-CN" sz="2400" dirty="0">
              <a:solidFill>
                <a:srgbClr val="99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F3B66DC7-582D-B049-B4BF-F5FDBCF385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926" y="4192424"/>
            <a:ext cx="7165167" cy="579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kumimoji="1" lang="en-US" altLang="zh-CN" sz="2400" b="1" dirty="0">
                <a:solidFill>
                  <a:srgbClr val="990000"/>
                </a:solidFill>
                <a:latin typeface="Times New Roman" panose="02020603050405020304" pitchFamily="18" charset="0"/>
                <a:ea typeface="楷体_GB2312" pitchFamily="49" charset="-122"/>
              </a:rPr>
              <a:t>if</a:t>
            </a:r>
            <a:r>
              <a:rPr kumimoji="1" lang="en-US" altLang="zh-CN" sz="2400" dirty="0">
                <a:solidFill>
                  <a:srgbClr val="990000"/>
                </a:solidFill>
                <a:latin typeface="Times New Roman" panose="02020603050405020304" pitchFamily="18" charset="0"/>
                <a:ea typeface="楷体_GB2312" pitchFamily="49" charset="-122"/>
              </a:rPr>
              <a:t> (j</a:t>
            </a:r>
            <a:r>
              <a:rPr kumimoji="1" lang="en-US" altLang="zh-CN" sz="2400" b="1" dirty="0">
                <a:solidFill>
                  <a:srgbClr val="990000"/>
                </a:solidFill>
                <a:latin typeface="Times New Roman" panose="02020603050405020304" pitchFamily="18" charset="0"/>
                <a:ea typeface="楷体_GB2312" pitchFamily="49" charset="-122"/>
              </a:rPr>
              <a:t>&lt;=</a:t>
            </a:r>
            <a:r>
              <a:rPr kumimoji="1" lang="en-US" altLang="zh-CN" sz="2400" dirty="0">
                <a:solidFill>
                  <a:srgbClr val="990000"/>
                </a:solidFill>
                <a:latin typeface="Times New Roman" panose="02020603050405020304" pitchFamily="18" charset="0"/>
                <a:ea typeface="楷体_GB2312" pitchFamily="49" charset="-122"/>
              </a:rPr>
              <a:t>n) TR[</a:t>
            </a:r>
            <a:r>
              <a:rPr kumimoji="1" lang="en-US" altLang="zh-CN" sz="2400" dirty="0" err="1">
                <a:solidFill>
                  <a:srgbClr val="990000"/>
                </a:solidFill>
                <a:latin typeface="Times New Roman" panose="02020603050405020304" pitchFamily="18" charset="0"/>
                <a:ea typeface="楷体_GB2312" pitchFamily="49" charset="-122"/>
              </a:rPr>
              <a:t>k..n</a:t>
            </a:r>
            <a:r>
              <a:rPr kumimoji="1" lang="en-US" altLang="zh-CN" sz="2400" dirty="0">
                <a:solidFill>
                  <a:srgbClr val="990000"/>
                </a:solidFill>
                <a:latin typeface="Times New Roman" panose="02020603050405020304" pitchFamily="18" charset="0"/>
                <a:ea typeface="楷体_GB2312" pitchFamily="49" charset="-122"/>
              </a:rPr>
              <a:t>] = SR[</a:t>
            </a:r>
            <a:r>
              <a:rPr kumimoji="1" lang="en-US" altLang="zh-CN" sz="2400" dirty="0" err="1">
                <a:solidFill>
                  <a:srgbClr val="990000"/>
                </a:solidFill>
                <a:latin typeface="Times New Roman" panose="02020603050405020304" pitchFamily="18" charset="0"/>
                <a:ea typeface="楷体_GB2312" pitchFamily="49" charset="-122"/>
              </a:rPr>
              <a:t>j..n</a:t>
            </a:r>
            <a:r>
              <a:rPr kumimoji="1" lang="en-US" altLang="zh-CN" sz="2400" dirty="0">
                <a:solidFill>
                  <a:srgbClr val="990000"/>
                </a:solidFill>
                <a:latin typeface="Times New Roman" panose="02020603050405020304" pitchFamily="18" charset="0"/>
                <a:ea typeface="楷体_GB2312" pitchFamily="49" charset="-122"/>
              </a:rPr>
              <a:t>]; </a:t>
            </a:r>
            <a:r>
              <a:rPr kumimoji="1" lang="en-US" altLang="zh-CN" sz="2000" dirty="0">
                <a:solidFill>
                  <a:srgbClr val="990000"/>
                </a:solidFill>
                <a:latin typeface="Times New Roman" panose="02020603050405020304" pitchFamily="18" charset="0"/>
                <a:ea typeface="楷体_GB2312" pitchFamily="49" charset="-122"/>
              </a:rPr>
              <a:t>// </a:t>
            </a:r>
            <a:r>
              <a:rPr kumimoji="1" lang="zh-CN" altLang="en-US" sz="2000" dirty="0">
                <a:solidFill>
                  <a:srgbClr val="990000"/>
                </a:solidFill>
                <a:latin typeface="Times New Roman" panose="02020603050405020304" pitchFamily="18" charset="0"/>
                <a:ea typeface="楷体_GB2312" pitchFamily="49" charset="-122"/>
              </a:rPr>
              <a:t>将剩余的 </a:t>
            </a:r>
            <a:r>
              <a:rPr kumimoji="1" lang="en-US" altLang="zh-CN" sz="2000" dirty="0">
                <a:solidFill>
                  <a:srgbClr val="990000"/>
                </a:solidFill>
                <a:latin typeface="Times New Roman" panose="02020603050405020304" pitchFamily="18" charset="0"/>
                <a:ea typeface="楷体_GB2312" pitchFamily="49" charset="-122"/>
              </a:rPr>
              <a:t>SR[</a:t>
            </a:r>
            <a:r>
              <a:rPr kumimoji="1" lang="en-US" altLang="zh-CN" sz="2000" dirty="0" err="1">
                <a:solidFill>
                  <a:srgbClr val="990000"/>
                </a:solidFill>
                <a:latin typeface="Times New Roman" panose="02020603050405020304" pitchFamily="18" charset="0"/>
                <a:ea typeface="楷体_GB2312" pitchFamily="49" charset="-122"/>
              </a:rPr>
              <a:t>j..n</a:t>
            </a:r>
            <a:r>
              <a:rPr kumimoji="1" lang="en-US" altLang="zh-CN" sz="2000" dirty="0">
                <a:solidFill>
                  <a:srgbClr val="990000"/>
                </a:solidFill>
                <a:latin typeface="Times New Roman" panose="02020603050405020304" pitchFamily="18" charset="0"/>
                <a:ea typeface="楷体_GB2312" pitchFamily="49" charset="-122"/>
              </a:rPr>
              <a:t>] </a:t>
            </a:r>
            <a:r>
              <a:rPr kumimoji="1" lang="zh-CN" altLang="en-US" sz="2000" dirty="0">
                <a:solidFill>
                  <a:srgbClr val="990000"/>
                </a:solidFill>
                <a:latin typeface="Times New Roman" panose="02020603050405020304" pitchFamily="18" charset="0"/>
                <a:ea typeface="楷体_GB2312" pitchFamily="49" charset="-122"/>
              </a:rPr>
              <a:t>复制到 </a:t>
            </a:r>
            <a:r>
              <a:rPr kumimoji="1" lang="en-US" altLang="zh-CN" sz="2000" dirty="0">
                <a:solidFill>
                  <a:srgbClr val="990000"/>
                </a:solidFill>
                <a:latin typeface="Times New Roman" panose="02020603050405020304" pitchFamily="18" charset="0"/>
                <a:ea typeface="楷体_GB2312" pitchFamily="49" charset="-122"/>
              </a:rPr>
              <a:t>TR</a:t>
            </a:r>
            <a:endParaRPr kumimoji="1" lang="en-US" altLang="zh-CN" dirty="0">
              <a:solidFill>
                <a:srgbClr val="99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FD996EB4-B6F9-2942-A462-75E0ED2358D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pPr>
                <a:defRPr/>
              </a:pPr>
              <a:t>14</a:t>
            </a:fld>
            <a:endParaRPr lang="zh-CN" altLang="en-US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FA00FBD-7388-DD42-B962-526EE085E5EF}"/>
              </a:ext>
            </a:extLst>
          </p:cNvPr>
          <p:cNvSpPr txBox="1"/>
          <p:nvPr/>
        </p:nvSpPr>
        <p:spPr>
          <a:xfrm>
            <a:off x="9301163" y="584358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747363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50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0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9" grpId="0" autoUpdateAnimBg="0"/>
      <p:bldP spid="50180" grpId="0" autoUpdateAnimBg="0"/>
      <p:bldP spid="8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Text Box 3">
            <a:extLst>
              <a:ext uri="{FF2B5EF4-FFF2-40B4-BE49-F238E27FC236}">
                <a16:creationId xmlns:a16="http://schemas.microsoft.com/office/drawing/2014/main" id="{A5D8D093-6DF2-C340-86E1-029CB4C99E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322" y="251980"/>
            <a:ext cx="7587655" cy="6004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15000"/>
              </a:lnSpc>
            </a:pPr>
            <a:r>
              <a:rPr kumimoji="1" lang="en-US" altLang="zh-CN" sz="2400" b="1" dirty="0">
                <a:solidFill>
                  <a:srgbClr val="990000"/>
                </a:solidFill>
                <a:latin typeface="Times New Roman" panose="02020603050405020304" pitchFamily="18" charset="0"/>
                <a:ea typeface="楷体_GB2312" pitchFamily="49" charset="-122"/>
              </a:rPr>
              <a:t>void </a:t>
            </a:r>
            <a:r>
              <a:rPr kumimoji="1" lang="en-US" altLang="zh-CN" sz="2400" dirty="0" err="1">
                <a:solidFill>
                  <a:srgbClr val="990000"/>
                </a:solidFill>
                <a:latin typeface="Times New Roman" panose="02020603050405020304" pitchFamily="18" charset="0"/>
                <a:ea typeface="楷体_GB2312" pitchFamily="49" charset="-122"/>
              </a:rPr>
              <a:t>MSort</a:t>
            </a:r>
            <a:r>
              <a:rPr kumimoji="1" lang="en-US" altLang="zh-CN" sz="2400" dirty="0">
                <a:solidFill>
                  <a:srgbClr val="990000"/>
                </a:solidFill>
                <a:latin typeface="Times New Roman" panose="02020603050405020304" pitchFamily="18" charset="0"/>
                <a:ea typeface="楷体_GB2312" pitchFamily="49" charset="-122"/>
              </a:rPr>
              <a:t> (</a:t>
            </a:r>
            <a:r>
              <a:rPr kumimoji="1" lang="en-US" altLang="zh-CN" sz="2400" dirty="0" err="1">
                <a:solidFill>
                  <a:srgbClr val="990000"/>
                </a:solidFill>
                <a:latin typeface="Times New Roman" panose="02020603050405020304" pitchFamily="18" charset="0"/>
                <a:ea typeface="楷体_GB2312" pitchFamily="49" charset="-122"/>
              </a:rPr>
              <a:t>RcdType</a:t>
            </a:r>
            <a:r>
              <a:rPr kumimoji="1" lang="en-US" altLang="zh-CN" sz="2400" dirty="0">
                <a:solidFill>
                  <a:srgbClr val="990000"/>
                </a:solidFill>
                <a:latin typeface="Times New Roman" panose="02020603050405020304" pitchFamily="18" charset="0"/>
                <a:ea typeface="楷体_GB2312" pitchFamily="49" charset="-122"/>
              </a:rPr>
              <a:t> SR[], </a:t>
            </a:r>
            <a:r>
              <a:rPr kumimoji="1" lang="en-US" altLang="zh-CN" sz="2400" dirty="0" err="1">
                <a:solidFill>
                  <a:srgbClr val="990000"/>
                </a:solidFill>
                <a:latin typeface="Times New Roman" panose="02020603050405020304" pitchFamily="18" charset="0"/>
                <a:ea typeface="楷体_GB2312" pitchFamily="49" charset="-122"/>
              </a:rPr>
              <a:t>RcdType</a:t>
            </a:r>
            <a:r>
              <a:rPr kumimoji="1" lang="en-US" altLang="zh-CN" sz="2400" dirty="0">
                <a:solidFill>
                  <a:srgbClr val="990000"/>
                </a:solidFill>
                <a:latin typeface="Times New Roman" panose="02020603050405020304" pitchFamily="18" charset="0"/>
                <a:ea typeface="楷体_GB2312" pitchFamily="49" charset="-122"/>
              </a:rPr>
              <a:t> </a:t>
            </a:r>
            <a:r>
              <a:rPr kumimoji="1" lang="en-US" altLang="zh-CN" sz="2400" b="1" dirty="0">
                <a:solidFill>
                  <a:srgbClr val="990000"/>
                </a:solidFill>
                <a:latin typeface="Times New Roman" panose="02020603050405020304" pitchFamily="18" charset="0"/>
                <a:ea typeface="楷体_GB2312" pitchFamily="49" charset="-122"/>
              </a:rPr>
              <a:t>&amp;</a:t>
            </a:r>
            <a:r>
              <a:rPr kumimoji="1" lang="en-US" altLang="zh-CN" sz="2400" dirty="0">
                <a:solidFill>
                  <a:srgbClr val="990000"/>
                </a:solidFill>
                <a:latin typeface="Times New Roman" panose="02020603050405020304" pitchFamily="18" charset="0"/>
                <a:ea typeface="楷体_GB2312" pitchFamily="49" charset="-122"/>
              </a:rPr>
              <a:t>TR1[], </a:t>
            </a:r>
            <a:r>
              <a:rPr kumimoji="1" lang="en-US" altLang="zh-CN" sz="2400" b="1" dirty="0">
                <a:solidFill>
                  <a:srgbClr val="990000"/>
                </a:solidFill>
                <a:latin typeface="Times New Roman" panose="02020603050405020304" pitchFamily="18" charset="0"/>
                <a:ea typeface="楷体_GB2312" pitchFamily="49" charset="-122"/>
              </a:rPr>
              <a:t>int</a:t>
            </a:r>
            <a:r>
              <a:rPr kumimoji="1" lang="en-US" altLang="zh-CN" sz="2400" dirty="0">
                <a:solidFill>
                  <a:srgbClr val="990000"/>
                </a:solidFill>
                <a:latin typeface="Times New Roman" panose="02020603050405020304" pitchFamily="18" charset="0"/>
                <a:ea typeface="楷体_GB2312" pitchFamily="49" charset="-122"/>
              </a:rPr>
              <a:t> s, </a:t>
            </a:r>
            <a:r>
              <a:rPr kumimoji="1" lang="en-US" altLang="zh-CN" sz="2400" b="1" dirty="0">
                <a:solidFill>
                  <a:srgbClr val="990000"/>
                </a:solidFill>
                <a:latin typeface="Times New Roman" panose="02020603050405020304" pitchFamily="18" charset="0"/>
                <a:ea typeface="楷体_GB2312" pitchFamily="49" charset="-122"/>
              </a:rPr>
              <a:t>int</a:t>
            </a:r>
            <a:r>
              <a:rPr kumimoji="1" lang="en-US" altLang="zh-CN" sz="2400" dirty="0">
                <a:solidFill>
                  <a:srgbClr val="990000"/>
                </a:solidFill>
                <a:latin typeface="Times New Roman" panose="02020603050405020304" pitchFamily="18" charset="0"/>
                <a:ea typeface="楷体_GB2312" pitchFamily="49" charset="-122"/>
              </a:rPr>
              <a:t> t) </a:t>
            </a:r>
            <a:r>
              <a:rPr kumimoji="1" lang="en-US" altLang="zh-CN" sz="2400" b="1" dirty="0">
                <a:solidFill>
                  <a:srgbClr val="990000"/>
                </a:solidFill>
                <a:latin typeface="Times New Roman" panose="02020603050405020304" pitchFamily="18" charset="0"/>
                <a:ea typeface="楷体_GB2312" pitchFamily="49" charset="-122"/>
              </a:rPr>
              <a:t>{</a:t>
            </a:r>
            <a:endParaRPr kumimoji="1" lang="en-US" altLang="zh-CN" sz="2400" dirty="0">
              <a:solidFill>
                <a:srgbClr val="99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eaLnBrk="1" hangingPunct="1">
              <a:lnSpc>
                <a:spcPct val="115000"/>
              </a:lnSpc>
            </a:pPr>
            <a:r>
              <a:rPr kumimoji="1" lang="en-US" altLang="zh-CN" sz="2400" b="1" dirty="0">
                <a:solidFill>
                  <a:srgbClr val="990000"/>
                </a:solidFill>
                <a:latin typeface="Times New Roman" panose="02020603050405020304" pitchFamily="18" charset="0"/>
                <a:ea typeface="楷体_GB2312" pitchFamily="49" charset="-122"/>
              </a:rPr>
              <a:t>  </a:t>
            </a:r>
            <a:r>
              <a:rPr kumimoji="1" lang="en-US" altLang="zh-CN" sz="2400" dirty="0">
                <a:solidFill>
                  <a:srgbClr val="990000"/>
                </a:solidFill>
                <a:latin typeface="Times New Roman" panose="02020603050405020304" pitchFamily="18" charset="0"/>
                <a:ea typeface="楷体_GB2312" pitchFamily="49" charset="-122"/>
              </a:rPr>
              <a:t>// </a:t>
            </a:r>
            <a:r>
              <a:rPr kumimoji="1" lang="zh-CN" altLang="en-US" sz="2400" dirty="0">
                <a:solidFill>
                  <a:srgbClr val="990000"/>
                </a:solidFill>
                <a:latin typeface="Times New Roman" panose="02020603050405020304" pitchFamily="18" charset="0"/>
                <a:ea typeface="楷体_GB2312" pitchFamily="49" charset="-122"/>
              </a:rPr>
              <a:t>将</a:t>
            </a:r>
            <a:r>
              <a:rPr kumimoji="1" lang="en-US" altLang="zh-CN" sz="2400" dirty="0">
                <a:solidFill>
                  <a:srgbClr val="990000"/>
                </a:solidFill>
                <a:latin typeface="Times New Roman" panose="02020603050405020304" pitchFamily="18" charset="0"/>
                <a:ea typeface="楷体_GB2312" pitchFamily="49" charset="-122"/>
              </a:rPr>
              <a:t>SR[s…t]</a:t>
            </a:r>
            <a:r>
              <a:rPr kumimoji="1" lang="zh-CN" altLang="en-US" sz="2400" dirty="0">
                <a:solidFill>
                  <a:srgbClr val="990000"/>
                </a:solidFill>
                <a:latin typeface="Times New Roman" panose="02020603050405020304" pitchFamily="18" charset="0"/>
                <a:ea typeface="楷体_GB2312" pitchFamily="49" charset="-122"/>
              </a:rPr>
              <a:t>归并排序为</a:t>
            </a:r>
            <a:r>
              <a:rPr kumimoji="1" lang="en-US" altLang="zh-CN" sz="2400" dirty="0">
                <a:solidFill>
                  <a:srgbClr val="990000"/>
                </a:solidFill>
                <a:latin typeface="Times New Roman" panose="02020603050405020304" pitchFamily="18" charset="0"/>
                <a:ea typeface="楷体_GB2312" pitchFamily="49" charset="-122"/>
              </a:rPr>
              <a:t>TR1[s…t]</a:t>
            </a:r>
            <a:endParaRPr kumimoji="1" lang="en-US" altLang="zh-CN" sz="2400" b="1" dirty="0">
              <a:solidFill>
                <a:srgbClr val="99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eaLnBrk="1" hangingPunct="1">
              <a:lnSpc>
                <a:spcPct val="115000"/>
              </a:lnSpc>
            </a:pPr>
            <a:endParaRPr kumimoji="1" lang="en-US" altLang="zh-CN" sz="2400" b="1" dirty="0">
              <a:solidFill>
                <a:srgbClr val="99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eaLnBrk="1" hangingPunct="1">
              <a:lnSpc>
                <a:spcPct val="115000"/>
              </a:lnSpc>
            </a:pPr>
            <a:endParaRPr kumimoji="1" lang="en-US" altLang="zh-CN" sz="2400" b="1" dirty="0">
              <a:solidFill>
                <a:srgbClr val="99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eaLnBrk="1" hangingPunct="1">
              <a:lnSpc>
                <a:spcPct val="115000"/>
              </a:lnSpc>
            </a:pPr>
            <a:endParaRPr kumimoji="1" lang="en-US" altLang="zh-CN" sz="2400" b="1" dirty="0">
              <a:solidFill>
                <a:srgbClr val="99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eaLnBrk="1" hangingPunct="1">
              <a:lnSpc>
                <a:spcPct val="115000"/>
              </a:lnSpc>
            </a:pPr>
            <a:endParaRPr kumimoji="1" lang="en-US" altLang="zh-CN" sz="2400" b="1" dirty="0">
              <a:solidFill>
                <a:srgbClr val="99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eaLnBrk="1" hangingPunct="1">
              <a:lnSpc>
                <a:spcPct val="115000"/>
              </a:lnSpc>
            </a:pPr>
            <a:endParaRPr kumimoji="1" lang="en-US" altLang="zh-CN" sz="2400" b="1" dirty="0">
              <a:solidFill>
                <a:srgbClr val="99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eaLnBrk="1" hangingPunct="1">
              <a:lnSpc>
                <a:spcPct val="115000"/>
              </a:lnSpc>
            </a:pPr>
            <a:endParaRPr kumimoji="1" lang="en-US" altLang="zh-CN" sz="2400" b="1" dirty="0">
              <a:solidFill>
                <a:srgbClr val="99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eaLnBrk="1" hangingPunct="1">
              <a:lnSpc>
                <a:spcPct val="115000"/>
              </a:lnSpc>
            </a:pPr>
            <a:endParaRPr kumimoji="1" lang="en-US" altLang="zh-CN" sz="2400" b="1" dirty="0">
              <a:solidFill>
                <a:srgbClr val="99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eaLnBrk="1" hangingPunct="1">
              <a:lnSpc>
                <a:spcPct val="115000"/>
              </a:lnSpc>
            </a:pPr>
            <a:endParaRPr kumimoji="1" lang="en-US" altLang="zh-CN" sz="2400" b="1" dirty="0">
              <a:solidFill>
                <a:srgbClr val="99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eaLnBrk="1" hangingPunct="1">
              <a:lnSpc>
                <a:spcPct val="115000"/>
              </a:lnSpc>
            </a:pPr>
            <a:endParaRPr kumimoji="1" lang="en-US" altLang="zh-CN" sz="2400" b="1" dirty="0">
              <a:solidFill>
                <a:srgbClr val="99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eaLnBrk="1" hangingPunct="1">
              <a:lnSpc>
                <a:spcPct val="115000"/>
              </a:lnSpc>
            </a:pPr>
            <a:endParaRPr kumimoji="1" lang="en-US" altLang="zh-CN" sz="2400" b="1" dirty="0">
              <a:solidFill>
                <a:srgbClr val="99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eaLnBrk="1" hangingPunct="1">
              <a:lnSpc>
                <a:spcPct val="115000"/>
              </a:lnSpc>
            </a:pPr>
            <a:endParaRPr kumimoji="1" lang="en-US" altLang="zh-CN" sz="2400" b="1" dirty="0">
              <a:solidFill>
                <a:srgbClr val="99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eaLnBrk="1" hangingPunct="1">
              <a:lnSpc>
                <a:spcPct val="115000"/>
              </a:lnSpc>
            </a:pPr>
            <a:r>
              <a:rPr kumimoji="1" lang="en-US" altLang="zh-CN" sz="2400" b="1" dirty="0">
                <a:solidFill>
                  <a:srgbClr val="990000"/>
                </a:solidFill>
                <a:latin typeface="Times New Roman" panose="02020603050405020304" pitchFamily="18" charset="0"/>
                <a:ea typeface="楷体_GB2312" pitchFamily="49" charset="-122"/>
              </a:rPr>
              <a:t>}</a:t>
            </a:r>
            <a:r>
              <a:rPr kumimoji="1" lang="en-US" altLang="zh-CN" sz="2400" dirty="0">
                <a:solidFill>
                  <a:srgbClr val="990000"/>
                </a:solidFill>
                <a:latin typeface="Times New Roman" panose="02020603050405020304" pitchFamily="18" charset="0"/>
                <a:ea typeface="楷体_GB2312" pitchFamily="49" charset="-122"/>
              </a:rPr>
              <a:t> // Merge</a:t>
            </a:r>
          </a:p>
        </p:txBody>
      </p:sp>
      <p:sp>
        <p:nvSpPr>
          <p:cNvPr id="50180" name="Rectangle 4">
            <a:extLst>
              <a:ext uri="{FF2B5EF4-FFF2-40B4-BE49-F238E27FC236}">
                <a16:creationId xmlns:a16="http://schemas.microsoft.com/office/drawing/2014/main" id="{94EE1187-EC40-F643-A0B6-8D45F2796A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5008" y="2140803"/>
            <a:ext cx="5266185" cy="54278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kumimoji="1" lang="en-US" altLang="zh-CN" sz="2800" b="1" dirty="0">
                <a:solidFill>
                  <a:srgbClr val="3333CC"/>
                </a:solidFill>
                <a:latin typeface="Times New Roman" panose="02020603050405020304" pitchFamily="18" charset="0"/>
                <a:ea typeface="楷体_GB2312" pitchFamily="49" charset="-122"/>
              </a:rPr>
              <a:t>else{</a:t>
            </a:r>
          </a:p>
          <a:p>
            <a:pPr eaLnBrk="1" hangingPunct="1">
              <a:lnSpc>
                <a:spcPct val="125000"/>
              </a:lnSpc>
            </a:pPr>
            <a:r>
              <a:rPr kumimoji="1" lang="en-US" altLang="zh-CN" sz="2800" b="1" dirty="0">
                <a:solidFill>
                  <a:srgbClr val="3333CC"/>
                </a:solidFill>
                <a:latin typeface="Times New Roman" panose="02020603050405020304" pitchFamily="18" charset="0"/>
                <a:ea typeface="楷体_GB2312" pitchFamily="49" charset="-122"/>
              </a:rPr>
              <a:t>      m=(</a:t>
            </a:r>
            <a:r>
              <a:rPr kumimoji="1" lang="en-US" altLang="zh-CN" sz="2800" b="1" dirty="0" err="1">
                <a:solidFill>
                  <a:srgbClr val="3333CC"/>
                </a:solidFill>
                <a:latin typeface="Times New Roman" panose="02020603050405020304" pitchFamily="18" charset="0"/>
                <a:ea typeface="楷体_GB2312" pitchFamily="49" charset="-122"/>
              </a:rPr>
              <a:t>s+t</a:t>
            </a:r>
            <a:r>
              <a:rPr kumimoji="1" lang="en-US" altLang="zh-CN" sz="2800" b="1" dirty="0">
                <a:solidFill>
                  <a:srgbClr val="3333CC"/>
                </a:solidFill>
                <a:latin typeface="Times New Roman" panose="02020603050405020304" pitchFamily="18" charset="0"/>
                <a:ea typeface="楷体_GB2312" pitchFamily="49" charset="-122"/>
              </a:rPr>
              <a:t>)/2;    </a:t>
            </a:r>
            <a:r>
              <a:rPr kumimoji="1" lang="en-US" altLang="zh-CN" sz="2800" dirty="0">
                <a:solidFill>
                  <a:srgbClr val="3333CC"/>
                </a:solidFill>
                <a:latin typeface="Times New Roman" panose="02020603050405020304" pitchFamily="18" charset="0"/>
                <a:ea typeface="楷体_GB2312" pitchFamily="49" charset="-122"/>
              </a:rPr>
              <a:t>//</a:t>
            </a:r>
            <a:r>
              <a:rPr kumimoji="1" lang="zh-CN" altLang="en-US" sz="2800" dirty="0">
                <a:solidFill>
                  <a:srgbClr val="3333CC"/>
                </a:solidFill>
                <a:latin typeface="Times New Roman" panose="02020603050405020304" pitchFamily="18" charset="0"/>
                <a:ea typeface="楷体_GB2312" pitchFamily="49" charset="-122"/>
              </a:rPr>
              <a:t>将</a:t>
            </a:r>
            <a:r>
              <a:rPr kumimoji="1" lang="en-US" altLang="zh-CN" sz="2800" dirty="0">
                <a:solidFill>
                  <a:srgbClr val="3333CC"/>
                </a:solidFill>
                <a:latin typeface="Times New Roman" panose="02020603050405020304" pitchFamily="18" charset="0"/>
                <a:ea typeface="楷体_GB2312" pitchFamily="49" charset="-122"/>
              </a:rPr>
              <a:t>SR[s…r]</a:t>
            </a:r>
            <a:r>
              <a:rPr kumimoji="1" lang="zh-CN" altLang="en-US" sz="2800" dirty="0">
                <a:solidFill>
                  <a:srgbClr val="3333CC"/>
                </a:solidFill>
                <a:latin typeface="Times New Roman" panose="02020603050405020304" pitchFamily="18" charset="0"/>
                <a:ea typeface="楷体_GB2312" pitchFamily="49" charset="-122"/>
              </a:rPr>
              <a:t>平分</a:t>
            </a:r>
            <a:endParaRPr kumimoji="1" lang="en-US" altLang="zh-CN" sz="2800" dirty="0">
              <a:solidFill>
                <a:srgbClr val="3333CC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eaLnBrk="1" hangingPunct="1">
              <a:lnSpc>
                <a:spcPct val="125000"/>
              </a:lnSpc>
            </a:pPr>
            <a:r>
              <a:rPr kumimoji="1" lang="en-US" altLang="zh-CN" sz="2800" b="1" dirty="0">
                <a:solidFill>
                  <a:srgbClr val="3333CC"/>
                </a:solidFill>
                <a:latin typeface="Times New Roman" panose="02020603050405020304" pitchFamily="18" charset="0"/>
                <a:ea typeface="楷体_GB2312" pitchFamily="49" charset="-122"/>
              </a:rPr>
              <a:t>      </a:t>
            </a:r>
            <a:r>
              <a:rPr kumimoji="1" lang="en-US" altLang="zh-CN" sz="2800" b="1" dirty="0" err="1">
                <a:solidFill>
                  <a:srgbClr val="3333CC"/>
                </a:solidFill>
                <a:latin typeface="Times New Roman" panose="02020603050405020304" pitchFamily="18" charset="0"/>
                <a:ea typeface="楷体_GB2312" pitchFamily="49" charset="-122"/>
              </a:rPr>
              <a:t>Msort</a:t>
            </a:r>
            <a:r>
              <a:rPr kumimoji="1" lang="en-US" altLang="zh-CN" sz="2800" b="1" dirty="0">
                <a:solidFill>
                  <a:srgbClr val="3333CC"/>
                </a:solidFill>
                <a:latin typeface="Times New Roman" panose="02020603050405020304" pitchFamily="18" charset="0"/>
                <a:ea typeface="楷体_GB2312" pitchFamily="49" charset="-122"/>
              </a:rPr>
              <a:t>(SR, TR2, s, m);</a:t>
            </a:r>
          </a:p>
          <a:p>
            <a:pPr eaLnBrk="1" hangingPunct="1">
              <a:lnSpc>
                <a:spcPct val="125000"/>
              </a:lnSpc>
            </a:pPr>
            <a:r>
              <a:rPr kumimoji="1" lang="zh-CN" altLang="en-US" sz="2800" b="1" dirty="0">
                <a:solidFill>
                  <a:srgbClr val="3333CC"/>
                </a:solidFill>
                <a:latin typeface="Times New Roman" panose="02020603050405020304" pitchFamily="18" charset="0"/>
                <a:ea typeface="楷体_GB2312" pitchFamily="49" charset="-122"/>
              </a:rPr>
              <a:t>      </a:t>
            </a:r>
            <a:r>
              <a:rPr kumimoji="1" lang="en-US" altLang="zh-CN" sz="2800" b="1" dirty="0" err="1">
                <a:solidFill>
                  <a:srgbClr val="3333CC"/>
                </a:solidFill>
                <a:latin typeface="Times New Roman" panose="02020603050405020304" pitchFamily="18" charset="0"/>
                <a:ea typeface="楷体_GB2312" pitchFamily="49" charset="-122"/>
              </a:rPr>
              <a:t>Msort</a:t>
            </a:r>
            <a:r>
              <a:rPr kumimoji="1" lang="en-US" altLang="zh-CN" sz="2800" b="1" dirty="0">
                <a:solidFill>
                  <a:srgbClr val="3333CC"/>
                </a:solidFill>
                <a:latin typeface="Times New Roman" panose="02020603050405020304" pitchFamily="18" charset="0"/>
                <a:ea typeface="楷体_GB2312" pitchFamily="49" charset="-122"/>
              </a:rPr>
              <a:t>(SR, TR1, m+1, t);</a:t>
            </a:r>
          </a:p>
          <a:p>
            <a:pPr eaLnBrk="1" hangingPunct="1">
              <a:lnSpc>
                <a:spcPct val="125000"/>
              </a:lnSpc>
            </a:pPr>
            <a:r>
              <a:rPr kumimoji="1" lang="zh-CN" altLang="en-US" sz="2800" b="1" dirty="0">
                <a:solidFill>
                  <a:srgbClr val="3333CC"/>
                </a:solidFill>
                <a:latin typeface="Times New Roman" panose="02020603050405020304" pitchFamily="18" charset="0"/>
                <a:ea typeface="楷体_GB2312" pitchFamily="49" charset="-122"/>
              </a:rPr>
              <a:t>      </a:t>
            </a:r>
            <a:r>
              <a:rPr kumimoji="1" lang="en-US" altLang="zh-CN" sz="2800" b="1" dirty="0" err="1">
                <a:solidFill>
                  <a:srgbClr val="3333CC"/>
                </a:solidFill>
                <a:latin typeface="Times New Roman" panose="02020603050405020304" pitchFamily="18" charset="0"/>
                <a:ea typeface="楷体_GB2312" pitchFamily="49" charset="-122"/>
              </a:rPr>
              <a:t>Mmerge</a:t>
            </a:r>
            <a:r>
              <a:rPr kumimoji="1" lang="en-US" altLang="zh-CN" sz="2800" b="1" dirty="0">
                <a:solidFill>
                  <a:srgbClr val="3333CC"/>
                </a:solidFill>
                <a:latin typeface="Times New Roman" panose="02020603050405020304" pitchFamily="18" charset="0"/>
                <a:ea typeface="楷体_GB2312" pitchFamily="49" charset="-122"/>
              </a:rPr>
              <a:t>(TR2, TR1, s, m, t);</a:t>
            </a:r>
          </a:p>
          <a:p>
            <a:pPr eaLnBrk="1" hangingPunct="1">
              <a:lnSpc>
                <a:spcPct val="125000"/>
              </a:lnSpc>
            </a:pPr>
            <a:endParaRPr kumimoji="1" lang="en-US" altLang="zh-CN" sz="2800" b="1" dirty="0">
              <a:solidFill>
                <a:srgbClr val="3333CC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eaLnBrk="1" hangingPunct="1">
              <a:lnSpc>
                <a:spcPct val="125000"/>
              </a:lnSpc>
            </a:pPr>
            <a:endParaRPr kumimoji="1" lang="en-US" altLang="zh-CN" sz="2800" b="1" dirty="0">
              <a:solidFill>
                <a:srgbClr val="3333CC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eaLnBrk="1" hangingPunct="1">
              <a:lnSpc>
                <a:spcPct val="125000"/>
              </a:lnSpc>
            </a:pPr>
            <a:endParaRPr kumimoji="1" lang="en-US" altLang="zh-CN" sz="2800" b="1" dirty="0">
              <a:solidFill>
                <a:srgbClr val="3333CC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eaLnBrk="1" hangingPunct="1">
              <a:lnSpc>
                <a:spcPct val="125000"/>
              </a:lnSpc>
            </a:pPr>
            <a:endParaRPr kumimoji="1" lang="en-US" altLang="zh-CN" sz="2800" b="1" dirty="0">
              <a:solidFill>
                <a:srgbClr val="3333CC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eaLnBrk="1" hangingPunct="1">
              <a:lnSpc>
                <a:spcPct val="125000"/>
              </a:lnSpc>
            </a:pPr>
            <a:r>
              <a:rPr kumimoji="1" lang="en-US" altLang="zh-CN" sz="2800" b="1" dirty="0">
                <a:solidFill>
                  <a:srgbClr val="3333CC"/>
                </a:solidFill>
                <a:latin typeface="Times New Roman" panose="02020603050405020304" pitchFamily="18" charset="0"/>
                <a:ea typeface="楷体_GB2312" pitchFamily="49" charset="-122"/>
              </a:rPr>
              <a:t>}</a:t>
            </a:r>
            <a:endParaRPr kumimoji="1" lang="en-US" altLang="zh-CN" sz="2400" dirty="0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5924D0D9-CA56-5A47-B836-901062376D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5008" y="1342043"/>
            <a:ext cx="3752887" cy="661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kumimoji="1" lang="en-US" altLang="zh-CN" sz="2800" b="1" dirty="0">
                <a:solidFill>
                  <a:srgbClr val="990000"/>
                </a:solidFill>
                <a:latin typeface="Times New Roman" panose="02020603050405020304" pitchFamily="18" charset="0"/>
                <a:ea typeface="楷体_GB2312" pitchFamily="49" charset="-122"/>
              </a:rPr>
              <a:t>if</a:t>
            </a:r>
            <a:r>
              <a:rPr kumimoji="1" lang="en-US" altLang="zh-CN" sz="2800" dirty="0">
                <a:solidFill>
                  <a:srgbClr val="990000"/>
                </a:solidFill>
                <a:latin typeface="Times New Roman" panose="02020603050405020304" pitchFamily="18" charset="0"/>
                <a:ea typeface="楷体_GB2312" pitchFamily="49" charset="-122"/>
              </a:rPr>
              <a:t> (s</a:t>
            </a:r>
            <a:r>
              <a:rPr kumimoji="1" lang="en-US" altLang="zh-CN" sz="2800" b="1" dirty="0">
                <a:solidFill>
                  <a:srgbClr val="990000"/>
                </a:solidFill>
                <a:latin typeface="Times New Roman" panose="02020603050405020304" pitchFamily="18" charset="0"/>
                <a:ea typeface="楷体_GB2312" pitchFamily="49" charset="-122"/>
              </a:rPr>
              <a:t>==</a:t>
            </a:r>
            <a:r>
              <a:rPr kumimoji="1" lang="en-US" altLang="zh-CN" sz="2800" dirty="0">
                <a:solidFill>
                  <a:srgbClr val="990000"/>
                </a:solidFill>
                <a:latin typeface="Times New Roman" panose="02020603050405020304" pitchFamily="18" charset="0"/>
                <a:ea typeface="楷体_GB2312" pitchFamily="49" charset="-122"/>
              </a:rPr>
              <a:t>t) TR1[s] = SR[s</a:t>
            </a:r>
            <a:r>
              <a:rPr kumimoji="1" lang="en-US" altLang="zh-CN" sz="2400" dirty="0">
                <a:solidFill>
                  <a:srgbClr val="990000"/>
                </a:solidFill>
                <a:latin typeface="Times New Roman" panose="02020603050405020304" pitchFamily="18" charset="0"/>
                <a:ea typeface="楷体_GB2312" pitchFamily="49" charset="-122"/>
              </a:rPr>
              <a:t>];</a:t>
            </a:r>
            <a:endParaRPr kumimoji="1" lang="en-US" altLang="zh-CN" sz="2800" dirty="0">
              <a:solidFill>
                <a:srgbClr val="99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410DE8FC-C73F-194E-A205-A6528684F97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pPr>
                <a:defRPr/>
              </a:pPr>
              <a:t>15</a:t>
            </a:fld>
            <a:endParaRPr lang="zh-CN" altLang="en-US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AD6F631F-1797-B341-9C4E-FE47FCD4120D}"/>
              </a:ext>
            </a:extLst>
          </p:cNvPr>
          <p:cNvSpPr/>
          <p:nvPr/>
        </p:nvSpPr>
        <p:spPr>
          <a:xfrm>
            <a:off x="4797895" y="5179291"/>
            <a:ext cx="399981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/>
              <a:t>复杂度分析</a:t>
            </a:r>
            <a:endParaRPr lang="en-US" altLang="zh-CN" sz="2400" dirty="0"/>
          </a:p>
          <a:p>
            <a:pPr lvl="1"/>
            <a:r>
              <a:rPr lang="en-US" altLang="zh-Hans-HK" sz="2000" dirty="0">
                <a:solidFill>
                  <a:srgbClr val="C00000"/>
                </a:solidFill>
              </a:rPr>
              <a:t>T(n)= 2 T(n/2) + O(n)</a:t>
            </a:r>
          </a:p>
          <a:p>
            <a:pPr lvl="1"/>
            <a:r>
              <a:rPr lang="en-US" altLang="zh-Hans-HK" sz="2000" dirty="0">
                <a:solidFill>
                  <a:srgbClr val="C00000"/>
                </a:solidFill>
                <a:sym typeface="Wingdings" panose="05000000000000000000" pitchFamily="2" charset="2"/>
              </a:rPr>
              <a:t>  T(n) = O(n log n)</a:t>
            </a:r>
            <a:endParaRPr lang="zh-Hans-HK" altLang="en-US" sz="2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917719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50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0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9" grpId="0" autoUpdateAnimBg="0"/>
      <p:bldP spid="50180" grpId="0" autoUpdateAnimBg="0"/>
      <p:bldP spid="8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085A43F-0A35-4AE9-907F-A8E3467AE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/>
            <a:r>
              <a:rPr lang="en-US" altLang="zh-Hans-HK" sz="3600" dirty="0">
                <a:solidFill>
                  <a:schemeClr val="bg1"/>
                </a:solidFill>
              </a:rPr>
              <a:t>T(n)= 2 T(n/2) + O(n). </a:t>
            </a:r>
            <a:r>
              <a:rPr lang="en-US" altLang="zh-CN" sz="3600" dirty="0">
                <a:solidFill>
                  <a:schemeClr val="bg1"/>
                </a:solidFill>
              </a:rPr>
              <a:t>T(n)=?</a:t>
            </a:r>
            <a:endParaRPr lang="en-US" altLang="zh-Hans-HK" sz="36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内容占位符 29">
                <a:extLst>
                  <a:ext uri="{FF2B5EF4-FFF2-40B4-BE49-F238E27FC236}">
                    <a16:creationId xmlns:a16="http://schemas.microsoft.com/office/drawing/2014/main" id="{B0A99DD7-748B-4170-9556-C0820AD7E64D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621792" y="3822109"/>
                <a:ext cx="8333022" cy="2477364"/>
              </a:xfrm>
            </p:spPr>
            <p:txBody>
              <a:bodyPr>
                <a:noAutofit/>
              </a:bodyPr>
              <a:lstStyle/>
              <a:p>
                <a:r>
                  <a:rPr lang="zh-CN" altLang="en-US" sz="2400" dirty="0"/>
                  <a:t>证明： 假设 </a:t>
                </a:r>
                <a:r>
                  <a:rPr lang="en-US" altLang="zh-CN" sz="2400" dirty="0"/>
                  <a:t>g(k) = T(2</a:t>
                </a:r>
                <a:r>
                  <a:rPr lang="en-US" altLang="zh-CN" sz="2400" baseline="30000" dirty="0"/>
                  <a:t>k</a:t>
                </a:r>
                <a:r>
                  <a:rPr lang="en-US" altLang="zh-CN" sz="2400" dirty="0"/>
                  <a:t>)</a:t>
                </a:r>
                <a:r>
                  <a:rPr lang="zh-CN" altLang="en-US" sz="2400" dirty="0"/>
                  <a:t>。 则</a:t>
                </a:r>
                <a:r>
                  <a:rPr lang="en-US" altLang="zh-CN" sz="2400" dirty="0"/>
                  <a:t>g(k)=2g(k-1)+C 2</a:t>
                </a:r>
                <a:r>
                  <a:rPr lang="en-US" altLang="zh-CN" sz="2400" baseline="30000" dirty="0"/>
                  <a:t>k</a:t>
                </a:r>
                <a:r>
                  <a:rPr lang="en-US" altLang="zh-CN" sz="2400" dirty="0"/>
                  <a:t>=k*C*2</a:t>
                </a:r>
                <a:r>
                  <a:rPr lang="en-US" altLang="zh-CN" sz="2400" baseline="30000" dirty="0"/>
                  <a:t>k</a:t>
                </a:r>
              </a:p>
              <a:p>
                <a:r>
                  <a:rPr lang="zh-CN" altLang="en-US" sz="2400" dirty="0"/>
                  <a:t>也就是说</a:t>
                </a:r>
                <a:r>
                  <a:rPr lang="en-US" altLang="zh-CN" sz="2400" dirty="0"/>
                  <a:t>T(2</a:t>
                </a:r>
                <a:r>
                  <a:rPr lang="en-US" altLang="zh-CN" sz="2400" baseline="30000" dirty="0"/>
                  <a:t>k</a:t>
                </a:r>
                <a:r>
                  <a:rPr lang="en-US" altLang="zh-CN" sz="2400" dirty="0"/>
                  <a:t>)=O(k2</a:t>
                </a:r>
                <a:r>
                  <a:rPr lang="en-US" altLang="zh-CN" sz="2400" baseline="30000" dirty="0"/>
                  <a:t>k</a:t>
                </a:r>
                <a:r>
                  <a:rPr lang="en-US" altLang="zh-CN" sz="2400" dirty="0"/>
                  <a:t>)</a:t>
                </a:r>
                <a:r>
                  <a:rPr lang="zh-CN" altLang="en-US" sz="2400" dirty="0"/>
                  <a:t>。</a:t>
                </a:r>
                <a:endParaRPr lang="en-US" altLang="zh-CN" sz="2400" dirty="0"/>
              </a:p>
              <a:p>
                <a:r>
                  <a:rPr lang="zh-CN" altLang="en-US" sz="2400" dirty="0"/>
                  <a:t>对一般的</a:t>
                </a:r>
                <a:r>
                  <a:rPr lang="en-US" altLang="zh-CN" sz="2400" dirty="0"/>
                  <a:t>n</a:t>
                </a:r>
                <a:r>
                  <a:rPr lang="zh-CN" altLang="en-US" sz="2400" dirty="0"/>
                  <a:t>，设</a:t>
                </a:r>
                <a14:m>
                  <m:oMath xmlns:m="http://schemas.openxmlformats.org/officeDocument/2006/math">
                    <m:r>
                      <a:rPr lang="en-US" altLang="zh-CN" sz="2400" i="1" dirty="0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altLang="zh-CN" sz="2400" i="1" dirty="0" smtClean="0">
                        <a:latin typeface="Cambria Math" panose="02040503050406030204" pitchFamily="18" charset="0"/>
                      </a:rPr>
                      <m:t> = </m:t>
                    </m:r>
                    <m:d>
                      <m:dPr>
                        <m:begChr m:val="⌈"/>
                        <m:endChr m:val="⌉"/>
                        <m:ctrlPr>
                          <a:rPr lang="en-US" altLang="zh-CN" sz="24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CN" sz="2400" i="1" dirty="0">
                            <a:latin typeface="Cambria Math" panose="02040503050406030204" pitchFamily="18" charset="0"/>
                          </a:rPr>
                          <m:t>log</m:t>
                        </m:r>
                        <m:r>
                          <a:rPr lang="en-US" altLang="zh-CN" sz="2400" i="1" dirty="0">
                            <a:latin typeface="Cambria Math" panose="02040503050406030204" pitchFamily="18" charset="0"/>
                          </a:rPr>
                          <m:t>⁡</m:t>
                        </m:r>
                        <m:r>
                          <a:rPr lang="en-US" altLang="zh-CN" sz="2400" i="1" dirty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zh-CN" altLang="en-US" sz="2400" dirty="0"/>
                  <a:t>。</a:t>
                </a:r>
                <a:endParaRPr lang="en-US" altLang="zh-CN" sz="2400" dirty="0"/>
              </a:p>
              <a:p>
                <a:r>
                  <a:rPr lang="zh-CN" altLang="en-US" sz="2400" dirty="0"/>
                  <a:t>那么</a:t>
                </a:r>
                <a:r>
                  <a:rPr lang="en-US" altLang="zh-CN" sz="2400" dirty="0"/>
                  <a:t>T(n)≤T(2</a:t>
                </a:r>
                <a:r>
                  <a:rPr lang="en-US" altLang="zh-CN" sz="2400" baseline="30000" dirty="0"/>
                  <a:t>k</a:t>
                </a:r>
                <a:r>
                  <a:rPr lang="en-US" altLang="zh-CN" sz="2400" dirty="0"/>
                  <a:t>)=O(k2</a:t>
                </a:r>
                <a:r>
                  <a:rPr lang="en-US" altLang="zh-CN" sz="2400" baseline="30000" dirty="0"/>
                  <a:t>k</a:t>
                </a:r>
                <a:r>
                  <a:rPr lang="en-US" altLang="zh-CN" sz="2400" dirty="0"/>
                  <a:t>)=O(n log n)</a:t>
                </a:r>
                <a:r>
                  <a:rPr lang="zh-CN" altLang="en-US" sz="2400" dirty="0"/>
                  <a:t>。</a:t>
                </a:r>
                <a:endParaRPr lang="zh-Hans-HK" altLang="en-US" sz="2400" dirty="0"/>
              </a:p>
            </p:txBody>
          </p:sp>
        </mc:Choice>
        <mc:Fallback xmlns="">
          <p:sp>
            <p:nvSpPr>
              <p:cNvPr id="30" name="内容占位符 29">
                <a:extLst>
                  <a:ext uri="{FF2B5EF4-FFF2-40B4-BE49-F238E27FC236}">
                    <a16:creationId xmlns:a16="http://schemas.microsoft.com/office/drawing/2014/main" id="{B0A99DD7-748B-4170-9556-C0820AD7E64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621792" y="3822109"/>
                <a:ext cx="8333022" cy="2477364"/>
              </a:xfrm>
              <a:blipFill>
                <a:blip r:embed="rId2"/>
                <a:stretch>
                  <a:fillRect l="-1368" t="-1020" b="-51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矩形 3">
            <a:extLst>
              <a:ext uri="{FF2B5EF4-FFF2-40B4-BE49-F238E27FC236}">
                <a16:creationId xmlns:a16="http://schemas.microsoft.com/office/drawing/2014/main" id="{464C66D2-42AA-4398-82A7-A640D64A8D42}"/>
              </a:ext>
            </a:extLst>
          </p:cNvPr>
          <p:cNvSpPr/>
          <p:nvPr/>
        </p:nvSpPr>
        <p:spPr>
          <a:xfrm>
            <a:off x="621792" y="3018038"/>
            <a:ext cx="365760" cy="3657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ans-HK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298DC6AA-3FC4-4FF0-88D0-9971F0EE0669}"/>
              </a:ext>
            </a:extLst>
          </p:cNvPr>
          <p:cNvSpPr/>
          <p:nvPr/>
        </p:nvSpPr>
        <p:spPr>
          <a:xfrm>
            <a:off x="1133856" y="3018038"/>
            <a:ext cx="365760" cy="3657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ans-HK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AFE7737C-C47C-47CB-B6FD-20EB9E97B753}"/>
              </a:ext>
            </a:extLst>
          </p:cNvPr>
          <p:cNvSpPr/>
          <p:nvPr/>
        </p:nvSpPr>
        <p:spPr>
          <a:xfrm>
            <a:off x="1645920" y="3027182"/>
            <a:ext cx="365760" cy="3657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ans-HK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D6B40C9C-83F2-432E-9327-CC1F4D35A3FF}"/>
              </a:ext>
            </a:extLst>
          </p:cNvPr>
          <p:cNvSpPr/>
          <p:nvPr/>
        </p:nvSpPr>
        <p:spPr>
          <a:xfrm>
            <a:off x="2157984" y="3027182"/>
            <a:ext cx="365760" cy="3657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ans-HK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CF39405B-5499-4DB7-9242-2FBDFF72DE7D}"/>
              </a:ext>
            </a:extLst>
          </p:cNvPr>
          <p:cNvSpPr/>
          <p:nvPr/>
        </p:nvSpPr>
        <p:spPr>
          <a:xfrm>
            <a:off x="2670048" y="3027182"/>
            <a:ext cx="365760" cy="3657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ans-HK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92D516D3-BAAB-40A9-936A-9BFDC4C9E26E}"/>
              </a:ext>
            </a:extLst>
          </p:cNvPr>
          <p:cNvSpPr/>
          <p:nvPr/>
        </p:nvSpPr>
        <p:spPr>
          <a:xfrm>
            <a:off x="3182112" y="3027182"/>
            <a:ext cx="365760" cy="3657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ans-HK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FB413F3C-1200-4AD8-AAFA-884B98C90FD5}"/>
              </a:ext>
            </a:extLst>
          </p:cNvPr>
          <p:cNvSpPr/>
          <p:nvPr/>
        </p:nvSpPr>
        <p:spPr>
          <a:xfrm>
            <a:off x="3694176" y="3036326"/>
            <a:ext cx="365760" cy="3657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ans-HK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C4949F9F-750D-420C-9373-14B0549BF625}"/>
              </a:ext>
            </a:extLst>
          </p:cNvPr>
          <p:cNvSpPr/>
          <p:nvPr/>
        </p:nvSpPr>
        <p:spPr>
          <a:xfrm>
            <a:off x="4206240" y="3036326"/>
            <a:ext cx="365760" cy="3657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ans-HK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892EBA32-605A-4E44-ACEA-88EA28177E8B}"/>
              </a:ext>
            </a:extLst>
          </p:cNvPr>
          <p:cNvSpPr/>
          <p:nvPr/>
        </p:nvSpPr>
        <p:spPr>
          <a:xfrm>
            <a:off x="621792" y="2423678"/>
            <a:ext cx="877824" cy="3657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ans-HK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9C622D53-EE1E-4A09-970E-A6F8417E416A}"/>
              </a:ext>
            </a:extLst>
          </p:cNvPr>
          <p:cNvSpPr/>
          <p:nvPr/>
        </p:nvSpPr>
        <p:spPr>
          <a:xfrm>
            <a:off x="1645920" y="2423678"/>
            <a:ext cx="877824" cy="3657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ans-HK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6BD4231D-1714-49B4-BB1F-2910EAB9E85E}"/>
              </a:ext>
            </a:extLst>
          </p:cNvPr>
          <p:cNvSpPr/>
          <p:nvPr/>
        </p:nvSpPr>
        <p:spPr>
          <a:xfrm>
            <a:off x="2670048" y="2423678"/>
            <a:ext cx="877824" cy="3657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ans-HK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7CCBAA99-E435-467D-85A3-C8F77169A05E}"/>
              </a:ext>
            </a:extLst>
          </p:cNvPr>
          <p:cNvSpPr/>
          <p:nvPr/>
        </p:nvSpPr>
        <p:spPr>
          <a:xfrm>
            <a:off x="3694176" y="2423678"/>
            <a:ext cx="877824" cy="3657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ans-HK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5C06B8E5-82EF-46EF-8EA0-C36200B24F67}"/>
              </a:ext>
            </a:extLst>
          </p:cNvPr>
          <p:cNvSpPr/>
          <p:nvPr/>
        </p:nvSpPr>
        <p:spPr>
          <a:xfrm>
            <a:off x="621792" y="1809506"/>
            <a:ext cx="1901952" cy="3657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ans-HK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75415973-9B48-4C53-B532-22F34AFB90F9}"/>
              </a:ext>
            </a:extLst>
          </p:cNvPr>
          <p:cNvSpPr/>
          <p:nvPr/>
        </p:nvSpPr>
        <p:spPr>
          <a:xfrm>
            <a:off x="2670048" y="1809506"/>
            <a:ext cx="1901952" cy="3657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ans-HK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417BE656-FAE6-4742-84B1-59023ED6771D}"/>
              </a:ext>
            </a:extLst>
          </p:cNvPr>
          <p:cNvSpPr/>
          <p:nvPr/>
        </p:nvSpPr>
        <p:spPr>
          <a:xfrm>
            <a:off x="621792" y="1195334"/>
            <a:ext cx="3950208" cy="3657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ans-HK" altLang="en-US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811266F4-D0D5-4DE7-A4F4-C3BF115D9E73}"/>
              </a:ext>
            </a:extLst>
          </p:cNvPr>
          <p:cNvSpPr txBox="1"/>
          <p:nvPr/>
        </p:nvSpPr>
        <p:spPr>
          <a:xfrm>
            <a:off x="5240249" y="1190364"/>
            <a:ext cx="332333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accent1"/>
                </a:solidFill>
              </a:rPr>
              <a:t>直观的证明：假设</a:t>
            </a:r>
            <a:endParaRPr lang="en-US" altLang="zh-CN" sz="2400" dirty="0">
              <a:solidFill>
                <a:schemeClr val="accent1"/>
              </a:solidFill>
            </a:endParaRPr>
          </a:p>
          <a:p>
            <a:r>
              <a:rPr lang="en-US" altLang="zh-CN" sz="2400" b="1" dirty="0">
                <a:solidFill>
                  <a:schemeClr val="accent6">
                    <a:lumMod val="75000"/>
                  </a:schemeClr>
                </a:solidFill>
              </a:rPr>
              <a:t>n=2^k (k</a:t>
            </a: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</a:rPr>
              <a:t>为整数</a:t>
            </a:r>
            <a:r>
              <a:rPr lang="en-US" altLang="zh-CN" sz="2400" b="1" dirty="0">
                <a:solidFill>
                  <a:schemeClr val="accent6">
                    <a:lumMod val="75000"/>
                  </a:schemeClr>
                </a:solidFill>
              </a:rPr>
              <a:t>)</a:t>
            </a:r>
          </a:p>
          <a:p>
            <a:r>
              <a:rPr lang="en-US" altLang="zh-CN" sz="2400" b="1" dirty="0">
                <a:solidFill>
                  <a:schemeClr val="accent6">
                    <a:lumMod val="75000"/>
                  </a:schemeClr>
                </a:solidFill>
              </a:rPr>
              <a:t>T(n) = 2 T(n/2) + C</a:t>
            </a: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</a:rPr>
              <a:t>*</a:t>
            </a:r>
            <a:r>
              <a:rPr lang="en-US" altLang="zh-CN" sz="2400" b="1" dirty="0">
                <a:solidFill>
                  <a:schemeClr val="accent6">
                    <a:lumMod val="75000"/>
                  </a:schemeClr>
                </a:solidFill>
              </a:rPr>
              <a:t>n.</a:t>
            </a:r>
          </a:p>
          <a:p>
            <a:r>
              <a:rPr lang="en-US" altLang="zh-CN" sz="2400" b="1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</a:t>
            </a:r>
            <a:r>
              <a:rPr lang="en-US" altLang="zh-Hans-HK" sz="2400" b="1" dirty="0">
                <a:solidFill>
                  <a:schemeClr val="accent6">
                    <a:lumMod val="75000"/>
                  </a:schemeClr>
                </a:solidFill>
              </a:rPr>
              <a:t>  T(n) </a:t>
            </a:r>
            <a:r>
              <a:rPr lang="en-US" altLang="zh-CN" sz="2400" b="1" dirty="0">
                <a:solidFill>
                  <a:schemeClr val="accent6">
                    <a:lumMod val="75000"/>
                  </a:schemeClr>
                </a:solidFill>
              </a:rPr>
              <a:t>=</a:t>
            </a:r>
            <a:r>
              <a:rPr lang="en-US" altLang="zh-Hans-HK" sz="2400" b="1" dirty="0">
                <a:solidFill>
                  <a:schemeClr val="accent6">
                    <a:lumMod val="75000"/>
                  </a:schemeClr>
                </a:solidFill>
              </a:rPr>
              <a:t> C </a:t>
            </a: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</a:rPr>
              <a:t>*</a:t>
            </a:r>
            <a:r>
              <a:rPr lang="en-US" altLang="zh-Hans-HK" sz="2400" b="1" dirty="0">
                <a:solidFill>
                  <a:schemeClr val="accent6">
                    <a:lumMod val="75000"/>
                  </a:schemeClr>
                </a:solidFill>
              </a:rPr>
              <a:t>n*k </a:t>
            </a:r>
          </a:p>
          <a:p>
            <a:r>
              <a:rPr lang="en-US" altLang="zh-Hans-HK" sz="2400" b="1" dirty="0">
                <a:solidFill>
                  <a:schemeClr val="accent6">
                    <a:lumMod val="75000"/>
                  </a:schemeClr>
                </a:solidFill>
              </a:rPr>
              <a:t>      </a:t>
            </a: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</a:rPr>
              <a:t>        </a:t>
            </a:r>
            <a:r>
              <a:rPr lang="en-US" altLang="zh-Hans-HK" sz="2400" b="1" dirty="0">
                <a:solidFill>
                  <a:schemeClr val="accent6">
                    <a:lumMod val="75000"/>
                  </a:schemeClr>
                </a:solidFill>
              </a:rPr>
              <a:t>= O(n log n)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6577FC0B-C154-3D46-906C-D57407DA1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5E20D-8408-6842-9C4E-91A48B99822E}" type="slidenum">
              <a:rPr kumimoji="1" lang="zh-CN" altLang="en-US" smtClean="0"/>
              <a:pPr/>
              <a:t>16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33413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build="p"/>
      <p:bldP spid="2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6DF11F7-0CA3-453A-A9FB-9C1FA9D94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bg1"/>
                </a:solidFill>
              </a:rPr>
              <a:t>分治算法应用举例</a:t>
            </a:r>
            <a:r>
              <a:rPr lang="en-US" altLang="zh-CN" dirty="0">
                <a:solidFill>
                  <a:schemeClr val="bg1"/>
                </a:solidFill>
              </a:rPr>
              <a:t>2</a:t>
            </a:r>
            <a:endParaRPr lang="zh-Hans-HK" altLang="en-US" dirty="0">
              <a:solidFill>
                <a:schemeClr val="bg1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D13F2FF-AA71-44E4-9252-4A0F31B5EC2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r>
              <a:rPr lang="zh-CN" altLang="en-US" sz="2400" dirty="0">
                <a:solidFill>
                  <a:schemeClr val="tx1"/>
                </a:solidFill>
              </a:rPr>
              <a:t>逆序对记数</a:t>
            </a:r>
            <a:endParaRPr lang="en-US" altLang="zh-CN" sz="2400" dirty="0">
              <a:solidFill>
                <a:schemeClr val="tx1"/>
              </a:solidFill>
            </a:endParaRPr>
          </a:p>
          <a:p>
            <a:pPr lvl="1"/>
            <a:r>
              <a:rPr lang="en-US" altLang="zh-CN" sz="2400" dirty="0"/>
              <a:t>【</a:t>
            </a:r>
            <a:r>
              <a:rPr lang="zh-CN" altLang="en-US" sz="2400" dirty="0"/>
              <a:t>问题描述</a:t>
            </a:r>
            <a:r>
              <a:rPr lang="en-US" altLang="zh-CN" sz="2400" dirty="0"/>
              <a:t>】</a:t>
            </a:r>
            <a:r>
              <a:rPr lang="zh-CN" altLang="en-US" sz="2400" dirty="0"/>
              <a:t>假设有一个序列</a:t>
            </a:r>
            <a:r>
              <a:rPr lang="en-US" altLang="zh-CN" sz="2400" dirty="0">
                <a:solidFill>
                  <a:schemeClr val="tx1"/>
                </a:solidFill>
              </a:rPr>
              <a:t>a[1]…a[n]</a:t>
            </a:r>
            <a:r>
              <a:rPr lang="zh-CN" altLang="en-US" sz="2400" dirty="0"/>
              <a:t>。计算有多少</a:t>
            </a:r>
            <a:r>
              <a:rPr lang="en-US" altLang="zh-CN" sz="2400" dirty="0">
                <a:solidFill>
                  <a:schemeClr val="tx1"/>
                </a:solidFill>
              </a:rPr>
              <a:t>(</a:t>
            </a:r>
            <a:r>
              <a:rPr lang="en-US" altLang="zh-CN" sz="2400" dirty="0" err="1">
                <a:solidFill>
                  <a:schemeClr val="tx1"/>
                </a:solidFill>
              </a:rPr>
              <a:t>i,j</a:t>
            </a:r>
            <a:r>
              <a:rPr lang="en-US" altLang="zh-CN" sz="2400" dirty="0">
                <a:solidFill>
                  <a:schemeClr val="tx1"/>
                </a:solidFill>
              </a:rPr>
              <a:t>)</a:t>
            </a:r>
            <a:r>
              <a:rPr lang="zh-CN" altLang="en-US" sz="2400" dirty="0"/>
              <a:t>满足  </a:t>
            </a:r>
            <a:r>
              <a:rPr lang="en-US" altLang="zh-CN" sz="2400" dirty="0" err="1">
                <a:solidFill>
                  <a:schemeClr val="tx1"/>
                </a:solidFill>
              </a:rPr>
              <a:t>i</a:t>
            </a:r>
            <a:r>
              <a:rPr lang="en-US" altLang="zh-CN" sz="2400" dirty="0">
                <a:solidFill>
                  <a:schemeClr val="tx1"/>
                </a:solidFill>
              </a:rPr>
              <a:t>&lt;j, a[</a:t>
            </a:r>
            <a:r>
              <a:rPr lang="en-US" altLang="zh-CN" sz="2400" dirty="0" err="1">
                <a:solidFill>
                  <a:schemeClr val="tx1"/>
                </a:solidFill>
              </a:rPr>
              <a:t>i</a:t>
            </a:r>
            <a:r>
              <a:rPr lang="en-US" altLang="zh-CN" sz="2400" dirty="0">
                <a:solidFill>
                  <a:schemeClr val="tx1"/>
                </a:solidFill>
              </a:rPr>
              <a:t>]&gt;a[j]</a:t>
            </a:r>
            <a:r>
              <a:rPr lang="zh-CN" altLang="en-US" sz="2400" dirty="0"/>
              <a:t>。  这样的</a:t>
            </a:r>
            <a:r>
              <a:rPr lang="en-US" altLang="zh-CN" sz="2400" dirty="0"/>
              <a:t>(</a:t>
            </a:r>
            <a:r>
              <a:rPr lang="en-US" altLang="zh-CN" sz="2400" dirty="0" err="1"/>
              <a:t>i,j</a:t>
            </a:r>
            <a:r>
              <a:rPr lang="en-US" altLang="zh-CN" sz="2400" dirty="0"/>
              <a:t>)</a:t>
            </a:r>
            <a:r>
              <a:rPr lang="zh-CN" altLang="en-US" sz="2400" dirty="0"/>
              <a:t>称作</a:t>
            </a:r>
            <a:r>
              <a:rPr lang="zh-CN" altLang="en-US" sz="2400" dirty="0">
                <a:solidFill>
                  <a:srgbClr val="00B0F0"/>
                </a:solidFill>
              </a:rPr>
              <a:t>逆序对</a:t>
            </a:r>
            <a:r>
              <a:rPr lang="zh-CN" altLang="en-US" sz="2400" dirty="0"/>
              <a:t>。</a:t>
            </a:r>
            <a:endParaRPr lang="en-US" altLang="zh-CN" sz="2400" dirty="0"/>
          </a:p>
          <a:p>
            <a:pPr lvl="2"/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为了讨论方便，假定</a:t>
            </a: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a[1]…a[n]</a:t>
            </a: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是各不相同的（常见情形）。</a:t>
            </a:r>
            <a:endParaRPr lang="en-US" altLang="zh-Hans-HK" sz="2400" dirty="0"/>
          </a:p>
          <a:p>
            <a:pPr lvl="1"/>
            <a:r>
              <a:rPr lang="zh-CN" altLang="en-US" sz="2400" dirty="0">
                <a:solidFill>
                  <a:srgbClr val="FF00FF"/>
                </a:solidFill>
              </a:rPr>
              <a:t>举例</a:t>
            </a:r>
            <a:r>
              <a:rPr lang="zh-CN" altLang="en-US" sz="2400" dirty="0"/>
              <a:t>：</a:t>
            </a:r>
            <a:endParaRPr lang="en-US" altLang="zh-CN" sz="2400" dirty="0"/>
          </a:p>
          <a:p>
            <a:pPr lvl="2"/>
            <a:r>
              <a:rPr lang="zh-CN" altLang="en-US" sz="2400" dirty="0"/>
              <a:t>输入的序列为 （</a:t>
            </a:r>
            <a:r>
              <a:rPr lang="en-US" altLang="zh-CN" sz="2400" dirty="0"/>
              <a:t>2 5 1 3 4)</a:t>
            </a:r>
            <a:r>
              <a:rPr lang="zh-CN" altLang="en-US" sz="2400" dirty="0"/>
              <a:t>。</a:t>
            </a:r>
            <a:endParaRPr lang="en-US" altLang="zh-CN" sz="2400" dirty="0"/>
          </a:p>
          <a:p>
            <a:pPr lvl="2"/>
            <a:r>
              <a:rPr lang="en-US" altLang="zh-Hans-HK" sz="2400" dirty="0"/>
              <a:t>(a[1],a[3])</a:t>
            </a:r>
            <a:r>
              <a:rPr lang="zh-CN" altLang="en-US" sz="2400" dirty="0"/>
              <a:t>是一个逆序对。 </a:t>
            </a:r>
            <a:endParaRPr lang="en-US" altLang="zh-CN" sz="2400" dirty="0"/>
          </a:p>
          <a:p>
            <a:pPr lvl="2"/>
            <a:r>
              <a:rPr lang="en-US" altLang="zh-Hans-HK" sz="2400" dirty="0"/>
              <a:t>(a[2],a[3])</a:t>
            </a:r>
            <a:r>
              <a:rPr lang="zh-CN" altLang="en-US" sz="2400" dirty="0"/>
              <a:t>是一个逆序对。</a:t>
            </a:r>
            <a:endParaRPr lang="en-US" altLang="zh-CN" sz="2400" dirty="0"/>
          </a:p>
          <a:p>
            <a:pPr lvl="2"/>
            <a:r>
              <a:rPr lang="en-US" altLang="zh-Hans-HK" sz="2400" dirty="0"/>
              <a:t>(a[2],a[4])</a:t>
            </a:r>
            <a:r>
              <a:rPr lang="zh-CN" altLang="en-US" sz="2400" dirty="0"/>
              <a:t>是一个逆序对。</a:t>
            </a:r>
            <a:endParaRPr lang="en-US" altLang="zh-CN" sz="2400" dirty="0"/>
          </a:p>
          <a:p>
            <a:pPr lvl="2"/>
            <a:r>
              <a:rPr lang="en-US" altLang="zh-Hans-HK" sz="2400" dirty="0"/>
              <a:t>(a[2],a[5])</a:t>
            </a:r>
            <a:r>
              <a:rPr lang="zh-CN" altLang="en-US" sz="2400" dirty="0"/>
              <a:t>是一个逆序对。</a:t>
            </a:r>
            <a:endParaRPr lang="en-US" altLang="zh-Hans-HK" sz="24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C72D17A-4EEF-AC4A-8EC6-9FC22585A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5E20D-8408-6842-9C4E-91A48B99822E}" type="slidenum">
              <a:rPr kumimoji="1" lang="zh-CN" altLang="en-US" smtClean="0"/>
              <a:pPr/>
              <a:t>17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67120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4DD57C7-5AEE-46E0-B437-1B4D9A76D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bg1"/>
                </a:solidFill>
              </a:rPr>
              <a:t>分治算法应用举例</a:t>
            </a:r>
            <a:r>
              <a:rPr lang="en-US" altLang="zh-CN" dirty="0">
                <a:solidFill>
                  <a:schemeClr val="bg1"/>
                </a:solidFill>
              </a:rPr>
              <a:t>2(continue)</a:t>
            </a:r>
            <a:endParaRPr lang="zh-Hans-HK" altLang="en-US" dirty="0">
              <a:solidFill>
                <a:schemeClr val="bg1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8CF45C7-5F1F-485F-BF83-95040755ADE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lvl="1"/>
            <a:r>
              <a:rPr lang="zh-CN" altLang="en-US" sz="2400" dirty="0">
                <a:solidFill>
                  <a:schemeClr val="accent6">
                    <a:lumMod val="75000"/>
                  </a:schemeClr>
                </a:solidFill>
              </a:rPr>
              <a:t>假定要计算</a:t>
            </a:r>
            <a:r>
              <a:rPr lang="en-US" altLang="zh-CN" sz="2400" dirty="0">
                <a:solidFill>
                  <a:schemeClr val="accent6">
                    <a:lumMod val="75000"/>
                  </a:schemeClr>
                </a:solidFill>
              </a:rPr>
              <a:t>a[s]…a[t]</a:t>
            </a:r>
            <a:r>
              <a:rPr lang="zh-CN" altLang="en-US" sz="2400" dirty="0">
                <a:solidFill>
                  <a:schemeClr val="accent6">
                    <a:lumMod val="75000"/>
                  </a:schemeClr>
                </a:solidFill>
              </a:rPr>
              <a:t>中的逆序对个数。（</a:t>
            </a:r>
            <a:r>
              <a:rPr lang="en-US" altLang="zh-CN" sz="2400" dirty="0">
                <a:solidFill>
                  <a:schemeClr val="accent6">
                    <a:lumMod val="75000"/>
                  </a:schemeClr>
                </a:solidFill>
              </a:rPr>
              <a:t>t&gt;s</a:t>
            </a:r>
            <a:r>
              <a:rPr lang="zh-CN" altLang="en-US" sz="2400" dirty="0">
                <a:solidFill>
                  <a:schemeClr val="accent6">
                    <a:lumMod val="75000"/>
                  </a:schemeClr>
                </a:solidFill>
              </a:rPr>
              <a:t>）</a:t>
            </a:r>
            <a:endParaRPr lang="en-US" altLang="zh-CN" sz="2400" dirty="0">
              <a:solidFill>
                <a:schemeClr val="accent6">
                  <a:lumMod val="75000"/>
                </a:schemeClr>
              </a:solidFill>
            </a:endParaRPr>
          </a:p>
          <a:p>
            <a:pPr lvl="1"/>
            <a:r>
              <a:rPr lang="zh-CN" altLang="en-US" sz="2400" dirty="0">
                <a:solidFill>
                  <a:srgbClr val="FF0000"/>
                </a:solidFill>
              </a:rPr>
              <a:t>分治</a:t>
            </a:r>
            <a:r>
              <a:rPr lang="zh-CN" altLang="en-US" sz="2400" dirty="0"/>
              <a:t>：</a:t>
            </a:r>
            <a:endParaRPr lang="en-US" altLang="zh-CN" sz="2400" dirty="0">
              <a:solidFill>
                <a:srgbClr val="00B0F0"/>
              </a:solidFill>
            </a:endParaRPr>
          </a:p>
          <a:p>
            <a:pPr lvl="2"/>
            <a:r>
              <a:rPr lang="zh-CN" altLang="en-US" sz="2400" dirty="0"/>
              <a:t>令</a:t>
            </a:r>
            <a:r>
              <a:rPr lang="en-US" altLang="zh-CN" sz="2400" dirty="0"/>
              <a:t>m = [(</a:t>
            </a:r>
            <a:r>
              <a:rPr lang="en-US" altLang="zh-CN" sz="2400" dirty="0" err="1"/>
              <a:t>s+t</a:t>
            </a:r>
            <a:r>
              <a:rPr lang="en-US" altLang="zh-CN" sz="2400" dirty="0"/>
              <a:t>)/2]</a:t>
            </a:r>
            <a:r>
              <a:rPr lang="zh-CN" altLang="en-US" sz="2400" dirty="0"/>
              <a:t>。  </a:t>
            </a:r>
            <a:endParaRPr lang="en-US" altLang="zh-CN" sz="2400" dirty="0"/>
          </a:p>
          <a:p>
            <a:pPr lvl="2"/>
            <a:r>
              <a:rPr lang="en-US" altLang="zh-CN" sz="2400" dirty="0"/>
              <a:t>Step 1: </a:t>
            </a:r>
            <a:r>
              <a:rPr lang="zh-CN" altLang="en-US" sz="2400" dirty="0"/>
              <a:t>计算序列</a:t>
            </a:r>
            <a:r>
              <a:rPr lang="en-US" altLang="zh-CN" sz="2400" dirty="0"/>
              <a:t>(a[s],…,a[m])</a:t>
            </a:r>
            <a:r>
              <a:rPr lang="zh-CN" altLang="en-US" sz="2400" dirty="0"/>
              <a:t>中逆序对的个数</a:t>
            </a:r>
            <a:r>
              <a:rPr lang="en-US" altLang="zh-CN" sz="2400" dirty="0"/>
              <a:t>T</a:t>
            </a:r>
            <a:r>
              <a:rPr lang="en-US" altLang="zh-CN" sz="2400" baseline="-25000" dirty="0"/>
              <a:t>1</a:t>
            </a:r>
            <a:r>
              <a:rPr lang="zh-CN" altLang="en-US" sz="2400" dirty="0"/>
              <a:t>。</a:t>
            </a:r>
            <a:endParaRPr lang="en-US" altLang="zh-CN" sz="2400" dirty="0"/>
          </a:p>
          <a:p>
            <a:pPr lvl="2"/>
            <a:r>
              <a:rPr lang="en-US" altLang="zh-CN" sz="2400" dirty="0"/>
              <a:t>Step 2: </a:t>
            </a:r>
            <a:r>
              <a:rPr lang="zh-CN" altLang="en-US" sz="2400" dirty="0"/>
              <a:t>计算序列</a:t>
            </a:r>
            <a:r>
              <a:rPr lang="en-US" altLang="zh-CN" sz="2400" dirty="0"/>
              <a:t>(a[m+1],…,a[t]</a:t>
            </a:r>
            <a:r>
              <a:rPr lang="zh-CN" altLang="en-US" sz="2400" dirty="0"/>
              <a:t>）中逆序对的个数</a:t>
            </a:r>
            <a:r>
              <a:rPr lang="en-US" altLang="zh-CN" sz="2400" dirty="0"/>
              <a:t>T</a:t>
            </a:r>
            <a:r>
              <a:rPr lang="en-US" altLang="zh-CN" sz="2400" baseline="-25000" dirty="0"/>
              <a:t>2</a:t>
            </a:r>
            <a:r>
              <a:rPr lang="zh-CN" altLang="en-US" sz="2400" dirty="0"/>
              <a:t>。</a:t>
            </a:r>
            <a:endParaRPr lang="en-US" altLang="zh-CN" sz="2400" dirty="0"/>
          </a:p>
          <a:p>
            <a:pPr lvl="2"/>
            <a:r>
              <a:rPr lang="en-US" altLang="zh-CN" sz="2400" dirty="0">
                <a:solidFill>
                  <a:schemeClr val="accent6">
                    <a:lumMod val="75000"/>
                  </a:schemeClr>
                </a:solidFill>
              </a:rPr>
              <a:t>Step 3: </a:t>
            </a:r>
            <a:r>
              <a:rPr lang="zh-CN" altLang="en-US" sz="2400" dirty="0">
                <a:solidFill>
                  <a:schemeClr val="accent6">
                    <a:lumMod val="75000"/>
                  </a:schemeClr>
                </a:solidFill>
              </a:rPr>
              <a:t>计算有多少个</a:t>
            </a:r>
            <a:r>
              <a:rPr lang="en-US" altLang="zh-CN" sz="2400" dirty="0">
                <a:solidFill>
                  <a:schemeClr val="accent6">
                    <a:lumMod val="75000"/>
                  </a:schemeClr>
                </a:solidFill>
              </a:rPr>
              <a:t>(</a:t>
            </a:r>
            <a:r>
              <a:rPr lang="en-US" altLang="zh-CN" sz="2400" dirty="0" err="1">
                <a:solidFill>
                  <a:schemeClr val="accent6">
                    <a:lumMod val="75000"/>
                  </a:schemeClr>
                </a:solidFill>
              </a:rPr>
              <a:t>i,j</a:t>
            </a:r>
            <a:r>
              <a:rPr lang="en-US" altLang="zh-CN" sz="2400" dirty="0">
                <a:solidFill>
                  <a:schemeClr val="accent6">
                    <a:lumMod val="75000"/>
                  </a:schemeClr>
                </a:solidFill>
              </a:rPr>
              <a:t>)</a:t>
            </a:r>
            <a:r>
              <a:rPr lang="zh-CN" altLang="en-US" sz="2400" dirty="0">
                <a:solidFill>
                  <a:schemeClr val="accent6">
                    <a:lumMod val="75000"/>
                  </a:schemeClr>
                </a:solidFill>
              </a:rPr>
              <a:t>使得</a:t>
            </a:r>
            <a:endParaRPr lang="en-US" altLang="zh-CN" sz="2400" dirty="0">
              <a:solidFill>
                <a:schemeClr val="accent6">
                  <a:lumMod val="75000"/>
                </a:schemeClr>
              </a:solidFill>
            </a:endParaRPr>
          </a:p>
          <a:p>
            <a:pPr lvl="3"/>
            <a:r>
              <a:rPr lang="en-US" altLang="zh-Hans-HK" sz="2400" dirty="0">
                <a:solidFill>
                  <a:schemeClr val="tx1"/>
                </a:solidFill>
              </a:rPr>
              <a:t>s </a:t>
            </a:r>
            <a:r>
              <a:rPr lang="en-US" altLang="zh-Hans-HK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≤ </a:t>
            </a:r>
            <a:r>
              <a:rPr lang="en-US" altLang="zh-Hans-HK" sz="2400" dirty="0" err="1">
                <a:solidFill>
                  <a:schemeClr val="tx1"/>
                </a:solidFill>
              </a:rPr>
              <a:t>i</a:t>
            </a:r>
            <a:r>
              <a:rPr lang="en-US" altLang="zh-Hans-HK" sz="2400" dirty="0">
                <a:solidFill>
                  <a:schemeClr val="tx1"/>
                </a:solidFill>
              </a:rPr>
              <a:t> </a:t>
            </a:r>
            <a:r>
              <a:rPr lang="en-US" altLang="zh-Hans-HK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≤ m,   m+1</a:t>
            </a:r>
            <a:r>
              <a:rPr lang="en-US" altLang="zh-Hans-HK" sz="2400" dirty="0">
                <a:solidFill>
                  <a:schemeClr val="tx1"/>
                </a:solidFill>
              </a:rPr>
              <a:t> </a:t>
            </a:r>
            <a:r>
              <a:rPr lang="en-US" altLang="zh-Hans-HK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≤ j ≤ t</a:t>
            </a:r>
            <a:r>
              <a:rPr lang="zh-CN" alt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 且</a:t>
            </a:r>
            <a:r>
              <a:rPr lang="en-US" altLang="zh-CN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a[</a:t>
            </a:r>
            <a:r>
              <a:rPr lang="en-US" altLang="zh-CN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 &gt; a[j]</a:t>
            </a:r>
            <a:r>
              <a:rPr lang="zh-CN" altLang="en-US" sz="24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。 假设有</a:t>
            </a:r>
            <a:r>
              <a:rPr lang="en-US" altLang="zh-CN" sz="24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zh-CN" sz="2400" baseline="-250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24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个。</a:t>
            </a:r>
            <a:endParaRPr lang="en-US" altLang="zh-Hans-HK" sz="2400" dirty="0">
              <a:solidFill>
                <a:schemeClr val="accent6">
                  <a:lumMod val="75000"/>
                </a:schemeClr>
              </a:solidFill>
            </a:endParaRPr>
          </a:p>
          <a:p>
            <a:pPr lvl="2"/>
            <a:r>
              <a:rPr lang="en-US" altLang="zh-Hans-HK" sz="2400" dirty="0"/>
              <a:t>Step 4</a:t>
            </a:r>
            <a:r>
              <a:rPr lang="zh-CN" altLang="en-US" sz="2400" dirty="0"/>
              <a:t>：返回</a:t>
            </a:r>
            <a:r>
              <a:rPr lang="en-US" altLang="zh-CN" sz="2400" dirty="0"/>
              <a:t>T</a:t>
            </a:r>
            <a:r>
              <a:rPr lang="en-US" altLang="zh-CN" sz="2400" baseline="-25000" dirty="0"/>
              <a:t>1</a:t>
            </a:r>
            <a:r>
              <a:rPr lang="en-US" altLang="zh-CN" sz="2400" dirty="0"/>
              <a:t>+T</a:t>
            </a:r>
            <a:r>
              <a:rPr lang="en-US" altLang="zh-CN" sz="2400" baseline="-25000" dirty="0"/>
              <a:t>2</a:t>
            </a:r>
            <a:r>
              <a:rPr lang="en-US" altLang="zh-CN" sz="2400" dirty="0"/>
              <a:t>+T</a:t>
            </a:r>
            <a:r>
              <a:rPr lang="en-US" altLang="zh-CN" sz="2400" baseline="-25000" dirty="0"/>
              <a:t>3</a:t>
            </a:r>
            <a:r>
              <a:rPr lang="zh-CN" altLang="en-US" sz="2400" dirty="0"/>
              <a:t>。</a:t>
            </a:r>
            <a:endParaRPr lang="zh-Hans-HK" altLang="en-US" sz="2400" dirty="0"/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F83A0715-B1E8-469B-8E3E-2EFBE104DAFC}"/>
              </a:ext>
            </a:extLst>
          </p:cNvPr>
          <p:cNvGrpSpPr/>
          <p:nvPr/>
        </p:nvGrpSpPr>
        <p:grpSpPr>
          <a:xfrm>
            <a:off x="2722717" y="5640238"/>
            <a:ext cx="3383606" cy="608162"/>
            <a:chOff x="5002824" y="5640238"/>
            <a:chExt cx="3383606" cy="608162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0FB5AC98-2BAF-4FA1-B07A-56BD3D076E3F}"/>
                </a:ext>
              </a:extLst>
            </p:cNvPr>
            <p:cNvSpPr/>
            <p:nvPr/>
          </p:nvSpPr>
          <p:spPr>
            <a:xfrm>
              <a:off x="5002824" y="5640239"/>
              <a:ext cx="1389184" cy="25497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ans-HK" altLang="en-US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C73A39C7-A6E9-4D2F-9AA4-56296F6BB888}"/>
                </a:ext>
              </a:extLst>
            </p:cNvPr>
            <p:cNvSpPr/>
            <p:nvPr/>
          </p:nvSpPr>
          <p:spPr>
            <a:xfrm>
              <a:off x="6591366" y="5640238"/>
              <a:ext cx="1389184" cy="25497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ans-HK" altLang="en-US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FB1BCF21-69F9-423F-9603-84590FDAFD10}"/>
                </a:ext>
              </a:extLst>
            </p:cNvPr>
            <p:cNvSpPr txBox="1"/>
            <p:nvPr/>
          </p:nvSpPr>
          <p:spPr>
            <a:xfrm>
              <a:off x="5002824" y="5843900"/>
              <a:ext cx="6741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ans-HK" dirty="0"/>
                <a:t>s</a:t>
              </a:r>
              <a:endParaRPr lang="zh-Hans-HK" altLang="en-US" dirty="0"/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ED907D50-E192-45C0-8FDF-4E18AC6FA21A}"/>
                </a:ext>
              </a:extLst>
            </p:cNvPr>
            <p:cNvSpPr txBox="1"/>
            <p:nvPr/>
          </p:nvSpPr>
          <p:spPr>
            <a:xfrm>
              <a:off x="6128240" y="5874645"/>
              <a:ext cx="6741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ans-HK" dirty="0"/>
                <a:t>m</a:t>
              </a:r>
              <a:endParaRPr lang="zh-Hans-HK" altLang="en-US" dirty="0"/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9C59B6F2-0D2F-4755-9DDB-D90062095AEA}"/>
                </a:ext>
              </a:extLst>
            </p:cNvPr>
            <p:cNvSpPr txBox="1"/>
            <p:nvPr/>
          </p:nvSpPr>
          <p:spPr>
            <a:xfrm>
              <a:off x="6534120" y="5879068"/>
              <a:ext cx="6741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ans-HK" dirty="0"/>
                <a:t>m+1</a:t>
              </a:r>
              <a:endParaRPr lang="zh-Hans-HK" altLang="en-US" dirty="0"/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ABF10BE4-8310-4951-B7E2-8DCBEF19E7D6}"/>
                </a:ext>
              </a:extLst>
            </p:cNvPr>
            <p:cNvSpPr txBox="1"/>
            <p:nvPr/>
          </p:nvSpPr>
          <p:spPr>
            <a:xfrm>
              <a:off x="5487119" y="5857060"/>
              <a:ext cx="6741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ans-HK" dirty="0" err="1">
                  <a:solidFill>
                    <a:srgbClr val="C00000"/>
                  </a:solidFill>
                </a:rPr>
                <a:t>i</a:t>
              </a:r>
              <a:endParaRPr lang="zh-Hans-HK" altLang="en-US" dirty="0">
                <a:solidFill>
                  <a:srgbClr val="C00000"/>
                </a:solidFill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90133516-8170-4413-861A-EE3F206C9F96}"/>
                </a:ext>
              </a:extLst>
            </p:cNvPr>
            <p:cNvSpPr txBox="1"/>
            <p:nvPr/>
          </p:nvSpPr>
          <p:spPr>
            <a:xfrm>
              <a:off x="7306408" y="5874645"/>
              <a:ext cx="6741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ans-HK" dirty="0">
                  <a:solidFill>
                    <a:srgbClr val="C00000"/>
                  </a:solidFill>
                </a:rPr>
                <a:t>j</a:t>
              </a:r>
              <a:endParaRPr lang="zh-Hans-HK" altLang="en-US" dirty="0">
                <a:solidFill>
                  <a:srgbClr val="C00000"/>
                </a:solidFill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BF909762-A072-405D-A9CD-A5E41242B24C}"/>
                </a:ext>
              </a:extLst>
            </p:cNvPr>
            <p:cNvSpPr txBox="1"/>
            <p:nvPr/>
          </p:nvSpPr>
          <p:spPr>
            <a:xfrm>
              <a:off x="7712288" y="5861429"/>
              <a:ext cx="6741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ans-HK" dirty="0"/>
                <a:t>t</a:t>
              </a:r>
              <a:endParaRPr lang="zh-Hans-HK" altLang="en-US" dirty="0"/>
            </a:p>
          </p:txBody>
        </p:sp>
      </p:grpSp>
      <p:sp>
        <p:nvSpPr>
          <p:cNvPr id="13" name="灯片编号占位符 12">
            <a:extLst>
              <a:ext uri="{FF2B5EF4-FFF2-40B4-BE49-F238E27FC236}">
                <a16:creationId xmlns:a16="http://schemas.microsoft.com/office/drawing/2014/main" id="{B59FB9F9-864E-534F-B4D0-E6E2F61EE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5E20D-8408-6842-9C4E-91A48B99822E}" type="slidenum">
              <a:rPr kumimoji="1" lang="zh-CN" altLang="en-US" smtClean="0"/>
              <a:pPr/>
              <a:t>18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05579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B626D2E-BCF4-4E76-978E-DAC19B3EE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bg1"/>
                </a:solidFill>
              </a:rPr>
              <a:t>分治算法应用举例</a:t>
            </a:r>
            <a:r>
              <a:rPr lang="en-US" altLang="zh-CN" dirty="0">
                <a:solidFill>
                  <a:schemeClr val="bg1"/>
                </a:solidFill>
              </a:rPr>
              <a:t>2(continue)</a:t>
            </a:r>
            <a:endParaRPr lang="zh-Hans-HK" altLang="en-US" dirty="0">
              <a:solidFill>
                <a:schemeClr val="bg1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195CDB5-E9B8-4E1E-93D9-A2584FF016A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r>
              <a:rPr lang="zh-CN" altLang="en-US" sz="2400" b="1" dirty="0"/>
              <a:t>考虑</a:t>
            </a:r>
            <a:r>
              <a:rPr lang="en-US" altLang="zh-CN" sz="2400" b="1" dirty="0"/>
              <a:t>Step~3</a:t>
            </a:r>
            <a:r>
              <a:rPr lang="zh-CN" altLang="en-US" sz="2400" dirty="0"/>
              <a:t>。即，计算有多少个</a:t>
            </a:r>
            <a:r>
              <a:rPr lang="en-US" altLang="zh-CN" sz="2400" dirty="0">
                <a:solidFill>
                  <a:srgbClr val="00B0F0"/>
                </a:solidFill>
              </a:rPr>
              <a:t>(</a:t>
            </a:r>
            <a:r>
              <a:rPr lang="en-US" altLang="zh-CN" sz="2400" dirty="0" err="1">
                <a:solidFill>
                  <a:srgbClr val="00B0F0"/>
                </a:solidFill>
              </a:rPr>
              <a:t>i,j</a:t>
            </a:r>
            <a:r>
              <a:rPr lang="en-US" altLang="zh-CN" sz="2400" dirty="0">
                <a:solidFill>
                  <a:srgbClr val="00B0F0"/>
                </a:solidFill>
              </a:rPr>
              <a:t>)</a:t>
            </a:r>
            <a:r>
              <a:rPr lang="zh-CN" altLang="en-US" sz="2400" dirty="0"/>
              <a:t>使得</a:t>
            </a:r>
          </a:p>
          <a:p>
            <a:pPr marL="205740" lvl="1" indent="0">
              <a:buNone/>
            </a:pPr>
            <a:r>
              <a:rPr lang="en-US" altLang="zh-CN" sz="2400" dirty="0">
                <a:solidFill>
                  <a:srgbClr val="00B050"/>
                </a:solidFill>
              </a:rPr>
              <a:t>	</a:t>
            </a:r>
            <a:r>
              <a:rPr lang="en-US" altLang="zh-CN" sz="2400" dirty="0">
                <a:solidFill>
                  <a:schemeClr val="tx1"/>
                </a:solidFill>
              </a:rPr>
              <a:t>s ≤ </a:t>
            </a:r>
            <a:r>
              <a:rPr lang="en-US" altLang="zh-CN" sz="2400" dirty="0" err="1">
                <a:solidFill>
                  <a:schemeClr val="tx1"/>
                </a:solidFill>
              </a:rPr>
              <a:t>i</a:t>
            </a:r>
            <a:r>
              <a:rPr lang="en-US" altLang="zh-CN" sz="2400" dirty="0">
                <a:solidFill>
                  <a:schemeClr val="tx1"/>
                </a:solidFill>
              </a:rPr>
              <a:t> ≤ m,   m+1 ≤ j ≤ t</a:t>
            </a:r>
            <a:r>
              <a:rPr lang="zh-CN" altLang="en-US" sz="2400" dirty="0">
                <a:solidFill>
                  <a:schemeClr val="tx1"/>
                </a:solidFill>
              </a:rPr>
              <a:t>， 且</a:t>
            </a:r>
            <a:r>
              <a:rPr lang="en-US" altLang="zh-CN" sz="2400" dirty="0">
                <a:solidFill>
                  <a:schemeClr val="tx1"/>
                </a:solidFill>
              </a:rPr>
              <a:t>a[</a:t>
            </a:r>
            <a:r>
              <a:rPr lang="en-US" altLang="zh-CN" sz="2400" dirty="0" err="1">
                <a:solidFill>
                  <a:schemeClr val="tx1"/>
                </a:solidFill>
              </a:rPr>
              <a:t>i</a:t>
            </a:r>
            <a:r>
              <a:rPr lang="en-US" altLang="zh-CN" sz="2400" dirty="0">
                <a:solidFill>
                  <a:schemeClr val="tx1"/>
                </a:solidFill>
              </a:rPr>
              <a:t>] &gt; a[j]</a:t>
            </a:r>
            <a:r>
              <a:rPr lang="zh-CN" altLang="en-US" sz="2400" dirty="0">
                <a:solidFill>
                  <a:schemeClr val="tx1"/>
                </a:solidFill>
              </a:rPr>
              <a:t>。</a:t>
            </a:r>
            <a:endParaRPr lang="en-US" altLang="zh-CN" sz="2400" dirty="0">
              <a:solidFill>
                <a:schemeClr val="tx1"/>
              </a:solidFill>
            </a:endParaRPr>
          </a:p>
          <a:p>
            <a:r>
              <a:rPr lang="zh-CN" altLang="en-US" sz="2400" b="1" dirty="0"/>
              <a:t>暴力方法</a:t>
            </a:r>
            <a:r>
              <a:rPr lang="zh-CN" altLang="en-US" sz="2400" dirty="0"/>
              <a:t>：枚举</a:t>
            </a:r>
            <a:r>
              <a:rPr lang="en-US" altLang="zh-CN" sz="2400" dirty="0" err="1"/>
              <a:t>i</a:t>
            </a:r>
            <a:r>
              <a:rPr lang="zh-CN" altLang="en-US" sz="2400" dirty="0"/>
              <a:t>和</a:t>
            </a:r>
            <a:r>
              <a:rPr lang="en-US" altLang="zh-CN" sz="2400" dirty="0"/>
              <a:t>j</a:t>
            </a:r>
            <a:r>
              <a:rPr lang="zh-CN" altLang="en-US" sz="2400" dirty="0"/>
              <a:t>进行统计。复杂度为</a:t>
            </a:r>
            <a:r>
              <a:rPr lang="en-US" altLang="zh-CN" sz="2400" dirty="0">
                <a:solidFill>
                  <a:schemeClr val="tx1"/>
                </a:solidFill>
              </a:rPr>
              <a:t>O((t-s)</a:t>
            </a:r>
            <a:r>
              <a:rPr lang="en-US" altLang="zh-CN" sz="2400" baseline="30000" dirty="0">
                <a:solidFill>
                  <a:schemeClr val="tx1"/>
                </a:solidFill>
              </a:rPr>
              <a:t>2</a:t>
            </a:r>
            <a:r>
              <a:rPr lang="en-US" altLang="zh-CN" sz="2400" dirty="0">
                <a:solidFill>
                  <a:schemeClr val="tx1"/>
                </a:solidFill>
              </a:rPr>
              <a:t>)</a:t>
            </a:r>
            <a:r>
              <a:rPr lang="zh-CN" altLang="en-US" sz="2400" dirty="0"/>
              <a:t>。</a:t>
            </a:r>
            <a:endParaRPr lang="en-US" altLang="zh-CN" sz="2400" dirty="0"/>
          </a:p>
          <a:p>
            <a:r>
              <a:rPr lang="zh-CN" altLang="en-US" sz="2400" b="1" dirty="0"/>
              <a:t>改进方法</a:t>
            </a:r>
            <a:r>
              <a:rPr lang="zh-CN" altLang="en-US" sz="2400" dirty="0"/>
              <a:t>：</a:t>
            </a:r>
            <a:endParaRPr lang="en-US" altLang="zh-CN" sz="2400" dirty="0"/>
          </a:p>
          <a:p>
            <a:pPr lvl="1"/>
            <a:r>
              <a:rPr lang="en-US" altLang="zh-CN" sz="2400" dirty="0"/>
              <a:t>1. </a:t>
            </a:r>
            <a:r>
              <a:rPr lang="zh-CN" altLang="en-US" sz="2400" dirty="0"/>
              <a:t>将</a:t>
            </a:r>
            <a:r>
              <a:rPr lang="en-US" altLang="zh-CN" sz="2400" dirty="0"/>
              <a:t>a[s],…,a[m] </a:t>
            </a:r>
            <a:r>
              <a:rPr lang="zh-CN" altLang="en-US" sz="2400" dirty="0"/>
              <a:t>排好序。将</a:t>
            </a:r>
            <a:r>
              <a:rPr lang="en-US" altLang="zh-CN" sz="2400" dirty="0"/>
              <a:t>a[m+1],…,a[t]</a:t>
            </a:r>
            <a:r>
              <a:rPr lang="zh-CN" altLang="en-US" sz="2400" dirty="0"/>
              <a:t>排好序。</a:t>
            </a:r>
            <a:endParaRPr lang="en-US" altLang="zh-CN" sz="2400" dirty="0"/>
          </a:p>
          <a:p>
            <a:pPr lvl="1"/>
            <a:r>
              <a:rPr lang="en-US" altLang="zh-CN" sz="2400" dirty="0"/>
              <a:t>2. </a:t>
            </a:r>
            <a:r>
              <a:rPr lang="en-US" altLang="zh-CN" sz="2400" dirty="0" err="1"/>
              <a:t>i</a:t>
            </a:r>
            <a:r>
              <a:rPr lang="zh-CN" altLang="en-US" sz="2400" dirty="0"/>
              <a:t>从</a:t>
            </a:r>
            <a:r>
              <a:rPr lang="en-US" altLang="zh-CN" sz="2400" dirty="0"/>
              <a:t>s</a:t>
            </a:r>
            <a:r>
              <a:rPr lang="zh-CN" altLang="en-US" sz="2400" dirty="0"/>
              <a:t>枚举到</a:t>
            </a:r>
            <a:r>
              <a:rPr lang="en-US" altLang="zh-CN" sz="2400" dirty="0"/>
              <a:t>m</a:t>
            </a:r>
          </a:p>
          <a:p>
            <a:pPr lvl="2"/>
            <a:r>
              <a:rPr lang="zh-CN" altLang="en-US" sz="2400" dirty="0"/>
              <a:t>当</a:t>
            </a:r>
            <a:r>
              <a:rPr lang="en-US" altLang="zh-CN" sz="2400" u="sng" dirty="0">
                <a:solidFill>
                  <a:schemeClr val="tx1"/>
                </a:solidFill>
              </a:rPr>
              <a:t>a[</a:t>
            </a:r>
            <a:r>
              <a:rPr lang="en-US" altLang="zh-CN" sz="2400" u="sng" dirty="0" err="1">
                <a:solidFill>
                  <a:schemeClr val="tx1"/>
                </a:solidFill>
              </a:rPr>
              <a:t>i</a:t>
            </a:r>
            <a:r>
              <a:rPr lang="en-US" altLang="zh-CN" sz="2400" u="sng" dirty="0">
                <a:solidFill>
                  <a:schemeClr val="tx1"/>
                </a:solidFill>
              </a:rPr>
              <a:t>]&gt;a[j]</a:t>
            </a:r>
            <a:r>
              <a:rPr lang="zh-CN" altLang="en-US" sz="2400" u="sng" dirty="0">
                <a:solidFill>
                  <a:schemeClr val="tx1"/>
                </a:solidFill>
              </a:rPr>
              <a:t> </a:t>
            </a:r>
            <a:r>
              <a:rPr lang="en-US" altLang="zh-CN" sz="2400" dirty="0">
                <a:solidFill>
                  <a:schemeClr val="tx1"/>
                </a:solidFill>
              </a:rPr>
              <a:t>( m </a:t>
            </a:r>
            <a:r>
              <a:rPr lang="en-US" altLang="zh-CN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≤ j ≤ t) (j=m</a:t>
            </a:r>
            <a:r>
              <a:rPr lang="zh-CN" alt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表示无），记录</a:t>
            </a:r>
            <a:r>
              <a:rPr lang="en-US" altLang="zh-CN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m-i+1</a:t>
            </a:r>
            <a:r>
              <a:rPr lang="en-US" altLang="zh-CN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>
                <a:solidFill>
                  <a:srgbClr val="00B0F0"/>
                </a:solidFill>
              </a:rPr>
              <a:t>, </a:t>
            </a:r>
            <a:r>
              <a:rPr lang="en-US" altLang="zh-CN" sz="2400" dirty="0" err="1">
                <a:solidFill>
                  <a:srgbClr val="00B0F0"/>
                </a:solidFill>
              </a:rPr>
              <a:t>j++</a:t>
            </a:r>
            <a:endParaRPr lang="en-US" altLang="zh-CN" sz="24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/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令</a:t>
            </a:r>
            <a:r>
              <a:rPr lang="en-US" altLang="zh-CN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zh-CN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+= m-i+1</a:t>
            </a:r>
            <a:r>
              <a:rPr lang="zh-CN" altLang="en-US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en-US" altLang="zh-CN" sz="24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复杂度</a:t>
            </a:r>
            <a:r>
              <a:rPr lang="en-US" altLang="zh-CN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O(t-s)</a:t>
            </a:r>
          </a:p>
          <a:p>
            <a:pPr lvl="2"/>
            <a:r>
              <a:rPr lang="zh-CN" alt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因为</a:t>
            </a:r>
            <a:r>
              <a:rPr lang="en-US" altLang="zh-CN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zh-CN" alt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单调递增！</a:t>
            </a:r>
            <a:endParaRPr lang="en-US" altLang="zh-CN" sz="2400" dirty="0">
              <a:solidFill>
                <a:schemeClr val="tx1"/>
              </a:solidFill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D85BF2A9-5DCB-45D7-A6E8-11C4B9440AB8}"/>
              </a:ext>
            </a:extLst>
          </p:cNvPr>
          <p:cNvGrpSpPr/>
          <p:nvPr/>
        </p:nvGrpSpPr>
        <p:grpSpPr>
          <a:xfrm>
            <a:off x="4160966" y="5358829"/>
            <a:ext cx="4792044" cy="386917"/>
            <a:chOff x="3767266" y="5092129"/>
            <a:chExt cx="4792044" cy="386917"/>
          </a:xfrm>
        </p:grpSpPr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09942F65-C092-42D2-9C27-A34CFB50C5AF}"/>
                </a:ext>
              </a:extLst>
            </p:cNvPr>
            <p:cNvSpPr txBox="1"/>
            <p:nvPr/>
          </p:nvSpPr>
          <p:spPr>
            <a:xfrm>
              <a:off x="3767266" y="5092129"/>
              <a:ext cx="6741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ans-HK" dirty="0" err="1"/>
                <a:t>i</a:t>
              </a:r>
              <a:endParaRPr lang="zh-Hans-HK" altLang="en-US" dirty="0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A3E21682-D292-45EE-8C5D-BB7BB1043DA1}"/>
                </a:ext>
              </a:extLst>
            </p:cNvPr>
            <p:cNvSpPr txBox="1"/>
            <p:nvPr/>
          </p:nvSpPr>
          <p:spPr>
            <a:xfrm>
              <a:off x="5161082" y="5109714"/>
              <a:ext cx="6741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ans-HK" dirty="0"/>
                <a:t>j</a:t>
              </a:r>
              <a:endParaRPr lang="zh-Hans-HK" altLang="en-US" dirty="0"/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EFBBD8F9-E0A5-4B45-BEBF-8F8E39606041}"/>
                </a:ext>
              </a:extLst>
            </p:cNvPr>
            <p:cNvSpPr txBox="1"/>
            <p:nvPr/>
          </p:nvSpPr>
          <p:spPr>
            <a:xfrm>
              <a:off x="6550269" y="5109714"/>
              <a:ext cx="20090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T</a:t>
              </a:r>
              <a:r>
                <a:rPr lang="en-US" altLang="zh-CN" dirty="0">
                  <a:sym typeface="Wingdings" panose="05000000000000000000" pitchFamily="2" charset="2"/>
                </a:rPr>
                <a:t>T+</a:t>
              </a:r>
              <a:r>
                <a:rPr lang="en-US" altLang="zh-CN" dirty="0"/>
                <a:t>0=0</a:t>
              </a:r>
              <a:endParaRPr lang="zh-Hans-HK" altLang="en-US" dirty="0"/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47936650-DCBB-4059-ACA5-6C6279DFD0E0}"/>
              </a:ext>
            </a:extLst>
          </p:cNvPr>
          <p:cNvGrpSpPr/>
          <p:nvPr/>
        </p:nvGrpSpPr>
        <p:grpSpPr>
          <a:xfrm>
            <a:off x="4352031" y="5645326"/>
            <a:ext cx="4588556" cy="416421"/>
            <a:chOff x="3958331" y="5378626"/>
            <a:chExt cx="4588556" cy="416421"/>
          </a:xfrm>
        </p:grpSpPr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A81791D7-5EB1-4350-8726-4ED9E0ADB00B}"/>
                </a:ext>
              </a:extLst>
            </p:cNvPr>
            <p:cNvSpPr txBox="1"/>
            <p:nvPr/>
          </p:nvSpPr>
          <p:spPr>
            <a:xfrm>
              <a:off x="3958331" y="5378626"/>
              <a:ext cx="6741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ans-HK" dirty="0" err="1"/>
                <a:t>i</a:t>
              </a:r>
              <a:endParaRPr lang="zh-Hans-HK" altLang="en-US" dirty="0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968972AD-D9DA-46C3-A621-FCAA5C4E6A46}"/>
                </a:ext>
              </a:extLst>
            </p:cNvPr>
            <p:cNvSpPr txBox="1"/>
            <p:nvPr/>
          </p:nvSpPr>
          <p:spPr>
            <a:xfrm>
              <a:off x="5344554" y="5385820"/>
              <a:ext cx="6741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ans-HK" dirty="0"/>
                <a:t>j</a:t>
              </a:r>
              <a:endParaRPr lang="zh-Hans-HK" altLang="en-US" dirty="0"/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E4CEB6AD-A640-49D2-86E3-B71EFE7AC8D9}"/>
                </a:ext>
              </a:extLst>
            </p:cNvPr>
            <p:cNvSpPr txBox="1"/>
            <p:nvPr/>
          </p:nvSpPr>
          <p:spPr>
            <a:xfrm>
              <a:off x="6537846" y="5425715"/>
              <a:ext cx="20090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T</a:t>
              </a:r>
              <a:r>
                <a:rPr lang="en-US" altLang="zh-CN" dirty="0">
                  <a:sym typeface="Wingdings" panose="05000000000000000000" pitchFamily="2" charset="2"/>
                </a:rPr>
                <a:t></a:t>
              </a:r>
              <a:r>
                <a:rPr lang="en-US" altLang="zh-CN" dirty="0"/>
                <a:t>T+3=3</a:t>
              </a:r>
              <a:endParaRPr lang="zh-Hans-HK" altLang="en-US" dirty="0"/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2368F0CB-A821-43F4-AA40-A5A8170E9EBE}"/>
              </a:ext>
            </a:extLst>
          </p:cNvPr>
          <p:cNvGrpSpPr/>
          <p:nvPr/>
        </p:nvGrpSpPr>
        <p:grpSpPr>
          <a:xfrm>
            <a:off x="4712157" y="5907504"/>
            <a:ext cx="4214835" cy="462313"/>
            <a:chOff x="4318457" y="5640804"/>
            <a:chExt cx="4214835" cy="462313"/>
          </a:xfrm>
        </p:grpSpPr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B995A0BC-9E13-44A4-8449-5CEA8A3BCC28}"/>
                </a:ext>
              </a:extLst>
            </p:cNvPr>
            <p:cNvSpPr txBox="1"/>
            <p:nvPr/>
          </p:nvSpPr>
          <p:spPr>
            <a:xfrm>
              <a:off x="4318457" y="5640804"/>
              <a:ext cx="6741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ans-HK" dirty="0" err="1"/>
                <a:t>i</a:t>
              </a:r>
              <a:endParaRPr lang="zh-Hans-HK" altLang="en-US" dirty="0"/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B2D90A4C-C15B-4908-9690-66040C81B86B}"/>
                </a:ext>
              </a:extLst>
            </p:cNvPr>
            <p:cNvSpPr txBox="1"/>
            <p:nvPr/>
          </p:nvSpPr>
          <p:spPr>
            <a:xfrm>
              <a:off x="5566834" y="5650148"/>
              <a:ext cx="6741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ans-HK" dirty="0"/>
                <a:t>j</a:t>
              </a:r>
              <a:endParaRPr lang="zh-Hans-HK" altLang="en-US" dirty="0"/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3C81E471-3C39-454E-B8FF-A4833E418EDF}"/>
                </a:ext>
              </a:extLst>
            </p:cNvPr>
            <p:cNvSpPr txBox="1"/>
            <p:nvPr/>
          </p:nvSpPr>
          <p:spPr>
            <a:xfrm>
              <a:off x="6524251" y="5733785"/>
              <a:ext cx="20090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T</a:t>
              </a:r>
              <a:r>
                <a:rPr lang="en-US" altLang="zh-CN" dirty="0">
                  <a:sym typeface="Wingdings" panose="05000000000000000000" pitchFamily="2" charset="2"/>
                </a:rPr>
                <a:t>T+1=4</a:t>
              </a:r>
              <a:endParaRPr lang="zh-Hans-HK" altLang="en-US" dirty="0"/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id="{64665E40-F342-42F7-A150-CC3F7B9B430F}"/>
              </a:ext>
            </a:extLst>
          </p:cNvPr>
          <p:cNvGrpSpPr/>
          <p:nvPr/>
        </p:nvGrpSpPr>
        <p:grpSpPr>
          <a:xfrm>
            <a:off x="3857871" y="5064089"/>
            <a:ext cx="5107562" cy="369332"/>
            <a:chOff x="3464171" y="4797389"/>
            <a:chExt cx="5107562" cy="369332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D8AA5C8C-C0FF-4610-B402-259D36A5EEEF}"/>
                </a:ext>
              </a:extLst>
            </p:cNvPr>
            <p:cNvSpPr/>
            <p:nvPr/>
          </p:nvSpPr>
          <p:spPr>
            <a:xfrm>
              <a:off x="3464171" y="4875308"/>
              <a:ext cx="1389184" cy="25497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ans-HK" dirty="0">
                  <a:solidFill>
                    <a:schemeClr val="bg1"/>
                  </a:solidFill>
                </a:rPr>
                <a:t>1 3 4 9</a:t>
              </a:r>
              <a:endParaRPr lang="zh-Hans-HK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AE6AA294-0B09-4BC1-9FAF-1A83C0A6781E}"/>
                </a:ext>
              </a:extLst>
            </p:cNvPr>
            <p:cNvSpPr/>
            <p:nvPr/>
          </p:nvSpPr>
          <p:spPr>
            <a:xfrm>
              <a:off x="5052713" y="4875307"/>
              <a:ext cx="1389184" cy="25497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ans-HK" dirty="0">
                  <a:solidFill>
                    <a:schemeClr val="bg1"/>
                  </a:solidFill>
                </a:rPr>
                <a:t>2 5 6 8</a:t>
              </a:r>
              <a:endParaRPr lang="zh-Hans-HK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9EDC83AE-BF75-4686-B3A6-A0C3B5F3D960}"/>
                </a:ext>
              </a:extLst>
            </p:cNvPr>
            <p:cNvSpPr txBox="1"/>
            <p:nvPr/>
          </p:nvSpPr>
          <p:spPr>
            <a:xfrm>
              <a:off x="6562692" y="4797389"/>
              <a:ext cx="20090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T=0</a:t>
              </a:r>
              <a:endParaRPr lang="zh-Hans-HK" altLang="en-US" dirty="0"/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BECA5689-AAB0-4F53-9275-D1EF04AC1C56}"/>
              </a:ext>
            </a:extLst>
          </p:cNvPr>
          <p:cNvGrpSpPr/>
          <p:nvPr/>
        </p:nvGrpSpPr>
        <p:grpSpPr>
          <a:xfrm>
            <a:off x="4726068" y="6240631"/>
            <a:ext cx="4200923" cy="419465"/>
            <a:chOff x="4332368" y="5973931"/>
            <a:chExt cx="4200923" cy="419465"/>
          </a:xfrm>
        </p:grpSpPr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2EDF13FA-7176-4F9C-84E0-EE444960F2F1}"/>
                </a:ext>
              </a:extLst>
            </p:cNvPr>
            <p:cNvSpPr txBox="1"/>
            <p:nvPr/>
          </p:nvSpPr>
          <p:spPr>
            <a:xfrm>
              <a:off x="4332368" y="5973931"/>
              <a:ext cx="6741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ans-HK" dirty="0" err="1"/>
                <a:t>i</a:t>
              </a:r>
              <a:endParaRPr lang="zh-Hans-HK" altLang="en-US" dirty="0"/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8B1CBE42-5977-4F5D-83C7-950B8995889D}"/>
                </a:ext>
              </a:extLst>
            </p:cNvPr>
            <p:cNvSpPr txBox="1"/>
            <p:nvPr/>
          </p:nvSpPr>
          <p:spPr>
            <a:xfrm>
              <a:off x="5788012" y="5973931"/>
              <a:ext cx="6741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ans-HK" dirty="0"/>
                <a:t>j</a:t>
              </a:r>
              <a:endParaRPr lang="zh-Hans-HK" altLang="en-US" dirty="0"/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6BDB0B39-5799-4A4F-877C-07938B51DEF1}"/>
                </a:ext>
              </a:extLst>
            </p:cNvPr>
            <p:cNvSpPr txBox="1"/>
            <p:nvPr/>
          </p:nvSpPr>
          <p:spPr>
            <a:xfrm>
              <a:off x="6524250" y="6024064"/>
              <a:ext cx="20090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T</a:t>
              </a:r>
              <a:r>
                <a:rPr lang="en-US" altLang="zh-CN" dirty="0">
                  <a:sym typeface="Wingdings" panose="05000000000000000000" pitchFamily="2" charset="2"/>
                </a:rPr>
                <a:t>T+1=5</a:t>
              </a:r>
              <a:endParaRPr lang="zh-Hans-HK" altLang="en-US" dirty="0"/>
            </a:p>
          </p:txBody>
        </p:sp>
      </p:grpSp>
      <p:sp>
        <p:nvSpPr>
          <p:cNvPr id="11" name="灯片编号占位符 10">
            <a:extLst>
              <a:ext uri="{FF2B5EF4-FFF2-40B4-BE49-F238E27FC236}">
                <a16:creationId xmlns:a16="http://schemas.microsoft.com/office/drawing/2014/main" id="{1822A54B-190F-5D48-9163-4201BD648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5E20D-8408-6842-9C4E-91A48B99822E}" type="slidenum">
              <a:rPr kumimoji="1" lang="zh-CN" altLang="en-US" smtClean="0"/>
              <a:pPr/>
              <a:t>19</a:t>
            </a:fld>
            <a:endParaRPr kumimoji="1" lang="zh-CN" altLang="en-US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91F8775A-98FA-AC67-AAFF-EEDAE99B0143}"/>
              </a:ext>
            </a:extLst>
          </p:cNvPr>
          <p:cNvSpPr txBox="1"/>
          <p:nvPr/>
        </p:nvSpPr>
        <p:spPr>
          <a:xfrm>
            <a:off x="4726068" y="6502809"/>
            <a:ext cx="6741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ans-HK" dirty="0" err="1"/>
              <a:t>i</a:t>
            </a:r>
            <a:endParaRPr lang="zh-Hans-HK" altLang="en-US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4F81B4B9-2D77-DCB9-5478-AF70B946F4A9}"/>
              </a:ext>
            </a:extLst>
          </p:cNvPr>
          <p:cNvSpPr txBox="1"/>
          <p:nvPr/>
        </p:nvSpPr>
        <p:spPr>
          <a:xfrm>
            <a:off x="6300291" y="6493221"/>
            <a:ext cx="6741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ans-HK" dirty="0"/>
              <a:t>j</a:t>
            </a:r>
            <a:endParaRPr lang="zh-Hans-HK" altLang="en-US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6CCF4D6C-F626-A10F-3DD9-D30C038217F8}"/>
              </a:ext>
            </a:extLst>
          </p:cNvPr>
          <p:cNvSpPr txBox="1"/>
          <p:nvPr/>
        </p:nvSpPr>
        <p:spPr>
          <a:xfrm>
            <a:off x="6931443" y="6533917"/>
            <a:ext cx="20090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T</a:t>
            </a:r>
            <a:r>
              <a:rPr lang="en-US" altLang="zh-CN" dirty="0">
                <a:sym typeface="Wingdings" panose="05000000000000000000" pitchFamily="2" charset="2"/>
              </a:rPr>
              <a:t>T+1=6</a:t>
            </a:r>
            <a:endParaRPr lang="zh-Hans-HK" altLang="en-US" dirty="0"/>
          </a:p>
        </p:txBody>
      </p:sp>
    </p:spTree>
    <p:extLst>
      <p:ext uri="{BB962C8B-B14F-4D97-AF65-F5344CB8AC3E}">
        <p14:creationId xmlns:p14="http://schemas.microsoft.com/office/powerpoint/2010/main" val="345611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036BCD9-962E-F146-914B-C0D49384A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分治法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D68C765-FE65-0E47-BFEA-549DD57A67F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（</a:t>
            </a:r>
            <a:r>
              <a:rPr kumimoji="1" lang="en-US" altLang="zh-CN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</a:t>
            </a:r>
            <a:r>
              <a:rPr kumimoji="1" lang="zh-CN" altLang="en-US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）基本思想 与 应用举例</a:t>
            </a:r>
            <a:endParaRPr kumimoji="1" lang="en-US" altLang="zh-CN" sz="2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>
              <a:lnSpc>
                <a:spcPct val="150000"/>
              </a:lnSpc>
            </a:pPr>
            <a:r>
              <a:rPr kumimoji="1"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归并排序</a:t>
            </a:r>
            <a:endParaRPr kumimoji="1" lang="en-US" altLang="zh-CN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>
              <a:lnSpc>
                <a:spcPct val="150000"/>
              </a:lnSpc>
            </a:pPr>
            <a:r>
              <a:rPr kumimoji="1"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逆序对记数</a:t>
            </a:r>
            <a:endParaRPr kumimoji="1" lang="en-US" altLang="zh-CN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kumimoji="1" lang="zh-CN" altLang="en-US" sz="2800" dirty="0">
                <a:solidFill>
                  <a:srgbClr val="C00000"/>
                </a:solidFill>
              </a:rPr>
              <a:t>（</a:t>
            </a:r>
            <a:r>
              <a:rPr kumimoji="1" lang="en-US" altLang="zh-CN" sz="2800" dirty="0">
                <a:solidFill>
                  <a:srgbClr val="C00000"/>
                </a:solidFill>
              </a:rPr>
              <a:t>2</a:t>
            </a:r>
            <a:r>
              <a:rPr kumimoji="1" lang="zh-CN" altLang="en-US" sz="2800" dirty="0">
                <a:solidFill>
                  <a:srgbClr val="C00000"/>
                </a:solidFill>
              </a:rPr>
              <a:t>）快速排序</a:t>
            </a:r>
            <a:endParaRPr kumimoji="1" lang="en-US" altLang="zh-CN" sz="2800" dirty="0">
              <a:solidFill>
                <a:srgbClr val="C00000"/>
              </a:solidFill>
            </a:endParaRPr>
          </a:p>
          <a:p>
            <a:pPr lvl="1">
              <a:lnSpc>
                <a:spcPct val="150000"/>
              </a:lnSpc>
            </a:pPr>
            <a:r>
              <a:rPr kumimoji="1" lang="zh-CN" altLang="en-US" sz="2600" dirty="0">
                <a:solidFill>
                  <a:srgbClr val="C00000"/>
                </a:solidFill>
              </a:rPr>
              <a:t>基本思想</a:t>
            </a:r>
            <a:endParaRPr kumimoji="1" lang="en-US" altLang="zh-CN" sz="2600" dirty="0">
              <a:solidFill>
                <a:srgbClr val="C00000"/>
              </a:solidFill>
            </a:endParaRPr>
          </a:p>
          <a:p>
            <a:pPr lvl="1">
              <a:lnSpc>
                <a:spcPct val="150000"/>
              </a:lnSpc>
            </a:pPr>
            <a:r>
              <a:rPr kumimoji="1" lang="zh-CN" altLang="en-US" sz="2600" dirty="0">
                <a:solidFill>
                  <a:srgbClr val="C00000"/>
                </a:solidFill>
              </a:rPr>
              <a:t>伪代码</a:t>
            </a:r>
            <a:endParaRPr kumimoji="1" lang="en-US" altLang="zh-CN" sz="2600" dirty="0">
              <a:solidFill>
                <a:srgbClr val="C00000"/>
              </a:solidFill>
            </a:endParaRPr>
          </a:p>
          <a:p>
            <a:pPr lvl="1">
              <a:lnSpc>
                <a:spcPct val="150000"/>
              </a:lnSpc>
            </a:pPr>
            <a:r>
              <a:rPr kumimoji="1" lang="zh-CN" altLang="en-US" sz="2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算法性能</a:t>
            </a:r>
            <a:endParaRPr kumimoji="1" lang="en-US" altLang="zh-CN" sz="2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kumimoji="1" lang="zh-CN" altLang="en-US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（</a:t>
            </a:r>
            <a:r>
              <a:rPr kumimoji="1" lang="en-US" altLang="zh-CN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3</a:t>
            </a:r>
            <a:r>
              <a:rPr kumimoji="1" lang="zh-CN" altLang="en-US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）随机快速排序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B083389-167D-8A46-955D-AA3652BC7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5E20D-8408-6842-9C4E-91A48B99822E}" type="slidenum">
              <a:rPr kumimoji="1" lang="zh-CN" altLang="en-US" smtClean="0"/>
              <a:pPr/>
              <a:t>20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768811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1651C75-22B2-4BFF-878A-7B30BDBBB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600" dirty="0">
                <a:solidFill>
                  <a:schemeClr val="bg1"/>
                </a:solidFill>
                <a:latin typeface="Cambria" panose="02040503050406030204" pitchFamily="18" charset="0"/>
              </a:rPr>
              <a:t>快速排序 </a:t>
            </a:r>
            <a:r>
              <a:rPr lang="en-US" altLang="zh-CN" sz="36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(quick sort)</a:t>
            </a:r>
            <a:endParaRPr lang="zh-CN" altLang="en-US" sz="3600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DE47B23-B159-485D-A567-2DA6F82F4645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CN" altLang="en-US" sz="2400" dirty="0"/>
              <a:t>背景</a:t>
            </a:r>
            <a:endParaRPr lang="en-US" altLang="zh-CN" sz="2400" dirty="0"/>
          </a:p>
          <a:p>
            <a:pPr lvl="1"/>
            <a:r>
              <a:rPr lang="en-US" altLang="zh-CN" sz="2400" dirty="0"/>
              <a:t>Invented by Tony Hoare in 1960</a:t>
            </a:r>
          </a:p>
          <a:p>
            <a:pPr lvl="1"/>
            <a:r>
              <a:rPr lang="zh-CN" altLang="en-US" sz="2400" dirty="0"/>
              <a:t>最广泛使用的排序算法</a:t>
            </a:r>
            <a:r>
              <a:rPr lang="en-US" altLang="zh-CN" sz="2400" dirty="0"/>
              <a:t>. </a:t>
            </a:r>
          </a:p>
          <a:p>
            <a:pPr lvl="2"/>
            <a:r>
              <a:rPr lang="zh-CN" altLang="en-US" sz="2400" dirty="0"/>
              <a:t>当实现良好时，比归并排序</a:t>
            </a:r>
            <a:r>
              <a:rPr lang="en-US" altLang="zh-CN" sz="2400" dirty="0"/>
              <a:t>/</a:t>
            </a:r>
            <a:r>
              <a:rPr lang="zh-CN" altLang="en-US" sz="2400" dirty="0"/>
              <a:t>堆排序快</a:t>
            </a:r>
            <a:r>
              <a:rPr lang="en-US" altLang="zh-CN" sz="2400" dirty="0"/>
              <a:t>2-3</a:t>
            </a:r>
            <a:r>
              <a:rPr lang="zh-CN" altLang="en-US" sz="2400" dirty="0"/>
              <a:t>倍。</a:t>
            </a:r>
            <a:endParaRPr lang="en-US" altLang="zh-CN" sz="2400" dirty="0"/>
          </a:p>
          <a:p>
            <a:pPr lvl="1"/>
            <a:r>
              <a:rPr lang="zh-CN" altLang="en-US" sz="2400" dirty="0"/>
              <a:t>分析要稍微复杂一点点</a:t>
            </a:r>
            <a:endParaRPr lang="en-US" altLang="zh-CN" sz="2400" dirty="0"/>
          </a:p>
          <a:p>
            <a:r>
              <a:rPr lang="zh-CN" altLang="en-US" sz="2800" dirty="0"/>
              <a:t>基本想法</a:t>
            </a:r>
            <a:endParaRPr lang="en-US" altLang="zh-CN" sz="2800" dirty="0"/>
          </a:p>
          <a:p>
            <a:pPr marL="457200" lvl="1" indent="0">
              <a:buNone/>
            </a:pPr>
            <a:endParaRPr lang="en-US" altLang="zh-CN" sz="2400" dirty="0"/>
          </a:p>
        </p:txBody>
      </p:sp>
      <p:graphicFrame>
        <p:nvGraphicFramePr>
          <p:cNvPr id="4" name="表格 4">
            <a:extLst>
              <a:ext uri="{FF2B5EF4-FFF2-40B4-BE49-F238E27FC236}">
                <a16:creationId xmlns:a16="http://schemas.microsoft.com/office/drawing/2014/main" id="{00587A2E-2A40-4F45-9A01-98EF475B5449}"/>
              </a:ext>
            </a:extLst>
          </p:cNvPr>
          <p:cNvGraphicFramePr>
            <a:graphicFrameLocks noGrp="1"/>
          </p:cNvGraphicFramePr>
          <p:nvPr/>
        </p:nvGraphicFramePr>
        <p:xfrm>
          <a:off x="1352854" y="4463464"/>
          <a:ext cx="4025968" cy="5051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3246">
                  <a:extLst>
                    <a:ext uri="{9D8B030D-6E8A-4147-A177-3AD203B41FA5}">
                      <a16:colId xmlns:a16="http://schemas.microsoft.com/office/drawing/2014/main" val="3675568178"/>
                    </a:ext>
                  </a:extLst>
                </a:gridCol>
                <a:gridCol w="503246">
                  <a:extLst>
                    <a:ext uri="{9D8B030D-6E8A-4147-A177-3AD203B41FA5}">
                      <a16:colId xmlns:a16="http://schemas.microsoft.com/office/drawing/2014/main" val="867948579"/>
                    </a:ext>
                  </a:extLst>
                </a:gridCol>
                <a:gridCol w="503246">
                  <a:extLst>
                    <a:ext uri="{9D8B030D-6E8A-4147-A177-3AD203B41FA5}">
                      <a16:colId xmlns:a16="http://schemas.microsoft.com/office/drawing/2014/main" val="3681087126"/>
                    </a:ext>
                  </a:extLst>
                </a:gridCol>
                <a:gridCol w="503246">
                  <a:extLst>
                    <a:ext uri="{9D8B030D-6E8A-4147-A177-3AD203B41FA5}">
                      <a16:colId xmlns:a16="http://schemas.microsoft.com/office/drawing/2014/main" val="4049971883"/>
                    </a:ext>
                  </a:extLst>
                </a:gridCol>
                <a:gridCol w="503246">
                  <a:extLst>
                    <a:ext uri="{9D8B030D-6E8A-4147-A177-3AD203B41FA5}">
                      <a16:colId xmlns:a16="http://schemas.microsoft.com/office/drawing/2014/main" val="1378958454"/>
                    </a:ext>
                  </a:extLst>
                </a:gridCol>
                <a:gridCol w="503246">
                  <a:extLst>
                    <a:ext uri="{9D8B030D-6E8A-4147-A177-3AD203B41FA5}">
                      <a16:colId xmlns:a16="http://schemas.microsoft.com/office/drawing/2014/main" val="158752627"/>
                    </a:ext>
                  </a:extLst>
                </a:gridCol>
                <a:gridCol w="503246">
                  <a:extLst>
                    <a:ext uri="{9D8B030D-6E8A-4147-A177-3AD203B41FA5}">
                      <a16:colId xmlns:a16="http://schemas.microsoft.com/office/drawing/2014/main" val="1083152406"/>
                    </a:ext>
                  </a:extLst>
                </a:gridCol>
                <a:gridCol w="503246">
                  <a:extLst>
                    <a:ext uri="{9D8B030D-6E8A-4147-A177-3AD203B41FA5}">
                      <a16:colId xmlns:a16="http://schemas.microsoft.com/office/drawing/2014/main" val="256471559"/>
                    </a:ext>
                  </a:extLst>
                </a:gridCol>
              </a:tblGrid>
              <a:tr h="505148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3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9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6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5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1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2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7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4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10444831"/>
                  </a:ext>
                </a:extLst>
              </a:tr>
            </a:tbl>
          </a:graphicData>
        </a:graphic>
      </p:graphicFrame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44CB7C49-5A6F-478A-AB12-7A683A427DBC}"/>
              </a:ext>
            </a:extLst>
          </p:cNvPr>
          <p:cNvGraphicFramePr>
            <a:graphicFrameLocks noGrp="1"/>
          </p:cNvGraphicFramePr>
          <p:nvPr/>
        </p:nvGraphicFramePr>
        <p:xfrm>
          <a:off x="1352854" y="5229409"/>
          <a:ext cx="4025968" cy="5051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3246">
                  <a:extLst>
                    <a:ext uri="{9D8B030D-6E8A-4147-A177-3AD203B41FA5}">
                      <a16:colId xmlns:a16="http://schemas.microsoft.com/office/drawing/2014/main" val="3675568178"/>
                    </a:ext>
                  </a:extLst>
                </a:gridCol>
                <a:gridCol w="503246">
                  <a:extLst>
                    <a:ext uri="{9D8B030D-6E8A-4147-A177-3AD203B41FA5}">
                      <a16:colId xmlns:a16="http://schemas.microsoft.com/office/drawing/2014/main" val="867948579"/>
                    </a:ext>
                  </a:extLst>
                </a:gridCol>
                <a:gridCol w="503246">
                  <a:extLst>
                    <a:ext uri="{9D8B030D-6E8A-4147-A177-3AD203B41FA5}">
                      <a16:colId xmlns:a16="http://schemas.microsoft.com/office/drawing/2014/main" val="3681087126"/>
                    </a:ext>
                  </a:extLst>
                </a:gridCol>
                <a:gridCol w="503246">
                  <a:extLst>
                    <a:ext uri="{9D8B030D-6E8A-4147-A177-3AD203B41FA5}">
                      <a16:colId xmlns:a16="http://schemas.microsoft.com/office/drawing/2014/main" val="4049971883"/>
                    </a:ext>
                  </a:extLst>
                </a:gridCol>
                <a:gridCol w="503246">
                  <a:extLst>
                    <a:ext uri="{9D8B030D-6E8A-4147-A177-3AD203B41FA5}">
                      <a16:colId xmlns:a16="http://schemas.microsoft.com/office/drawing/2014/main" val="1378958454"/>
                    </a:ext>
                  </a:extLst>
                </a:gridCol>
                <a:gridCol w="503246">
                  <a:extLst>
                    <a:ext uri="{9D8B030D-6E8A-4147-A177-3AD203B41FA5}">
                      <a16:colId xmlns:a16="http://schemas.microsoft.com/office/drawing/2014/main" val="158752627"/>
                    </a:ext>
                  </a:extLst>
                </a:gridCol>
                <a:gridCol w="503246">
                  <a:extLst>
                    <a:ext uri="{9D8B030D-6E8A-4147-A177-3AD203B41FA5}">
                      <a16:colId xmlns:a16="http://schemas.microsoft.com/office/drawing/2014/main" val="1083152406"/>
                    </a:ext>
                  </a:extLst>
                </a:gridCol>
                <a:gridCol w="503246">
                  <a:extLst>
                    <a:ext uri="{9D8B030D-6E8A-4147-A177-3AD203B41FA5}">
                      <a16:colId xmlns:a16="http://schemas.microsoft.com/office/drawing/2014/main" val="256471559"/>
                    </a:ext>
                  </a:extLst>
                </a:gridCol>
              </a:tblGrid>
              <a:tr h="505148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3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1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2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4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9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6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5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7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0444831"/>
                  </a:ext>
                </a:extLst>
              </a:tr>
            </a:tbl>
          </a:graphicData>
        </a:graphic>
      </p:graphicFrame>
      <p:sp>
        <p:nvSpPr>
          <p:cNvPr id="6" name="文本框 5">
            <a:extLst>
              <a:ext uri="{FF2B5EF4-FFF2-40B4-BE49-F238E27FC236}">
                <a16:creationId xmlns:a16="http://schemas.microsoft.com/office/drawing/2014/main" id="{BF587E6A-80AD-4346-90F3-979F97F56E1A}"/>
              </a:ext>
            </a:extLst>
          </p:cNvPr>
          <p:cNvSpPr txBox="1"/>
          <p:nvPr/>
        </p:nvSpPr>
        <p:spPr>
          <a:xfrm>
            <a:off x="4498649" y="3732719"/>
            <a:ext cx="29974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Pivot (</a:t>
            </a:r>
            <a:r>
              <a:rPr lang="zh-CN" altLang="en-US" sz="2400" dirty="0"/>
              <a:t>最后一个元素</a:t>
            </a:r>
            <a:r>
              <a:rPr lang="en-US" altLang="zh-CN" sz="2400" dirty="0"/>
              <a:t>)</a:t>
            </a:r>
            <a:endParaRPr lang="zh-CN" altLang="en-US" sz="2400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9F2CA2F-F022-48E4-BE4F-197555C3DD99}"/>
              </a:ext>
            </a:extLst>
          </p:cNvPr>
          <p:cNvSpPr txBox="1"/>
          <p:nvPr/>
        </p:nvSpPr>
        <p:spPr>
          <a:xfrm>
            <a:off x="691464" y="5906185"/>
            <a:ext cx="25378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/>
              <a:t>小于</a:t>
            </a:r>
            <a:r>
              <a:rPr lang="en-US" altLang="zh-CN" sz="2400" dirty="0"/>
              <a:t>pivot</a:t>
            </a:r>
            <a:r>
              <a:rPr lang="zh-CN" altLang="en-US" sz="2400" dirty="0"/>
              <a:t>的部分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4D5AB13-9995-4DD7-B525-2BE39B6A51D1}"/>
              </a:ext>
            </a:extLst>
          </p:cNvPr>
          <p:cNvSpPr txBox="1"/>
          <p:nvPr/>
        </p:nvSpPr>
        <p:spPr>
          <a:xfrm>
            <a:off x="3277816" y="5906185"/>
            <a:ext cx="26437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/>
              <a:t>大于</a:t>
            </a:r>
            <a:r>
              <a:rPr lang="en-US" altLang="zh-CN" sz="2400" dirty="0"/>
              <a:t>pivot</a:t>
            </a:r>
            <a:r>
              <a:rPr lang="zh-CN" altLang="en-US" sz="2400" dirty="0"/>
              <a:t>的部分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DA637B4-41DF-43B8-B5A4-5385F2A015F4}"/>
              </a:ext>
            </a:extLst>
          </p:cNvPr>
          <p:cNvSpPr txBox="1"/>
          <p:nvPr/>
        </p:nvSpPr>
        <p:spPr>
          <a:xfrm>
            <a:off x="6040213" y="4805272"/>
            <a:ext cx="26437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FF0000"/>
                </a:solidFill>
              </a:rPr>
              <a:t>为了简单起见，我们暂时假设输入的</a:t>
            </a:r>
            <a:r>
              <a:rPr lang="en-US" altLang="zh-CN" sz="2400" dirty="0">
                <a:solidFill>
                  <a:srgbClr val="FF0000"/>
                </a:solidFill>
              </a:rPr>
              <a:t>n</a:t>
            </a:r>
            <a:r>
              <a:rPr lang="zh-CN" altLang="en-US" sz="2400" dirty="0">
                <a:solidFill>
                  <a:srgbClr val="FF0000"/>
                </a:solidFill>
              </a:rPr>
              <a:t>个数各不相同</a:t>
            </a:r>
            <a:r>
              <a:rPr lang="en-US" altLang="zh-CN" sz="2400" dirty="0">
                <a:solidFill>
                  <a:srgbClr val="FF0000"/>
                </a:solidFill>
              </a:rPr>
              <a:t>!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  <p:cxnSp>
        <p:nvCxnSpPr>
          <p:cNvPr id="11" name="直接箭头连接符 10">
            <a:extLst>
              <a:ext uri="{FF2B5EF4-FFF2-40B4-BE49-F238E27FC236}">
                <a16:creationId xmlns:a16="http://schemas.microsoft.com/office/drawing/2014/main" id="{95BB8CEC-E0F2-4459-A6A5-C3136C9DFFE8}"/>
              </a:ext>
            </a:extLst>
          </p:cNvPr>
          <p:cNvCxnSpPr/>
          <p:nvPr/>
        </p:nvCxnSpPr>
        <p:spPr bwMode="auto">
          <a:xfrm>
            <a:off x="5090323" y="4155281"/>
            <a:ext cx="53788" cy="43966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" name="左大括号 12">
            <a:extLst>
              <a:ext uri="{FF2B5EF4-FFF2-40B4-BE49-F238E27FC236}">
                <a16:creationId xmlns:a16="http://schemas.microsoft.com/office/drawing/2014/main" id="{D7433CD5-972F-46BE-B68F-BFAF5769D54F}"/>
              </a:ext>
            </a:extLst>
          </p:cNvPr>
          <p:cNvSpPr/>
          <p:nvPr/>
        </p:nvSpPr>
        <p:spPr bwMode="auto">
          <a:xfrm rot="-5400000">
            <a:off x="2010496" y="5136953"/>
            <a:ext cx="177751" cy="1493033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4" name="左大括号 13">
            <a:extLst>
              <a:ext uri="{FF2B5EF4-FFF2-40B4-BE49-F238E27FC236}">
                <a16:creationId xmlns:a16="http://schemas.microsoft.com/office/drawing/2014/main" id="{40871902-4E80-484C-AB8A-BA427DB7EDF6}"/>
              </a:ext>
            </a:extLst>
          </p:cNvPr>
          <p:cNvSpPr/>
          <p:nvPr/>
        </p:nvSpPr>
        <p:spPr bwMode="auto">
          <a:xfrm rot="-5400000">
            <a:off x="4283455" y="4876977"/>
            <a:ext cx="177751" cy="2012984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" name="灯片编号占位符 9">
            <a:extLst>
              <a:ext uri="{FF2B5EF4-FFF2-40B4-BE49-F238E27FC236}">
                <a16:creationId xmlns:a16="http://schemas.microsoft.com/office/drawing/2014/main" id="{C456BD4B-EDEC-8E46-9A4E-F885AD6F9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5E20D-8408-6842-9C4E-91A48B99822E}" type="slidenum">
              <a:rPr kumimoji="1" lang="zh-CN" altLang="en-US" smtClean="0"/>
              <a:pPr/>
              <a:t>21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74548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3" grpId="0" animBg="1"/>
      <p:bldP spid="1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F3113084-443C-4664-B791-6D55ECE18B66}"/>
              </a:ext>
            </a:extLst>
          </p:cNvPr>
          <p:cNvSpPr txBox="1"/>
          <p:nvPr/>
        </p:nvSpPr>
        <p:spPr>
          <a:xfrm>
            <a:off x="1336551" y="797044"/>
            <a:ext cx="26981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/>
              <a:t>然后递归下去。</a:t>
            </a:r>
          </a:p>
        </p:txBody>
      </p:sp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0C0C9961-DC49-4560-AD22-5901D18282D6}"/>
              </a:ext>
            </a:extLst>
          </p:cNvPr>
          <p:cNvGraphicFramePr>
            <a:graphicFrameLocks noGrp="1"/>
          </p:cNvGraphicFramePr>
          <p:nvPr/>
        </p:nvGraphicFramePr>
        <p:xfrm>
          <a:off x="2497077" y="2912376"/>
          <a:ext cx="4025968" cy="5051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3246">
                  <a:extLst>
                    <a:ext uri="{9D8B030D-6E8A-4147-A177-3AD203B41FA5}">
                      <a16:colId xmlns:a16="http://schemas.microsoft.com/office/drawing/2014/main" val="3675568178"/>
                    </a:ext>
                  </a:extLst>
                </a:gridCol>
                <a:gridCol w="503246">
                  <a:extLst>
                    <a:ext uri="{9D8B030D-6E8A-4147-A177-3AD203B41FA5}">
                      <a16:colId xmlns:a16="http://schemas.microsoft.com/office/drawing/2014/main" val="867948579"/>
                    </a:ext>
                  </a:extLst>
                </a:gridCol>
                <a:gridCol w="503246">
                  <a:extLst>
                    <a:ext uri="{9D8B030D-6E8A-4147-A177-3AD203B41FA5}">
                      <a16:colId xmlns:a16="http://schemas.microsoft.com/office/drawing/2014/main" val="3681087126"/>
                    </a:ext>
                  </a:extLst>
                </a:gridCol>
                <a:gridCol w="503246">
                  <a:extLst>
                    <a:ext uri="{9D8B030D-6E8A-4147-A177-3AD203B41FA5}">
                      <a16:colId xmlns:a16="http://schemas.microsoft.com/office/drawing/2014/main" val="4049971883"/>
                    </a:ext>
                  </a:extLst>
                </a:gridCol>
                <a:gridCol w="503246">
                  <a:extLst>
                    <a:ext uri="{9D8B030D-6E8A-4147-A177-3AD203B41FA5}">
                      <a16:colId xmlns:a16="http://schemas.microsoft.com/office/drawing/2014/main" val="1378958454"/>
                    </a:ext>
                  </a:extLst>
                </a:gridCol>
                <a:gridCol w="503246">
                  <a:extLst>
                    <a:ext uri="{9D8B030D-6E8A-4147-A177-3AD203B41FA5}">
                      <a16:colId xmlns:a16="http://schemas.microsoft.com/office/drawing/2014/main" val="158752627"/>
                    </a:ext>
                  </a:extLst>
                </a:gridCol>
                <a:gridCol w="503246">
                  <a:extLst>
                    <a:ext uri="{9D8B030D-6E8A-4147-A177-3AD203B41FA5}">
                      <a16:colId xmlns:a16="http://schemas.microsoft.com/office/drawing/2014/main" val="1083152406"/>
                    </a:ext>
                  </a:extLst>
                </a:gridCol>
                <a:gridCol w="503246">
                  <a:extLst>
                    <a:ext uri="{9D8B030D-6E8A-4147-A177-3AD203B41FA5}">
                      <a16:colId xmlns:a16="http://schemas.microsoft.com/office/drawing/2014/main" val="256471559"/>
                    </a:ext>
                  </a:extLst>
                </a:gridCol>
              </a:tblGrid>
              <a:tr h="505148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1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2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3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4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9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6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5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7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0444831"/>
                  </a:ext>
                </a:extLst>
              </a:tr>
            </a:tbl>
          </a:graphicData>
        </a:graphic>
      </p:graphicFrame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B3D5CFFA-CD6D-423E-9E95-79C8BD7F9394}"/>
              </a:ext>
            </a:extLst>
          </p:cNvPr>
          <p:cNvGraphicFramePr>
            <a:graphicFrameLocks noGrp="1"/>
          </p:cNvGraphicFramePr>
          <p:nvPr/>
        </p:nvGraphicFramePr>
        <p:xfrm>
          <a:off x="2497077" y="1850775"/>
          <a:ext cx="4025968" cy="5051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3246">
                  <a:extLst>
                    <a:ext uri="{9D8B030D-6E8A-4147-A177-3AD203B41FA5}">
                      <a16:colId xmlns:a16="http://schemas.microsoft.com/office/drawing/2014/main" val="3675568178"/>
                    </a:ext>
                  </a:extLst>
                </a:gridCol>
                <a:gridCol w="503246">
                  <a:extLst>
                    <a:ext uri="{9D8B030D-6E8A-4147-A177-3AD203B41FA5}">
                      <a16:colId xmlns:a16="http://schemas.microsoft.com/office/drawing/2014/main" val="867948579"/>
                    </a:ext>
                  </a:extLst>
                </a:gridCol>
                <a:gridCol w="503246">
                  <a:extLst>
                    <a:ext uri="{9D8B030D-6E8A-4147-A177-3AD203B41FA5}">
                      <a16:colId xmlns:a16="http://schemas.microsoft.com/office/drawing/2014/main" val="3681087126"/>
                    </a:ext>
                  </a:extLst>
                </a:gridCol>
                <a:gridCol w="503246">
                  <a:extLst>
                    <a:ext uri="{9D8B030D-6E8A-4147-A177-3AD203B41FA5}">
                      <a16:colId xmlns:a16="http://schemas.microsoft.com/office/drawing/2014/main" val="4049971883"/>
                    </a:ext>
                  </a:extLst>
                </a:gridCol>
                <a:gridCol w="503246">
                  <a:extLst>
                    <a:ext uri="{9D8B030D-6E8A-4147-A177-3AD203B41FA5}">
                      <a16:colId xmlns:a16="http://schemas.microsoft.com/office/drawing/2014/main" val="1378958454"/>
                    </a:ext>
                  </a:extLst>
                </a:gridCol>
                <a:gridCol w="503246">
                  <a:extLst>
                    <a:ext uri="{9D8B030D-6E8A-4147-A177-3AD203B41FA5}">
                      <a16:colId xmlns:a16="http://schemas.microsoft.com/office/drawing/2014/main" val="158752627"/>
                    </a:ext>
                  </a:extLst>
                </a:gridCol>
                <a:gridCol w="503246">
                  <a:extLst>
                    <a:ext uri="{9D8B030D-6E8A-4147-A177-3AD203B41FA5}">
                      <a16:colId xmlns:a16="http://schemas.microsoft.com/office/drawing/2014/main" val="1083152406"/>
                    </a:ext>
                  </a:extLst>
                </a:gridCol>
                <a:gridCol w="503246">
                  <a:extLst>
                    <a:ext uri="{9D8B030D-6E8A-4147-A177-3AD203B41FA5}">
                      <a16:colId xmlns:a16="http://schemas.microsoft.com/office/drawing/2014/main" val="256471559"/>
                    </a:ext>
                  </a:extLst>
                </a:gridCol>
              </a:tblGrid>
              <a:tr h="505148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3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1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2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4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9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6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5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7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0444831"/>
                  </a:ext>
                </a:extLst>
              </a:tr>
            </a:tbl>
          </a:graphicData>
        </a:graphic>
      </p:graphicFrame>
      <p:graphicFrame>
        <p:nvGraphicFramePr>
          <p:cNvPr id="9" name="表格 8">
            <a:extLst>
              <a:ext uri="{FF2B5EF4-FFF2-40B4-BE49-F238E27FC236}">
                <a16:creationId xmlns:a16="http://schemas.microsoft.com/office/drawing/2014/main" id="{8CC6FFB7-5711-4DE6-A1D9-B261AB341C38}"/>
              </a:ext>
            </a:extLst>
          </p:cNvPr>
          <p:cNvGraphicFramePr>
            <a:graphicFrameLocks noGrp="1"/>
          </p:cNvGraphicFramePr>
          <p:nvPr/>
        </p:nvGraphicFramePr>
        <p:xfrm>
          <a:off x="2497077" y="3973977"/>
          <a:ext cx="4025968" cy="5051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3246">
                  <a:extLst>
                    <a:ext uri="{9D8B030D-6E8A-4147-A177-3AD203B41FA5}">
                      <a16:colId xmlns:a16="http://schemas.microsoft.com/office/drawing/2014/main" val="3675568178"/>
                    </a:ext>
                  </a:extLst>
                </a:gridCol>
                <a:gridCol w="503246">
                  <a:extLst>
                    <a:ext uri="{9D8B030D-6E8A-4147-A177-3AD203B41FA5}">
                      <a16:colId xmlns:a16="http://schemas.microsoft.com/office/drawing/2014/main" val="867948579"/>
                    </a:ext>
                  </a:extLst>
                </a:gridCol>
                <a:gridCol w="503246">
                  <a:extLst>
                    <a:ext uri="{9D8B030D-6E8A-4147-A177-3AD203B41FA5}">
                      <a16:colId xmlns:a16="http://schemas.microsoft.com/office/drawing/2014/main" val="3681087126"/>
                    </a:ext>
                  </a:extLst>
                </a:gridCol>
                <a:gridCol w="503246">
                  <a:extLst>
                    <a:ext uri="{9D8B030D-6E8A-4147-A177-3AD203B41FA5}">
                      <a16:colId xmlns:a16="http://schemas.microsoft.com/office/drawing/2014/main" val="4049971883"/>
                    </a:ext>
                  </a:extLst>
                </a:gridCol>
                <a:gridCol w="503246">
                  <a:extLst>
                    <a:ext uri="{9D8B030D-6E8A-4147-A177-3AD203B41FA5}">
                      <a16:colId xmlns:a16="http://schemas.microsoft.com/office/drawing/2014/main" val="1378958454"/>
                    </a:ext>
                  </a:extLst>
                </a:gridCol>
                <a:gridCol w="503246">
                  <a:extLst>
                    <a:ext uri="{9D8B030D-6E8A-4147-A177-3AD203B41FA5}">
                      <a16:colId xmlns:a16="http://schemas.microsoft.com/office/drawing/2014/main" val="158752627"/>
                    </a:ext>
                  </a:extLst>
                </a:gridCol>
                <a:gridCol w="503246">
                  <a:extLst>
                    <a:ext uri="{9D8B030D-6E8A-4147-A177-3AD203B41FA5}">
                      <a16:colId xmlns:a16="http://schemas.microsoft.com/office/drawing/2014/main" val="1083152406"/>
                    </a:ext>
                  </a:extLst>
                </a:gridCol>
                <a:gridCol w="503246">
                  <a:extLst>
                    <a:ext uri="{9D8B030D-6E8A-4147-A177-3AD203B41FA5}">
                      <a16:colId xmlns:a16="http://schemas.microsoft.com/office/drawing/2014/main" val="256471559"/>
                    </a:ext>
                  </a:extLst>
                </a:gridCol>
              </a:tblGrid>
              <a:tr h="505148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1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2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3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4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6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5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7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9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0444831"/>
                  </a:ext>
                </a:extLst>
              </a:tr>
            </a:tbl>
          </a:graphicData>
        </a:graphic>
      </p:graphicFrame>
      <p:sp>
        <p:nvSpPr>
          <p:cNvPr id="10" name="左大括号 9">
            <a:extLst>
              <a:ext uri="{FF2B5EF4-FFF2-40B4-BE49-F238E27FC236}">
                <a16:creationId xmlns:a16="http://schemas.microsoft.com/office/drawing/2014/main" id="{41D397AC-87ED-4755-B7F9-8D0CBF745696}"/>
              </a:ext>
            </a:extLst>
          </p:cNvPr>
          <p:cNvSpPr/>
          <p:nvPr/>
        </p:nvSpPr>
        <p:spPr bwMode="auto">
          <a:xfrm rot="-5400000">
            <a:off x="3154718" y="1757940"/>
            <a:ext cx="177751" cy="1493033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1" name="左大括号 10">
            <a:extLst>
              <a:ext uri="{FF2B5EF4-FFF2-40B4-BE49-F238E27FC236}">
                <a16:creationId xmlns:a16="http://schemas.microsoft.com/office/drawing/2014/main" id="{045E72C0-C969-4622-ABE4-CB664693546D}"/>
              </a:ext>
            </a:extLst>
          </p:cNvPr>
          <p:cNvSpPr/>
          <p:nvPr/>
        </p:nvSpPr>
        <p:spPr bwMode="auto">
          <a:xfrm rot="-5400000">
            <a:off x="5427677" y="1497964"/>
            <a:ext cx="177751" cy="2012984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2" name="左大括号 11">
            <a:extLst>
              <a:ext uri="{FF2B5EF4-FFF2-40B4-BE49-F238E27FC236}">
                <a16:creationId xmlns:a16="http://schemas.microsoft.com/office/drawing/2014/main" id="{720EE982-1C76-4EE4-A305-7AE2A48079C5}"/>
              </a:ext>
            </a:extLst>
          </p:cNvPr>
          <p:cNvSpPr/>
          <p:nvPr/>
        </p:nvSpPr>
        <p:spPr bwMode="auto">
          <a:xfrm rot="-5400000">
            <a:off x="4921580" y="4155592"/>
            <a:ext cx="192419" cy="1015458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13" name="表格 12">
            <a:extLst>
              <a:ext uri="{FF2B5EF4-FFF2-40B4-BE49-F238E27FC236}">
                <a16:creationId xmlns:a16="http://schemas.microsoft.com/office/drawing/2014/main" id="{EF2F8019-750B-4B98-965C-AC8BE95ADCEB}"/>
              </a:ext>
            </a:extLst>
          </p:cNvPr>
          <p:cNvGraphicFramePr>
            <a:graphicFrameLocks noGrp="1"/>
          </p:cNvGraphicFramePr>
          <p:nvPr/>
        </p:nvGraphicFramePr>
        <p:xfrm>
          <a:off x="2497077" y="5035578"/>
          <a:ext cx="4025968" cy="5051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3246">
                  <a:extLst>
                    <a:ext uri="{9D8B030D-6E8A-4147-A177-3AD203B41FA5}">
                      <a16:colId xmlns:a16="http://schemas.microsoft.com/office/drawing/2014/main" val="3675568178"/>
                    </a:ext>
                  </a:extLst>
                </a:gridCol>
                <a:gridCol w="503246">
                  <a:extLst>
                    <a:ext uri="{9D8B030D-6E8A-4147-A177-3AD203B41FA5}">
                      <a16:colId xmlns:a16="http://schemas.microsoft.com/office/drawing/2014/main" val="867948579"/>
                    </a:ext>
                  </a:extLst>
                </a:gridCol>
                <a:gridCol w="503246">
                  <a:extLst>
                    <a:ext uri="{9D8B030D-6E8A-4147-A177-3AD203B41FA5}">
                      <a16:colId xmlns:a16="http://schemas.microsoft.com/office/drawing/2014/main" val="3681087126"/>
                    </a:ext>
                  </a:extLst>
                </a:gridCol>
                <a:gridCol w="503246">
                  <a:extLst>
                    <a:ext uri="{9D8B030D-6E8A-4147-A177-3AD203B41FA5}">
                      <a16:colId xmlns:a16="http://schemas.microsoft.com/office/drawing/2014/main" val="4049971883"/>
                    </a:ext>
                  </a:extLst>
                </a:gridCol>
                <a:gridCol w="503246">
                  <a:extLst>
                    <a:ext uri="{9D8B030D-6E8A-4147-A177-3AD203B41FA5}">
                      <a16:colId xmlns:a16="http://schemas.microsoft.com/office/drawing/2014/main" val="1378958454"/>
                    </a:ext>
                  </a:extLst>
                </a:gridCol>
                <a:gridCol w="503246">
                  <a:extLst>
                    <a:ext uri="{9D8B030D-6E8A-4147-A177-3AD203B41FA5}">
                      <a16:colId xmlns:a16="http://schemas.microsoft.com/office/drawing/2014/main" val="158752627"/>
                    </a:ext>
                  </a:extLst>
                </a:gridCol>
                <a:gridCol w="503246">
                  <a:extLst>
                    <a:ext uri="{9D8B030D-6E8A-4147-A177-3AD203B41FA5}">
                      <a16:colId xmlns:a16="http://schemas.microsoft.com/office/drawing/2014/main" val="1083152406"/>
                    </a:ext>
                  </a:extLst>
                </a:gridCol>
                <a:gridCol w="503246">
                  <a:extLst>
                    <a:ext uri="{9D8B030D-6E8A-4147-A177-3AD203B41FA5}">
                      <a16:colId xmlns:a16="http://schemas.microsoft.com/office/drawing/2014/main" val="256471559"/>
                    </a:ext>
                  </a:extLst>
                </a:gridCol>
              </a:tblGrid>
              <a:tr h="505148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1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2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3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4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5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6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7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9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0444831"/>
                  </a:ext>
                </a:extLst>
              </a:tr>
            </a:tbl>
          </a:graphicData>
        </a:graphic>
      </p:graphicFrame>
      <p:sp>
        <p:nvSpPr>
          <p:cNvPr id="14" name="左大括号 13">
            <a:extLst>
              <a:ext uri="{FF2B5EF4-FFF2-40B4-BE49-F238E27FC236}">
                <a16:creationId xmlns:a16="http://schemas.microsoft.com/office/drawing/2014/main" id="{2C7C159B-90EA-4119-89FA-167D00AC86B6}"/>
              </a:ext>
            </a:extLst>
          </p:cNvPr>
          <p:cNvSpPr/>
          <p:nvPr/>
        </p:nvSpPr>
        <p:spPr bwMode="auto">
          <a:xfrm rot="-5400000">
            <a:off x="2645755" y="3268846"/>
            <a:ext cx="207929" cy="505284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5" name="左大括号 14">
            <a:extLst>
              <a:ext uri="{FF2B5EF4-FFF2-40B4-BE49-F238E27FC236}">
                <a16:creationId xmlns:a16="http://schemas.microsoft.com/office/drawing/2014/main" id="{94111503-7C68-4AEC-B653-68D423DC03AF}"/>
              </a:ext>
            </a:extLst>
          </p:cNvPr>
          <p:cNvSpPr/>
          <p:nvPr/>
        </p:nvSpPr>
        <p:spPr bwMode="auto">
          <a:xfrm rot="-5400000">
            <a:off x="3633504" y="3283935"/>
            <a:ext cx="207929" cy="505284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6" name="左大括号 15">
            <a:extLst>
              <a:ext uri="{FF2B5EF4-FFF2-40B4-BE49-F238E27FC236}">
                <a16:creationId xmlns:a16="http://schemas.microsoft.com/office/drawing/2014/main" id="{D4E6C9B6-EF11-4B35-889F-F2A34BF8E5D2}"/>
              </a:ext>
            </a:extLst>
          </p:cNvPr>
          <p:cNvSpPr/>
          <p:nvPr/>
        </p:nvSpPr>
        <p:spPr bwMode="auto">
          <a:xfrm rot="-5400000">
            <a:off x="6166439" y="4398565"/>
            <a:ext cx="207929" cy="505284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7" name="左大括号 16">
            <a:extLst>
              <a:ext uri="{FF2B5EF4-FFF2-40B4-BE49-F238E27FC236}">
                <a16:creationId xmlns:a16="http://schemas.microsoft.com/office/drawing/2014/main" id="{F7E9A63E-AD78-4657-92D0-30BD03157EEE}"/>
              </a:ext>
            </a:extLst>
          </p:cNvPr>
          <p:cNvSpPr/>
          <p:nvPr/>
        </p:nvSpPr>
        <p:spPr bwMode="auto">
          <a:xfrm rot="-5400000">
            <a:off x="5159946" y="5433269"/>
            <a:ext cx="207929" cy="505284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8F08494F-ADE7-3741-B071-2FAD24CE3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A2D0236-0557-934B-8634-56B1BEC48C3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3CFD961-4384-4E45-9B7C-F280695A6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5E20D-8408-6842-9C4E-91A48B99822E}" type="slidenum">
              <a:rPr kumimoji="1" lang="zh-CN" altLang="en-US" smtClean="0"/>
              <a:pPr/>
              <a:t>22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03509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D000F0C-2EBF-48B2-BECE-7DDEA750F5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600" dirty="0">
                <a:solidFill>
                  <a:schemeClr val="bg1"/>
                </a:solidFill>
              </a:rPr>
              <a:t>递归的伪代码说明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D9AEE3A-5330-4C8C-9AF4-00AC8D4FE69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2400" b="1" dirty="0">
                <a:latin typeface="Courier" pitchFamily="2" charset="0"/>
                <a:cs typeface="Times New Roman" panose="02020603050405020304" pitchFamily="18" charset="0"/>
              </a:rPr>
              <a:t>void  </a:t>
            </a:r>
            <a:r>
              <a:rPr lang="en-US" altLang="zh-CN" sz="2400" b="1" dirty="0" err="1">
                <a:latin typeface="Courier" pitchFamily="2" charset="0"/>
                <a:cs typeface="Times New Roman" panose="02020603050405020304" pitchFamily="18" charset="0"/>
              </a:rPr>
              <a:t>Qsort</a:t>
            </a:r>
            <a:r>
              <a:rPr lang="en-US" altLang="zh-CN" sz="2400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(KEY a[], int </a:t>
            </a:r>
            <a:r>
              <a:rPr lang="en-US" altLang="zh-CN" sz="2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zh-CN" sz="2400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, int </a:t>
            </a:r>
            <a:r>
              <a:rPr lang="en-US" altLang="zh-CN" sz="2400" i="1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r</a:t>
            </a:r>
            <a:r>
              <a:rPr lang="en-US" altLang="zh-CN" sz="2400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){</a:t>
            </a:r>
          </a:p>
          <a:p>
            <a:pPr marL="457200" lvl="1" indent="0">
              <a:buNone/>
            </a:pPr>
            <a:r>
              <a:rPr lang="en-US" altLang="zh-CN" sz="2400" b="1" dirty="0">
                <a:latin typeface="Courier" pitchFamily="2" charset="0"/>
                <a:cs typeface="Times New Roman" panose="02020603050405020304" pitchFamily="18" charset="0"/>
              </a:rPr>
              <a:t>int</a:t>
            </a:r>
            <a:r>
              <a:rPr lang="en-US" altLang="zh-CN" sz="2400" dirty="0">
                <a:solidFill>
                  <a:srgbClr val="0070C0"/>
                </a:solidFill>
                <a:latin typeface="Courier" pitchFamily="2" charset="0"/>
                <a:cs typeface="Times New Roman" panose="02020603050405020304" pitchFamily="18" charset="0"/>
              </a:rPr>
              <a:t> </a:t>
            </a:r>
            <a:r>
              <a:rPr lang="en-US" altLang="zh-CN" sz="2400" i="1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k</a:t>
            </a:r>
            <a:r>
              <a:rPr lang="en-US" altLang="zh-CN" sz="2400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 = </a:t>
            </a:r>
            <a:r>
              <a:rPr lang="en-US" altLang="zh-CN" sz="2400" b="1" dirty="0">
                <a:latin typeface="Courier" pitchFamily="2" charset="0"/>
                <a:cs typeface="Times New Roman" panose="02020603050405020304" pitchFamily="18" charset="0"/>
              </a:rPr>
              <a:t>Partition</a:t>
            </a:r>
            <a:r>
              <a:rPr lang="en-US" altLang="zh-CN" sz="2400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(a,</a:t>
            </a:r>
            <a:r>
              <a:rPr lang="zh-CN" altLang="en-US" sz="2400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 </a:t>
            </a:r>
            <a:r>
              <a:rPr lang="en-US" altLang="zh-CN" sz="2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zh-CN" sz="2400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,</a:t>
            </a:r>
            <a:r>
              <a:rPr lang="zh-CN" altLang="en-US" sz="2400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 </a:t>
            </a:r>
            <a:r>
              <a:rPr lang="en-US" altLang="zh-CN" sz="2400" i="1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r</a:t>
            </a:r>
            <a:r>
              <a:rPr lang="en-US" altLang="zh-CN" sz="2400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);  </a:t>
            </a:r>
            <a:r>
              <a:rPr lang="en-US" altLang="zh-CN" sz="2400" dirty="0">
                <a:solidFill>
                  <a:srgbClr val="969696"/>
                </a:solidFill>
                <a:latin typeface="Courier" pitchFamily="2" charset="0"/>
                <a:cs typeface="Times New Roman" panose="02020603050405020304" pitchFamily="18" charset="0"/>
              </a:rPr>
              <a:t>(</a:t>
            </a:r>
            <a:r>
              <a:rPr lang="zh-CN" altLang="en-US" sz="2400" dirty="0">
                <a:solidFill>
                  <a:srgbClr val="969696"/>
                </a:solidFill>
                <a:latin typeface="Courier" pitchFamily="2" charset="0"/>
                <a:cs typeface="Times New Roman" panose="02020603050405020304" pitchFamily="18" charset="0"/>
              </a:rPr>
              <a:t>见下页）</a:t>
            </a:r>
            <a:endParaRPr lang="en-US" altLang="zh-CN" sz="2400" dirty="0">
              <a:solidFill>
                <a:srgbClr val="969696"/>
              </a:solidFill>
              <a:latin typeface="Courier" pitchFamily="2" charset="0"/>
              <a:cs typeface="Times New Roman" panose="02020603050405020304" pitchFamily="18" charset="0"/>
            </a:endParaRPr>
          </a:p>
          <a:p>
            <a:pPr marL="914400" lvl="2" indent="0">
              <a:buNone/>
            </a:pPr>
            <a:r>
              <a:rPr lang="en-US" altLang="zh-CN" sz="2400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// </a:t>
            </a:r>
            <a:r>
              <a:rPr lang="zh-CN" altLang="en-US" sz="2400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取 </a:t>
            </a:r>
            <a:r>
              <a:rPr lang="en-US" altLang="zh-CN" sz="2400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p=a[r]</a:t>
            </a:r>
            <a:r>
              <a:rPr lang="zh-CN" altLang="en-US" sz="2400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作</a:t>
            </a:r>
            <a:r>
              <a:rPr lang="en-US" altLang="zh-CN" sz="2400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pivot.</a:t>
            </a:r>
            <a:br>
              <a:rPr lang="en-US" altLang="zh-CN" sz="2400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</a:br>
            <a:r>
              <a:rPr lang="en-US" altLang="zh-CN" sz="2400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   </a:t>
            </a:r>
            <a:r>
              <a:rPr lang="zh-CN" altLang="en-US" sz="2400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将</a:t>
            </a:r>
            <a:r>
              <a:rPr lang="en-US" altLang="zh-CN" sz="2400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a[</a:t>
            </a:r>
            <a:r>
              <a:rPr lang="en-US" altLang="zh-CN" sz="2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zh-CN" sz="2400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]~a[r]</a:t>
            </a:r>
            <a:r>
              <a:rPr lang="zh-CN" altLang="en-US" sz="2400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中小于</a:t>
            </a:r>
            <a:r>
              <a:rPr lang="en-US" altLang="zh-CN" sz="2400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p</a:t>
            </a:r>
            <a:r>
              <a:rPr lang="zh-CN" altLang="en-US" sz="2400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的放到</a:t>
            </a:r>
            <a:r>
              <a:rPr lang="en-US" altLang="zh-CN" sz="2400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p</a:t>
            </a:r>
            <a:r>
              <a:rPr lang="zh-CN" altLang="en-US" sz="2400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前面；</a:t>
            </a:r>
            <a:endParaRPr lang="en-US" altLang="zh-CN" sz="2400" dirty="0">
              <a:solidFill>
                <a:schemeClr val="tx1"/>
              </a:solidFill>
              <a:latin typeface="Courier" pitchFamily="2" charset="0"/>
              <a:cs typeface="Times New Roman" panose="02020603050405020304" pitchFamily="18" charset="0"/>
            </a:endParaRPr>
          </a:p>
          <a:p>
            <a:pPr marL="914400" lvl="2" indent="0">
              <a:buNone/>
            </a:pPr>
            <a:r>
              <a:rPr lang="zh-CN" altLang="en-US" sz="2400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   将</a:t>
            </a:r>
            <a:r>
              <a:rPr lang="en-US" altLang="zh-CN" sz="2400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a[</a:t>
            </a:r>
            <a:r>
              <a:rPr lang="en-US" altLang="zh-CN" sz="2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zh-CN" sz="2400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]~a[r]</a:t>
            </a:r>
            <a:r>
              <a:rPr lang="zh-CN" altLang="en-US" sz="2400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中大于</a:t>
            </a:r>
            <a:r>
              <a:rPr lang="en-US" altLang="zh-CN" sz="2400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p</a:t>
            </a:r>
            <a:r>
              <a:rPr lang="zh-CN" altLang="en-US" sz="2400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的放到</a:t>
            </a:r>
            <a:r>
              <a:rPr lang="en-US" altLang="zh-CN" sz="2400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p</a:t>
            </a:r>
            <a:r>
              <a:rPr lang="zh-CN" altLang="en-US" sz="2400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后面；</a:t>
            </a:r>
            <a:endParaRPr lang="en-US" altLang="zh-CN" sz="2400" dirty="0">
              <a:solidFill>
                <a:schemeClr val="tx1"/>
              </a:solidFill>
              <a:latin typeface="Courier" pitchFamily="2" charset="0"/>
              <a:cs typeface="Times New Roman" panose="02020603050405020304" pitchFamily="18" charset="0"/>
            </a:endParaRPr>
          </a:p>
          <a:p>
            <a:pPr marL="914400" lvl="2" indent="0">
              <a:buNone/>
            </a:pPr>
            <a:r>
              <a:rPr lang="zh-CN" altLang="en-US" sz="2400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   并假设调整完后</a:t>
            </a:r>
            <a:r>
              <a:rPr lang="en-US" altLang="zh-CN" sz="2400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p</a:t>
            </a:r>
            <a:r>
              <a:rPr lang="zh-CN" altLang="en-US" sz="2400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在</a:t>
            </a:r>
            <a:r>
              <a:rPr lang="en-US" altLang="zh-CN" sz="2400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a[k]</a:t>
            </a:r>
            <a:r>
              <a:rPr lang="zh-CN" altLang="en-US" sz="2400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。 </a:t>
            </a:r>
            <a:r>
              <a:rPr lang="en-US" altLang="zh-CN" sz="2400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k</a:t>
            </a:r>
            <a:r>
              <a:rPr lang="en-US" altLang="zh-CN" sz="2400" dirty="0">
                <a:solidFill>
                  <a:schemeClr val="tx1"/>
                </a:solidFill>
                <a:latin typeface="Courier" pitchFamily="2" charset="0"/>
                <a:ea typeface="等线" panose="02010600030101010101" pitchFamily="2" charset="-122"/>
                <a:cs typeface="Times New Roman" panose="02020603050405020304" pitchFamily="18" charset="0"/>
              </a:rPr>
              <a:t>∈[</a:t>
            </a:r>
            <a:r>
              <a:rPr lang="en-US" altLang="zh-CN" sz="2400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zh-CN" sz="2400" dirty="0" err="1">
                <a:solidFill>
                  <a:schemeClr val="tx1"/>
                </a:solidFill>
                <a:latin typeface="Courier" pitchFamily="2" charset="0"/>
                <a:ea typeface="等线" panose="02010600030101010101" pitchFamily="2" charset="-122"/>
                <a:cs typeface="Times New Roman" panose="02020603050405020304" pitchFamily="18" charset="0"/>
              </a:rPr>
              <a:t>,r</a:t>
            </a:r>
            <a:r>
              <a:rPr lang="en-US" altLang="zh-CN" sz="2400" dirty="0">
                <a:solidFill>
                  <a:schemeClr val="tx1"/>
                </a:solidFill>
                <a:latin typeface="Courier" pitchFamily="2" charset="0"/>
                <a:ea typeface="等线" panose="02010600030101010101" pitchFamily="2" charset="-122"/>
                <a:cs typeface="Times New Roman" panose="02020603050405020304" pitchFamily="18" charset="0"/>
              </a:rPr>
              <a:t>]</a:t>
            </a:r>
            <a:endParaRPr lang="en-US" altLang="zh-CN" sz="2400" dirty="0">
              <a:solidFill>
                <a:schemeClr val="tx1"/>
              </a:solidFill>
              <a:latin typeface="Courier" pitchFamily="2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r>
              <a:rPr lang="en-US" altLang="zh-CN" sz="2400" b="1" dirty="0">
                <a:latin typeface="Courier" pitchFamily="2" charset="0"/>
                <a:cs typeface="Times New Roman" panose="02020603050405020304" pitchFamily="18" charset="0"/>
              </a:rPr>
              <a:t>if</a:t>
            </a:r>
            <a:r>
              <a:rPr lang="en-US" altLang="zh-CN" sz="2400" dirty="0">
                <a:solidFill>
                  <a:srgbClr val="0070C0"/>
                </a:solidFill>
                <a:latin typeface="Courier" pitchFamily="2" charset="0"/>
                <a:cs typeface="Times New Roman" panose="02020603050405020304" pitchFamily="18" charset="0"/>
              </a:rPr>
              <a:t> (</a:t>
            </a:r>
            <a:r>
              <a:rPr lang="en-US" altLang="zh-CN" sz="2400" i="1" dirty="0" err="1">
                <a:solidFill>
                  <a:srgbClr val="0070C0"/>
                </a:solidFill>
                <a:latin typeface="Courier" pitchFamily="2" charset="0"/>
                <a:cs typeface="Times New Roman" panose="02020603050405020304" pitchFamily="18" charset="0"/>
              </a:rPr>
              <a:t>k</a:t>
            </a:r>
            <a:r>
              <a:rPr lang="en-US" altLang="zh-CN" sz="2400" dirty="0" err="1">
                <a:solidFill>
                  <a:srgbClr val="0070C0"/>
                </a:solidFill>
                <a:latin typeface="Courier" pitchFamily="2" charset="0"/>
                <a:cs typeface="Times New Roman" panose="02020603050405020304" pitchFamily="18" charset="0"/>
              </a:rPr>
              <a:t>≠</a:t>
            </a:r>
            <a:r>
              <a:rPr lang="en-US" altLang="zh-CN" sz="2400" i="1" dirty="0" err="1">
                <a:solidFill>
                  <a:srgbClr val="0070C0"/>
                </a:solidFill>
                <a:latin typeface="Courier" pitchFamily="2" charset="0"/>
                <a:cs typeface="Times New Roman" panose="02020603050405020304" pitchFamily="18" charset="0"/>
              </a:rPr>
              <a:t>l</a:t>
            </a:r>
            <a:r>
              <a:rPr lang="en-US" altLang="zh-CN" sz="2400" dirty="0">
                <a:solidFill>
                  <a:srgbClr val="0070C0"/>
                </a:solidFill>
                <a:latin typeface="Courier" pitchFamily="2" charset="0"/>
                <a:cs typeface="Times New Roman" panose="02020603050405020304" pitchFamily="18" charset="0"/>
              </a:rPr>
              <a:t>)  </a:t>
            </a:r>
            <a:r>
              <a:rPr lang="en-US" altLang="zh-CN" sz="2400" b="1" dirty="0" err="1">
                <a:solidFill>
                  <a:schemeClr val="tx2"/>
                </a:solidFill>
                <a:latin typeface="Courier" pitchFamily="2" charset="0"/>
                <a:cs typeface="Times New Roman" panose="02020603050405020304" pitchFamily="18" charset="0"/>
              </a:rPr>
              <a:t>Qsort</a:t>
            </a:r>
            <a:r>
              <a:rPr lang="en-US" altLang="zh-CN" sz="2400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(a, </a:t>
            </a:r>
            <a:r>
              <a:rPr lang="en-US" altLang="zh-CN" sz="2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zh-CN" sz="2400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, </a:t>
            </a:r>
            <a:r>
              <a:rPr lang="en-US" altLang="zh-CN" sz="2400" i="1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k</a:t>
            </a:r>
            <a:r>
              <a:rPr lang="en-US" altLang="zh-CN" sz="2400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-1);</a:t>
            </a:r>
          </a:p>
          <a:p>
            <a:pPr marL="457200" lvl="1" indent="0">
              <a:buNone/>
            </a:pPr>
            <a:r>
              <a:rPr lang="en-US" altLang="zh-CN" sz="2400" b="1" dirty="0">
                <a:latin typeface="Courier" pitchFamily="2" charset="0"/>
                <a:cs typeface="Times New Roman" panose="02020603050405020304" pitchFamily="18" charset="0"/>
              </a:rPr>
              <a:t>if</a:t>
            </a:r>
            <a:r>
              <a:rPr lang="en-US" altLang="zh-CN" sz="2400" dirty="0">
                <a:solidFill>
                  <a:srgbClr val="0070C0"/>
                </a:solidFill>
                <a:latin typeface="Courier" pitchFamily="2" charset="0"/>
                <a:cs typeface="Times New Roman" panose="02020603050405020304" pitchFamily="18" charset="0"/>
              </a:rPr>
              <a:t> (</a:t>
            </a:r>
            <a:r>
              <a:rPr lang="en-US" altLang="zh-CN" sz="2400" i="1" dirty="0" err="1">
                <a:solidFill>
                  <a:srgbClr val="0070C0"/>
                </a:solidFill>
                <a:latin typeface="Courier" pitchFamily="2" charset="0"/>
                <a:cs typeface="Times New Roman" panose="02020603050405020304" pitchFamily="18" charset="0"/>
              </a:rPr>
              <a:t>k≠r</a:t>
            </a:r>
            <a:r>
              <a:rPr lang="en-US" altLang="zh-CN" sz="2400" dirty="0">
                <a:solidFill>
                  <a:srgbClr val="0070C0"/>
                </a:solidFill>
                <a:latin typeface="Courier" pitchFamily="2" charset="0"/>
                <a:cs typeface="Times New Roman" panose="02020603050405020304" pitchFamily="18" charset="0"/>
              </a:rPr>
              <a:t>)  </a:t>
            </a:r>
            <a:r>
              <a:rPr lang="en-US" altLang="zh-CN" sz="2400" b="1" dirty="0" err="1">
                <a:solidFill>
                  <a:schemeClr val="tx2"/>
                </a:solidFill>
                <a:latin typeface="Courier" pitchFamily="2" charset="0"/>
                <a:cs typeface="Times New Roman" panose="02020603050405020304" pitchFamily="18" charset="0"/>
              </a:rPr>
              <a:t>Qsort</a:t>
            </a:r>
            <a:r>
              <a:rPr lang="en-US" altLang="zh-CN" sz="2400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(a, </a:t>
            </a:r>
            <a:r>
              <a:rPr lang="en-US" altLang="zh-CN" sz="2400" i="1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k</a:t>
            </a:r>
            <a:r>
              <a:rPr lang="en-US" altLang="zh-CN" sz="2400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+1, </a:t>
            </a:r>
            <a:r>
              <a:rPr lang="en-US" altLang="zh-CN" sz="2400" i="1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r</a:t>
            </a:r>
            <a:r>
              <a:rPr lang="en-US" altLang="zh-CN" sz="2400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);</a:t>
            </a:r>
          </a:p>
          <a:p>
            <a:pPr marL="0" indent="0">
              <a:buNone/>
            </a:pPr>
            <a:r>
              <a:rPr lang="en-US" altLang="zh-CN" sz="2400" dirty="0">
                <a:solidFill>
                  <a:srgbClr val="0070C0"/>
                </a:solidFill>
                <a:latin typeface="Courier" pitchFamily="2" charset="0"/>
                <a:cs typeface="Times New Roman" panose="02020603050405020304" pitchFamily="18" charset="0"/>
              </a:rPr>
              <a:t>}</a:t>
            </a:r>
            <a:endParaRPr lang="zh-CN" altLang="en-US" sz="2400" dirty="0">
              <a:solidFill>
                <a:srgbClr val="0070C0"/>
              </a:solidFill>
              <a:latin typeface="Courier" pitchFamily="2" charset="0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D9D5407-0F84-4EF8-9FAF-F21E8536E76D}"/>
              </a:ext>
            </a:extLst>
          </p:cNvPr>
          <p:cNvSpPr txBox="1"/>
          <p:nvPr/>
        </p:nvSpPr>
        <p:spPr>
          <a:xfrm>
            <a:off x="3444892" y="5667324"/>
            <a:ext cx="4984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dirty="0"/>
              <a:t>调用 </a:t>
            </a:r>
            <a:r>
              <a:rPr lang="en-US" altLang="zh-CN" sz="2800" dirty="0" err="1">
                <a:solidFill>
                  <a:srgbClr val="0070C0"/>
                </a:solidFill>
              </a:rPr>
              <a:t>Qsort</a:t>
            </a:r>
            <a:r>
              <a:rPr lang="en-US" altLang="zh-CN" sz="2800" dirty="0">
                <a:solidFill>
                  <a:srgbClr val="0070C0"/>
                </a:solidFill>
              </a:rPr>
              <a:t>(a,1,n)</a:t>
            </a:r>
            <a:r>
              <a:rPr lang="en-US" altLang="zh-CN" sz="2800" dirty="0"/>
              <a:t> </a:t>
            </a:r>
            <a:r>
              <a:rPr lang="zh-CN" altLang="en-US" sz="2800" dirty="0"/>
              <a:t>即可排序。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6BC1E11-7C97-0647-857F-73A15FA7B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5E20D-8408-6842-9C4E-91A48B99822E}" type="slidenum">
              <a:rPr kumimoji="1" lang="zh-CN" altLang="en-US" smtClean="0"/>
              <a:pPr/>
              <a:t>23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55120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511CDB7-3BAF-46B3-A48E-2A60498E77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6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partition</a:t>
            </a:r>
            <a:r>
              <a:rPr lang="zh-CN" altLang="en-US" sz="3600" dirty="0">
                <a:solidFill>
                  <a:schemeClr val="bg1"/>
                </a:solidFill>
                <a:latin typeface="Cambria" panose="02040503050406030204" pitchFamily="18" charset="0"/>
              </a:rPr>
              <a:t>过程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4A2715F-1D33-44C1-B1CF-7EC6F04DEB56}"/>
              </a:ext>
            </a:extLst>
          </p:cNvPr>
          <p:cNvSpPr txBox="1">
            <a:spLocks noGrp="1"/>
          </p:cNvSpPr>
          <p:nvPr>
            <p:ph sz="quarter" idx="13"/>
          </p:nvPr>
        </p:nvSpPr>
        <p:spPr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altLang="zh-CN" b="1" dirty="0">
                <a:solidFill>
                  <a:schemeClr val="tx2"/>
                </a:solidFill>
                <a:latin typeface="Courier" pitchFamily="2" charset="0"/>
                <a:cs typeface="Times New Roman" panose="02020603050405020304" pitchFamily="18" charset="0"/>
              </a:rPr>
              <a:t>Key</a:t>
            </a:r>
            <a:r>
              <a:rPr lang="en-US" altLang="zh-CN" dirty="0">
                <a:solidFill>
                  <a:srgbClr val="0070C0"/>
                </a:solidFill>
                <a:latin typeface="Courier" pitchFamily="2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p = a[</a:t>
            </a:r>
            <a:r>
              <a:rPr lang="en-US" altLang="zh-CN" i="1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r</a:t>
            </a:r>
            <a:r>
              <a:rPr lang="en-US" altLang="zh-CN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];</a:t>
            </a:r>
          </a:p>
          <a:p>
            <a:pPr marL="0" indent="0">
              <a:buNone/>
            </a:pPr>
            <a:r>
              <a:rPr lang="en-US" altLang="zh-CN" b="1" dirty="0">
                <a:solidFill>
                  <a:schemeClr val="tx2"/>
                </a:solidFill>
                <a:latin typeface="Courier" pitchFamily="2" charset="0"/>
                <a:cs typeface="Times New Roman" panose="02020603050405020304" pitchFamily="18" charset="0"/>
              </a:rPr>
              <a:t>int</a:t>
            </a:r>
            <a:r>
              <a:rPr lang="en-US" altLang="zh-CN" dirty="0">
                <a:solidFill>
                  <a:srgbClr val="0070C0"/>
                </a:solidFill>
                <a:latin typeface="Courier" pitchFamily="2" charset="0"/>
                <a:cs typeface="Times New Roman" panose="02020603050405020304" pitchFamily="18" charset="0"/>
              </a:rPr>
              <a:t> </a:t>
            </a:r>
            <a:r>
              <a:rPr lang="en-US" altLang="zh-CN" dirty="0" err="1">
                <a:solidFill>
                  <a:srgbClr val="FF0000"/>
                </a:solidFill>
                <a:latin typeface="Courier" pitchFamily="2" charset="0"/>
                <a:cs typeface="Times New Roman" panose="02020603050405020304" pitchFamily="18" charset="0"/>
              </a:rPr>
              <a:t>i</a:t>
            </a:r>
            <a:r>
              <a:rPr lang="en-US" altLang="zh-CN" dirty="0">
                <a:solidFill>
                  <a:srgbClr val="0070C0"/>
                </a:solidFill>
                <a:latin typeface="Courier" pitchFamily="2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= </a:t>
            </a:r>
            <a:r>
              <a:rPr lang="en-US" altLang="zh-CN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zh-CN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 ;</a:t>
            </a:r>
          </a:p>
          <a:p>
            <a:pPr marL="0" indent="0">
              <a:buNone/>
            </a:pPr>
            <a:r>
              <a:rPr lang="en-US" altLang="zh-CN" b="1" dirty="0">
                <a:solidFill>
                  <a:schemeClr val="tx2"/>
                </a:solidFill>
                <a:latin typeface="Courier" pitchFamily="2" charset="0"/>
                <a:cs typeface="Times New Roman" panose="02020603050405020304" pitchFamily="18" charset="0"/>
              </a:rPr>
              <a:t>for</a:t>
            </a:r>
            <a:r>
              <a:rPr lang="en-US" altLang="zh-CN" dirty="0">
                <a:solidFill>
                  <a:srgbClr val="0070C0"/>
                </a:solidFill>
                <a:latin typeface="Courier" pitchFamily="2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(int </a:t>
            </a:r>
            <a:r>
              <a:rPr lang="en-US" altLang="zh-CN" b="1" dirty="0">
                <a:solidFill>
                  <a:srgbClr val="FFC000"/>
                </a:solidFill>
                <a:latin typeface="Courier" pitchFamily="2" charset="0"/>
                <a:cs typeface="Times New Roman" panose="02020603050405020304" pitchFamily="18" charset="0"/>
              </a:rPr>
              <a:t>j</a:t>
            </a:r>
            <a:r>
              <a:rPr lang="en-US" altLang="zh-CN" dirty="0">
                <a:solidFill>
                  <a:srgbClr val="0070C0"/>
                </a:solidFill>
                <a:latin typeface="Courier" pitchFamily="2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= </a:t>
            </a:r>
            <a:r>
              <a:rPr lang="en-US" altLang="zh-CN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zh-CN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;</a:t>
            </a:r>
            <a:r>
              <a:rPr lang="en-US" altLang="zh-CN" dirty="0">
                <a:solidFill>
                  <a:srgbClr val="0070C0"/>
                </a:solidFill>
                <a:latin typeface="Courier" pitchFamily="2" charset="0"/>
                <a:cs typeface="Times New Roman" panose="02020603050405020304" pitchFamily="18" charset="0"/>
              </a:rPr>
              <a:t> </a:t>
            </a:r>
            <a:r>
              <a:rPr lang="en-US" altLang="zh-CN" b="1" dirty="0">
                <a:solidFill>
                  <a:srgbClr val="FFC000"/>
                </a:solidFill>
                <a:latin typeface="Courier" pitchFamily="2" charset="0"/>
                <a:cs typeface="Times New Roman" panose="02020603050405020304" pitchFamily="18" charset="0"/>
              </a:rPr>
              <a:t>j</a:t>
            </a:r>
            <a:r>
              <a:rPr lang="en-US" altLang="zh-CN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&lt;</a:t>
            </a:r>
            <a:r>
              <a:rPr lang="en-US" altLang="zh-CN" i="1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r</a:t>
            </a:r>
            <a:r>
              <a:rPr lang="en-US" altLang="zh-CN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;</a:t>
            </a:r>
            <a:r>
              <a:rPr lang="en-US" altLang="zh-CN" dirty="0">
                <a:solidFill>
                  <a:srgbClr val="0070C0"/>
                </a:solidFill>
                <a:latin typeface="Courier" pitchFamily="2" charset="0"/>
                <a:cs typeface="Times New Roman" panose="02020603050405020304" pitchFamily="18" charset="0"/>
              </a:rPr>
              <a:t> </a:t>
            </a:r>
            <a:r>
              <a:rPr lang="en-US" altLang="zh-CN" b="1" dirty="0" err="1">
                <a:solidFill>
                  <a:srgbClr val="FFC000"/>
                </a:solidFill>
                <a:latin typeface="Courier" pitchFamily="2" charset="0"/>
                <a:cs typeface="Times New Roman" panose="02020603050405020304" pitchFamily="18" charset="0"/>
              </a:rPr>
              <a:t>j</a:t>
            </a:r>
            <a:r>
              <a:rPr lang="en-US" altLang="zh-CN" dirty="0" err="1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++</a:t>
            </a:r>
            <a:r>
              <a:rPr lang="en-US" altLang="zh-CN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r>
              <a:rPr lang="en-US" altLang="zh-CN" b="1" dirty="0">
                <a:solidFill>
                  <a:srgbClr val="0070C0"/>
                </a:solidFill>
                <a:latin typeface="Courier" pitchFamily="2" charset="0"/>
                <a:cs typeface="Times New Roman" panose="02020603050405020304" pitchFamily="18" charset="0"/>
              </a:rPr>
              <a:t>  </a:t>
            </a:r>
            <a:r>
              <a:rPr lang="en-US" altLang="zh-CN" b="1" dirty="0">
                <a:solidFill>
                  <a:schemeClr val="tx2"/>
                </a:solidFill>
                <a:latin typeface="Courier" pitchFamily="2" charset="0"/>
                <a:cs typeface="Times New Roman" panose="02020603050405020304" pitchFamily="18" charset="0"/>
              </a:rPr>
              <a:t>if</a:t>
            </a:r>
            <a:r>
              <a:rPr lang="en-US" altLang="zh-CN" dirty="0">
                <a:solidFill>
                  <a:srgbClr val="0070C0"/>
                </a:solidFill>
                <a:latin typeface="Courier" pitchFamily="2" charset="0"/>
                <a:cs typeface="Times New Roman" panose="02020603050405020304" pitchFamily="18" charset="0"/>
              </a:rPr>
              <a:t> (</a:t>
            </a:r>
            <a:r>
              <a:rPr lang="en-US" altLang="zh-CN" dirty="0">
                <a:solidFill>
                  <a:srgbClr val="C00000"/>
                </a:solidFill>
                <a:latin typeface="Courier" pitchFamily="2" charset="0"/>
                <a:cs typeface="Times New Roman" panose="02020603050405020304" pitchFamily="18" charset="0"/>
              </a:rPr>
              <a:t>a[j] &lt;= p</a:t>
            </a:r>
            <a:r>
              <a:rPr lang="en-US" altLang="zh-CN" dirty="0">
                <a:solidFill>
                  <a:srgbClr val="0070C0"/>
                </a:solidFill>
                <a:latin typeface="Courier" pitchFamily="2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r>
              <a:rPr lang="en-US" altLang="zh-CN" i="1" dirty="0">
                <a:solidFill>
                  <a:srgbClr val="0070C0"/>
                </a:solidFill>
                <a:latin typeface="Courier" pitchFamily="2" charset="0"/>
                <a:cs typeface="Times New Roman" panose="02020603050405020304" pitchFamily="18" charset="0"/>
              </a:rPr>
              <a:t>    </a:t>
            </a:r>
            <a:r>
              <a:rPr lang="en-US" altLang="zh-CN" b="1" i="1" dirty="0">
                <a:solidFill>
                  <a:schemeClr val="tx2"/>
                </a:solidFill>
                <a:latin typeface="Courier" pitchFamily="2" charset="0"/>
                <a:cs typeface="Times New Roman" panose="02020603050405020304" pitchFamily="18" charset="0"/>
              </a:rPr>
              <a:t>exchange</a:t>
            </a:r>
            <a:r>
              <a:rPr lang="en-US" altLang="zh-CN" i="1" dirty="0">
                <a:solidFill>
                  <a:srgbClr val="0070C0"/>
                </a:solidFill>
                <a:latin typeface="Courier" pitchFamily="2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(a[</a:t>
            </a:r>
            <a:r>
              <a:rPr lang="en-US" altLang="zh-CN" dirty="0" err="1">
                <a:solidFill>
                  <a:srgbClr val="FF0000"/>
                </a:solidFill>
                <a:latin typeface="Courier" pitchFamily="2" charset="0"/>
                <a:cs typeface="Times New Roman" panose="02020603050405020304" pitchFamily="18" charset="0"/>
              </a:rPr>
              <a:t>i</a:t>
            </a:r>
            <a:r>
              <a:rPr lang="en-US" altLang="zh-CN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++], a[</a:t>
            </a:r>
            <a:r>
              <a:rPr lang="en-US" altLang="zh-CN" b="1" dirty="0">
                <a:solidFill>
                  <a:srgbClr val="FFC000"/>
                </a:solidFill>
                <a:latin typeface="Courier" pitchFamily="2" charset="0"/>
                <a:cs typeface="Times New Roman" panose="02020603050405020304" pitchFamily="18" charset="0"/>
              </a:rPr>
              <a:t>j</a:t>
            </a:r>
            <a:r>
              <a:rPr lang="en-US" altLang="zh-CN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]);</a:t>
            </a:r>
          </a:p>
          <a:p>
            <a:pPr marL="0" indent="0">
              <a:buNone/>
            </a:pPr>
            <a:r>
              <a:rPr lang="en-US" altLang="zh-CN" b="1" i="1" dirty="0">
                <a:solidFill>
                  <a:schemeClr val="tx2"/>
                </a:solidFill>
                <a:latin typeface="Courier" pitchFamily="2" charset="0"/>
                <a:cs typeface="Times New Roman" panose="02020603050405020304" pitchFamily="18" charset="0"/>
              </a:rPr>
              <a:t>exchange</a:t>
            </a:r>
            <a:r>
              <a:rPr lang="en-US" altLang="zh-CN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(a[</a:t>
            </a:r>
            <a:r>
              <a:rPr lang="en-US" altLang="zh-CN" dirty="0" err="1">
                <a:solidFill>
                  <a:srgbClr val="FF0000"/>
                </a:solidFill>
                <a:latin typeface="Courier" pitchFamily="2" charset="0"/>
                <a:cs typeface="Times New Roman" panose="02020603050405020304" pitchFamily="18" charset="0"/>
              </a:rPr>
              <a:t>i</a:t>
            </a:r>
            <a:r>
              <a:rPr lang="en-US" altLang="zh-CN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], a[</a:t>
            </a:r>
            <a:r>
              <a:rPr lang="en-US" altLang="zh-CN" i="1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r</a:t>
            </a:r>
            <a:r>
              <a:rPr lang="en-US" altLang="zh-CN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]);</a:t>
            </a:r>
          </a:p>
          <a:p>
            <a:pPr marL="0" indent="0">
              <a:buNone/>
            </a:pPr>
            <a:r>
              <a:rPr lang="en-US" altLang="zh-CN" b="1" dirty="0">
                <a:solidFill>
                  <a:schemeClr val="tx2"/>
                </a:solidFill>
                <a:latin typeface="Courier" pitchFamily="2" charset="0"/>
                <a:cs typeface="Times New Roman" panose="02020603050405020304" pitchFamily="18" charset="0"/>
              </a:rPr>
              <a:t>return</a:t>
            </a:r>
            <a:r>
              <a:rPr lang="en-US" altLang="zh-CN" dirty="0">
                <a:solidFill>
                  <a:srgbClr val="0070C0"/>
                </a:solidFill>
                <a:latin typeface="Courier" pitchFamily="2" charset="0"/>
                <a:cs typeface="Times New Roman" panose="02020603050405020304" pitchFamily="18" charset="0"/>
              </a:rPr>
              <a:t> </a:t>
            </a:r>
            <a:r>
              <a:rPr lang="en-US" altLang="zh-CN" dirty="0" err="1">
                <a:solidFill>
                  <a:srgbClr val="FF0000"/>
                </a:solidFill>
                <a:latin typeface="Courier" pitchFamily="2" charset="0"/>
                <a:cs typeface="Times New Roman" panose="02020603050405020304" pitchFamily="18" charset="0"/>
              </a:rPr>
              <a:t>i</a:t>
            </a:r>
            <a:r>
              <a:rPr lang="en-US" altLang="zh-CN" dirty="0">
                <a:solidFill>
                  <a:srgbClr val="0070C0"/>
                </a:solidFill>
                <a:latin typeface="Courier" pitchFamily="2" charset="0"/>
                <a:cs typeface="Times New Roman" panose="02020603050405020304" pitchFamily="18" charset="0"/>
              </a:rPr>
              <a:t>;</a:t>
            </a: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C05C4CE4-DBD4-449C-AD05-224AE0A4711F}"/>
              </a:ext>
            </a:extLst>
          </p:cNvPr>
          <p:cNvGraphicFramePr>
            <a:graphicFrameLocks noGrp="1"/>
          </p:cNvGraphicFramePr>
          <p:nvPr/>
        </p:nvGraphicFramePr>
        <p:xfrm>
          <a:off x="678054" y="5702761"/>
          <a:ext cx="3233816" cy="4057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4227">
                  <a:extLst>
                    <a:ext uri="{9D8B030D-6E8A-4147-A177-3AD203B41FA5}">
                      <a16:colId xmlns:a16="http://schemas.microsoft.com/office/drawing/2014/main" val="3675568178"/>
                    </a:ext>
                  </a:extLst>
                </a:gridCol>
                <a:gridCol w="404227">
                  <a:extLst>
                    <a:ext uri="{9D8B030D-6E8A-4147-A177-3AD203B41FA5}">
                      <a16:colId xmlns:a16="http://schemas.microsoft.com/office/drawing/2014/main" val="867948579"/>
                    </a:ext>
                  </a:extLst>
                </a:gridCol>
                <a:gridCol w="404227">
                  <a:extLst>
                    <a:ext uri="{9D8B030D-6E8A-4147-A177-3AD203B41FA5}">
                      <a16:colId xmlns:a16="http://schemas.microsoft.com/office/drawing/2014/main" val="3681087126"/>
                    </a:ext>
                  </a:extLst>
                </a:gridCol>
                <a:gridCol w="404227">
                  <a:extLst>
                    <a:ext uri="{9D8B030D-6E8A-4147-A177-3AD203B41FA5}">
                      <a16:colId xmlns:a16="http://schemas.microsoft.com/office/drawing/2014/main" val="4049971883"/>
                    </a:ext>
                  </a:extLst>
                </a:gridCol>
                <a:gridCol w="404227">
                  <a:extLst>
                    <a:ext uri="{9D8B030D-6E8A-4147-A177-3AD203B41FA5}">
                      <a16:colId xmlns:a16="http://schemas.microsoft.com/office/drawing/2014/main" val="1378958454"/>
                    </a:ext>
                  </a:extLst>
                </a:gridCol>
                <a:gridCol w="404227">
                  <a:extLst>
                    <a:ext uri="{9D8B030D-6E8A-4147-A177-3AD203B41FA5}">
                      <a16:colId xmlns:a16="http://schemas.microsoft.com/office/drawing/2014/main" val="158752627"/>
                    </a:ext>
                  </a:extLst>
                </a:gridCol>
                <a:gridCol w="404227">
                  <a:extLst>
                    <a:ext uri="{9D8B030D-6E8A-4147-A177-3AD203B41FA5}">
                      <a16:colId xmlns:a16="http://schemas.microsoft.com/office/drawing/2014/main" val="1083152406"/>
                    </a:ext>
                  </a:extLst>
                </a:gridCol>
                <a:gridCol w="404227">
                  <a:extLst>
                    <a:ext uri="{9D8B030D-6E8A-4147-A177-3AD203B41FA5}">
                      <a16:colId xmlns:a16="http://schemas.microsoft.com/office/drawing/2014/main" val="256471559"/>
                    </a:ext>
                  </a:extLst>
                </a:gridCol>
              </a:tblGrid>
              <a:tr h="40575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solidFill>
                            <a:srgbClr val="002060"/>
                          </a:solidFill>
                        </a:rPr>
                        <a:t>3</a:t>
                      </a:r>
                      <a:endParaRPr lang="zh-CN" altLang="en-US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L="73448" marR="73448" marT="36724" marB="367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solidFill>
                            <a:srgbClr val="002060"/>
                          </a:solidFill>
                        </a:rPr>
                        <a:t>1</a:t>
                      </a:r>
                      <a:endParaRPr lang="zh-CN" altLang="en-US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L="73448" marR="73448" marT="36724" marB="367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solidFill>
                            <a:srgbClr val="002060"/>
                          </a:solidFill>
                        </a:rPr>
                        <a:t>2</a:t>
                      </a:r>
                      <a:endParaRPr lang="zh-CN" altLang="en-US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L="73448" marR="73448" marT="36724" marB="367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solidFill>
                            <a:srgbClr val="002060"/>
                          </a:solidFill>
                        </a:rPr>
                        <a:t>4</a:t>
                      </a:r>
                      <a:endParaRPr lang="zh-CN" altLang="en-US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L="73448" marR="73448" marT="36724" marB="367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solidFill>
                            <a:srgbClr val="002060"/>
                          </a:solidFill>
                        </a:rPr>
                        <a:t>9</a:t>
                      </a:r>
                      <a:endParaRPr lang="zh-CN" altLang="en-US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L="73448" marR="73448" marT="36724" marB="367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solidFill>
                            <a:srgbClr val="002060"/>
                          </a:solidFill>
                        </a:rPr>
                        <a:t>6</a:t>
                      </a:r>
                      <a:endParaRPr lang="zh-CN" altLang="en-US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L="73448" marR="73448" marT="36724" marB="367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solidFill>
                            <a:srgbClr val="002060"/>
                          </a:solidFill>
                        </a:rPr>
                        <a:t>5</a:t>
                      </a:r>
                      <a:endParaRPr lang="zh-CN" altLang="en-US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L="73448" marR="73448" marT="36724" marB="367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solidFill>
                            <a:srgbClr val="002060"/>
                          </a:solidFill>
                        </a:rPr>
                        <a:t>7</a:t>
                      </a:r>
                      <a:endParaRPr lang="zh-CN" altLang="en-US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L="73448" marR="73448" marT="36724" marB="367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0444831"/>
                  </a:ext>
                </a:extLst>
              </a:tr>
            </a:tbl>
          </a:graphicData>
        </a:graphic>
      </p:graphicFrame>
      <p:graphicFrame>
        <p:nvGraphicFramePr>
          <p:cNvPr id="6" name="表格 4">
            <a:extLst>
              <a:ext uri="{FF2B5EF4-FFF2-40B4-BE49-F238E27FC236}">
                <a16:creationId xmlns:a16="http://schemas.microsoft.com/office/drawing/2014/main" id="{623394B9-47E4-49C7-9E7C-E44605669C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7810163"/>
              </p:ext>
            </p:extLst>
          </p:nvPr>
        </p:nvGraphicFramePr>
        <p:xfrm>
          <a:off x="5646226" y="1272743"/>
          <a:ext cx="2974656" cy="373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1832">
                  <a:extLst>
                    <a:ext uri="{9D8B030D-6E8A-4147-A177-3AD203B41FA5}">
                      <a16:colId xmlns:a16="http://schemas.microsoft.com/office/drawing/2014/main" val="3675568178"/>
                    </a:ext>
                  </a:extLst>
                </a:gridCol>
                <a:gridCol w="371832">
                  <a:extLst>
                    <a:ext uri="{9D8B030D-6E8A-4147-A177-3AD203B41FA5}">
                      <a16:colId xmlns:a16="http://schemas.microsoft.com/office/drawing/2014/main" val="867948579"/>
                    </a:ext>
                  </a:extLst>
                </a:gridCol>
                <a:gridCol w="371832">
                  <a:extLst>
                    <a:ext uri="{9D8B030D-6E8A-4147-A177-3AD203B41FA5}">
                      <a16:colId xmlns:a16="http://schemas.microsoft.com/office/drawing/2014/main" val="3681087126"/>
                    </a:ext>
                  </a:extLst>
                </a:gridCol>
                <a:gridCol w="371832">
                  <a:extLst>
                    <a:ext uri="{9D8B030D-6E8A-4147-A177-3AD203B41FA5}">
                      <a16:colId xmlns:a16="http://schemas.microsoft.com/office/drawing/2014/main" val="4049971883"/>
                    </a:ext>
                  </a:extLst>
                </a:gridCol>
                <a:gridCol w="371832">
                  <a:extLst>
                    <a:ext uri="{9D8B030D-6E8A-4147-A177-3AD203B41FA5}">
                      <a16:colId xmlns:a16="http://schemas.microsoft.com/office/drawing/2014/main" val="1378958454"/>
                    </a:ext>
                  </a:extLst>
                </a:gridCol>
                <a:gridCol w="371832">
                  <a:extLst>
                    <a:ext uri="{9D8B030D-6E8A-4147-A177-3AD203B41FA5}">
                      <a16:colId xmlns:a16="http://schemas.microsoft.com/office/drawing/2014/main" val="158752627"/>
                    </a:ext>
                  </a:extLst>
                </a:gridCol>
                <a:gridCol w="371832">
                  <a:extLst>
                    <a:ext uri="{9D8B030D-6E8A-4147-A177-3AD203B41FA5}">
                      <a16:colId xmlns:a16="http://schemas.microsoft.com/office/drawing/2014/main" val="1083152406"/>
                    </a:ext>
                  </a:extLst>
                </a:gridCol>
                <a:gridCol w="371832">
                  <a:extLst>
                    <a:ext uri="{9D8B030D-6E8A-4147-A177-3AD203B41FA5}">
                      <a16:colId xmlns:a16="http://schemas.microsoft.com/office/drawing/2014/main" val="256471559"/>
                    </a:ext>
                  </a:extLst>
                </a:gridCol>
              </a:tblGrid>
              <a:tr h="37323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solidFill>
                            <a:srgbClr val="002060"/>
                          </a:solidFill>
                        </a:rPr>
                        <a:t>3</a:t>
                      </a:r>
                      <a:endParaRPr lang="zh-CN" altLang="en-US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L="67562" marR="67562" marT="33781" marB="337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solidFill>
                            <a:srgbClr val="002060"/>
                          </a:solidFill>
                        </a:rPr>
                        <a:t>9</a:t>
                      </a:r>
                      <a:endParaRPr lang="zh-CN" altLang="en-US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L="67562" marR="67562" marT="33781" marB="337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solidFill>
                            <a:srgbClr val="002060"/>
                          </a:solidFill>
                        </a:rPr>
                        <a:t>6</a:t>
                      </a:r>
                      <a:endParaRPr lang="zh-CN" altLang="en-US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L="67562" marR="67562" marT="33781" marB="337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solidFill>
                            <a:srgbClr val="002060"/>
                          </a:solidFill>
                        </a:rPr>
                        <a:t>5</a:t>
                      </a:r>
                      <a:endParaRPr lang="zh-CN" altLang="en-US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L="67562" marR="67562" marT="33781" marB="337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solidFill>
                            <a:srgbClr val="002060"/>
                          </a:solidFill>
                        </a:rPr>
                        <a:t>1</a:t>
                      </a:r>
                      <a:endParaRPr lang="zh-CN" altLang="en-US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L="67562" marR="67562" marT="33781" marB="337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solidFill>
                            <a:srgbClr val="002060"/>
                          </a:solidFill>
                        </a:rPr>
                        <a:t>2</a:t>
                      </a:r>
                      <a:endParaRPr lang="zh-CN" altLang="en-US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L="67562" marR="67562" marT="33781" marB="337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solidFill>
                            <a:srgbClr val="002060"/>
                          </a:solidFill>
                        </a:rPr>
                        <a:t>7</a:t>
                      </a:r>
                      <a:endParaRPr lang="zh-CN" altLang="en-US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L="67562" marR="67562" marT="33781" marB="337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solidFill>
                            <a:srgbClr val="002060"/>
                          </a:solidFill>
                        </a:rPr>
                        <a:t>4</a:t>
                      </a:r>
                      <a:endParaRPr lang="zh-CN" altLang="en-US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L="67562" marR="67562" marT="33781" marB="337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10444831"/>
                  </a:ext>
                </a:extLst>
              </a:tr>
            </a:tbl>
          </a:graphicData>
        </a:graphic>
      </p:graphicFrame>
      <p:sp>
        <p:nvSpPr>
          <p:cNvPr id="8" name="文本框 7">
            <a:extLst>
              <a:ext uri="{FF2B5EF4-FFF2-40B4-BE49-F238E27FC236}">
                <a16:creationId xmlns:a16="http://schemas.microsoft.com/office/drawing/2014/main" id="{D3AE31FA-916E-4E71-97B9-CCEE70C82B56}"/>
              </a:ext>
            </a:extLst>
          </p:cNvPr>
          <p:cNvSpPr txBox="1"/>
          <p:nvPr/>
        </p:nvSpPr>
        <p:spPr>
          <a:xfrm>
            <a:off x="5646226" y="1556268"/>
            <a:ext cx="2359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err="1">
                <a:solidFill>
                  <a:srgbClr val="FF0000"/>
                </a:solidFill>
              </a:rPr>
              <a:t>i</a:t>
            </a:r>
            <a:endParaRPr lang="zh-CN" altLang="en-US" dirty="0">
              <a:solidFill>
                <a:srgbClr val="FF0000"/>
              </a:solidFill>
            </a:endParaRPr>
          </a:p>
        </p:txBody>
      </p:sp>
      <p:graphicFrame>
        <p:nvGraphicFramePr>
          <p:cNvPr id="10" name="表格 4">
            <a:extLst>
              <a:ext uri="{FF2B5EF4-FFF2-40B4-BE49-F238E27FC236}">
                <a16:creationId xmlns:a16="http://schemas.microsoft.com/office/drawing/2014/main" id="{7C10F06F-DCBB-4CF8-AE12-1CFF9012AE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3380127"/>
              </p:ext>
            </p:extLst>
          </p:nvPr>
        </p:nvGraphicFramePr>
        <p:xfrm>
          <a:off x="5646226" y="2042064"/>
          <a:ext cx="2974656" cy="373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1832">
                  <a:extLst>
                    <a:ext uri="{9D8B030D-6E8A-4147-A177-3AD203B41FA5}">
                      <a16:colId xmlns:a16="http://schemas.microsoft.com/office/drawing/2014/main" val="3675568178"/>
                    </a:ext>
                  </a:extLst>
                </a:gridCol>
                <a:gridCol w="371832">
                  <a:extLst>
                    <a:ext uri="{9D8B030D-6E8A-4147-A177-3AD203B41FA5}">
                      <a16:colId xmlns:a16="http://schemas.microsoft.com/office/drawing/2014/main" val="867948579"/>
                    </a:ext>
                  </a:extLst>
                </a:gridCol>
                <a:gridCol w="371832">
                  <a:extLst>
                    <a:ext uri="{9D8B030D-6E8A-4147-A177-3AD203B41FA5}">
                      <a16:colId xmlns:a16="http://schemas.microsoft.com/office/drawing/2014/main" val="3681087126"/>
                    </a:ext>
                  </a:extLst>
                </a:gridCol>
                <a:gridCol w="371832">
                  <a:extLst>
                    <a:ext uri="{9D8B030D-6E8A-4147-A177-3AD203B41FA5}">
                      <a16:colId xmlns:a16="http://schemas.microsoft.com/office/drawing/2014/main" val="4049971883"/>
                    </a:ext>
                  </a:extLst>
                </a:gridCol>
                <a:gridCol w="371832">
                  <a:extLst>
                    <a:ext uri="{9D8B030D-6E8A-4147-A177-3AD203B41FA5}">
                      <a16:colId xmlns:a16="http://schemas.microsoft.com/office/drawing/2014/main" val="1378958454"/>
                    </a:ext>
                  </a:extLst>
                </a:gridCol>
                <a:gridCol w="371832">
                  <a:extLst>
                    <a:ext uri="{9D8B030D-6E8A-4147-A177-3AD203B41FA5}">
                      <a16:colId xmlns:a16="http://schemas.microsoft.com/office/drawing/2014/main" val="158752627"/>
                    </a:ext>
                  </a:extLst>
                </a:gridCol>
                <a:gridCol w="371832">
                  <a:extLst>
                    <a:ext uri="{9D8B030D-6E8A-4147-A177-3AD203B41FA5}">
                      <a16:colId xmlns:a16="http://schemas.microsoft.com/office/drawing/2014/main" val="1083152406"/>
                    </a:ext>
                  </a:extLst>
                </a:gridCol>
                <a:gridCol w="371832">
                  <a:extLst>
                    <a:ext uri="{9D8B030D-6E8A-4147-A177-3AD203B41FA5}">
                      <a16:colId xmlns:a16="http://schemas.microsoft.com/office/drawing/2014/main" val="256471559"/>
                    </a:ext>
                  </a:extLst>
                </a:gridCol>
              </a:tblGrid>
              <a:tr h="37323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solidFill>
                            <a:srgbClr val="002060"/>
                          </a:solidFill>
                        </a:rPr>
                        <a:t>3</a:t>
                      </a:r>
                      <a:endParaRPr lang="zh-CN" altLang="en-US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L="67562" marR="67562" marT="33781" marB="337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solidFill>
                            <a:srgbClr val="002060"/>
                          </a:solidFill>
                        </a:rPr>
                        <a:t>9</a:t>
                      </a:r>
                      <a:endParaRPr lang="zh-CN" altLang="en-US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L="67562" marR="67562" marT="33781" marB="337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solidFill>
                            <a:srgbClr val="002060"/>
                          </a:solidFill>
                        </a:rPr>
                        <a:t>6</a:t>
                      </a:r>
                      <a:endParaRPr lang="zh-CN" altLang="en-US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L="67562" marR="67562" marT="33781" marB="337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solidFill>
                            <a:srgbClr val="002060"/>
                          </a:solidFill>
                        </a:rPr>
                        <a:t>5</a:t>
                      </a:r>
                      <a:endParaRPr lang="zh-CN" altLang="en-US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L="67562" marR="67562" marT="33781" marB="337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solidFill>
                            <a:srgbClr val="002060"/>
                          </a:solidFill>
                        </a:rPr>
                        <a:t>1</a:t>
                      </a:r>
                      <a:endParaRPr lang="zh-CN" altLang="en-US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L="67562" marR="67562" marT="33781" marB="337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solidFill>
                            <a:srgbClr val="002060"/>
                          </a:solidFill>
                        </a:rPr>
                        <a:t>2</a:t>
                      </a:r>
                      <a:endParaRPr lang="zh-CN" altLang="en-US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L="67562" marR="67562" marT="33781" marB="337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solidFill>
                            <a:srgbClr val="002060"/>
                          </a:solidFill>
                        </a:rPr>
                        <a:t>7</a:t>
                      </a:r>
                      <a:endParaRPr lang="zh-CN" altLang="en-US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L="67562" marR="67562" marT="33781" marB="337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solidFill>
                            <a:srgbClr val="002060"/>
                          </a:solidFill>
                        </a:rPr>
                        <a:t>4</a:t>
                      </a:r>
                      <a:endParaRPr lang="zh-CN" altLang="en-US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L="67562" marR="67562" marT="33781" marB="337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10444831"/>
                  </a:ext>
                </a:extLst>
              </a:tr>
            </a:tbl>
          </a:graphicData>
        </a:graphic>
      </p:graphicFrame>
      <p:sp>
        <p:nvSpPr>
          <p:cNvPr id="11" name="文本框 10">
            <a:extLst>
              <a:ext uri="{FF2B5EF4-FFF2-40B4-BE49-F238E27FC236}">
                <a16:creationId xmlns:a16="http://schemas.microsoft.com/office/drawing/2014/main" id="{9B6A61CD-B12B-46CD-AEEF-CE34076EF4FB}"/>
              </a:ext>
            </a:extLst>
          </p:cNvPr>
          <p:cNvSpPr txBox="1"/>
          <p:nvPr/>
        </p:nvSpPr>
        <p:spPr>
          <a:xfrm>
            <a:off x="6090333" y="2390851"/>
            <a:ext cx="2359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err="1">
                <a:solidFill>
                  <a:srgbClr val="FF0000"/>
                </a:solidFill>
              </a:rPr>
              <a:t>i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D5414743-5EBE-482E-94BF-586E8891A513}"/>
              </a:ext>
            </a:extLst>
          </p:cNvPr>
          <p:cNvSpPr txBox="1"/>
          <p:nvPr/>
        </p:nvSpPr>
        <p:spPr>
          <a:xfrm>
            <a:off x="5764207" y="1556268"/>
            <a:ext cx="248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C000"/>
                </a:solidFill>
              </a:rPr>
              <a:t>j</a:t>
            </a:r>
            <a:endParaRPr lang="zh-CN" altLang="en-US" b="1" dirty="0">
              <a:solidFill>
                <a:srgbClr val="FFC000"/>
              </a:solidFill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EEDBFFC6-324A-4D8E-ACBE-BB48C1A9360E}"/>
              </a:ext>
            </a:extLst>
          </p:cNvPr>
          <p:cNvSpPr txBox="1"/>
          <p:nvPr/>
        </p:nvSpPr>
        <p:spPr>
          <a:xfrm>
            <a:off x="7204699" y="2375194"/>
            <a:ext cx="248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C000"/>
                </a:solidFill>
              </a:rPr>
              <a:t>j</a:t>
            </a:r>
            <a:endParaRPr lang="zh-CN" altLang="en-US" b="1" dirty="0">
              <a:solidFill>
                <a:srgbClr val="FFC000"/>
              </a:solidFill>
            </a:endParaRPr>
          </a:p>
        </p:txBody>
      </p:sp>
      <p:graphicFrame>
        <p:nvGraphicFramePr>
          <p:cNvPr id="14" name="表格 4">
            <a:extLst>
              <a:ext uri="{FF2B5EF4-FFF2-40B4-BE49-F238E27FC236}">
                <a16:creationId xmlns:a16="http://schemas.microsoft.com/office/drawing/2014/main" id="{4CDEFCB6-53D4-472D-9B5E-51A41CEA16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0262443"/>
              </p:ext>
            </p:extLst>
          </p:nvPr>
        </p:nvGraphicFramePr>
        <p:xfrm>
          <a:off x="5646226" y="2824167"/>
          <a:ext cx="2974656" cy="373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1832">
                  <a:extLst>
                    <a:ext uri="{9D8B030D-6E8A-4147-A177-3AD203B41FA5}">
                      <a16:colId xmlns:a16="http://schemas.microsoft.com/office/drawing/2014/main" val="3675568178"/>
                    </a:ext>
                  </a:extLst>
                </a:gridCol>
                <a:gridCol w="371832">
                  <a:extLst>
                    <a:ext uri="{9D8B030D-6E8A-4147-A177-3AD203B41FA5}">
                      <a16:colId xmlns:a16="http://schemas.microsoft.com/office/drawing/2014/main" val="867948579"/>
                    </a:ext>
                  </a:extLst>
                </a:gridCol>
                <a:gridCol w="371832">
                  <a:extLst>
                    <a:ext uri="{9D8B030D-6E8A-4147-A177-3AD203B41FA5}">
                      <a16:colId xmlns:a16="http://schemas.microsoft.com/office/drawing/2014/main" val="3681087126"/>
                    </a:ext>
                  </a:extLst>
                </a:gridCol>
                <a:gridCol w="371832">
                  <a:extLst>
                    <a:ext uri="{9D8B030D-6E8A-4147-A177-3AD203B41FA5}">
                      <a16:colId xmlns:a16="http://schemas.microsoft.com/office/drawing/2014/main" val="4049971883"/>
                    </a:ext>
                  </a:extLst>
                </a:gridCol>
                <a:gridCol w="371832">
                  <a:extLst>
                    <a:ext uri="{9D8B030D-6E8A-4147-A177-3AD203B41FA5}">
                      <a16:colId xmlns:a16="http://schemas.microsoft.com/office/drawing/2014/main" val="1378958454"/>
                    </a:ext>
                  </a:extLst>
                </a:gridCol>
                <a:gridCol w="371832">
                  <a:extLst>
                    <a:ext uri="{9D8B030D-6E8A-4147-A177-3AD203B41FA5}">
                      <a16:colId xmlns:a16="http://schemas.microsoft.com/office/drawing/2014/main" val="158752627"/>
                    </a:ext>
                  </a:extLst>
                </a:gridCol>
                <a:gridCol w="371832">
                  <a:extLst>
                    <a:ext uri="{9D8B030D-6E8A-4147-A177-3AD203B41FA5}">
                      <a16:colId xmlns:a16="http://schemas.microsoft.com/office/drawing/2014/main" val="1083152406"/>
                    </a:ext>
                  </a:extLst>
                </a:gridCol>
                <a:gridCol w="371832">
                  <a:extLst>
                    <a:ext uri="{9D8B030D-6E8A-4147-A177-3AD203B41FA5}">
                      <a16:colId xmlns:a16="http://schemas.microsoft.com/office/drawing/2014/main" val="256471559"/>
                    </a:ext>
                  </a:extLst>
                </a:gridCol>
              </a:tblGrid>
              <a:tr h="37323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solidFill>
                            <a:srgbClr val="002060"/>
                          </a:solidFill>
                        </a:rPr>
                        <a:t>3</a:t>
                      </a:r>
                      <a:endParaRPr lang="zh-CN" altLang="en-US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L="67562" marR="67562" marT="33781" marB="337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solidFill>
                            <a:srgbClr val="002060"/>
                          </a:solidFill>
                        </a:rPr>
                        <a:t>1</a:t>
                      </a:r>
                      <a:endParaRPr lang="zh-CN" altLang="en-US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L="67562" marR="67562" marT="33781" marB="337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solidFill>
                            <a:srgbClr val="002060"/>
                          </a:solidFill>
                        </a:rPr>
                        <a:t>6</a:t>
                      </a:r>
                      <a:endParaRPr lang="zh-CN" altLang="en-US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L="67562" marR="67562" marT="33781" marB="337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solidFill>
                            <a:srgbClr val="002060"/>
                          </a:solidFill>
                        </a:rPr>
                        <a:t>5</a:t>
                      </a:r>
                      <a:endParaRPr lang="zh-CN" altLang="en-US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L="67562" marR="67562" marT="33781" marB="337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solidFill>
                            <a:srgbClr val="002060"/>
                          </a:solidFill>
                        </a:rPr>
                        <a:t>9</a:t>
                      </a:r>
                      <a:endParaRPr lang="zh-CN" altLang="en-US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L="67562" marR="67562" marT="33781" marB="337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solidFill>
                            <a:srgbClr val="002060"/>
                          </a:solidFill>
                        </a:rPr>
                        <a:t>2</a:t>
                      </a:r>
                      <a:endParaRPr lang="zh-CN" altLang="en-US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L="67562" marR="67562" marT="33781" marB="337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solidFill>
                            <a:srgbClr val="002060"/>
                          </a:solidFill>
                        </a:rPr>
                        <a:t>7</a:t>
                      </a:r>
                      <a:endParaRPr lang="zh-CN" altLang="en-US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L="67562" marR="67562" marT="33781" marB="337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solidFill>
                            <a:srgbClr val="002060"/>
                          </a:solidFill>
                        </a:rPr>
                        <a:t>4</a:t>
                      </a:r>
                      <a:endParaRPr lang="zh-CN" altLang="en-US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L="67562" marR="67562" marT="33781" marB="337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10444831"/>
                  </a:ext>
                </a:extLst>
              </a:tr>
            </a:tbl>
          </a:graphicData>
        </a:graphic>
      </p:graphicFrame>
      <p:sp>
        <p:nvSpPr>
          <p:cNvPr id="15" name="文本框 14">
            <a:extLst>
              <a:ext uri="{FF2B5EF4-FFF2-40B4-BE49-F238E27FC236}">
                <a16:creationId xmlns:a16="http://schemas.microsoft.com/office/drawing/2014/main" id="{46876499-28C7-48E1-8594-B956A603821A}"/>
              </a:ext>
            </a:extLst>
          </p:cNvPr>
          <p:cNvSpPr txBox="1"/>
          <p:nvPr/>
        </p:nvSpPr>
        <p:spPr>
          <a:xfrm>
            <a:off x="6464833" y="3165140"/>
            <a:ext cx="2359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err="1">
                <a:solidFill>
                  <a:srgbClr val="FF0000"/>
                </a:solidFill>
              </a:rPr>
              <a:t>i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FA14564B-F9DC-4406-BD31-8473A67BD2B0}"/>
              </a:ext>
            </a:extLst>
          </p:cNvPr>
          <p:cNvSpPr txBox="1"/>
          <p:nvPr/>
        </p:nvSpPr>
        <p:spPr>
          <a:xfrm>
            <a:off x="7204699" y="3157297"/>
            <a:ext cx="248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C000"/>
                </a:solidFill>
              </a:rPr>
              <a:t>j</a:t>
            </a:r>
            <a:endParaRPr lang="zh-CN" altLang="en-US" b="1" dirty="0">
              <a:solidFill>
                <a:srgbClr val="FFC000"/>
              </a:solidFill>
            </a:endParaRPr>
          </a:p>
        </p:txBody>
      </p:sp>
      <p:graphicFrame>
        <p:nvGraphicFramePr>
          <p:cNvPr id="17" name="表格 4">
            <a:extLst>
              <a:ext uri="{FF2B5EF4-FFF2-40B4-BE49-F238E27FC236}">
                <a16:creationId xmlns:a16="http://schemas.microsoft.com/office/drawing/2014/main" id="{229F01D1-B610-4766-BC7D-BF8E48B913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2709583"/>
              </p:ext>
            </p:extLst>
          </p:nvPr>
        </p:nvGraphicFramePr>
        <p:xfrm>
          <a:off x="5646226" y="3606270"/>
          <a:ext cx="2974656" cy="373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1832">
                  <a:extLst>
                    <a:ext uri="{9D8B030D-6E8A-4147-A177-3AD203B41FA5}">
                      <a16:colId xmlns:a16="http://schemas.microsoft.com/office/drawing/2014/main" val="3675568178"/>
                    </a:ext>
                  </a:extLst>
                </a:gridCol>
                <a:gridCol w="371832">
                  <a:extLst>
                    <a:ext uri="{9D8B030D-6E8A-4147-A177-3AD203B41FA5}">
                      <a16:colId xmlns:a16="http://schemas.microsoft.com/office/drawing/2014/main" val="867948579"/>
                    </a:ext>
                  </a:extLst>
                </a:gridCol>
                <a:gridCol w="371832">
                  <a:extLst>
                    <a:ext uri="{9D8B030D-6E8A-4147-A177-3AD203B41FA5}">
                      <a16:colId xmlns:a16="http://schemas.microsoft.com/office/drawing/2014/main" val="3681087126"/>
                    </a:ext>
                  </a:extLst>
                </a:gridCol>
                <a:gridCol w="371832">
                  <a:extLst>
                    <a:ext uri="{9D8B030D-6E8A-4147-A177-3AD203B41FA5}">
                      <a16:colId xmlns:a16="http://schemas.microsoft.com/office/drawing/2014/main" val="4049971883"/>
                    </a:ext>
                  </a:extLst>
                </a:gridCol>
                <a:gridCol w="371832">
                  <a:extLst>
                    <a:ext uri="{9D8B030D-6E8A-4147-A177-3AD203B41FA5}">
                      <a16:colId xmlns:a16="http://schemas.microsoft.com/office/drawing/2014/main" val="1378958454"/>
                    </a:ext>
                  </a:extLst>
                </a:gridCol>
                <a:gridCol w="371832">
                  <a:extLst>
                    <a:ext uri="{9D8B030D-6E8A-4147-A177-3AD203B41FA5}">
                      <a16:colId xmlns:a16="http://schemas.microsoft.com/office/drawing/2014/main" val="158752627"/>
                    </a:ext>
                  </a:extLst>
                </a:gridCol>
                <a:gridCol w="371832">
                  <a:extLst>
                    <a:ext uri="{9D8B030D-6E8A-4147-A177-3AD203B41FA5}">
                      <a16:colId xmlns:a16="http://schemas.microsoft.com/office/drawing/2014/main" val="1083152406"/>
                    </a:ext>
                  </a:extLst>
                </a:gridCol>
                <a:gridCol w="371832">
                  <a:extLst>
                    <a:ext uri="{9D8B030D-6E8A-4147-A177-3AD203B41FA5}">
                      <a16:colId xmlns:a16="http://schemas.microsoft.com/office/drawing/2014/main" val="256471559"/>
                    </a:ext>
                  </a:extLst>
                </a:gridCol>
              </a:tblGrid>
              <a:tr h="37323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solidFill>
                            <a:srgbClr val="002060"/>
                          </a:solidFill>
                        </a:rPr>
                        <a:t>3</a:t>
                      </a:r>
                      <a:endParaRPr lang="zh-CN" altLang="en-US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L="67562" marR="67562" marT="33781" marB="337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solidFill>
                            <a:srgbClr val="002060"/>
                          </a:solidFill>
                        </a:rPr>
                        <a:t>1</a:t>
                      </a:r>
                      <a:endParaRPr lang="zh-CN" altLang="en-US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L="67562" marR="67562" marT="33781" marB="337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solidFill>
                            <a:srgbClr val="002060"/>
                          </a:solidFill>
                        </a:rPr>
                        <a:t>6</a:t>
                      </a:r>
                      <a:endParaRPr lang="zh-CN" altLang="en-US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L="67562" marR="67562" marT="33781" marB="337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solidFill>
                            <a:srgbClr val="002060"/>
                          </a:solidFill>
                        </a:rPr>
                        <a:t>5</a:t>
                      </a:r>
                      <a:endParaRPr lang="zh-CN" altLang="en-US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L="67562" marR="67562" marT="33781" marB="337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solidFill>
                            <a:srgbClr val="002060"/>
                          </a:solidFill>
                        </a:rPr>
                        <a:t>9</a:t>
                      </a:r>
                      <a:endParaRPr lang="zh-CN" altLang="en-US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L="67562" marR="67562" marT="33781" marB="337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solidFill>
                            <a:srgbClr val="002060"/>
                          </a:solidFill>
                        </a:rPr>
                        <a:t>2</a:t>
                      </a:r>
                      <a:endParaRPr lang="zh-CN" altLang="en-US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L="67562" marR="67562" marT="33781" marB="337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solidFill>
                            <a:srgbClr val="002060"/>
                          </a:solidFill>
                        </a:rPr>
                        <a:t>7</a:t>
                      </a:r>
                      <a:endParaRPr lang="zh-CN" altLang="en-US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L="67562" marR="67562" marT="33781" marB="337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solidFill>
                            <a:srgbClr val="002060"/>
                          </a:solidFill>
                        </a:rPr>
                        <a:t>4</a:t>
                      </a:r>
                      <a:endParaRPr lang="zh-CN" altLang="en-US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L="67562" marR="67562" marT="33781" marB="337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10444831"/>
                  </a:ext>
                </a:extLst>
              </a:tr>
            </a:tbl>
          </a:graphicData>
        </a:graphic>
      </p:graphicFrame>
      <p:sp>
        <p:nvSpPr>
          <p:cNvPr id="18" name="文本框 17">
            <a:extLst>
              <a:ext uri="{FF2B5EF4-FFF2-40B4-BE49-F238E27FC236}">
                <a16:creationId xmlns:a16="http://schemas.microsoft.com/office/drawing/2014/main" id="{B2C0549A-DDC6-43B1-8A33-B53F0B140DE9}"/>
              </a:ext>
            </a:extLst>
          </p:cNvPr>
          <p:cNvSpPr txBox="1"/>
          <p:nvPr/>
        </p:nvSpPr>
        <p:spPr>
          <a:xfrm>
            <a:off x="6464833" y="3947243"/>
            <a:ext cx="2359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err="1">
                <a:solidFill>
                  <a:srgbClr val="FF0000"/>
                </a:solidFill>
              </a:rPr>
              <a:t>i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92E16472-D0FF-4BA9-B25A-932B246CF626}"/>
              </a:ext>
            </a:extLst>
          </p:cNvPr>
          <p:cNvSpPr txBox="1"/>
          <p:nvPr/>
        </p:nvSpPr>
        <p:spPr>
          <a:xfrm>
            <a:off x="7576327" y="3937724"/>
            <a:ext cx="248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C000"/>
                </a:solidFill>
              </a:rPr>
              <a:t>j</a:t>
            </a:r>
            <a:endParaRPr lang="zh-CN" altLang="en-US" b="1" dirty="0">
              <a:solidFill>
                <a:srgbClr val="FFC000"/>
              </a:solidFill>
            </a:endParaRPr>
          </a:p>
        </p:txBody>
      </p:sp>
      <p:graphicFrame>
        <p:nvGraphicFramePr>
          <p:cNvPr id="20" name="表格 4">
            <a:extLst>
              <a:ext uri="{FF2B5EF4-FFF2-40B4-BE49-F238E27FC236}">
                <a16:creationId xmlns:a16="http://schemas.microsoft.com/office/drawing/2014/main" id="{9B8D2BB4-B8FD-4DBC-8E35-0CA8EBA771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0784324"/>
              </p:ext>
            </p:extLst>
          </p:nvPr>
        </p:nvGraphicFramePr>
        <p:xfrm>
          <a:off x="5646226" y="4369396"/>
          <a:ext cx="2974656" cy="373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1832">
                  <a:extLst>
                    <a:ext uri="{9D8B030D-6E8A-4147-A177-3AD203B41FA5}">
                      <a16:colId xmlns:a16="http://schemas.microsoft.com/office/drawing/2014/main" val="3675568178"/>
                    </a:ext>
                  </a:extLst>
                </a:gridCol>
                <a:gridCol w="371832">
                  <a:extLst>
                    <a:ext uri="{9D8B030D-6E8A-4147-A177-3AD203B41FA5}">
                      <a16:colId xmlns:a16="http://schemas.microsoft.com/office/drawing/2014/main" val="867948579"/>
                    </a:ext>
                  </a:extLst>
                </a:gridCol>
                <a:gridCol w="371832">
                  <a:extLst>
                    <a:ext uri="{9D8B030D-6E8A-4147-A177-3AD203B41FA5}">
                      <a16:colId xmlns:a16="http://schemas.microsoft.com/office/drawing/2014/main" val="3681087126"/>
                    </a:ext>
                  </a:extLst>
                </a:gridCol>
                <a:gridCol w="371832">
                  <a:extLst>
                    <a:ext uri="{9D8B030D-6E8A-4147-A177-3AD203B41FA5}">
                      <a16:colId xmlns:a16="http://schemas.microsoft.com/office/drawing/2014/main" val="4049971883"/>
                    </a:ext>
                  </a:extLst>
                </a:gridCol>
                <a:gridCol w="371832">
                  <a:extLst>
                    <a:ext uri="{9D8B030D-6E8A-4147-A177-3AD203B41FA5}">
                      <a16:colId xmlns:a16="http://schemas.microsoft.com/office/drawing/2014/main" val="1378958454"/>
                    </a:ext>
                  </a:extLst>
                </a:gridCol>
                <a:gridCol w="371832">
                  <a:extLst>
                    <a:ext uri="{9D8B030D-6E8A-4147-A177-3AD203B41FA5}">
                      <a16:colId xmlns:a16="http://schemas.microsoft.com/office/drawing/2014/main" val="158752627"/>
                    </a:ext>
                  </a:extLst>
                </a:gridCol>
                <a:gridCol w="371832">
                  <a:extLst>
                    <a:ext uri="{9D8B030D-6E8A-4147-A177-3AD203B41FA5}">
                      <a16:colId xmlns:a16="http://schemas.microsoft.com/office/drawing/2014/main" val="1083152406"/>
                    </a:ext>
                  </a:extLst>
                </a:gridCol>
                <a:gridCol w="371832">
                  <a:extLst>
                    <a:ext uri="{9D8B030D-6E8A-4147-A177-3AD203B41FA5}">
                      <a16:colId xmlns:a16="http://schemas.microsoft.com/office/drawing/2014/main" val="256471559"/>
                    </a:ext>
                  </a:extLst>
                </a:gridCol>
              </a:tblGrid>
              <a:tr h="37323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solidFill>
                            <a:srgbClr val="002060"/>
                          </a:solidFill>
                        </a:rPr>
                        <a:t>3</a:t>
                      </a:r>
                      <a:endParaRPr lang="zh-CN" altLang="en-US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L="67562" marR="67562" marT="33781" marB="337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solidFill>
                            <a:srgbClr val="002060"/>
                          </a:solidFill>
                        </a:rPr>
                        <a:t>1</a:t>
                      </a:r>
                      <a:endParaRPr lang="zh-CN" altLang="en-US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L="67562" marR="67562" marT="33781" marB="337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solidFill>
                            <a:srgbClr val="002060"/>
                          </a:solidFill>
                        </a:rPr>
                        <a:t>2</a:t>
                      </a:r>
                      <a:endParaRPr lang="zh-CN" altLang="en-US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L="67562" marR="67562" marT="33781" marB="337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solidFill>
                            <a:srgbClr val="002060"/>
                          </a:solidFill>
                        </a:rPr>
                        <a:t>5</a:t>
                      </a:r>
                      <a:endParaRPr lang="zh-CN" altLang="en-US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L="67562" marR="67562" marT="33781" marB="337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solidFill>
                            <a:srgbClr val="002060"/>
                          </a:solidFill>
                        </a:rPr>
                        <a:t>9</a:t>
                      </a:r>
                      <a:endParaRPr lang="zh-CN" altLang="en-US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L="67562" marR="67562" marT="33781" marB="337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solidFill>
                            <a:srgbClr val="002060"/>
                          </a:solidFill>
                        </a:rPr>
                        <a:t>6</a:t>
                      </a:r>
                      <a:endParaRPr lang="zh-CN" altLang="en-US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L="67562" marR="67562" marT="33781" marB="337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solidFill>
                            <a:srgbClr val="002060"/>
                          </a:solidFill>
                        </a:rPr>
                        <a:t>7</a:t>
                      </a:r>
                      <a:endParaRPr lang="zh-CN" altLang="en-US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L="67562" marR="67562" marT="33781" marB="337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solidFill>
                            <a:srgbClr val="002060"/>
                          </a:solidFill>
                        </a:rPr>
                        <a:t>4</a:t>
                      </a:r>
                      <a:endParaRPr lang="zh-CN" altLang="en-US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L="67562" marR="67562" marT="33781" marB="337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10444831"/>
                  </a:ext>
                </a:extLst>
              </a:tr>
            </a:tbl>
          </a:graphicData>
        </a:graphic>
      </p:graphicFrame>
      <p:sp>
        <p:nvSpPr>
          <p:cNvPr id="21" name="文本框 20">
            <a:extLst>
              <a:ext uri="{FF2B5EF4-FFF2-40B4-BE49-F238E27FC236}">
                <a16:creationId xmlns:a16="http://schemas.microsoft.com/office/drawing/2014/main" id="{6DE21B1F-EA70-4B07-93F3-15DB292F7EEF}"/>
              </a:ext>
            </a:extLst>
          </p:cNvPr>
          <p:cNvSpPr txBox="1"/>
          <p:nvPr/>
        </p:nvSpPr>
        <p:spPr>
          <a:xfrm>
            <a:off x="6836461" y="4712580"/>
            <a:ext cx="2359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err="1">
                <a:solidFill>
                  <a:srgbClr val="FF0000"/>
                </a:solidFill>
              </a:rPr>
              <a:t>i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9634E51D-869B-433C-A1C0-5C856D2655B6}"/>
              </a:ext>
            </a:extLst>
          </p:cNvPr>
          <p:cNvSpPr txBox="1"/>
          <p:nvPr/>
        </p:nvSpPr>
        <p:spPr>
          <a:xfrm>
            <a:off x="8305071" y="4719848"/>
            <a:ext cx="248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C000"/>
                </a:solidFill>
              </a:rPr>
              <a:t>j</a:t>
            </a:r>
            <a:endParaRPr lang="zh-CN" altLang="en-US" b="1" dirty="0">
              <a:solidFill>
                <a:srgbClr val="FFC000"/>
              </a:solidFill>
            </a:endParaRPr>
          </a:p>
        </p:txBody>
      </p:sp>
      <p:graphicFrame>
        <p:nvGraphicFramePr>
          <p:cNvPr id="23" name="表格 4">
            <a:extLst>
              <a:ext uri="{FF2B5EF4-FFF2-40B4-BE49-F238E27FC236}">
                <a16:creationId xmlns:a16="http://schemas.microsoft.com/office/drawing/2014/main" id="{C4081F8E-A2B6-4339-903E-2CDB4027E7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9344475"/>
              </p:ext>
            </p:extLst>
          </p:nvPr>
        </p:nvGraphicFramePr>
        <p:xfrm>
          <a:off x="5646226" y="5149962"/>
          <a:ext cx="2974656" cy="373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1832">
                  <a:extLst>
                    <a:ext uri="{9D8B030D-6E8A-4147-A177-3AD203B41FA5}">
                      <a16:colId xmlns:a16="http://schemas.microsoft.com/office/drawing/2014/main" val="3675568178"/>
                    </a:ext>
                  </a:extLst>
                </a:gridCol>
                <a:gridCol w="371832">
                  <a:extLst>
                    <a:ext uri="{9D8B030D-6E8A-4147-A177-3AD203B41FA5}">
                      <a16:colId xmlns:a16="http://schemas.microsoft.com/office/drawing/2014/main" val="867948579"/>
                    </a:ext>
                  </a:extLst>
                </a:gridCol>
                <a:gridCol w="371832">
                  <a:extLst>
                    <a:ext uri="{9D8B030D-6E8A-4147-A177-3AD203B41FA5}">
                      <a16:colId xmlns:a16="http://schemas.microsoft.com/office/drawing/2014/main" val="3681087126"/>
                    </a:ext>
                  </a:extLst>
                </a:gridCol>
                <a:gridCol w="371832">
                  <a:extLst>
                    <a:ext uri="{9D8B030D-6E8A-4147-A177-3AD203B41FA5}">
                      <a16:colId xmlns:a16="http://schemas.microsoft.com/office/drawing/2014/main" val="4049971883"/>
                    </a:ext>
                  </a:extLst>
                </a:gridCol>
                <a:gridCol w="371832">
                  <a:extLst>
                    <a:ext uri="{9D8B030D-6E8A-4147-A177-3AD203B41FA5}">
                      <a16:colId xmlns:a16="http://schemas.microsoft.com/office/drawing/2014/main" val="1378958454"/>
                    </a:ext>
                  </a:extLst>
                </a:gridCol>
                <a:gridCol w="371832">
                  <a:extLst>
                    <a:ext uri="{9D8B030D-6E8A-4147-A177-3AD203B41FA5}">
                      <a16:colId xmlns:a16="http://schemas.microsoft.com/office/drawing/2014/main" val="158752627"/>
                    </a:ext>
                  </a:extLst>
                </a:gridCol>
                <a:gridCol w="371832">
                  <a:extLst>
                    <a:ext uri="{9D8B030D-6E8A-4147-A177-3AD203B41FA5}">
                      <a16:colId xmlns:a16="http://schemas.microsoft.com/office/drawing/2014/main" val="1083152406"/>
                    </a:ext>
                  </a:extLst>
                </a:gridCol>
                <a:gridCol w="371832">
                  <a:extLst>
                    <a:ext uri="{9D8B030D-6E8A-4147-A177-3AD203B41FA5}">
                      <a16:colId xmlns:a16="http://schemas.microsoft.com/office/drawing/2014/main" val="256471559"/>
                    </a:ext>
                  </a:extLst>
                </a:gridCol>
              </a:tblGrid>
              <a:tr h="37323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solidFill>
                            <a:srgbClr val="002060"/>
                          </a:solidFill>
                        </a:rPr>
                        <a:t>3</a:t>
                      </a:r>
                      <a:endParaRPr lang="zh-CN" altLang="en-US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L="67562" marR="67562" marT="33781" marB="337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solidFill>
                            <a:srgbClr val="002060"/>
                          </a:solidFill>
                        </a:rPr>
                        <a:t>1</a:t>
                      </a:r>
                      <a:endParaRPr lang="zh-CN" altLang="en-US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L="67562" marR="67562" marT="33781" marB="337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solidFill>
                            <a:srgbClr val="002060"/>
                          </a:solidFill>
                        </a:rPr>
                        <a:t>2</a:t>
                      </a:r>
                      <a:endParaRPr lang="zh-CN" altLang="en-US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L="67562" marR="67562" marT="33781" marB="337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solidFill>
                            <a:srgbClr val="002060"/>
                          </a:solidFill>
                        </a:rPr>
                        <a:t>4</a:t>
                      </a:r>
                      <a:endParaRPr lang="zh-CN" altLang="en-US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L="67562" marR="67562" marT="33781" marB="337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solidFill>
                            <a:srgbClr val="002060"/>
                          </a:solidFill>
                        </a:rPr>
                        <a:t>9</a:t>
                      </a:r>
                      <a:endParaRPr lang="zh-CN" altLang="en-US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L="67562" marR="67562" marT="33781" marB="337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solidFill>
                            <a:srgbClr val="002060"/>
                          </a:solidFill>
                        </a:rPr>
                        <a:t>6</a:t>
                      </a:r>
                      <a:endParaRPr lang="zh-CN" altLang="en-US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L="67562" marR="67562" marT="33781" marB="337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solidFill>
                            <a:srgbClr val="002060"/>
                          </a:solidFill>
                        </a:rPr>
                        <a:t>7</a:t>
                      </a:r>
                      <a:endParaRPr lang="zh-CN" altLang="en-US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L="67562" marR="67562" marT="33781" marB="337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solidFill>
                            <a:srgbClr val="002060"/>
                          </a:solidFill>
                        </a:rPr>
                        <a:t>5</a:t>
                      </a:r>
                      <a:endParaRPr lang="zh-CN" altLang="en-US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L="67562" marR="67562" marT="33781" marB="337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0444831"/>
                  </a:ext>
                </a:extLst>
              </a:tr>
            </a:tbl>
          </a:graphicData>
        </a:graphic>
      </p:graphicFrame>
      <p:sp>
        <p:nvSpPr>
          <p:cNvPr id="25" name="文本框 24">
            <a:extLst>
              <a:ext uri="{FF2B5EF4-FFF2-40B4-BE49-F238E27FC236}">
                <a16:creationId xmlns:a16="http://schemas.microsoft.com/office/drawing/2014/main" id="{8D1B5B47-1243-4B48-96D3-215BF9F8028E}"/>
              </a:ext>
            </a:extLst>
          </p:cNvPr>
          <p:cNvSpPr txBox="1"/>
          <p:nvPr/>
        </p:nvSpPr>
        <p:spPr>
          <a:xfrm>
            <a:off x="4323672" y="5846961"/>
            <a:ext cx="457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dirty="0"/>
              <a:t>这里我们看到，不同的</a:t>
            </a:r>
            <a:r>
              <a:rPr lang="en-US" altLang="zh-CN" sz="2000" dirty="0"/>
              <a:t>Partition</a:t>
            </a:r>
            <a:r>
              <a:rPr lang="zh-CN" altLang="en-US" sz="2000" dirty="0"/>
              <a:t>方法</a:t>
            </a:r>
            <a:endParaRPr lang="en-US" altLang="zh-CN" sz="2000" dirty="0"/>
          </a:p>
          <a:p>
            <a:r>
              <a:rPr lang="zh-CN" altLang="en-US" sz="2000" dirty="0"/>
              <a:t>造成中间结果的差异。</a:t>
            </a:r>
            <a:r>
              <a:rPr lang="en-US" altLang="zh-CN" sz="2000" dirty="0">
                <a:solidFill>
                  <a:srgbClr val="002060"/>
                </a:solidFill>
              </a:rPr>
              <a:t>9657</a:t>
            </a:r>
            <a:r>
              <a:rPr lang="en-US" altLang="zh-CN" sz="2000" dirty="0"/>
              <a:t> </a:t>
            </a:r>
            <a:r>
              <a:rPr lang="en-US" altLang="zh-CN" sz="2000" dirty="0" err="1"/>
              <a:t>v.s</a:t>
            </a:r>
            <a:r>
              <a:rPr lang="en-US" altLang="zh-CN" sz="2000" dirty="0"/>
              <a:t>. </a:t>
            </a:r>
            <a:r>
              <a:rPr lang="en-US" altLang="zh-CN" sz="2000" dirty="0">
                <a:solidFill>
                  <a:srgbClr val="002060"/>
                </a:solidFill>
              </a:rPr>
              <a:t>9675</a:t>
            </a:r>
            <a:r>
              <a:rPr lang="zh-CN" altLang="en-US" sz="2000" dirty="0"/>
              <a:t>。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228A1923-E0DD-BB4B-8740-A8E518B26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5E20D-8408-6842-9C4E-91A48B99822E}" type="slidenum">
              <a:rPr kumimoji="1" lang="zh-CN" altLang="en-US" smtClean="0"/>
              <a:pPr/>
              <a:t>24</a:t>
            </a:fld>
            <a:endParaRPr kumimoji="1"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9E1D7C7-52CC-904C-8B9A-C2FC7975326D}"/>
              </a:ext>
            </a:extLst>
          </p:cNvPr>
          <p:cNvSpPr txBox="1"/>
          <p:nvPr/>
        </p:nvSpPr>
        <p:spPr>
          <a:xfrm>
            <a:off x="3717561" y="-152899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20499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5" grpId="0"/>
      <p:bldP spid="16" grpId="0"/>
      <p:bldP spid="18" grpId="0"/>
      <p:bldP spid="19" grpId="0"/>
      <p:bldP spid="21" grpId="0"/>
      <p:bldP spid="22" grpId="0"/>
      <p:bldP spid="2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39A87BA-A22D-C240-B96B-3EFD81D676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6E82D7D-7FAB-446E-9861-EE8DCDA63CDE}"/>
              </a:ext>
            </a:extLst>
          </p:cNvPr>
          <p:cNvSpPr txBox="1">
            <a:spLocks noGrp="1"/>
          </p:cNvSpPr>
          <p:nvPr>
            <p:ph sz="quarter" idx="13"/>
          </p:nvPr>
        </p:nvSpPr>
        <p:spPr>
          <a:xfrm>
            <a:off x="199697" y="806988"/>
            <a:ext cx="7400316" cy="5410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altLang="zh-CN" b="1" dirty="0">
                <a:latin typeface="Courier" pitchFamily="2" charset="0"/>
                <a:cs typeface="Times New Roman" panose="02020603050405020304" pitchFamily="18" charset="0"/>
              </a:rPr>
              <a:t>int</a:t>
            </a:r>
            <a:r>
              <a:rPr lang="en-US" altLang="zh-CN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 </a:t>
            </a:r>
            <a:r>
              <a:rPr lang="en-US" altLang="zh-CN" b="1" dirty="0">
                <a:latin typeface="Courier" pitchFamily="2" charset="0"/>
                <a:cs typeface="Times New Roman" panose="02020603050405020304" pitchFamily="18" charset="0"/>
              </a:rPr>
              <a:t>Partition</a:t>
            </a:r>
            <a:r>
              <a:rPr lang="en-US" altLang="zh-CN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(</a:t>
            </a:r>
            <a:r>
              <a:rPr lang="en-US" altLang="zh-CN" b="1" dirty="0">
                <a:latin typeface="Courier" pitchFamily="2" charset="0"/>
                <a:cs typeface="Times New Roman" panose="02020603050405020304" pitchFamily="18" charset="0"/>
              </a:rPr>
              <a:t>Key</a:t>
            </a:r>
            <a:r>
              <a:rPr lang="en-US" altLang="zh-CN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 a[], </a:t>
            </a:r>
            <a:r>
              <a:rPr lang="en-US" altLang="zh-CN" b="1" dirty="0">
                <a:latin typeface="Courier" pitchFamily="2" charset="0"/>
                <a:cs typeface="Times New Roman" panose="02020603050405020304" pitchFamily="18" charset="0"/>
              </a:rPr>
              <a:t>int</a:t>
            </a:r>
            <a:r>
              <a:rPr lang="en-US" altLang="zh-CN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 </a:t>
            </a:r>
            <a:r>
              <a:rPr lang="en-US" altLang="zh-CN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zh-CN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, </a:t>
            </a:r>
            <a:r>
              <a:rPr lang="en-US" altLang="zh-CN" b="1" dirty="0">
                <a:latin typeface="Courier" pitchFamily="2" charset="0"/>
                <a:cs typeface="Times New Roman" panose="02020603050405020304" pitchFamily="18" charset="0"/>
              </a:rPr>
              <a:t>int</a:t>
            </a:r>
            <a:r>
              <a:rPr lang="en-US" altLang="zh-CN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 </a:t>
            </a:r>
            <a:r>
              <a:rPr lang="en-US" altLang="zh-CN" i="1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r</a:t>
            </a:r>
            <a:r>
              <a:rPr lang="en-US" altLang="zh-CN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){</a:t>
            </a:r>
          </a:p>
          <a:p>
            <a:pPr marL="0" indent="0">
              <a:buNone/>
            </a:pPr>
            <a:r>
              <a:rPr lang="en-US" altLang="zh-CN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    </a:t>
            </a:r>
            <a:r>
              <a:rPr lang="en-US" altLang="zh-CN" b="1" dirty="0">
                <a:latin typeface="Courier" pitchFamily="2" charset="0"/>
                <a:cs typeface="Times New Roman" panose="02020603050405020304" pitchFamily="18" charset="0"/>
              </a:rPr>
              <a:t>Key</a:t>
            </a:r>
            <a:r>
              <a:rPr lang="en-US" altLang="zh-CN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 p = a[</a:t>
            </a:r>
            <a:r>
              <a:rPr lang="en-US" altLang="zh-CN" i="1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r</a:t>
            </a:r>
            <a:r>
              <a:rPr lang="en-US" altLang="zh-CN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];</a:t>
            </a:r>
          </a:p>
          <a:p>
            <a:pPr marL="0" indent="0">
              <a:buNone/>
            </a:pPr>
            <a:r>
              <a:rPr lang="en-US" altLang="zh-CN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    </a:t>
            </a:r>
            <a:r>
              <a:rPr lang="en-US" altLang="zh-CN" b="1" dirty="0">
                <a:latin typeface="Courier" pitchFamily="2" charset="0"/>
                <a:cs typeface="Times New Roman" panose="02020603050405020304" pitchFamily="18" charset="0"/>
              </a:rPr>
              <a:t>int</a:t>
            </a:r>
            <a:r>
              <a:rPr lang="en-US" altLang="zh-CN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 </a:t>
            </a:r>
            <a:r>
              <a:rPr lang="en-US" altLang="zh-CN" dirty="0" err="1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i</a:t>
            </a:r>
            <a:r>
              <a:rPr lang="en-US" altLang="zh-CN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 = </a:t>
            </a:r>
            <a:r>
              <a:rPr lang="en-US" altLang="zh-CN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zh-CN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 ;</a:t>
            </a:r>
          </a:p>
          <a:p>
            <a:pPr marL="0" indent="0">
              <a:buNone/>
            </a:pPr>
            <a:r>
              <a:rPr lang="en-US" altLang="zh-CN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    </a:t>
            </a:r>
            <a:r>
              <a:rPr lang="en-US" altLang="zh-CN" b="1" dirty="0">
                <a:latin typeface="Courier" pitchFamily="2" charset="0"/>
                <a:cs typeface="Times New Roman" panose="02020603050405020304" pitchFamily="18" charset="0"/>
              </a:rPr>
              <a:t>for</a:t>
            </a:r>
            <a:r>
              <a:rPr lang="en-US" altLang="zh-CN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 (</a:t>
            </a:r>
            <a:r>
              <a:rPr lang="en-US" altLang="zh-CN" b="1" dirty="0">
                <a:latin typeface="Courier" pitchFamily="2" charset="0"/>
                <a:cs typeface="Times New Roman" panose="02020603050405020304" pitchFamily="18" charset="0"/>
              </a:rPr>
              <a:t>int</a:t>
            </a:r>
            <a:r>
              <a:rPr lang="en-US" altLang="zh-CN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 j = </a:t>
            </a:r>
            <a:r>
              <a:rPr lang="en-US" altLang="zh-CN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zh-CN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; j&lt;</a:t>
            </a:r>
            <a:r>
              <a:rPr lang="en-US" altLang="zh-CN" i="1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r</a:t>
            </a:r>
            <a:r>
              <a:rPr lang="en-US" altLang="zh-CN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; </a:t>
            </a:r>
            <a:r>
              <a:rPr lang="en-US" altLang="zh-CN" dirty="0" err="1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j++</a:t>
            </a:r>
            <a:r>
              <a:rPr lang="en-US" altLang="zh-CN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r>
              <a:rPr lang="en-US" altLang="zh-CN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       </a:t>
            </a:r>
            <a:r>
              <a:rPr lang="en-US" altLang="zh-CN" b="1" dirty="0">
                <a:latin typeface="Courier" pitchFamily="2" charset="0"/>
                <a:cs typeface="Times New Roman" panose="02020603050405020304" pitchFamily="18" charset="0"/>
              </a:rPr>
              <a:t>if</a:t>
            </a:r>
            <a:r>
              <a:rPr lang="en-US" altLang="zh-CN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 (a[j] &lt;= p)</a:t>
            </a:r>
          </a:p>
          <a:p>
            <a:pPr marL="0" indent="0">
              <a:buNone/>
            </a:pPr>
            <a:r>
              <a:rPr lang="en-US" altLang="zh-CN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	</a:t>
            </a:r>
            <a:r>
              <a:rPr lang="zh-CN" altLang="en-US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      </a:t>
            </a:r>
            <a:r>
              <a:rPr lang="en-US" altLang="zh-CN" b="1" i="1" dirty="0">
                <a:latin typeface="Courier" pitchFamily="2" charset="0"/>
                <a:cs typeface="Times New Roman" panose="02020603050405020304" pitchFamily="18" charset="0"/>
              </a:rPr>
              <a:t>exchange</a:t>
            </a:r>
            <a:r>
              <a:rPr lang="en-US" altLang="zh-CN" i="1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(a[</a:t>
            </a:r>
            <a:r>
              <a:rPr lang="en-US" altLang="zh-CN" dirty="0" err="1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i</a:t>
            </a:r>
            <a:r>
              <a:rPr lang="en-US" altLang="zh-CN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++], a[j]);</a:t>
            </a:r>
          </a:p>
          <a:p>
            <a:pPr marL="0" indent="0">
              <a:buNone/>
            </a:pPr>
            <a:r>
              <a:rPr lang="en-US" altLang="zh-CN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    </a:t>
            </a:r>
            <a:r>
              <a:rPr lang="en-US" altLang="zh-CN" b="1" i="1" dirty="0">
                <a:latin typeface="Courier" pitchFamily="2" charset="0"/>
                <a:cs typeface="Times New Roman" panose="02020603050405020304" pitchFamily="18" charset="0"/>
              </a:rPr>
              <a:t>exchange</a:t>
            </a:r>
            <a:r>
              <a:rPr lang="en-US" altLang="zh-CN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(a[</a:t>
            </a:r>
            <a:r>
              <a:rPr lang="en-US" altLang="zh-CN" dirty="0" err="1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i</a:t>
            </a:r>
            <a:r>
              <a:rPr lang="en-US" altLang="zh-CN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], a[</a:t>
            </a:r>
            <a:r>
              <a:rPr lang="en-US" altLang="zh-CN" i="1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r</a:t>
            </a:r>
            <a:r>
              <a:rPr lang="en-US" altLang="zh-CN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]);</a:t>
            </a:r>
          </a:p>
          <a:p>
            <a:pPr marL="0" indent="0">
              <a:buNone/>
            </a:pPr>
            <a:r>
              <a:rPr lang="en-US" altLang="zh-CN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    </a:t>
            </a:r>
            <a:r>
              <a:rPr lang="en-US" altLang="zh-CN" b="1" dirty="0">
                <a:latin typeface="Courier" pitchFamily="2" charset="0"/>
                <a:cs typeface="Times New Roman" panose="02020603050405020304" pitchFamily="18" charset="0"/>
              </a:rPr>
              <a:t>return</a:t>
            </a:r>
            <a:r>
              <a:rPr lang="en-US" altLang="zh-CN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 </a:t>
            </a:r>
            <a:r>
              <a:rPr lang="en-US" altLang="zh-CN" dirty="0" err="1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i</a:t>
            </a:r>
            <a:r>
              <a:rPr lang="en-US" altLang="zh-CN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;</a:t>
            </a:r>
          </a:p>
          <a:p>
            <a:pPr marL="0" indent="0">
              <a:buNone/>
            </a:pPr>
            <a:r>
              <a:rPr lang="en-US" altLang="zh-CN" dirty="0">
                <a:solidFill>
                  <a:schemeClr val="tx1"/>
                </a:solidFill>
                <a:latin typeface="Courier" pitchFamily="2" charset="0"/>
                <a:cs typeface="Times New Roman" panose="02020603050405020304" pitchFamily="18" charset="0"/>
              </a:rPr>
              <a:t>}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F1AC54A-4105-434D-AC3B-D6E80EDE1847}"/>
              </a:ext>
            </a:extLst>
          </p:cNvPr>
          <p:cNvSpPr txBox="1"/>
          <p:nvPr/>
        </p:nvSpPr>
        <p:spPr>
          <a:xfrm>
            <a:off x="5817353" y="1388195"/>
            <a:ext cx="3247232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三个重要事实。</a:t>
            </a:r>
            <a:endParaRPr lang="en-US" altLang="zh-CN" sz="2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zh-C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与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pivot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作比较。</a:t>
            </a:r>
            <a:endParaRPr lang="en-US" altLang="zh-C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比较次数</a:t>
            </a:r>
            <a:r>
              <a:rPr lang="en-US" altLang="zh-CN" sz="2800" i="1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r-l</a:t>
            </a:r>
            <a:endParaRPr lang="en-US" altLang="zh-C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运算步数</a:t>
            </a:r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O(</a:t>
            </a:r>
            <a:r>
              <a:rPr lang="en-US" altLang="zh-CN" sz="2800" i="1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r-l+</a:t>
            </a:r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4B5F160-FC00-494F-8189-69251C9FF025}"/>
              </a:ext>
            </a:extLst>
          </p:cNvPr>
          <p:cNvSpPr txBox="1"/>
          <p:nvPr/>
        </p:nvSpPr>
        <p:spPr>
          <a:xfrm>
            <a:off x="1251945" y="5768815"/>
            <a:ext cx="716019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这个写法挺聪明的</a:t>
            </a:r>
            <a:r>
              <a:rPr lang="en-US" altLang="zh-CN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——</a:t>
            </a:r>
            <a:r>
              <a:rPr lang="zh-CN" altLang="en-US" sz="2800" b="1" u="sng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不用额外的数组</a:t>
            </a:r>
            <a:r>
              <a:rPr lang="zh-CN" altLang="en-US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en-US" altLang="zh-CN" sz="28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CN" altLang="en-US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提醒：务必记牢这段代码！很常用</a:t>
            </a:r>
            <a:r>
              <a:rPr lang="en-US" altLang="zh-CN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!!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8C91FE8C-1FCE-924C-BC82-D79CB4AC4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5E20D-8408-6842-9C4E-91A48B99822E}" type="slidenum">
              <a:rPr kumimoji="1" lang="zh-CN" altLang="en-US" smtClean="0"/>
              <a:pPr/>
              <a:t>25</a:t>
            </a:fld>
            <a:endParaRPr kumimoji="1"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48334200-53B0-BC44-9A03-35B566DD6FBB}"/>
              </a:ext>
            </a:extLst>
          </p:cNvPr>
          <p:cNvSpPr/>
          <p:nvPr/>
        </p:nvSpPr>
        <p:spPr>
          <a:xfrm>
            <a:off x="1948721" y="2698230"/>
            <a:ext cx="3372787" cy="4646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BD338C45-C9C6-5847-84CA-8FE3DF2A9644}"/>
              </a:ext>
            </a:extLst>
          </p:cNvPr>
          <p:cNvSpPr/>
          <p:nvPr/>
        </p:nvSpPr>
        <p:spPr>
          <a:xfrm>
            <a:off x="2256956" y="3320322"/>
            <a:ext cx="1715437" cy="4646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ABCD166-55DF-BB4E-BAD5-BEAE751F4F28}"/>
              </a:ext>
            </a:extLst>
          </p:cNvPr>
          <p:cNvSpPr/>
          <p:nvPr/>
        </p:nvSpPr>
        <p:spPr>
          <a:xfrm>
            <a:off x="4101916" y="3875939"/>
            <a:ext cx="2193953" cy="4646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1C8451D1-4974-FB43-BE6F-EB47B1E4DB9A}"/>
              </a:ext>
            </a:extLst>
          </p:cNvPr>
          <p:cNvSpPr/>
          <p:nvPr/>
        </p:nvSpPr>
        <p:spPr>
          <a:xfrm>
            <a:off x="2638091" y="4544568"/>
            <a:ext cx="1933909" cy="4646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474844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5" grpId="0" animBg="1"/>
      <p:bldP spid="8" grpId="0" animBg="1"/>
      <p:bldP spid="9" grpId="0" animBg="1"/>
      <p:bldP spid="1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F959171-964A-419E-A2D7-891AAAB48E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600" dirty="0">
                <a:solidFill>
                  <a:schemeClr val="bg1"/>
                </a:solidFill>
              </a:rPr>
              <a:t>按上述</a:t>
            </a:r>
            <a:r>
              <a:rPr lang="en-US" altLang="zh-CN" sz="36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partition</a:t>
            </a:r>
            <a:r>
              <a:rPr lang="zh-CN" altLang="en-US" sz="3600" dirty="0">
                <a:solidFill>
                  <a:schemeClr val="bg1"/>
                </a:solidFill>
              </a:rPr>
              <a:t>方法进行递归演示</a:t>
            </a: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668B9512-1C00-4F0D-8D03-1A57DB0E50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7064774"/>
              </p:ext>
            </p:extLst>
          </p:nvPr>
        </p:nvGraphicFramePr>
        <p:xfrm>
          <a:off x="1058037" y="2854324"/>
          <a:ext cx="4025968" cy="5051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3246">
                  <a:extLst>
                    <a:ext uri="{9D8B030D-6E8A-4147-A177-3AD203B41FA5}">
                      <a16:colId xmlns:a16="http://schemas.microsoft.com/office/drawing/2014/main" val="3675568178"/>
                    </a:ext>
                  </a:extLst>
                </a:gridCol>
                <a:gridCol w="503246">
                  <a:extLst>
                    <a:ext uri="{9D8B030D-6E8A-4147-A177-3AD203B41FA5}">
                      <a16:colId xmlns:a16="http://schemas.microsoft.com/office/drawing/2014/main" val="867948579"/>
                    </a:ext>
                  </a:extLst>
                </a:gridCol>
                <a:gridCol w="503246">
                  <a:extLst>
                    <a:ext uri="{9D8B030D-6E8A-4147-A177-3AD203B41FA5}">
                      <a16:colId xmlns:a16="http://schemas.microsoft.com/office/drawing/2014/main" val="3681087126"/>
                    </a:ext>
                  </a:extLst>
                </a:gridCol>
                <a:gridCol w="503246">
                  <a:extLst>
                    <a:ext uri="{9D8B030D-6E8A-4147-A177-3AD203B41FA5}">
                      <a16:colId xmlns:a16="http://schemas.microsoft.com/office/drawing/2014/main" val="4049971883"/>
                    </a:ext>
                  </a:extLst>
                </a:gridCol>
                <a:gridCol w="503246">
                  <a:extLst>
                    <a:ext uri="{9D8B030D-6E8A-4147-A177-3AD203B41FA5}">
                      <a16:colId xmlns:a16="http://schemas.microsoft.com/office/drawing/2014/main" val="1378958454"/>
                    </a:ext>
                  </a:extLst>
                </a:gridCol>
                <a:gridCol w="503246">
                  <a:extLst>
                    <a:ext uri="{9D8B030D-6E8A-4147-A177-3AD203B41FA5}">
                      <a16:colId xmlns:a16="http://schemas.microsoft.com/office/drawing/2014/main" val="158752627"/>
                    </a:ext>
                  </a:extLst>
                </a:gridCol>
                <a:gridCol w="503246">
                  <a:extLst>
                    <a:ext uri="{9D8B030D-6E8A-4147-A177-3AD203B41FA5}">
                      <a16:colId xmlns:a16="http://schemas.microsoft.com/office/drawing/2014/main" val="1083152406"/>
                    </a:ext>
                  </a:extLst>
                </a:gridCol>
                <a:gridCol w="503246">
                  <a:extLst>
                    <a:ext uri="{9D8B030D-6E8A-4147-A177-3AD203B41FA5}">
                      <a16:colId xmlns:a16="http://schemas.microsoft.com/office/drawing/2014/main" val="256471559"/>
                    </a:ext>
                  </a:extLst>
                </a:gridCol>
              </a:tblGrid>
              <a:tr h="505148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1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2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3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4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9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6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7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5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0444831"/>
                  </a:ext>
                </a:extLst>
              </a:tr>
            </a:tbl>
          </a:graphicData>
        </a:graphic>
      </p:graphicFrame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752E6853-188D-4D76-A088-C4DE4CF096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3742153"/>
              </p:ext>
            </p:extLst>
          </p:nvPr>
        </p:nvGraphicFramePr>
        <p:xfrm>
          <a:off x="1058036" y="1942730"/>
          <a:ext cx="4025968" cy="5051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3246">
                  <a:extLst>
                    <a:ext uri="{9D8B030D-6E8A-4147-A177-3AD203B41FA5}">
                      <a16:colId xmlns:a16="http://schemas.microsoft.com/office/drawing/2014/main" val="3675568178"/>
                    </a:ext>
                  </a:extLst>
                </a:gridCol>
                <a:gridCol w="503246">
                  <a:extLst>
                    <a:ext uri="{9D8B030D-6E8A-4147-A177-3AD203B41FA5}">
                      <a16:colId xmlns:a16="http://schemas.microsoft.com/office/drawing/2014/main" val="867948579"/>
                    </a:ext>
                  </a:extLst>
                </a:gridCol>
                <a:gridCol w="503246">
                  <a:extLst>
                    <a:ext uri="{9D8B030D-6E8A-4147-A177-3AD203B41FA5}">
                      <a16:colId xmlns:a16="http://schemas.microsoft.com/office/drawing/2014/main" val="3681087126"/>
                    </a:ext>
                  </a:extLst>
                </a:gridCol>
                <a:gridCol w="503246">
                  <a:extLst>
                    <a:ext uri="{9D8B030D-6E8A-4147-A177-3AD203B41FA5}">
                      <a16:colId xmlns:a16="http://schemas.microsoft.com/office/drawing/2014/main" val="4049971883"/>
                    </a:ext>
                  </a:extLst>
                </a:gridCol>
                <a:gridCol w="503246">
                  <a:extLst>
                    <a:ext uri="{9D8B030D-6E8A-4147-A177-3AD203B41FA5}">
                      <a16:colId xmlns:a16="http://schemas.microsoft.com/office/drawing/2014/main" val="1378958454"/>
                    </a:ext>
                  </a:extLst>
                </a:gridCol>
                <a:gridCol w="503246">
                  <a:extLst>
                    <a:ext uri="{9D8B030D-6E8A-4147-A177-3AD203B41FA5}">
                      <a16:colId xmlns:a16="http://schemas.microsoft.com/office/drawing/2014/main" val="158752627"/>
                    </a:ext>
                  </a:extLst>
                </a:gridCol>
                <a:gridCol w="503246">
                  <a:extLst>
                    <a:ext uri="{9D8B030D-6E8A-4147-A177-3AD203B41FA5}">
                      <a16:colId xmlns:a16="http://schemas.microsoft.com/office/drawing/2014/main" val="1083152406"/>
                    </a:ext>
                  </a:extLst>
                </a:gridCol>
                <a:gridCol w="503246">
                  <a:extLst>
                    <a:ext uri="{9D8B030D-6E8A-4147-A177-3AD203B41FA5}">
                      <a16:colId xmlns:a16="http://schemas.microsoft.com/office/drawing/2014/main" val="256471559"/>
                    </a:ext>
                  </a:extLst>
                </a:gridCol>
              </a:tblGrid>
              <a:tr h="505148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3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1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2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4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9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6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7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5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0444831"/>
                  </a:ext>
                </a:extLst>
              </a:tr>
            </a:tbl>
          </a:graphicData>
        </a:graphic>
      </p:graphicFrame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53C206E0-9DCC-4EF1-918F-37708D5391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7494728"/>
              </p:ext>
            </p:extLst>
          </p:nvPr>
        </p:nvGraphicFramePr>
        <p:xfrm>
          <a:off x="1058037" y="3765918"/>
          <a:ext cx="4025968" cy="5051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3246">
                  <a:extLst>
                    <a:ext uri="{9D8B030D-6E8A-4147-A177-3AD203B41FA5}">
                      <a16:colId xmlns:a16="http://schemas.microsoft.com/office/drawing/2014/main" val="3675568178"/>
                    </a:ext>
                  </a:extLst>
                </a:gridCol>
                <a:gridCol w="503246">
                  <a:extLst>
                    <a:ext uri="{9D8B030D-6E8A-4147-A177-3AD203B41FA5}">
                      <a16:colId xmlns:a16="http://schemas.microsoft.com/office/drawing/2014/main" val="867948579"/>
                    </a:ext>
                  </a:extLst>
                </a:gridCol>
                <a:gridCol w="503246">
                  <a:extLst>
                    <a:ext uri="{9D8B030D-6E8A-4147-A177-3AD203B41FA5}">
                      <a16:colId xmlns:a16="http://schemas.microsoft.com/office/drawing/2014/main" val="3681087126"/>
                    </a:ext>
                  </a:extLst>
                </a:gridCol>
                <a:gridCol w="503246">
                  <a:extLst>
                    <a:ext uri="{9D8B030D-6E8A-4147-A177-3AD203B41FA5}">
                      <a16:colId xmlns:a16="http://schemas.microsoft.com/office/drawing/2014/main" val="4049971883"/>
                    </a:ext>
                  </a:extLst>
                </a:gridCol>
                <a:gridCol w="503246">
                  <a:extLst>
                    <a:ext uri="{9D8B030D-6E8A-4147-A177-3AD203B41FA5}">
                      <a16:colId xmlns:a16="http://schemas.microsoft.com/office/drawing/2014/main" val="1378958454"/>
                    </a:ext>
                  </a:extLst>
                </a:gridCol>
                <a:gridCol w="503246">
                  <a:extLst>
                    <a:ext uri="{9D8B030D-6E8A-4147-A177-3AD203B41FA5}">
                      <a16:colId xmlns:a16="http://schemas.microsoft.com/office/drawing/2014/main" val="158752627"/>
                    </a:ext>
                  </a:extLst>
                </a:gridCol>
                <a:gridCol w="503246">
                  <a:extLst>
                    <a:ext uri="{9D8B030D-6E8A-4147-A177-3AD203B41FA5}">
                      <a16:colId xmlns:a16="http://schemas.microsoft.com/office/drawing/2014/main" val="1083152406"/>
                    </a:ext>
                  </a:extLst>
                </a:gridCol>
                <a:gridCol w="503246">
                  <a:extLst>
                    <a:ext uri="{9D8B030D-6E8A-4147-A177-3AD203B41FA5}">
                      <a16:colId xmlns:a16="http://schemas.microsoft.com/office/drawing/2014/main" val="256471559"/>
                    </a:ext>
                  </a:extLst>
                </a:gridCol>
              </a:tblGrid>
              <a:tr h="505148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1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2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3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4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5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6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7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9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0444831"/>
                  </a:ext>
                </a:extLst>
              </a:tr>
            </a:tbl>
          </a:graphicData>
        </a:graphic>
      </p:graphicFrame>
      <p:sp>
        <p:nvSpPr>
          <p:cNvPr id="7" name="左大括号 6">
            <a:extLst>
              <a:ext uri="{FF2B5EF4-FFF2-40B4-BE49-F238E27FC236}">
                <a16:creationId xmlns:a16="http://schemas.microsoft.com/office/drawing/2014/main" id="{9702393E-2380-4CCA-A3D1-A4F2BA7919AA}"/>
              </a:ext>
            </a:extLst>
          </p:cNvPr>
          <p:cNvSpPr/>
          <p:nvPr/>
        </p:nvSpPr>
        <p:spPr bwMode="auto">
          <a:xfrm rot="-5400000">
            <a:off x="1715679" y="1812170"/>
            <a:ext cx="177751" cy="1493033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8" name="左大括号 7">
            <a:extLst>
              <a:ext uri="{FF2B5EF4-FFF2-40B4-BE49-F238E27FC236}">
                <a16:creationId xmlns:a16="http://schemas.microsoft.com/office/drawing/2014/main" id="{65804F83-09E0-4786-903A-4169FD942107}"/>
              </a:ext>
            </a:extLst>
          </p:cNvPr>
          <p:cNvSpPr/>
          <p:nvPr/>
        </p:nvSpPr>
        <p:spPr bwMode="auto">
          <a:xfrm rot="-5400000">
            <a:off x="3988638" y="1552194"/>
            <a:ext cx="177751" cy="2012984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10" name="表格 9">
            <a:extLst>
              <a:ext uri="{FF2B5EF4-FFF2-40B4-BE49-F238E27FC236}">
                <a16:creationId xmlns:a16="http://schemas.microsoft.com/office/drawing/2014/main" id="{880E6B4B-895D-4EED-846B-9B2BA3219B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7283645"/>
              </p:ext>
            </p:extLst>
          </p:nvPr>
        </p:nvGraphicFramePr>
        <p:xfrm>
          <a:off x="1058037" y="4711897"/>
          <a:ext cx="4025968" cy="5051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3246">
                  <a:extLst>
                    <a:ext uri="{9D8B030D-6E8A-4147-A177-3AD203B41FA5}">
                      <a16:colId xmlns:a16="http://schemas.microsoft.com/office/drawing/2014/main" val="3675568178"/>
                    </a:ext>
                  </a:extLst>
                </a:gridCol>
                <a:gridCol w="503246">
                  <a:extLst>
                    <a:ext uri="{9D8B030D-6E8A-4147-A177-3AD203B41FA5}">
                      <a16:colId xmlns:a16="http://schemas.microsoft.com/office/drawing/2014/main" val="867948579"/>
                    </a:ext>
                  </a:extLst>
                </a:gridCol>
                <a:gridCol w="503246">
                  <a:extLst>
                    <a:ext uri="{9D8B030D-6E8A-4147-A177-3AD203B41FA5}">
                      <a16:colId xmlns:a16="http://schemas.microsoft.com/office/drawing/2014/main" val="3681087126"/>
                    </a:ext>
                  </a:extLst>
                </a:gridCol>
                <a:gridCol w="503246">
                  <a:extLst>
                    <a:ext uri="{9D8B030D-6E8A-4147-A177-3AD203B41FA5}">
                      <a16:colId xmlns:a16="http://schemas.microsoft.com/office/drawing/2014/main" val="4049971883"/>
                    </a:ext>
                  </a:extLst>
                </a:gridCol>
                <a:gridCol w="503246">
                  <a:extLst>
                    <a:ext uri="{9D8B030D-6E8A-4147-A177-3AD203B41FA5}">
                      <a16:colId xmlns:a16="http://schemas.microsoft.com/office/drawing/2014/main" val="1378958454"/>
                    </a:ext>
                  </a:extLst>
                </a:gridCol>
                <a:gridCol w="503246">
                  <a:extLst>
                    <a:ext uri="{9D8B030D-6E8A-4147-A177-3AD203B41FA5}">
                      <a16:colId xmlns:a16="http://schemas.microsoft.com/office/drawing/2014/main" val="158752627"/>
                    </a:ext>
                  </a:extLst>
                </a:gridCol>
                <a:gridCol w="503246">
                  <a:extLst>
                    <a:ext uri="{9D8B030D-6E8A-4147-A177-3AD203B41FA5}">
                      <a16:colId xmlns:a16="http://schemas.microsoft.com/office/drawing/2014/main" val="1083152406"/>
                    </a:ext>
                  </a:extLst>
                </a:gridCol>
                <a:gridCol w="503246">
                  <a:extLst>
                    <a:ext uri="{9D8B030D-6E8A-4147-A177-3AD203B41FA5}">
                      <a16:colId xmlns:a16="http://schemas.microsoft.com/office/drawing/2014/main" val="256471559"/>
                    </a:ext>
                  </a:extLst>
                </a:gridCol>
              </a:tblGrid>
              <a:tr h="505148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1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2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3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4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5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6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7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9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0444831"/>
                  </a:ext>
                </a:extLst>
              </a:tr>
            </a:tbl>
          </a:graphicData>
        </a:graphic>
      </p:graphicFrame>
      <p:sp>
        <p:nvSpPr>
          <p:cNvPr id="11" name="左大括号 10">
            <a:extLst>
              <a:ext uri="{FF2B5EF4-FFF2-40B4-BE49-F238E27FC236}">
                <a16:creationId xmlns:a16="http://schemas.microsoft.com/office/drawing/2014/main" id="{6B68B890-DF35-43CA-858B-4B6EA2567E72}"/>
              </a:ext>
            </a:extLst>
          </p:cNvPr>
          <p:cNvSpPr/>
          <p:nvPr/>
        </p:nvSpPr>
        <p:spPr bwMode="auto">
          <a:xfrm rot="-5400000">
            <a:off x="1206715" y="3210794"/>
            <a:ext cx="207929" cy="505284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2" name="左大括号 11">
            <a:extLst>
              <a:ext uri="{FF2B5EF4-FFF2-40B4-BE49-F238E27FC236}">
                <a16:creationId xmlns:a16="http://schemas.microsoft.com/office/drawing/2014/main" id="{85ADBEFA-907E-4738-8B30-17D4C992D434}"/>
              </a:ext>
            </a:extLst>
          </p:cNvPr>
          <p:cNvSpPr/>
          <p:nvPr/>
        </p:nvSpPr>
        <p:spPr bwMode="auto">
          <a:xfrm rot="-5400000">
            <a:off x="2214024" y="3216103"/>
            <a:ext cx="207929" cy="505284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3" name="左大括号 12">
            <a:extLst>
              <a:ext uri="{FF2B5EF4-FFF2-40B4-BE49-F238E27FC236}">
                <a16:creationId xmlns:a16="http://schemas.microsoft.com/office/drawing/2014/main" id="{31F24EDB-9085-44BB-94D1-5DA70AB44702}"/>
              </a:ext>
            </a:extLst>
          </p:cNvPr>
          <p:cNvSpPr/>
          <p:nvPr/>
        </p:nvSpPr>
        <p:spPr bwMode="auto">
          <a:xfrm rot="-5400000">
            <a:off x="4210703" y="3632591"/>
            <a:ext cx="234827" cy="1511776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4" name="左大括号 13">
            <a:extLst>
              <a:ext uri="{FF2B5EF4-FFF2-40B4-BE49-F238E27FC236}">
                <a16:creationId xmlns:a16="http://schemas.microsoft.com/office/drawing/2014/main" id="{148495C2-B79F-45A5-87B1-016CF0328853}"/>
              </a:ext>
            </a:extLst>
          </p:cNvPr>
          <p:cNvSpPr/>
          <p:nvPr/>
        </p:nvSpPr>
        <p:spPr bwMode="auto">
          <a:xfrm rot="-5400000">
            <a:off x="3965806" y="4864686"/>
            <a:ext cx="207931" cy="995086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15" name="表格 4">
            <a:extLst>
              <a:ext uri="{FF2B5EF4-FFF2-40B4-BE49-F238E27FC236}">
                <a16:creationId xmlns:a16="http://schemas.microsoft.com/office/drawing/2014/main" id="{D0B9FB3B-8E52-4F91-99B5-F8203A9B3D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5600488"/>
              </p:ext>
            </p:extLst>
          </p:nvPr>
        </p:nvGraphicFramePr>
        <p:xfrm>
          <a:off x="1058036" y="1193873"/>
          <a:ext cx="4025968" cy="5051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3246">
                  <a:extLst>
                    <a:ext uri="{9D8B030D-6E8A-4147-A177-3AD203B41FA5}">
                      <a16:colId xmlns:a16="http://schemas.microsoft.com/office/drawing/2014/main" val="3675568178"/>
                    </a:ext>
                  </a:extLst>
                </a:gridCol>
                <a:gridCol w="503246">
                  <a:extLst>
                    <a:ext uri="{9D8B030D-6E8A-4147-A177-3AD203B41FA5}">
                      <a16:colId xmlns:a16="http://schemas.microsoft.com/office/drawing/2014/main" val="867948579"/>
                    </a:ext>
                  </a:extLst>
                </a:gridCol>
                <a:gridCol w="503246">
                  <a:extLst>
                    <a:ext uri="{9D8B030D-6E8A-4147-A177-3AD203B41FA5}">
                      <a16:colId xmlns:a16="http://schemas.microsoft.com/office/drawing/2014/main" val="3681087126"/>
                    </a:ext>
                  </a:extLst>
                </a:gridCol>
                <a:gridCol w="503246">
                  <a:extLst>
                    <a:ext uri="{9D8B030D-6E8A-4147-A177-3AD203B41FA5}">
                      <a16:colId xmlns:a16="http://schemas.microsoft.com/office/drawing/2014/main" val="4049971883"/>
                    </a:ext>
                  </a:extLst>
                </a:gridCol>
                <a:gridCol w="503246">
                  <a:extLst>
                    <a:ext uri="{9D8B030D-6E8A-4147-A177-3AD203B41FA5}">
                      <a16:colId xmlns:a16="http://schemas.microsoft.com/office/drawing/2014/main" val="1378958454"/>
                    </a:ext>
                  </a:extLst>
                </a:gridCol>
                <a:gridCol w="503246">
                  <a:extLst>
                    <a:ext uri="{9D8B030D-6E8A-4147-A177-3AD203B41FA5}">
                      <a16:colId xmlns:a16="http://schemas.microsoft.com/office/drawing/2014/main" val="158752627"/>
                    </a:ext>
                  </a:extLst>
                </a:gridCol>
                <a:gridCol w="503246">
                  <a:extLst>
                    <a:ext uri="{9D8B030D-6E8A-4147-A177-3AD203B41FA5}">
                      <a16:colId xmlns:a16="http://schemas.microsoft.com/office/drawing/2014/main" val="1083152406"/>
                    </a:ext>
                  </a:extLst>
                </a:gridCol>
                <a:gridCol w="503246">
                  <a:extLst>
                    <a:ext uri="{9D8B030D-6E8A-4147-A177-3AD203B41FA5}">
                      <a16:colId xmlns:a16="http://schemas.microsoft.com/office/drawing/2014/main" val="256471559"/>
                    </a:ext>
                  </a:extLst>
                </a:gridCol>
              </a:tblGrid>
              <a:tr h="505148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3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9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6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5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1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2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7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4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10444831"/>
                  </a:ext>
                </a:extLst>
              </a:tr>
            </a:tbl>
          </a:graphicData>
        </a:graphic>
      </p:graphicFrame>
      <p:graphicFrame>
        <p:nvGraphicFramePr>
          <p:cNvPr id="16" name="表格 15">
            <a:extLst>
              <a:ext uri="{FF2B5EF4-FFF2-40B4-BE49-F238E27FC236}">
                <a16:creationId xmlns:a16="http://schemas.microsoft.com/office/drawing/2014/main" id="{68A9579B-AD00-43F4-BA77-273ED75126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8698132"/>
              </p:ext>
            </p:extLst>
          </p:nvPr>
        </p:nvGraphicFramePr>
        <p:xfrm>
          <a:off x="1058037" y="5657876"/>
          <a:ext cx="4025968" cy="5051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3246">
                  <a:extLst>
                    <a:ext uri="{9D8B030D-6E8A-4147-A177-3AD203B41FA5}">
                      <a16:colId xmlns:a16="http://schemas.microsoft.com/office/drawing/2014/main" val="3675568178"/>
                    </a:ext>
                  </a:extLst>
                </a:gridCol>
                <a:gridCol w="503246">
                  <a:extLst>
                    <a:ext uri="{9D8B030D-6E8A-4147-A177-3AD203B41FA5}">
                      <a16:colId xmlns:a16="http://schemas.microsoft.com/office/drawing/2014/main" val="867948579"/>
                    </a:ext>
                  </a:extLst>
                </a:gridCol>
                <a:gridCol w="503246">
                  <a:extLst>
                    <a:ext uri="{9D8B030D-6E8A-4147-A177-3AD203B41FA5}">
                      <a16:colId xmlns:a16="http://schemas.microsoft.com/office/drawing/2014/main" val="3681087126"/>
                    </a:ext>
                  </a:extLst>
                </a:gridCol>
                <a:gridCol w="503246">
                  <a:extLst>
                    <a:ext uri="{9D8B030D-6E8A-4147-A177-3AD203B41FA5}">
                      <a16:colId xmlns:a16="http://schemas.microsoft.com/office/drawing/2014/main" val="4049971883"/>
                    </a:ext>
                  </a:extLst>
                </a:gridCol>
                <a:gridCol w="503246">
                  <a:extLst>
                    <a:ext uri="{9D8B030D-6E8A-4147-A177-3AD203B41FA5}">
                      <a16:colId xmlns:a16="http://schemas.microsoft.com/office/drawing/2014/main" val="1378958454"/>
                    </a:ext>
                  </a:extLst>
                </a:gridCol>
                <a:gridCol w="503246">
                  <a:extLst>
                    <a:ext uri="{9D8B030D-6E8A-4147-A177-3AD203B41FA5}">
                      <a16:colId xmlns:a16="http://schemas.microsoft.com/office/drawing/2014/main" val="158752627"/>
                    </a:ext>
                  </a:extLst>
                </a:gridCol>
                <a:gridCol w="503246">
                  <a:extLst>
                    <a:ext uri="{9D8B030D-6E8A-4147-A177-3AD203B41FA5}">
                      <a16:colId xmlns:a16="http://schemas.microsoft.com/office/drawing/2014/main" val="1083152406"/>
                    </a:ext>
                  </a:extLst>
                </a:gridCol>
                <a:gridCol w="503246">
                  <a:extLst>
                    <a:ext uri="{9D8B030D-6E8A-4147-A177-3AD203B41FA5}">
                      <a16:colId xmlns:a16="http://schemas.microsoft.com/office/drawing/2014/main" val="256471559"/>
                    </a:ext>
                  </a:extLst>
                </a:gridCol>
              </a:tblGrid>
              <a:tr h="505148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1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2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3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4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5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6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7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002060"/>
                          </a:solidFill>
                        </a:rPr>
                        <a:t>9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0444831"/>
                  </a:ext>
                </a:extLst>
              </a:tr>
            </a:tbl>
          </a:graphicData>
        </a:graphic>
      </p:graphicFrame>
      <p:sp>
        <p:nvSpPr>
          <p:cNvPr id="17" name="左大括号 16">
            <a:extLst>
              <a:ext uri="{FF2B5EF4-FFF2-40B4-BE49-F238E27FC236}">
                <a16:creationId xmlns:a16="http://schemas.microsoft.com/office/drawing/2014/main" id="{177BC197-B4CB-4D1C-8384-FA071BA1DE6F}"/>
              </a:ext>
            </a:extLst>
          </p:cNvPr>
          <p:cNvSpPr/>
          <p:nvPr/>
        </p:nvSpPr>
        <p:spPr bwMode="auto">
          <a:xfrm rot="-5400000">
            <a:off x="3718026" y="6051869"/>
            <a:ext cx="214507" cy="506102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92B1F1FD-A7E9-4D38-A3C4-3689ECF45903}"/>
              </a:ext>
            </a:extLst>
          </p:cNvPr>
          <p:cNvSpPr txBox="1"/>
          <p:nvPr/>
        </p:nvSpPr>
        <p:spPr>
          <a:xfrm>
            <a:off x="5493117" y="1509055"/>
            <a:ext cx="315721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若</a:t>
            </a:r>
            <a:r>
              <a:rPr lang="en-US" altLang="zh-C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Qsort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采用上述的</a:t>
            </a:r>
            <a:b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partition(</a:t>
            </a:r>
            <a:r>
              <a:rPr lang="en-US" altLang="zh-CN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过程</a:t>
            </a:r>
            <a:r>
              <a:rPr lang="zh-CN" alt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endParaRPr lang="en-US" altLang="zh-CN" sz="2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称为“</a:t>
            </a:r>
            <a:r>
              <a:rPr lang="zh-CN" altLang="en-US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标准的</a:t>
            </a:r>
            <a:r>
              <a:rPr lang="en-US" altLang="zh-CN" sz="24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Qsort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en-US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zh-CN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本课程提及</a:t>
            </a:r>
            <a:r>
              <a:rPr lang="en-US" altLang="zh-CN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Qsort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时，</a:t>
            </a:r>
            <a:endParaRPr lang="en-US" altLang="zh-CN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默认指的是标准</a:t>
            </a:r>
            <a:r>
              <a:rPr lang="en-US" altLang="zh-CN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Qsort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en-US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82158E1A-598B-402E-92AA-798DF40A83E5}"/>
              </a:ext>
            </a:extLst>
          </p:cNvPr>
          <p:cNvSpPr txBox="1"/>
          <p:nvPr/>
        </p:nvSpPr>
        <p:spPr>
          <a:xfrm>
            <a:off x="5493117" y="4388479"/>
            <a:ext cx="301657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不论用哪种</a:t>
            </a:r>
            <a:r>
              <a:rPr lang="en-US" altLang="zh-CN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partition</a:t>
            </a:r>
            <a:r>
              <a:rPr lang="zh-CN" alt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，都可用同样的方法分析，结果是一样的。</a:t>
            </a:r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D9FA5D57-9E5E-B645-8774-D678132DC8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5E20D-8408-6842-9C4E-91A48B99822E}" type="slidenum">
              <a:rPr kumimoji="1" lang="zh-CN" altLang="en-US" smtClean="0"/>
              <a:pPr/>
              <a:t>26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03807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1" grpId="0" animBg="1"/>
      <p:bldP spid="12" grpId="0" animBg="1"/>
      <p:bldP spid="13" grpId="0" animBg="1"/>
      <p:bldP spid="14" grpId="0" animBg="1"/>
      <p:bldP spid="17" grpId="0" animBg="1"/>
      <p:bldP spid="18" grpId="0"/>
      <p:bldP spid="1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814214C-5AA2-4E39-B721-52CD29E0D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bg1"/>
                </a:solidFill>
              </a:rPr>
              <a:t>对比归并排序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9E634CD-B899-4CCC-B47F-1CAB7F68C64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74315" y="964038"/>
            <a:ext cx="8480500" cy="57614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2800" dirty="0">
                <a:solidFill>
                  <a:srgbClr val="FF0000"/>
                </a:solidFill>
              </a:rPr>
              <a:t>共性</a:t>
            </a:r>
            <a:r>
              <a:rPr lang="zh-CN" altLang="en-US" sz="2800" dirty="0"/>
              <a:t>：都基于分治</a:t>
            </a:r>
            <a:endParaRPr lang="en-US" altLang="zh-CN" sz="2800" dirty="0"/>
          </a:p>
          <a:p>
            <a:pPr marL="0" indent="0">
              <a:buNone/>
            </a:pPr>
            <a:r>
              <a:rPr lang="zh-CN" altLang="en-US" sz="2800" dirty="0">
                <a:solidFill>
                  <a:srgbClr val="FF0000"/>
                </a:solidFill>
              </a:rPr>
              <a:t>区别</a:t>
            </a:r>
            <a:r>
              <a:rPr lang="zh-CN" altLang="en-US" sz="2800" dirty="0"/>
              <a:t>：</a:t>
            </a:r>
            <a:endParaRPr lang="en-US" altLang="zh-CN" sz="2800" dirty="0"/>
          </a:p>
          <a:p>
            <a:pPr marL="628650" lvl="1" indent="-457200"/>
            <a:r>
              <a:rPr lang="zh-CN" altLang="en-US" sz="2600" dirty="0"/>
              <a:t>在递归后不用</a:t>
            </a:r>
            <a:r>
              <a:rPr lang="en-US" altLang="zh-CN" sz="2600" dirty="0"/>
              <a:t>merge</a:t>
            </a:r>
          </a:p>
          <a:p>
            <a:pPr marL="628650" lvl="1" indent="-457200"/>
            <a:r>
              <a:rPr lang="zh-CN" altLang="en-US" sz="2600" dirty="0"/>
              <a:t>在递归前需要</a:t>
            </a:r>
            <a:r>
              <a:rPr lang="en-US" altLang="zh-CN" sz="2600" dirty="0"/>
              <a:t>partition</a:t>
            </a: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8D148476-9F62-457B-AEAD-8F4CD04156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6245574"/>
              </p:ext>
            </p:extLst>
          </p:nvPr>
        </p:nvGraphicFramePr>
        <p:xfrm>
          <a:off x="4794391" y="1906291"/>
          <a:ext cx="3440352" cy="4316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0044">
                  <a:extLst>
                    <a:ext uri="{9D8B030D-6E8A-4147-A177-3AD203B41FA5}">
                      <a16:colId xmlns:a16="http://schemas.microsoft.com/office/drawing/2014/main" val="3675568178"/>
                    </a:ext>
                  </a:extLst>
                </a:gridCol>
                <a:gridCol w="430044">
                  <a:extLst>
                    <a:ext uri="{9D8B030D-6E8A-4147-A177-3AD203B41FA5}">
                      <a16:colId xmlns:a16="http://schemas.microsoft.com/office/drawing/2014/main" val="867948579"/>
                    </a:ext>
                  </a:extLst>
                </a:gridCol>
                <a:gridCol w="430044">
                  <a:extLst>
                    <a:ext uri="{9D8B030D-6E8A-4147-A177-3AD203B41FA5}">
                      <a16:colId xmlns:a16="http://schemas.microsoft.com/office/drawing/2014/main" val="3681087126"/>
                    </a:ext>
                  </a:extLst>
                </a:gridCol>
                <a:gridCol w="430044">
                  <a:extLst>
                    <a:ext uri="{9D8B030D-6E8A-4147-A177-3AD203B41FA5}">
                      <a16:colId xmlns:a16="http://schemas.microsoft.com/office/drawing/2014/main" val="4049971883"/>
                    </a:ext>
                  </a:extLst>
                </a:gridCol>
                <a:gridCol w="430044">
                  <a:extLst>
                    <a:ext uri="{9D8B030D-6E8A-4147-A177-3AD203B41FA5}">
                      <a16:colId xmlns:a16="http://schemas.microsoft.com/office/drawing/2014/main" val="1378958454"/>
                    </a:ext>
                  </a:extLst>
                </a:gridCol>
                <a:gridCol w="430044">
                  <a:extLst>
                    <a:ext uri="{9D8B030D-6E8A-4147-A177-3AD203B41FA5}">
                      <a16:colId xmlns:a16="http://schemas.microsoft.com/office/drawing/2014/main" val="158752627"/>
                    </a:ext>
                  </a:extLst>
                </a:gridCol>
                <a:gridCol w="430044">
                  <a:extLst>
                    <a:ext uri="{9D8B030D-6E8A-4147-A177-3AD203B41FA5}">
                      <a16:colId xmlns:a16="http://schemas.microsoft.com/office/drawing/2014/main" val="1083152406"/>
                    </a:ext>
                  </a:extLst>
                </a:gridCol>
                <a:gridCol w="430044">
                  <a:extLst>
                    <a:ext uri="{9D8B030D-6E8A-4147-A177-3AD203B41FA5}">
                      <a16:colId xmlns:a16="http://schemas.microsoft.com/office/drawing/2014/main" val="256471559"/>
                    </a:ext>
                  </a:extLst>
                </a:gridCol>
              </a:tblGrid>
              <a:tr h="43166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dirty="0">
                          <a:solidFill>
                            <a:srgbClr val="002060"/>
                          </a:solidFill>
                        </a:rPr>
                        <a:t>3</a:t>
                      </a:r>
                      <a:endParaRPr lang="zh-CN" altLang="en-US" sz="1500" dirty="0">
                        <a:solidFill>
                          <a:srgbClr val="002060"/>
                        </a:solidFill>
                      </a:endParaRPr>
                    </a:p>
                  </a:txBody>
                  <a:tcPr marL="78139" marR="78139" marT="39070" marB="390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dirty="0">
                          <a:solidFill>
                            <a:srgbClr val="002060"/>
                          </a:solidFill>
                        </a:rPr>
                        <a:t>1</a:t>
                      </a:r>
                      <a:endParaRPr lang="zh-CN" altLang="en-US" sz="1500" dirty="0">
                        <a:solidFill>
                          <a:srgbClr val="002060"/>
                        </a:solidFill>
                      </a:endParaRPr>
                    </a:p>
                  </a:txBody>
                  <a:tcPr marL="78139" marR="78139" marT="39070" marB="390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dirty="0">
                          <a:solidFill>
                            <a:srgbClr val="002060"/>
                          </a:solidFill>
                        </a:rPr>
                        <a:t>2</a:t>
                      </a:r>
                      <a:endParaRPr lang="zh-CN" altLang="en-US" sz="1500" dirty="0">
                        <a:solidFill>
                          <a:srgbClr val="002060"/>
                        </a:solidFill>
                      </a:endParaRPr>
                    </a:p>
                  </a:txBody>
                  <a:tcPr marL="78139" marR="78139" marT="39070" marB="390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dirty="0">
                          <a:solidFill>
                            <a:srgbClr val="002060"/>
                          </a:solidFill>
                        </a:rPr>
                        <a:t>4</a:t>
                      </a:r>
                      <a:endParaRPr lang="zh-CN" altLang="en-US" sz="1500" dirty="0">
                        <a:solidFill>
                          <a:srgbClr val="002060"/>
                        </a:solidFill>
                      </a:endParaRPr>
                    </a:p>
                  </a:txBody>
                  <a:tcPr marL="78139" marR="78139" marT="39070" marB="390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dirty="0">
                          <a:solidFill>
                            <a:srgbClr val="002060"/>
                          </a:solidFill>
                        </a:rPr>
                        <a:t>9</a:t>
                      </a:r>
                      <a:endParaRPr lang="zh-CN" altLang="en-US" sz="1500" dirty="0">
                        <a:solidFill>
                          <a:srgbClr val="002060"/>
                        </a:solidFill>
                      </a:endParaRPr>
                    </a:p>
                  </a:txBody>
                  <a:tcPr marL="78139" marR="78139" marT="39070" marB="390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dirty="0">
                          <a:solidFill>
                            <a:srgbClr val="002060"/>
                          </a:solidFill>
                        </a:rPr>
                        <a:t>6</a:t>
                      </a:r>
                      <a:endParaRPr lang="zh-CN" altLang="en-US" sz="1500" dirty="0">
                        <a:solidFill>
                          <a:srgbClr val="002060"/>
                        </a:solidFill>
                      </a:endParaRPr>
                    </a:p>
                  </a:txBody>
                  <a:tcPr marL="78139" marR="78139" marT="39070" marB="390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dirty="0">
                          <a:solidFill>
                            <a:srgbClr val="002060"/>
                          </a:solidFill>
                        </a:rPr>
                        <a:t>7</a:t>
                      </a:r>
                      <a:endParaRPr lang="zh-CN" altLang="en-US" sz="1500" dirty="0">
                        <a:solidFill>
                          <a:srgbClr val="002060"/>
                        </a:solidFill>
                      </a:endParaRPr>
                    </a:p>
                  </a:txBody>
                  <a:tcPr marL="78139" marR="78139" marT="39070" marB="390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dirty="0">
                          <a:solidFill>
                            <a:srgbClr val="002060"/>
                          </a:solidFill>
                        </a:rPr>
                        <a:t>5</a:t>
                      </a:r>
                      <a:endParaRPr lang="zh-CN" altLang="en-US" sz="1500" dirty="0">
                        <a:solidFill>
                          <a:srgbClr val="002060"/>
                        </a:solidFill>
                      </a:endParaRPr>
                    </a:p>
                  </a:txBody>
                  <a:tcPr marL="78139" marR="78139" marT="39070" marB="390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0444831"/>
                  </a:ext>
                </a:extLst>
              </a:tr>
            </a:tbl>
          </a:graphicData>
        </a:graphic>
      </p:graphicFrame>
      <p:graphicFrame>
        <p:nvGraphicFramePr>
          <p:cNvPr id="12" name="表格 11">
            <a:extLst>
              <a:ext uri="{FF2B5EF4-FFF2-40B4-BE49-F238E27FC236}">
                <a16:creationId xmlns:a16="http://schemas.microsoft.com/office/drawing/2014/main" id="{065D2F1D-B109-4FE8-96A6-1C4895843B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1688710"/>
              </p:ext>
            </p:extLst>
          </p:nvPr>
        </p:nvGraphicFramePr>
        <p:xfrm>
          <a:off x="4794391" y="3560097"/>
          <a:ext cx="3440352" cy="4316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0044">
                  <a:extLst>
                    <a:ext uri="{9D8B030D-6E8A-4147-A177-3AD203B41FA5}">
                      <a16:colId xmlns:a16="http://schemas.microsoft.com/office/drawing/2014/main" val="3675568178"/>
                    </a:ext>
                  </a:extLst>
                </a:gridCol>
                <a:gridCol w="430044">
                  <a:extLst>
                    <a:ext uri="{9D8B030D-6E8A-4147-A177-3AD203B41FA5}">
                      <a16:colId xmlns:a16="http://schemas.microsoft.com/office/drawing/2014/main" val="867948579"/>
                    </a:ext>
                  </a:extLst>
                </a:gridCol>
                <a:gridCol w="430044">
                  <a:extLst>
                    <a:ext uri="{9D8B030D-6E8A-4147-A177-3AD203B41FA5}">
                      <a16:colId xmlns:a16="http://schemas.microsoft.com/office/drawing/2014/main" val="3681087126"/>
                    </a:ext>
                  </a:extLst>
                </a:gridCol>
                <a:gridCol w="430044">
                  <a:extLst>
                    <a:ext uri="{9D8B030D-6E8A-4147-A177-3AD203B41FA5}">
                      <a16:colId xmlns:a16="http://schemas.microsoft.com/office/drawing/2014/main" val="4049971883"/>
                    </a:ext>
                  </a:extLst>
                </a:gridCol>
                <a:gridCol w="430044">
                  <a:extLst>
                    <a:ext uri="{9D8B030D-6E8A-4147-A177-3AD203B41FA5}">
                      <a16:colId xmlns:a16="http://schemas.microsoft.com/office/drawing/2014/main" val="1378958454"/>
                    </a:ext>
                  </a:extLst>
                </a:gridCol>
                <a:gridCol w="430044">
                  <a:extLst>
                    <a:ext uri="{9D8B030D-6E8A-4147-A177-3AD203B41FA5}">
                      <a16:colId xmlns:a16="http://schemas.microsoft.com/office/drawing/2014/main" val="158752627"/>
                    </a:ext>
                  </a:extLst>
                </a:gridCol>
                <a:gridCol w="430044">
                  <a:extLst>
                    <a:ext uri="{9D8B030D-6E8A-4147-A177-3AD203B41FA5}">
                      <a16:colId xmlns:a16="http://schemas.microsoft.com/office/drawing/2014/main" val="1083152406"/>
                    </a:ext>
                  </a:extLst>
                </a:gridCol>
                <a:gridCol w="430044">
                  <a:extLst>
                    <a:ext uri="{9D8B030D-6E8A-4147-A177-3AD203B41FA5}">
                      <a16:colId xmlns:a16="http://schemas.microsoft.com/office/drawing/2014/main" val="256471559"/>
                    </a:ext>
                  </a:extLst>
                </a:gridCol>
              </a:tblGrid>
              <a:tr h="43166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>
                          <a:solidFill>
                            <a:srgbClr val="002060"/>
                          </a:solidFill>
                        </a:rPr>
                        <a:t>3</a:t>
                      </a:r>
                      <a:endParaRPr lang="zh-CN" altLang="en-US" sz="1600" b="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>
                          <a:solidFill>
                            <a:srgbClr val="002060"/>
                          </a:solidFill>
                        </a:rPr>
                        <a:t>9</a:t>
                      </a:r>
                      <a:endParaRPr lang="zh-CN" altLang="en-US" sz="1600" b="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>
                          <a:solidFill>
                            <a:srgbClr val="002060"/>
                          </a:solidFill>
                        </a:rPr>
                        <a:t>6</a:t>
                      </a:r>
                      <a:endParaRPr lang="zh-CN" altLang="en-US" sz="1600" b="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>
                          <a:solidFill>
                            <a:srgbClr val="002060"/>
                          </a:solidFill>
                        </a:rPr>
                        <a:t>5</a:t>
                      </a:r>
                      <a:endParaRPr lang="zh-CN" altLang="en-US" sz="1600" b="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>
                          <a:solidFill>
                            <a:srgbClr val="002060"/>
                          </a:solidFill>
                        </a:rPr>
                        <a:t>1</a:t>
                      </a:r>
                      <a:endParaRPr lang="zh-CN" altLang="en-US" sz="1600" b="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>
                          <a:solidFill>
                            <a:srgbClr val="002060"/>
                          </a:solidFill>
                        </a:rPr>
                        <a:t>2</a:t>
                      </a:r>
                      <a:endParaRPr lang="zh-CN" altLang="en-US" sz="1600" b="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>
                          <a:solidFill>
                            <a:srgbClr val="002060"/>
                          </a:solidFill>
                        </a:rPr>
                        <a:t>7</a:t>
                      </a:r>
                      <a:endParaRPr lang="zh-CN" altLang="en-US" sz="1600" b="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>
                          <a:solidFill>
                            <a:srgbClr val="002060"/>
                          </a:solidFill>
                        </a:rPr>
                        <a:t>4</a:t>
                      </a:r>
                      <a:endParaRPr lang="zh-CN" altLang="en-US" sz="1600" b="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0444831"/>
                  </a:ext>
                </a:extLst>
              </a:tr>
            </a:tbl>
          </a:graphicData>
        </a:graphic>
      </p:graphicFrame>
      <p:sp>
        <p:nvSpPr>
          <p:cNvPr id="7" name="文本框 6">
            <a:extLst>
              <a:ext uri="{FF2B5EF4-FFF2-40B4-BE49-F238E27FC236}">
                <a16:creationId xmlns:a16="http://schemas.microsoft.com/office/drawing/2014/main" id="{9E16ADD1-D5D9-4CA7-8679-B3A410BA3A8E}"/>
              </a:ext>
            </a:extLst>
          </p:cNvPr>
          <p:cNvSpPr txBox="1"/>
          <p:nvPr/>
        </p:nvSpPr>
        <p:spPr>
          <a:xfrm>
            <a:off x="1174784" y="5370741"/>
            <a:ext cx="67944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接下来，我们将分析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Qsort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的时间复杂度！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C9D14649-198D-4635-8281-12162B9B45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4079" y="5267717"/>
            <a:ext cx="955607" cy="884160"/>
          </a:xfrm>
          <a:prstGeom prst="rect">
            <a:avLst/>
          </a:prstGeo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DEF5456-8F43-FC41-965D-F1806DF2EB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5E20D-8408-6842-9C4E-91A48B99822E}" type="slidenum">
              <a:rPr kumimoji="1" lang="zh-CN" altLang="en-US" smtClean="0"/>
              <a:pPr/>
              <a:t>27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09125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036BCD9-962E-F146-914B-C0D49384A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分治法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D68C765-FE65-0E47-BFEA-549DD57A67F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（</a:t>
            </a:r>
            <a:r>
              <a:rPr kumimoji="1" lang="en-US" altLang="zh-CN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</a:t>
            </a:r>
            <a:r>
              <a:rPr kumimoji="1" lang="zh-CN" altLang="en-US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）基本思想 与 应用举例</a:t>
            </a:r>
            <a:endParaRPr kumimoji="1" lang="en-US" altLang="zh-CN" sz="2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>
              <a:lnSpc>
                <a:spcPct val="150000"/>
              </a:lnSpc>
            </a:pPr>
            <a:r>
              <a:rPr kumimoji="1"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归并排序</a:t>
            </a:r>
            <a:endParaRPr kumimoji="1" lang="en-US" altLang="zh-CN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>
              <a:lnSpc>
                <a:spcPct val="150000"/>
              </a:lnSpc>
            </a:pPr>
            <a:r>
              <a:rPr kumimoji="1"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逆序对记数</a:t>
            </a:r>
            <a:endParaRPr kumimoji="1" lang="en-US" altLang="zh-CN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kumimoji="1" lang="zh-CN" altLang="en-US" sz="2800" dirty="0">
                <a:solidFill>
                  <a:srgbClr val="C00000"/>
                </a:solidFill>
              </a:rPr>
              <a:t>（</a:t>
            </a:r>
            <a:r>
              <a:rPr kumimoji="1" lang="en-US" altLang="zh-CN" sz="2800" dirty="0">
                <a:solidFill>
                  <a:srgbClr val="C00000"/>
                </a:solidFill>
              </a:rPr>
              <a:t>2</a:t>
            </a:r>
            <a:r>
              <a:rPr kumimoji="1" lang="zh-CN" altLang="en-US" sz="2800" dirty="0">
                <a:solidFill>
                  <a:srgbClr val="C00000"/>
                </a:solidFill>
              </a:rPr>
              <a:t>）快速排序</a:t>
            </a:r>
            <a:endParaRPr kumimoji="1" lang="en-US" altLang="zh-CN" sz="2800" dirty="0">
              <a:solidFill>
                <a:srgbClr val="C00000"/>
              </a:solidFill>
            </a:endParaRPr>
          </a:p>
          <a:p>
            <a:pPr lvl="1">
              <a:lnSpc>
                <a:spcPct val="150000"/>
              </a:lnSpc>
            </a:pPr>
            <a:r>
              <a:rPr kumimoji="1" lang="zh-CN" altLang="en-US" sz="2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基本思想</a:t>
            </a:r>
            <a:endParaRPr kumimoji="1" lang="en-US" altLang="zh-CN" sz="2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>
              <a:lnSpc>
                <a:spcPct val="150000"/>
              </a:lnSpc>
            </a:pPr>
            <a:r>
              <a:rPr kumimoji="1" lang="zh-CN" altLang="en-US" sz="2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伪代码</a:t>
            </a:r>
            <a:endParaRPr kumimoji="1" lang="en-US" altLang="zh-CN" sz="2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>
              <a:lnSpc>
                <a:spcPct val="150000"/>
              </a:lnSpc>
            </a:pPr>
            <a:r>
              <a:rPr kumimoji="1" lang="zh-CN" altLang="en-US" sz="2600" dirty="0">
                <a:solidFill>
                  <a:srgbClr val="C00000"/>
                </a:solidFill>
              </a:rPr>
              <a:t>算法性能</a:t>
            </a:r>
            <a:endParaRPr kumimoji="1" lang="en-US" altLang="zh-CN" sz="2800" dirty="0">
              <a:solidFill>
                <a:srgbClr val="C00000"/>
              </a:solidFill>
            </a:endParaRPr>
          </a:p>
          <a:p>
            <a:pPr>
              <a:lnSpc>
                <a:spcPct val="150000"/>
              </a:lnSpc>
            </a:pPr>
            <a:r>
              <a:rPr kumimoji="1" lang="zh-CN" altLang="en-US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（</a:t>
            </a:r>
            <a:r>
              <a:rPr kumimoji="1" lang="en-US" altLang="zh-CN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3</a:t>
            </a:r>
            <a:r>
              <a:rPr kumimoji="1" lang="zh-CN" altLang="en-US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）随机快速排序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BE6314D-5F56-7D49-8517-20ABDCAE1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5E20D-8408-6842-9C4E-91A48B99822E}" type="slidenum">
              <a:rPr kumimoji="1" lang="zh-CN" altLang="en-US" smtClean="0"/>
              <a:pPr/>
              <a:t>28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507917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C215F32-4C7A-42AC-AACD-BD4B8A4D4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600" dirty="0">
                <a:solidFill>
                  <a:schemeClr val="bg1"/>
                </a:solidFill>
                <a:latin typeface="Cambria" panose="02040503050406030204" pitchFamily="18" charset="0"/>
              </a:rPr>
              <a:t>预备知识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DF8D1F1-CCB8-46AD-926E-6F15CFDA51EF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假设</a:t>
            </a:r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I=(a</a:t>
            </a:r>
            <a:r>
              <a:rPr lang="en-US" altLang="zh-CN" sz="2800" baseline="-250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,…,a</a:t>
            </a:r>
            <a:r>
              <a:rPr lang="en-US" altLang="zh-CN" sz="2800" baseline="-250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是规模为</a:t>
            </a:r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的一个输入。</a:t>
            </a:r>
            <a:b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zh-CN" sz="2800" baseline="30000" dirty="0">
                <a:solidFill>
                  <a:schemeClr val="accent5">
                    <a:lumMod val="25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(I)</a:t>
            </a:r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:= 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输入为</a:t>
            </a:r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时</a:t>
            </a:r>
            <a:r>
              <a:rPr lang="en-US" altLang="zh-CN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zh-CN" alt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标准</a:t>
            </a:r>
            <a:r>
              <a:rPr lang="en-US" altLang="zh-CN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zh-CN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Qsort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运行的总步数</a:t>
            </a:r>
            <a:endParaRPr lang="en-US" altLang="zh-C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注意</a:t>
            </a:r>
            <a:r>
              <a:rPr lang="en-US" altLang="zh-CN" sz="24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zh-CN" sz="2400" baseline="-250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(I) </a:t>
            </a:r>
            <a:r>
              <a:rPr lang="zh-CN" altLang="en-US" sz="24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不单单依赖于输入 </a:t>
            </a:r>
            <a:r>
              <a:rPr lang="en-US" altLang="zh-CN" sz="24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zh-CN" altLang="en-US" sz="24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的规模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！</a:t>
            </a:r>
            <a:r>
              <a:rPr lang="zh-CN" alt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例如</a:t>
            </a:r>
            <a:endParaRPr lang="en-US" altLang="zh-CN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/>
            <a:r>
              <a:rPr lang="en-US" altLang="zh-CN" sz="24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I=(1,2,3)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lang="en-US" altLang="zh-CN" sz="24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I'=(1,3,2) 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同等规模，步数不同。</a:t>
            </a:r>
            <a:endParaRPr lang="en-US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1800"/>
              </a:spcBef>
            </a:pPr>
            <a:endParaRPr lang="en-US" altLang="zh-C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1800"/>
              </a:spcBef>
            </a:pP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回顾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:《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绪论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》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中说到，若执行时间依赖于特定的输入，则</a:t>
            </a:r>
            <a:r>
              <a:rPr lang="zh-CN" altLang="en-US" sz="28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按最坏情况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考虑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即 </a:t>
            </a:r>
            <a:r>
              <a:rPr lang="en-US" altLang="zh-CN" sz="2400" dirty="0" err="1">
                <a:solidFill>
                  <a:schemeClr val="accent5">
                    <a:lumMod val="25000"/>
                  </a:schemeClr>
                </a:solidFill>
                <a:highlight>
                  <a:srgbClr val="FFEFD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zh-CN" sz="2400" baseline="-25000" dirty="0" err="1">
                <a:solidFill>
                  <a:schemeClr val="accent5">
                    <a:lumMod val="25000"/>
                  </a:schemeClr>
                </a:solidFill>
                <a:highlight>
                  <a:srgbClr val="FFEFD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worstcase</a:t>
            </a:r>
            <a:r>
              <a:rPr lang="en-US" altLang="zh-CN" sz="2400" dirty="0">
                <a:solidFill>
                  <a:schemeClr val="accent5">
                    <a:lumMod val="25000"/>
                  </a:schemeClr>
                </a:solidFill>
                <a:highlight>
                  <a:srgbClr val="FFEFD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(n)= </a:t>
            </a:r>
            <a:r>
              <a:rPr lang="en-US" altLang="zh-CN" sz="2400" dirty="0" err="1">
                <a:solidFill>
                  <a:schemeClr val="accent5">
                    <a:lumMod val="25000"/>
                  </a:schemeClr>
                </a:solidFill>
                <a:highlight>
                  <a:srgbClr val="FFEFD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max</a:t>
            </a:r>
            <a:r>
              <a:rPr lang="en-US" altLang="zh-CN" sz="2400" baseline="-25000" dirty="0" err="1">
                <a:solidFill>
                  <a:schemeClr val="accent5">
                    <a:lumMod val="25000"/>
                  </a:schemeClr>
                </a:solidFill>
                <a:highlight>
                  <a:srgbClr val="FFEFD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|I</a:t>
            </a:r>
            <a:r>
              <a:rPr lang="en-US" altLang="zh-CN" sz="2400" baseline="-25000" dirty="0">
                <a:solidFill>
                  <a:schemeClr val="accent5">
                    <a:lumMod val="25000"/>
                  </a:schemeClr>
                </a:solidFill>
                <a:highlight>
                  <a:srgbClr val="FFEFD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|=n</a:t>
            </a:r>
            <a:r>
              <a:rPr lang="en-US" altLang="zh-CN" sz="2400" dirty="0">
                <a:solidFill>
                  <a:schemeClr val="accent5">
                    <a:lumMod val="25000"/>
                  </a:schemeClr>
                </a:solidFill>
                <a:highlight>
                  <a:srgbClr val="FFEFD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T(I)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spcBef>
                <a:spcPts val="2400"/>
              </a:spcBef>
            </a:pP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另一个重要指标是</a:t>
            </a:r>
            <a:r>
              <a:rPr lang="zh-CN" altLang="en-US" sz="28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平均复杂度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 </a:t>
            </a:r>
            <a:r>
              <a:rPr lang="en-US" altLang="zh-CN" sz="2400" dirty="0" err="1">
                <a:solidFill>
                  <a:schemeClr val="accent5">
                    <a:lumMod val="25000"/>
                  </a:schemeClr>
                </a:solidFill>
                <a:highlight>
                  <a:srgbClr val="FFEFD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zh-CN" sz="2400" baseline="-25000" dirty="0" err="1">
                <a:solidFill>
                  <a:schemeClr val="accent5">
                    <a:lumMod val="25000"/>
                  </a:schemeClr>
                </a:solidFill>
                <a:highlight>
                  <a:srgbClr val="FFEFD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average</a:t>
            </a:r>
            <a:r>
              <a:rPr lang="en-US" altLang="zh-CN" sz="2400" dirty="0">
                <a:solidFill>
                  <a:schemeClr val="accent5">
                    <a:lumMod val="25000"/>
                  </a:schemeClr>
                </a:solidFill>
                <a:highlight>
                  <a:srgbClr val="FFEFD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(n)=</a:t>
            </a:r>
            <a:r>
              <a:rPr lang="en-US" altLang="zh-CN" sz="2400" dirty="0" err="1">
                <a:solidFill>
                  <a:schemeClr val="accent5">
                    <a:lumMod val="25000"/>
                  </a:schemeClr>
                </a:solidFill>
                <a:highlight>
                  <a:srgbClr val="FFEFD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avg</a:t>
            </a:r>
            <a:r>
              <a:rPr lang="en-US" altLang="zh-CN" sz="2400" baseline="-25000" dirty="0" err="1">
                <a:solidFill>
                  <a:schemeClr val="accent5">
                    <a:lumMod val="25000"/>
                  </a:schemeClr>
                </a:solidFill>
                <a:highlight>
                  <a:srgbClr val="FFEFD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|I</a:t>
            </a:r>
            <a:r>
              <a:rPr lang="en-US" altLang="zh-CN" sz="2400" baseline="-25000" dirty="0">
                <a:solidFill>
                  <a:schemeClr val="accent5">
                    <a:lumMod val="25000"/>
                  </a:schemeClr>
                </a:solidFill>
                <a:highlight>
                  <a:srgbClr val="FFEFD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|=</a:t>
            </a:r>
            <a:r>
              <a:rPr lang="en-US" altLang="zh-CN" sz="2400" baseline="-25000" dirty="0" err="1">
                <a:solidFill>
                  <a:schemeClr val="accent5">
                    <a:lumMod val="25000"/>
                  </a:schemeClr>
                </a:solidFill>
                <a:highlight>
                  <a:srgbClr val="FFEFD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zh-CN" sz="2400" dirty="0" err="1">
                <a:solidFill>
                  <a:schemeClr val="accent5">
                    <a:lumMod val="25000"/>
                  </a:schemeClr>
                </a:solidFill>
                <a:highlight>
                  <a:srgbClr val="FFEFD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zh-CN" sz="2400" dirty="0">
                <a:solidFill>
                  <a:schemeClr val="accent5">
                    <a:lumMod val="25000"/>
                  </a:schemeClr>
                </a:solidFill>
                <a:highlight>
                  <a:srgbClr val="FFEFD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(I)</a:t>
            </a:r>
            <a:r>
              <a:rPr lang="en-US" altLang="zh-CN" sz="2400" dirty="0">
                <a:highlight>
                  <a:srgbClr val="FFEFD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A4FACE9-ED19-4BB6-9781-218DC922D496}"/>
              </a:ext>
            </a:extLst>
          </p:cNvPr>
          <p:cNvSpPr txBox="1"/>
          <p:nvPr/>
        </p:nvSpPr>
        <p:spPr>
          <a:xfrm>
            <a:off x="1344267" y="3645514"/>
            <a:ext cx="667952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/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下面会看到同等规模，步数差别可以很大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611A4E0-1A81-5246-A79B-499853DFA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5E20D-8408-6842-9C4E-91A48B99822E}" type="slidenum">
              <a:rPr kumimoji="1" lang="zh-CN" altLang="en-US" smtClean="0"/>
              <a:pPr/>
              <a:t>29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89843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2A2050-C410-443A-89CE-DDF313676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600" dirty="0" err="1">
                <a:solidFill>
                  <a:schemeClr val="bg1"/>
                </a:solidFill>
                <a:latin typeface="Cambria" panose="02040503050406030204" pitchFamily="18" charset="0"/>
              </a:rPr>
              <a:t>Qsort</a:t>
            </a:r>
            <a:r>
              <a:rPr lang="zh-CN" altLang="en-US" sz="3600" dirty="0">
                <a:solidFill>
                  <a:schemeClr val="bg1"/>
                </a:solidFill>
                <a:latin typeface="Cambria" panose="02040503050406030204" pitchFamily="18" charset="0"/>
              </a:rPr>
              <a:t>的</a:t>
            </a:r>
            <a:r>
              <a:rPr lang="zh-CN" altLang="en-US" sz="3600" dirty="0">
                <a:solidFill>
                  <a:schemeClr val="bg1"/>
                </a:solidFill>
                <a:latin typeface="+mj-ea"/>
              </a:rPr>
              <a:t>最坏复杂度是多少？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1FFF5D3-FA99-462A-8D42-905A15655952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引理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对任何输入</a:t>
            </a:r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zh-CN" sz="2800" baseline="-250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(I)=O(n</a:t>
            </a:r>
            <a:r>
              <a:rPr lang="en-US" altLang="zh-CN" sz="2800" baseline="300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（即</a:t>
            </a:r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T(I)≤Cn</a:t>
            </a:r>
            <a:r>
              <a:rPr lang="en-US" altLang="zh-CN" sz="2800" baseline="300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spcBef>
                <a:spcPts val="2400"/>
              </a:spcBef>
              <a:buNone/>
            </a:pPr>
            <a:r>
              <a:rPr lang="zh-CN" altLang="en-US" sz="28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证明：假设我们对</a:t>
            </a:r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zh-CN" altLang="en-US" sz="28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使用快速排序，</a:t>
            </a:r>
            <a:endParaRPr lang="en-US" altLang="zh-CN" sz="2800" dirty="0">
              <a:solidFill>
                <a:srgbClr val="9933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zh-CN" altLang="en-US" sz="2400" b="1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观察</a:t>
            </a:r>
            <a:r>
              <a:rPr lang="en-US" altLang="zh-CN" sz="2400" b="1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4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zh-CN" altLang="en-US" sz="24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每个元素最多被选作</a:t>
            </a:r>
            <a:r>
              <a:rPr lang="en-US" altLang="zh-CN" sz="24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pivot</a:t>
            </a:r>
            <a:r>
              <a:rPr lang="zh-CN" altLang="en-US" sz="24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一次。</a:t>
            </a:r>
            <a:endParaRPr lang="en-US" altLang="zh-CN" sz="2400" dirty="0">
              <a:solidFill>
                <a:srgbClr val="9933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zh-CN" altLang="en-US" sz="2400" b="1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观察</a:t>
            </a:r>
            <a:r>
              <a:rPr lang="en-US" altLang="zh-CN" sz="2400" b="1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zh-CN" altLang="en-US" sz="24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比较是在某个元素与</a:t>
            </a:r>
            <a:r>
              <a:rPr lang="en-US" altLang="zh-CN" sz="24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pivot</a:t>
            </a:r>
            <a:r>
              <a:rPr lang="zh-CN" altLang="en-US" sz="24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之间进行的。</a:t>
            </a:r>
            <a:endParaRPr lang="en-US" altLang="zh-CN" sz="2400" dirty="0">
              <a:solidFill>
                <a:srgbClr val="9933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zh-CN" altLang="en-US" sz="2400" b="1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结论</a:t>
            </a:r>
            <a:r>
              <a:rPr lang="en-US" altLang="zh-CN" sz="24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zh-CN" altLang="en-US" sz="24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任意两个元素</a:t>
            </a:r>
            <a:r>
              <a:rPr lang="en-US" altLang="zh-CN" sz="2400" i="1" dirty="0" err="1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a,a</a:t>
            </a:r>
            <a:r>
              <a:rPr lang="en-US" altLang="zh-CN" sz="2400" i="1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zh-CN" altLang="en-US" sz="24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之间会被比较最多一次</a:t>
            </a:r>
            <a:endParaRPr lang="en-US" altLang="zh-CN" sz="2400" dirty="0">
              <a:solidFill>
                <a:srgbClr val="9933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/>
            <a:r>
              <a:rPr lang="zh-CN" altLang="en-US" sz="20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当</a:t>
            </a:r>
            <a:r>
              <a:rPr lang="en-US" altLang="zh-CN" sz="2000" i="1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en-US" sz="20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lang="en-US" altLang="zh-CN" sz="2000" i="1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a'</a:t>
            </a:r>
            <a:r>
              <a:rPr lang="zh-CN" altLang="en-US" sz="20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被比较时</a:t>
            </a:r>
            <a:br>
              <a:rPr lang="en-US" altLang="zh-CN" sz="20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CN" sz="20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zh-CN" altLang="en-US" sz="20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其中一个必然是</a:t>
            </a:r>
            <a:r>
              <a:rPr lang="en-US" altLang="zh-CN" sz="20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pivot</a:t>
            </a:r>
            <a:br>
              <a:rPr lang="en-US" altLang="zh-CN" sz="20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CN" sz="20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zh-CN" altLang="en-US" sz="20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比较完之后 这个</a:t>
            </a:r>
            <a:r>
              <a:rPr lang="en-US" altLang="zh-CN" sz="20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pivot</a:t>
            </a:r>
            <a:r>
              <a:rPr lang="zh-CN" altLang="en-US" sz="20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已经 </a:t>
            </a:r>
            <a:r>
              <a:rPr lang="en-US" altLang="zh-CN" sz="20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 of market.</a:t>
            </a:r>
          </a:p>
          <a:p>
            <a:pPr lvl="1"/>
            <a:r>
              <a:rPr lang="en-US" altLang="zh-CN" sz="2000" dirty="0">
                <a:solidFill>
                  <a:srgbClr val="96969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zh-CN" altLang="en-US" sz="2000" dirty="0">
                <a:solidFill>
                  <a:srgbClr val="96969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注： 比较次数 ≤ 运行次数 </a:t>
            </a:r>
            <a:r>
              <a:rPr lang="en-US" altLang="zh-CN" sz="2000" dirty="0">
                <a:solidFill>
                  <a:srgbClr val="96969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≤ 2*</a:t>
            </a:r>
            <a:r>
              <a:rPr lang="zh-CN" altLang="en-US" sz="2000" dirty="0">
                <a:solidFill>
                  <a:srgbClr val="96969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比较次数）</a:t>
            </a:r>
            <a:endParaRPr lang="en-US" altLang="zh-CN" sz="2000" dirty="0">
              <a:solidFill>
                <a:srgbClr val="96969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FD6ED02-CA02-AD44-9B14-F2C768DC1C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5E20D-8408-6842-9C4E-91A48B99822E}" type="slidenum">
              <a:rPr kumimoji="1" lang="zh-CN" altLang="en-US" smtClean="0"/>
              <a:pPr/>
              <a:t>30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09228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EB2F9D3-400E-4BDD-8871-5BDBD54A4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另一方面，有</a:t>
            </a:r>
            <a:r>
              <a:rPr lang="en-US" altLang="zh-CN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zh-CN" altLang="en-US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使得</a:t>
            </a:r>
            <a:r>
              <a:rPr lang="en-US" altLang="zh-CN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T(I)</a:t>
            </a:r>
            <a:r>
              <a:rPr lang="zh-CN" altLang="en-US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达到</a:t>
            </a:r>
            <a:r>
              <a:rPr lang="en-US" altLang="zh-CN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</a:t>
            </a:r>
            <a:r>
              <a:rPr lang="en-US" altLang="zh-CN" sz="3600" baseline="30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en-US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量级？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E8DA699-C250-4B12-A2B8-64B04E1BADC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spcBef>
                <a:spcPts val="2400"/>
              </a:spcBef>
              <a:buNone/>
            </a:pPr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观察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假设</a:t>
            </a:r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I=(a</a:t>
            </a:r>
            <a:r>
              <a:rPr lang="en-US" altLang="zh-CN" sz="2800" baseline="-250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,…,a</a:t>
            </a:r>
            <a:r>
              <a:rPr lang="en-US" altLang="zh-CN" sz="2800" baseline="-250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zh-CN" altLang="en-US" sz="28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，其中</a:t>
            </a:r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zh-CN" sz="2800" baseline="-250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&lt;…&lt;a</a:t>
            </a:r>
            <a:r>
              <a:rPr lang="en-US" altLang="zh-CN" sz="2800" baseline="-250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，则</a:t>
            </a:r>
            <a:endParaRPr lang="en-US" altLang="zh-C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altLang="zh-CN" sz="24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T(n)≥n+(n-1)+…+1 =  n(n+1)/2 ≥ 0.5 n</a:t>
            </a:r>
            <a:r>
              <a:rPr lang="en-US" altLang="zh-CN" sz="2400" baseline="300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en-US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2400"/>
              </a:spcBef>
              <a:buNone/>
            </a:pP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略带讽刺的</a:t>
            </a:r>
            <a:endParaRPr lang="en-US" altLang="zh-C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最坏情况竟然是当输入已经排好序时发生。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A23D197-3B9F-4708-BAA0-73BD7697EE07}"/>
              </a:ext>
            </a:extLst>
          </p:cNvPr>
          <p:cNvSpPr txBox="1"/>
          <p:nvPr/>
        </p:nvSpPr>
        <p:spPr>
          <a:xfrm>
            <a:off x="588195" y="3861820"/>
            <a:ext cx="68665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FF0000"/>
                </a:solidFill>
              </a:rPr>
              <a:t>但并不奇怪。</a:t>
            </a:r>
            <a:br>
              <a:rPr lang="en-US" altLang="zh-CN" sz="2400" dirty="0">
                <a:solidFill>
                  <a:srgbClr val="FF0000"/>
                </a:solidFill>
              </a:rPr>
            </a:br>
            <a:r>
              <a:rPr lang="en-US" altLang="zh-CN" sz="2400" dirty="0">
                <a:solidFill>
                  <a:srgbClr val="FF0000"/>
                </a:solidFill>
              </a:rPr>
              <a:t>  </a:t>
            </a:r>
            <a:r>
              <a:rPr lang="zh-CN" altLang="en-US" sz="2400" dirty="0">
                <a:solidFill>
                  <a:srgbClr val="FF0000"/>
                </a:solidFill>
              </a:rPr>
              <a:t>直观上，如果</a:t>
            </a:r>
            <a:r>
              <a:rPr lang="en-US" altLang="zh-CN" sz="2400" dirty="0">
                <a:solidFill>
                  <a:srgbClr val="FF0000"/>
                </a:solidFill>
              </a:rPr>
              <a:t>pivot</a:t>
            </a:r>
            <a:r>
              <a:rPr lang="zh-CN" altLang="en-US" sz="2400" dirty="0">
                <a:solidFill>
                  <a:srgbClr val="FF0000"/>
                </a:solidFill>
              </a:rPr>
              <a:t>选的偏，那么</a:t>
            </a:r>
            <a:r>
              <a:rPr lang="en-US" altLang="zh-CN" sz="2400" dirty="0">
                <a:solidFill>
                  <a:srgbClr val="FF0000"/>
                </a:solidFill>
              </a:rPr>
              <a:t>partition</a:t>
            </a:r>
            <a:r>
              <a:rPr lang="zh-CN" altLang="en-US" sz="2400" dirty="0">
                <a:solidFill>
                  <a:srgbClr val="FF0000"/>
                </a:solidFill>
              </a:rPr>
              <a:t>效果差，总步数应当大</a:t>
            </a:r>
            <a:r>
              <a:rPr lang="en-US" altLang="zh-CN" sz="2400" dirty="0">
                <a:solidFill>
                  <a:srgbClr val="FF0000"/>
                </a:solidFill>
              </a:rPr>
              <a:t>!</a:t>
            </a:r>
          </a:p>
          <a:p>
            <a:r>
              <a:rPr lang="en-US" altLang="zh-CN" sz="2400" dirty="0">
                <a:solidFill>
                  <a:srgbClr val="FF0000"/>
                </a:solidFill>
              </a:rPr>
              <a:t>  </a:t>
            </a:r>
            <a:r>
              <a:rPr lang="zh-CN" altLang="en-US" sz="2400" dirty="0">
                <a:solidFill>
                  <a:srgbClr val="FF0000"/>
                </a:solidFill>
              </a:rPr>
              <a:t>而当输入已经排好序时，</a:t>
            </a:r>
            <a:r>
              <a:rPr lang="en-US" altLang="zh-CN" sz="2400" dirty="0">
                <a:solidFill>
                  <a:srgbClr val="FF0000"/>
                </a:solidFill>
              </a:rPr>
              <a:t>pivot</a:t>
            </a:r>
            <a:r>
              <a:rPr lang="zh-CN" altLang="en-US" sz="2400" dirty="0">
                <a:solidFill>
                  <a:srgbClr val="FF0000"/>
                </a:solidFill>
              </a:rPr>
              <a:t>偏。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F6FA8E0C-A95A-4D7A-9E16-E2BA3673C4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5120" y="2639539"/>
            <a:ext cx="1095324" cy="967242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9FBEAF0C-67C0-4E5F-952A-D9F7A8850A1A}"/>
              </a:ext>
            </a:extLst>
          </p:cNvPr>
          <p:cNvSpPr txBox="1"/>
          <p:nvPr/>
        </p:nvSpPr>
        <p:spPr>
          <a:xfrm>
            <a:off x="588195" y="5789402"/>
            <a:ext cx="686655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结论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对快速排序来说，</a:t>
            </a:r>
            <a:r>
              <a:rPr lang="en-US" altLang="zh-CN" sz="2800" dirty="0" err="1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zh-CN" sz="2800" baseline="-25000" dirty="0" err="1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worstcase</a:t>
            </a:r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(n)=O(n</a:t>
            </a:r>
            <a:r>
              <a:rPr lang="en-US" altLang="zh-CN" sz="2800" baseline="300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zh-CN" altLang="en-US" sz="2800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D3EA99EB-F4FD-4434-8B71-CA0CD629C9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3249" y="4268830"/>
            <a:ext cx="1033677" cy="903344"/>
          </a:xfrm>
          <a:prstGeom prst="rect">
            <a:avLst/>
          </a:prstGeo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4C938CE-B2F2-4B49-A447-F7D9FA705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5E20D-8408-6842-9C4E-91A48B99822E}" type="slidenum">
              <a:rPr kumimoji="1" lang="zh-CN" altLang="en-US" smtClean="0"/>
              <a:pPr/>
              <a:t>31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22171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87BF84A-5758-4B0F-B435-99FC0043F4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bg1"/>
                </a:solidFill>
              </a:rPr>
              <a:t>最坏复杂度</a:t>
            </a:r>
            <a:r>
              <a:rPr lang="en-US" altLang="zh-CN" dirty="0">
                <a:solidFill>
                  <a:schemeClr val="bg1"/>
                </a:solidFill>
              </a:rPr>
              <a:t>vs </a:t>
            </a:r>
            <a:r>
              <a:rPr lang="zh-CN" altLang="en-US" dirty="0">
                <a:solidFill>
                  <a:schemeClr val="bg1"/>
                </a:solidFill>
              </a:rPr>
              <a:t>平均复杂度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4F1136C-F15D-4CD7-B3A3-2F38473886E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34290" indent="0">
              <a:spcBef>
                <a:spcPts val="2400"/>
              </a:spcBef>
              <a:buNone/>
            </a:pPr>
            <a:r>
              <a:rPr lang="zh-CN" altLang="en-US" sz="2400" dirty="0"/>
              <a:t>快速排序真的很快吗？</a:t>
            </a:r>
            <a:endParaRPr lang="en-US" altLang="zh-CN" sz="2400" dirty="0"/>
          </a:p>
          <a:p>
            <a:r>
              <a:rPr lang="en-US" altLang="zh-CN" sz="2400" dirty="0"/>
              <a:t>Yes, in average-case.</a:t>
            </a:r>
          </a:p>
          <a:p>
            <a:pPr lvl="1"/>
            <a:r>
              <a:rPr lang="zh-CN" altLang="en-US" sz="2400" dirty="0"/>
              <a:t>我们将证明</a:t>
            </a:r>
            <a:r>
              <a:rPr lang="en-US" altLang="zh-CN" sz="2400" dirty="0">
                <a:solidFill>
                  <a:schemeClr val="accent5">
                    <a:lumMod val="25000"/>
                  </a:schemeClr>
                </a:solidFill>
                <a:highlight>
                  <a:srgbClr val="FFEFD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dirty="0" err="1">
                <a:solidFill>
                  <a:schemeClr val="accent5">
                    <a:lumMod val="25000"/>
                  </a:schemeClr>
                </a:solidFill>
                <a:highlight>
                  <a:srgbClr val="FFEFD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zh-CN" sz="2800" baseline="-25000" dirty="0" err="1">
                <a:solidFill>
                  <a:schemeClr val="accent5">
                    <a:lumMod val="25000"/>
                  </a:schemeClr>
                </a:solidFill>
                <a:highlight>
                  <a:srgbClr val="FFEFD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average</a:t>
            </a:r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  <a:highlight>
                  <a:srgbClr val="FFEFD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(n)=</a:t>
            </a:r>
            <a:r>
              <a:rPr lang="en-US" altLang="zh-CN" sz="2800" dirty="0" err="1">
                <a:solidFill>
                  <a:schemeClr val="accent5">
                    <a:lumMod val="25000"/>
                  </a:schemeClr>
                </a:solidFill>
                <a:highlight>
                  <a:srgbClr val="FFEFD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avg</a:t>
            </a:r>
            <a:r>
              <a:rPr lang="en-US" altLang="zh-CN" sz="2800" baseline="-25000" dirty="0" err="1">
                <a:solidFill>
                  <a:schemeClr val="accent5">
                    <a:lumMod val="25000"/>
                  </a:schemeClr>
                </a:solidFill>
                <a:highlight>
                  <a:srgbClr val="FFEFD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|I</a:t>
            </a:r>
            <a:r>
              <a:rPr lang="en-US" altLang="zh-CN" sz="2800" baseline="-25000" dirty="0">
                <a:solidFill>
                  <a:schemeClr val="accent5">
                    <a:lumMod val="25000"/>
                  </a:schemeClr>
                </a:solidFill>
                <a:highlight>
                  <a:srgbClr val="FFEFD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|=</a:t>
            </a:r>
            <a:r>
              <a:rPr lang="en-US" altLang="zh-CN" sz="2800" baseline="-25000" dirty="0" err="1">
                <a:solidFill>
                  <a:schemeClr val="accent5">
                    <a:lumMod val="25000"/>
                  </a:schemeClr>
                </a:solidFill>
                <a:highlight>
                  <a:srgbClr val="FFEFD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zh-CN" sz="2800" dirty="0" err="1">
                <a:solidFill>
                  <a:schemeClr val="accent5">
                    <a:lumMod val="25000"/>
                  </a:schemeClr>
                </a:solidFill>
                <a:highlight>
                  <a:srgbClr val="FFEFD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  <a:highlight>
                  <a:srgbClr val="FFEFD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(I) = </a:t>
            </a:r>
            <a:r>
              <a:rPr lang="en-US" altLang="zh-CN" sz="2800" dirty="0">
                <a:solidFill>
                  <a:srgbClr val="C00000"/>
                </a:solidFill>
                <a:highlight>
                  <a:srgbClr val="FFEFD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O(n log n).</a:t>
            </a:r>
            <a:endParaRPr lang="en-US" altLang="zh-CN" sz="2400" dirty="0">
              <a:solidFill>
                <a:srgbClr val="C00000"/>
              </a:solidFill>
              <a:highlight>
                <a:srgbClr val="FFEFD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zh-CN" altLang="en-US" sz="24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平均复杂度也是衡量算法的重要指标。</a:t>
            </a:r>
            <a:endParaRPr lang="en-US" altLang="zh-CN" sz="24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2"/>
            <a:r>
              <a:rPr lang="zh-CN" altLang="en-US" sz="24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原因：更符合实际情况；最坏情况很少发生！</a:t>
            </a:r>
            <a:endParaRPr lang="en-US" altLang="zh-CN" sz="24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表格 4">
            <a:extLst>
              <a:ext uri="{FF2B5EF4-FFF2-40B4-BE49-F238E27FC236}">
                <a16:creationId xmlns:a16="http://schemas.microsoft.com/office/drawing/2014/main" id="{EFC861F7-0CC4-47A6-A389-DF0308C609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9289003"/>
              </p:ext>
            </p:extLst>
          </p:nvPr>
        </p:nvGraphicFramePr>
        <p:xfrm>
          <a:off x="668464" y="4129809"/>
          <a:ext cx="6955874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1274">
                  <a:extLst>
                    <a:ext uri="{9D8B030D-6E8A-4147-A177-3AD203B41FA5}">
                      <a16:colId xmlns:a16="http://schemas.microsoft.com/office/drawing/2014/main" val="2775427539"/>
                    </a:ext>
                  </a:extLst>
                </a:gridCol>
                <a:gridCol w="1328650">
                  <a:extLst>
                    <a:ext uri="{9D8B030D-6E8A-4147-A177-3AD203B41FA5}">
                      <a16:colId xmlns:a16="http://schemas.microsoft.com/office/drawing/2014/main" val="2102049452"/>
                    </a:ext>
                  </a:extLst>
                </a:gridCol>
                <a:gridCol w="1328650">
                  <a:extLst>
                    <a:ext uri="{9D8B030D-6E8A-4147-A177-3AD203B41FA5}">
                      <a16:colId xmlns:a16="http://schemas.microsoft.com/office/drawing/2014/main" val="2774587645"/>
                    </a:ext>
                  </a:extLst>
                </a:gridCol>
                <a:gridCol w="1328650">
                  <a:extLst>
                    <a:ext uri="{9D8B030D-6E8A-4147-A177-3AD203B41FA5}">
                      <a16:colId xmlns:a16="http://schemas.microsoft.com/office/drawing/2014/main" val="213827348"/>
                    </a:ext>
                  </a:extLst>
                </a:gridCol>
                <a:gridCol w="1328650">
                  <a:extLst>
                    <a:ext uri="{9D8B030D-6E8A-4147-A177-3AD203B41FA5}">
                      <a16:colId xmlns:a16="http://schemas.microsoft.com/office/drawing/2014/main" val="28247522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solidFill>
                            <a:schemeClr val="tx1"/>
                          </a:solidFill>
                        </a:rPr>
                        <a:t>算法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000" dirty="0">
                          <a:solidFill>
                            <a:schemeClr val="tx1"/>
                          </a:solidFill>
                        </a:rPr>
                        <a:t>冒泡排序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000" dirty="0">
                          <a:solidFill>
                            <a:schemeClr val="tx1"/>
                          </a:solidFill>
                        </a:rPr>
                        <a:t>归并排序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000" dirty="0">
                          <a:solidFill>
                            <a:schemeClr val="tx1"/>
                          </a:solidFill>
                        </a:rPr>
                        <a:t>堆排序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000" dirty="0">
                          <a:solidFill>
                            <a:schemeClr val="tx1"/>
                          </a:solidFill>
                        </a:rPr>
                        <a:t>快速排序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5774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 err="1">
                          <a:solidFill>
                            <a:schemeClr val="accent5">
                              <a:lumMod val="25000"/>
                            </a:schemeClr>
                          </a:solidFill>
                          <a:highlight>
                            <a:srgbClr val="FFEFDF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US" altLang="zh-CN" sz="2000" b="1" baseline="-25000" dirty="0" err="1">
                          <a:solidFill>
                            <a:schemeClr val="accent5">
                              <a:lumMod val="25000"/>
                            </a:schemeClr>
                          </a:solidFill>
                          <a:highlight>
                            <a:srgbClr val="FFEFDF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worstcase</a:t>
                      </a:r>
                      <a:r>
                        <a:rPr lang="en-US" altLang="zh-CN" sz="2000" b="1" dirty="0">
                          <a:solidFill>
                            <a:schemeClr val="accent5">
                              <a:lumMod val="25000"/>
                            </a:schemeClr>
                          </a:solidFill>
                          <a:highlight>
                            <a:srgbClr val="FFEFDF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(n)</a:t>
                      </a:r>
                      <a:endParaRPr lang="zh-CN" altLang="en-US" sz="2000" b="1" dirty="0"/>
                    </a:p>
                  </a:txBody>
                  <a:tcPr>
                    <a:solidFill>
                      <a:srgbClr val="CAFFC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solidFill>
                            <a:schemeClr val="accent5">
                              <a:lumMod val="25000"/>
                            </a:schemeClr>
                          </a:solidFill>
                        </a:rPr>
                        <a:t>O(n</a:t>
                      </a:r>
                      <a:r>
                        <a:rPr lang="en-US" altLang="zh-CN" sz="2000" baseline="30000" dirty="0">
                          <a:solidFill>
                            <a:schemeClr val="accent5">
                              <a:lumMod val="25000"/>
                            </a:schemeClr>
                          </a:solidFill>
                        </a:rPr>
                        <a:t>2</a:t>
                      </a:r>
                      <a:r>
                        <a:rPr lang="en-US" altLang="zh-CN" sz="2000" dirty="0">
                          <a:solidFill>
                            <a:schemeClr val="accent5">
                              <a:lumMod val="25000"/>
                            </a:schemeClr>
                          </a:solidFill>
                        </a:rPr>
                        <a:t>)</a:t>
                      </a:r>
                      <a:endParaRPr lang="zh-CN" altLang="en-US" sz="2000" dirty="0">
                        <a:solidFill>
                          <a:schemeClr val="accent5">
                            <a:lumMod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solidFill>
                            <a:schemeClr val="accent5">
                              <a:lumMod val="25000"/>
                            </a:schemeClr>
                          </a:solidFill>
                        </a:rPr>
                        <a:t>O(n log n)</a:t>
                      </a:r>
                      <a:endParaRPr lang="zh-CN" altLang="en-US" sz="2000" dirty="0">
                        <a:solidFill>
                          <a:schemeClr val="accent5">
                            <a:lumMod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solidFill>
                            <a:schemeClr val="accent5">
                              <a:lumMod val="25000"/>
                            </a:schemeClr>
                          </a:solidFill>
                        </a:rPr>
                        <a:t>O(n log n)</a:t>
                      </a:r>
                      <a:endParaRPr lang="zh-CN" altLang="en-US" sz="2000" dirty="0">
                        <a:solidFill>
                          <a:schemeClr val="accent5">
                            <a:lumMod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solidFill>
                            <a:schemeClr val="accent5">
                              <a:lumMod val="25000"/>
                            </a:schemeClr>
                          </a:solidFill>
                        </a:rPr>
                        <a:t>O(n</a:t>
                      </a:r>
                      <a:r>
                        <a:rPr lang="en-US" altLang="zh-CN" sz="2000" baseline="30000" dirty="0">
                          <a:solidFill>
                            <a:schemeClr val="accent5">
                              <a:lumMod val="25000"/>
                            </a:schemeClr>
                          </a:solidFill>
                        </a:rPr>
                        <a:t>2</a:t>
                      </a:r>
                      <a:r>
                        <a:rPr lang="en-US" altLang="zh-CN" sz="2000" dirty="0">
                          <a:solidFill>
                            <a:schemeClr val="accent5">
                              <a:lumMod val="25000"/>
                            </a:schemeClr>
                          </a:solidFill>
                        </a:rPr>
                        <a:t>)</a:t>
                      </a:r>
                      <a:endParaRPr lang="zh-CN" altLang="en-US" sz="2000" dirty="0">
                        <a:solidFill>
                          <a:schemeClr val="accent5">
                            <a:lumMod val="2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2911365"/>
                  </a:ext>
                </a:extLst>
              </a:tr>
            </a:tbl>
          </a:graphicData>
        </a:graphic>
      </p:graphicFrame>
      <p:graphicFrame>
        <p:nvGraphicFramePr>
          <p:cNvPr id="7" name="表格 4">
            <a:extLst>
              <a:ext uri="{FF2B5EF4-FFF2-40B4-BE49-F238E27FC236}">
                <a16:creationId xmlns:a16="http://schemas.microsoft.com/office/drawing/2014/main" id="{8DBDE5D4-0894-4DDC-B6CB-A08A41EF39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1941545"/>
              </p:ext>
            </p:extLst>
          </p:nvPr>
        </p:nvGraphicFramePr>
        <p:xfrm>
          <a:off x="668464" y="4951596"/>
          <a:ext cx="6955874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1274">
                  <a:extLst>
                    <a:ext uri="{9D8B030D-6E8A-4147-A177-3AD203B41FA5}">
                      <a16:colId xmlns:a16="http://schemas.microsoft.com/office/drawing/2014/main" val="2775427539"/>
                    </a:ext>
                  </a:extLst>
                </a:gridCol>
                <a:gridCol w="1328650">
                  <a:extLst>
                    <a:ext uri="{9D8B030D-6E8A-4147-A177-3AD203B41FA5}">
                      <a16:colId xmlns:a16="http://schemas.microsoft.com/office/drawing/2014/main" val="2102049452"/>
                    </a:ext>
                  </a:extLst>
                </a:gridCol>
                <a:gridCol w="1328650">
                  <a:extLst>
                    <a:ext uri="{9D8B030D-6E8A-4147-A177-3AD203B41FA5}">
                      <a16:colId xmlns:a16="http://schemas.microsoft.com/office/drawing/2014/main" val="2774587645"/>
                    </a:ext>
                  </a:extLst>
                </a:gridCol>
                <a:gridCol w="1328650">
                  <a:extLst>
                    <a:ext uri="{9D8B030D-6E8A-4147-A177-3AD203B41FA5}">
                      <a16:colId xmlns:a16="http://schemas.microsoft.com/office/drawing/2014/main" val="213827348"/>
                    </a:ext>
                  </a:extLst>
                </a:gridCol>
                <a:gridCol w="1328650">
                  <a:extLst>
                    <a:ext uri="{9D8B030D-6E8A-4147-A177-3AD203B41FA5}">
                      <a16:colId xmlns:a16="http://schemas.microsoft.com/office/drawing/2014/main" val="2824752255"/>
                    </a:ext>
                  </a:extLst>
                </a:gridCol>
              </a:tblGrid>
              <a:tr h="39303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 err="1">
                          <a:solidFill>
                            <a:schemeClr val="accent5">
                              <a:lumMod val="25000"/>
                            </a:schemeClr>
                          </a:solidFill>
                          <a:highlight>
                            <a:srgbClr val="FFEFDF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US" altLang="zh-CN" sz="2000" baseline="-25000" dirty="0" err="1">
                          <a:solidFill>
                            <a:schemeClr val="accent5">
                              <a:lumMod val="25000"/>
                            </a:schemeClr>
                          </a:solidFill>
                          <a:highlight>
                            <a:srgbClr val="FFEFDF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average</a:t>
                      </a:r>
                      <a:r>
                        <a:rPr lang="en-US" altLang="zh-CN" sz="2000" dirty="0">
                          <a:solidFill>
                            <a:schemeClr val="accent5">
                              <a:lumMod val="25000"/>
                            </a:schemeClr>
                          </a:solidFill>
                          <a:highlight>
                            <a:srgbClr val="FFEFDF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(n)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CAFFC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accent5">
                              <a:lumMod val="25000"/>
                            </a:schemeClr>
                          </a:solidFill>
                        </a:rPr>
                        <a:t>O(n</a:t>
                      </a:r>
                      <a:r>
                        <a:rPr lang="en-US" altLang="zh-CN" sz="2000" b="0" baseline="30000" dirty="0">
                          <a:solidFill>
                            <a:schemeClr val="accent5">
                              <a:lumMod val="25000"/>
                            </a:schemeClr>
                          </a:solidFill>
                        </a:rPr>
                        <a:t>2</a:t>
                      </a:r>
                      <a:r>
                        <a:rPr lang="en-US" altLang="zh-CN" sz="2000" b="0" dirty="0">
                          <a:solidFill>
                            <a:schemeClr val="accent5">
                              <a:lumMod val="25000"/>
                            </a:schemeClr>
                          </a:solidFill>
                        </a:rPr>
                        <a:t>)</a:t>
                      </a:r>
                      <a:endParaRPr lang="zh-CN" altLang="en-US" sz="2000" b="0" dirty="0">
                        <a:solidFill>
                          <a:schemeClr val="accent5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DEFFD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accent5">
                              <a:lumMod val="25000"/>
                            </a:schemeClr>
                          </a:solidFill>
                        </a:rPr>
                        <a:t>O(n log n)</a:t>
                      </a:r>
                      <a:endParaRPr lang="zh-CN" altLang="en-US" sz="2000" b="0" dirty="0">
                        <a:solidFill>
                          <a:schemeClr val="accent5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DEFFD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accent5">
                              <a:lumMod val="25000"/>
                            </a:schemeClr>
                          </a:solidFill>
                        </a:rPr>
                        <a:t>O(n log n)</a:t>
                      </a:r>
                      <a:endParaRPr lang="zh-CN" altLang="en-US" sz="2000" b="0" dirty="0">
                        <a:solidFill>
                          <a:schemeClr val="accent5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DEFFD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rgbClr val="C00000"/>
                          </a:solidFill>
                        </a:rPr>
                        <a:t>O(n</a:t>
                      </a:r>
                      <a:r>
                        <a:rPr lang="en-US" altLang="zh-CN" sz="2000" b="0" baseline="30000" dirty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en-US" altLang="zh-CN" sz="2000" b="0" baseline="0" dirty="0">
                          <a:solidFill>
                            <a:srgbClr val="C00000"/>
                          </a:solidFill>
                        </a:rPr>
                        <a:t>log n</a:t>
                      </a:r>
                      <a:r>
                        <a:rPr lang="en-US" altLang="zh-CN" sz="2000" b="0" dirty="0">
                          <a:solidFill>
                            <a:srgbClr val="C00000"/>
                          </a:solidFill>
                        </a:rPr>
                        <a:t>)</a:t>
                      </a:r>
                      <a:endParaRPr lang="zh-CN" altLang="en-US" sz="20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solidFill>
                      <a:srgbClr val="DEFF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2911365"/>
                  </a:ext>
                </a:extLst>
              </a:tr>
            </a:tbl>
          </a:graphicData>
        </a:graphic>
      </p:graphicFrame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87DB4DD-B213-C945-886C-0229AF285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5E20D-8408-6842-9C4E-91A48B99822E}" type="slidenum">
              <a:rPr kumimoji="1" lang="zh-CN" altLang="en-US" smtClean="0"/>
              <a:pPr/>
              <a:t>32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90627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85ED84F-DD92-4711-ABFC-AF81DAE1B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bg1"/>
                </a:solidFill>
              </a:rPr>
              <a:t>如何分析平均复杂度</a:t>
            </a:r>
            <a:r>
              <a:rPr lang="en-US" altLang="zh-CN" sz="4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zh-CN" sz="4400" baseline="-25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average</a:t>
            </a:r>
            <a:r>
              <a:rPr lang="en-US" altLang="zh-CN" sz="4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(n)?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9E90477-0902-4D09-8D67-D40B97D889DB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lvl="1"/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令</a:t>
            </a:r>
            <a:r>
              <a:rPr lang="en-US" altLang="zh-CN" sz="24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zh-CN" sz="2400" baseline="-250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代表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r>
              <a:rPr lang="en-US" altLang="zh-CN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1,…,n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的所有</a:t>
            </a:r>
            <a:r>
              <a:rPr lang="en-US" altLang="zh-CN" sz="24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n!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个排列；例如</a:t>
            </a:r>
            <a:endParaRPr lang="en-US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/>
            <a:r>
              <a:rPr lang="en-US" altLang="zh-CN" sz="24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zh-CN" sz="2400" baseline="-250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={(</a:t>
            </a:r>
            <a:r>
              <a:rPr lang="en-US" altLang="zh-CN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1,2,3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),(</a:t>
            </a:r>
            <a:r>
              <a:rPr lang="en-US" altLang="zh-CN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1,3,2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),(</a:t>
            </a:r>
            <a:r>
              <a:rPr lang="en-US" altLang="zh-CN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2,1,3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),(</a:t>
            </a:r>
            <a:r>
              <a:rPr lang="en-US" altLang="zh-CN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2,3,1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),(</a:t>
            </a:r>
            <a:r>
              <a:rPr lang="en-US" altLang="zh-CN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3,1,2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),(</a:t>
            </a:r>
            <a:r>
              <a:rPr lang="en-US" altLang="zh-CN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3,2,1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)}</a:t>
            </a:r>
          </a:p>
          <a:p>
            <a:pPr marL="457200" lvl="1" indent="0">
              <a:buNone/>
            </a:pP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等价问题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：若</a:t>
            </a:r>
            <a:r>
              <a:rPr lang="en-US" altLang="zh-CN" sz="24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从</a:t>
            </a:r>
            <a:r>
              <a:rPr lang="en-US" altLang="zh-CN" sz="24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zh-CN" sz="2400" baseline="-250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中等概率生成，</a:t>
            </a:r>
            <a:r>
              <a:rPr lang="en-US" altLang="zh-CN" sz="24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T(I)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的期望值是多少？</a:t>
            </a:r>
            <a:endParaRPr lang="en-US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endParaRPr lang="en-US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对输入</a:t>
            </a:r>
            <a:r>
              <a:rPr lang="en-US" altLang="zh-CN" sz="24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400" dirty="0">
                <a:solidFill>
                  <a:schemeClr val="accent5">
                    <a:lumMod val="25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aseline="-25000" dirty="0">
                <a:solidFill>
                  <a:schemeClr val="accent5">
                    <a:lumMod val="25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:=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输入为</a:t>
            </a:r>
            <a:r>
              <a:rPr lang="en-US" altLang="zh-CN" sz="24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时</a:t>
            </a:r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zh-CN" alt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标准</a:t>
            </a:r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zh-CN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Qsort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用</a:t>
            </a:r>
            <a:r>
              <a:rPr lang="zh-CN" altLang="en-US" sz="24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多少次比较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en-US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等价问题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：若</a:t>
            </a:r>
            <a:r>
              <a:rPr lang="en-US" altLang="zh-CN" sz="24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从</a:t>
            </a:r>
            <a:r>
              <a:rPr lang="en-US" altLang="zh-CN" sz="24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zh-CN" sz="2400" baseline="-250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中等概率生成，</a:t>
            </a:r>
            <a:r>
              <a:rPr lang="en-US" altLang="zh-CN" sz="24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aseline="-250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的期望值是多少？</a:t>
            </a:r>
            <a:br>
              <a:rPr lang="en-US" altLang="zh-CN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CN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457200" lvl="1" indent="0">
              <a:buNone/>
            </a:pPr>
            <a:r>
              <a:rPr lang="en-US" altLang="zh-CN" sz="2400" dirty="0">
                <a:solidFill>
                  <a:srgbClr val="96969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T(I)</a:t>
            </a:r>
            <a:r>
              <a:rPr lang="zh-CN" altLang="en-US" sz="2400" dirty="0">
                <a:solidFill>
                  <a:srgbClr val="96969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lang="en-US" altLang="zh-CN" sz="2400" dirty="0">
                <a:solidFill>
                  <a:srgbClr val="96969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aseline="-25000" dirty="0">
                <a:solidFill>
                  <a:srgbClr val="96969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zh-CN" altLang="en-US" sz="2400" dirty="0">
                <a:solidFill>
                  <a:srgbClr val="96969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同量级（</a:t>
            </a:r>
            <a:r>
              <a:rPr lang="en-US" altLang="zh-CN" sz="2400" dirty="0">
                <a:solidFill>
                  <a:srgbClr val="96969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aseline="-25000" dirty="0">
                <a:solidFill>
                  <a:srgbClr val="96969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2400" dirty="0">
                <a:solidFill>
                  <a:srgbClr val="96969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≤T(I)≤2X</a:t>
            </a:r>
            <a:r>
              <a:rPr lang="en-US" altLang="zh-CN" sz="2400" baseline="-25000" dirty="0">
                <a:solidFill>
                  <a:srgbClr val="96969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zh-CN" altLang="en-US" sz="2400" dirty="0">
                <a:solidFill>
                  <a:srgbClr val="96969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en-US" altLang="zh-CN" sz="2400" dirty="0">
                <a:solidFill>
                  <a:srgbClr val="96969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aseline="-25000" dirty="0">
                <a:solidFill>
                  <a:srgbClr val="96969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zh-CN" altLang="en-US" sz="2400" dirty="0">
                <a:solidFill>
                  <a:srgbClr val="96969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分析容易（定义精确）</a:t>
            </a:r>
            <a:r>
              <a:rPr lang="en-US" altLang="zh-CN" sz="2400" dirty="0">
                <a:solidFill>
                  <a:srgbClr val="96969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FD1BCC0-5862-E54D-A338-E40BBE868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5E20D-8408-6842-9C4E-91A48B99822E}" type="slidenum">
              <a:rPr kumimoji="1" lang="zh-CN" altLang="en-US" smtClean="0"/>
              <a:pPr/>
              <a:t>33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67098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724A1C8-7F9B-41F2-ADB2-A7063D49FD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600" dirty="0">
                <a:solidFill>
                  <a:schemeClr val="bg1"/>
                </a:solidFill>
              </a:rPr>
              <a:t>例子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F7A64F9-63A2-4429-B1E3-D5C25395EA7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lvl="2"/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=(</a:t>
            </a:r>
            <a:r>
              <a:rPr lang="en-US" altLang="zh-CN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1,2,</a:t>
            </a: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时，</a:t>
            </a:r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800" baseline="-250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=3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2"/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=(</a:t>
            </a:r>
            <a:r>
              <a:rPr lang="en-US" altLang="zh-CN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2,1,</a:t>
            </a: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时，</a:t>
            </a:r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800" baseline="-250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=3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2"/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=(</a:t>
            </a:r>
            <a:r>
              <a:rPr lang="en-US" altLang="zh-CN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2,3,</a:t>
            </a: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时，</a:t>
            </a:r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800" baseline="-250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=3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2"/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=(</a:t>
            </a:r>
            <a:r>
              <a:rPr lang="en-US" altLang="zh-CN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3,2,</a:t>
            </a: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时，</a:t>
            </a:r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800" baseline="-250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=3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2"/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=(</a:t>
            </a:r>
            <a:r>
              <a:rPr lang="en-US" altLang="zh-CN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1,3,</a:t>
            </a: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时，</a:t>
            </a:r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800" baseline="-250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=2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2"/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=(</a:t>
            </a:r>
            <a:r>
              <a:rPr lang="en-US" altLang="zh-CN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3,1,</a:t>
            </a: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时，</a:t>
            </a:r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800" baseline="-250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=2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zh-CN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19830154-5C8D-4EA5-93B2-84DE7B31F192}"/>
                  </a:ext>
                </a:extLst>
              </p:cNvPr>
              <p:cNvSpPr txBox="1"/>
              <p:nvPr/>
            </p:nvSpPr>
            <p:spPr>
              <a:xfrm>
                <a:off x="1415089" y="4755442"/>
                <a:ext cx="4586878" cy="14241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2800" dirty="0">
                    <a:solidFill>
                      <a:schemeClr val="accent5">
                        <a:lumMod val="25000"/>
                      </a:schemeClr>
                    </a:solidFill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i="1" dirty="0" smtClean="0">
                            <a:solidFill>
                              <a:schemeClr val="accent5">
                                <a:lumMod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2800" b="0" i="0" dirty="0" smtClean="0">
                            <a:solidFill>
                              <a:schemeClr val="accent5">
                                <a:lumMod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E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sz="2800" i="1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I</m:t>
                        </m:r>
                        <m:r>
                          <a:rPr lang="en-US" altLang="zh-CN" sz="2800" i="1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←</m:t>
                        </m:r>
                        <m:sSub>
                          <m:sSubPr>
                            <m:ctrlPr>
                              <a:rPr lang="en-US" altLang="zh-CN" sz="2800" i="1" dirty="0" smtClean="0">
                                <a:solidFill>
                                  <a:schemeClr val="accent5">
                                    <a:lumMod val="2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800" b="0" i="1" dirty="0" smtClean="0">
                                <a:solidFill>
                                  <a:schemeClr val="accent5">
                                    <a:lumMod val="2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altLang="zh-CN" sz="2800" b="0" i="1" dirty="0" smtClean="0">
                                <a:solidFill>
                                  <a:schemeClr val="accent5">
                                    <a:lumMod val="2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sub>
                    </m:sSub>
                    <m:r>
                      <a:rPr lang="en-US" altLang="zh-CN" sz="2800" i="1" dirty="0" smtClean="0">
                        <a:solidFill>
                          <a:schemeClr val="accent5">
                            <a:lumMod val="25000"/>
                          </a:schemeClr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[</m:t>
                    </m:r>
                    <m:r>
                      <m:rPr>
                        <m:sty m:val="p"/>
                      </m:rPr>
                      <a:rPr lang="en-US" altLang="zh-CN" sz="2800" i="0" dirty="0" smtClean="0">
                        <a:solidFill>
                          <a:schemeClr val="accent5">
                            <a:lumMod val="25000"/>
                          </a:schemeClr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X</m:t>
                    </m:r>
                    <m:r>
                      <m:rPr>
                        <m:sty m:val="p"/>
                      </m:rPr>
                      <a:rPr lang="en-US" altLang="zh-CN" sz="2800" b="0" i="0" baseline="-25000" dirty="0" smtClean="0">
                        <a:solidFill>
                          <a:schemeClr val="accent5">
                            <a:lumMod val="25000"/>
                          </a:schemeClr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I</m:t>
                    </m:r>
                    <m:r>
                      <a:rPr lang="en-US" altLang="zh-CN" sz="2800" i="1" dirty="0" smtClean="0">
                        <a:solidFill>
                          <a:schemeClr val="accent5">
                            <a:lumMod val="25000"/>
                          </a:schemeClr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] </m:t>
                    </m:r>
                  </m:oMath>
                </a14:m>
                <a:endParaRPr lang="en-US" altLang="zh-CN" sz="2800" dirty="0">
                  <a:solidFill>
                    <a:schemeClr val="accent5">
                      <a:lumMod val="25000"/>
                    </a:schemeClr>
                  </a:solidFill>
                </a:endParaRPr>
              </a:p>
              <a:p>
                <a:r>
                  <a:rPr lang="en-US" altLang="zh-CN" sz="2800" dirty="0">
                    <a:solidFill>
                      <a:schemeClr val="accent5">
                        <a:lumMod val="25000"/>
                      </a:schemeClr>
                    </a:solidFill>
                  </a:rPr>
                  <a:t>   =  (3 * 4 + 2 * 2)/6 </a:t>
                </a:r>
                <a:br>
                  <a:rPr lang="en-US" altLang="zh-CN" sz="2800" dirty="0">
                    <a:solidFill>
                      <a:schemeClr val="accent5">
                        <a:lumMod val="25000"/>
                      </a:schemeClr>
                    </a:solidFill>
                  </a:rPr>
                </a:br>
                <a:r>
                  <a:rPr lang="en-US" altLang="zh-CN" sz="2800" dirty="0">
                    <a:solidFill>
                      <a:schemeClr val="accent5">
                        <a:lumMod val="25000"/>
                      </a:schemeClr>
                    </a:solidFill>
                  </a:rPr>
                  <a:t>   = 2.6666666…</a:t>
                </a:r>
                <a:endParaRPr lang="zh-CN" altLang="en-US" sz="2800" dirty="0"/>
              </a:p>
            </p:txBody>
          </p:sp>
        </mc:Choice>
        <mc:Fallback xmlns="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19830154-5C8D-4EA5-93B2-84DE7B31F1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5089" y="4755442"/>
                <a:ext cx="4586878" cy="1424172"/>
              </a:xfrm>
              <a:prstGeom prst="rect">
                <a:avLst/>
              </a:prstGeom>
              <a:blipFill>
                <a:blip r:embed="rId2"/>
                <a:stretch>
                  <a:fillRect b="-1068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文本框 4">
            <a:extLst>
              <a:ext uri="{FF2B5EF4-FFF2-40B4-BE49-F238E27FC236}">
                <a16:creationId xmlns:a16="http://schemas.microsoft.com/office/drawing/2014/main" id="{E469F81B-4574-4291-BCCF-702836F8B04C}"/>
              </a:ext>
            </a:extLst>
          </p:cNvPr>
          <p:cNvSpPr txBox="1"/>
          <p:nvPr/>
        </p:nvSpPr>
        <p:spPr>
          <a:xfrm>
            <a:off x="5121376" y="5205918"/>
            <a:ext cx="346975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简记为</a:t>
            </a:r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zh-CN" sz="2800" baseline="-250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[X</a:t>
            </a:r>
            <a:r>
              <a:rPr lang="en-US" altLang="zh-CN" sz="2800" baseline="-250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或者</a:t>
            </a:r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E[X]</a:t>
            </a:r>
            <a:endParaRPr lang="zh-CN" altLang="en-US" sz="2800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251A759-01DD-8A43-BA5E-608D5D38EE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5E20D-8408-6842-9C4E-91A48B99822E}" type="slidenum">
              <a:rPr kumimoji="1" lang="zh-CN" altLang="en-US" smtClean="0"/>
              <a:pPr/>
              <a:t>34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49604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4A1A539-FBFC-4E50-AFFE-425D73B669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600" dirty="0">
                <a:solidFill>
                  <a:schemeClr val="bg1"/>
                </a:solidFill>
              </a:rPr>
              <a:t>如何分析</a:t>
            </a:r>
            <a:r>
              <a:rPr lang="en-US" altLang="zh-CN" sz="36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E[X]?</a:t>
            </a:r>
            <a:endParaRPr lang="zh-CN" altLang="en-US" sz="3600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9BCD6401-C703-433C-9419-D9AF51D09431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/>
            <p:txBody>
              <a:bodyPr>
                <a:noAutofit/>
              </a:bodyPr>
              <a:lstStyle/>
              <a:p>
                <a:r>
                  <a:rPr lang="zh-CN" alt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对于</a:t>
                </a:r>
                <a:r>
                  <a:rPr lang="en-US" altLang="zh-CN" sz="2800" dirty="0" err="1">
                    <a:solidFill>
                      <a:schemeClr val="accent5">
                        <a:lumMod val="2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p,q</a:t>
                </a:r>
                <a:r>
                  <a:rPr lang="en-US" altLang="zh-CN" sz="2800" dirty="0">
                    <a:solidFill>
                      <a:schemeClr val="accent5">
                        <a:lumMod val="2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(1≤p≤q≤n)</a:t>
                </a:r>
                <a:r>
                  <a:rPr lang="en-US" altLang="zh-CN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  <a:r>
                  <a:rPr lang="zh-CN" alt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定义</a:t>
                </a:r>
                <a:endParaRPr lang="en-US" altLang="zh-CN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1">
                  <a:spcBef>
                    <a:spcPts val="1500"/>
                  </a:spcBef>
                  <a:spcAft>
                    <a:spcPts val="15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i="1" dirty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2800" b="0" i="0" dirty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X</m:t>
                        </m:r>
                      </m:e>
                      <m:sub>
                        <m:r>
                          <a:rPr lang="en-US" altLang="zh-CN" sz="2800" b="0" i="1" dirty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altLang="zh-CN" sz="2800" b="0" i="1" dirty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2800" b="0" i="1" dirty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  <m:r>
                      <a:rPr lang="en-US" altLang="zh-CN" sz="2800" i="1" dirty="0" smtClean="0">
                        <a:solidFill>
                          <a:schemeClr val="accent5">
                            <a:lumMod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altLang="zh-CN" sz="2800" i="1" dirty="0" smtClean="0">
                            <a:solidFill>
                              <a:schemeClr val="accent5">
                                <a:lumMod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CN" sz="2800" i="1" dirty="0" smtClean="0">
                                <a:solidFill>
                                  <a:schemeClr val="accent5">
                                    <a:lumMod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zh-CN" sz="2800" i="1" dirty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zh-CN" altLang="en-US" sz="2800" i="1" dirty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若</m:t>
                              </m:r>
                              <m:r>
                                <a:rPr lang="zh-CN" altLang="en-US" sz="2800" i="1" dirty="0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值</m:t>
                              </m:r>
                              <m:r>
                                <a:rPr lang="en-US" altLang="zh-CN" sz="2800" b="0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zh-CN" altLang="en-US" sz="2800" i="1" dirty="0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和</m:t>
                              </m:r>
                              <m:r>
                                <a:rPr lang="zh-CN" altLang="en-US" sz="2800" i="1" dirty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值</m:t>
                              </m:r>
                              <m:r>
                                <a:rPr lang="en-US" altLang="zh-CN" sz="2800" b="0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zh-CN" altLang="en-US" sz="2800" i="1" dirty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在</m:t>
                              </m:r>
                              <m:r>
                                <a:rPr lang="zh-CN" altLang="en-US" sz="2800" i="1" dirty="0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快排</m:t>
                              </m:r>
                              <m:r>
                                <a:rPr lang="zh-CN" altLang="en-US" sz="2800" i="1" dirty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中</m:t>
                              </m:r>
                              <m:r>
                                <a:rPr lang="zh-CN" altLang="en-US" sz="2800" i="1" dirty="0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被</m:t>
                              </m:r>
                              <m:r>
                                <a:rPr lang="zh-CN" altLang="en-US" sz="2800" i="1" dirty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比较</m:t>
                              </m:r>
                              <m:r>
                                <a:rPr lang="zh-CN" altLang="en-US" sz="2800" i="1" dirty="0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了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CN" sz="2800" i="1" dirty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zh-CN" altLang="en-US" sz="2800" i="1" dirty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否则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altLang="zh-CN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spcAft>
                    <a:spcPts val="1800"/>
                  </a:spcAft>
                </a:pPr>
                <a:r>
                  <a:rPr lang="zh-CN" alt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根据</a:t>
                </a:r>
                <a:r>
                  <a:rPr lang="en-US" altLang="zh-CN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lang="zh-CN" alt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的定义可知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i="1" dirty="0" smtClean="0">
                            <a:solidFill>
                              <a:schemeClr val="accent5">
                                <a:lumMod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2800" i="1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X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sz="2800" b="0" i="0" dirty="0" smtClean="0">
                            <a:solidFill>
                              <a:schemeClr val="accent5">
                                <a:lumMod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I</m:t>
                        </m:r>
                      </m:sub>
                    </m:sSub>
                    <m:r>
                      <a:rPr lang="en-US" altLang="zh-CN" sz="2800" i="1" dirty="0">
                        <a:solidFill>
                          <a:schemeClr val="accent5">
                            <a:lumMod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altLang="zh-CN" sz="2800" i="1" dirty="0" smtClean="0">
                            <a:solidFill>
                              <a:schemeClr val="accent5">
                                <a:lumMod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altLang="zh-CN" sz="2800" b="0" i="1" dirty="0" smtClean="0">
                            <a:solidFill>
                              <a:schemeClr val="accent5">
                                <a:lumMod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altLang="zh-CN" sz="2800" b="0" i="1" dirty="0" smtClean="0">
                            <a:solidFill>
                              <a:schemeClr val="accent5">
                                <a:lumMod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CN" sz="2800" b="0" i="1" dirty="0" smtClean="0">
                            <a:solidFill>
                              <a:schemeClr val="accent5">
                                <a:lumMod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nary>
                          <m:naryPr>
                            <m:chr m:val="∑"/>
                            <m:ctrlPr>
                              <a:rPr lang="en-US" altLang="zh-CN" sz="2800" i="1" dirty="0">
                                <a:solidFill>
                                  <a:schemeClr val="accent5">
                                    <a:lumMod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altLang="zh-CN" sz="2800" b="0" i="1" dirty="0" smtClean="0">
                                <a:solidFill>
                                  <a:schemeClr val="accent5">
                                    <a:lumMod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𝑞</m:t>
                            </m:r>
                            <m:r>
                              <a:rPr lang="en-US" altLang="zh-CN" sz="2800" b="0" i="1" dirty="0" smtClean="0">
                                <a:solidFill>
                                  <a:schemeClr val="accent5">
                                    <a:lumMod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2800" b="0" i="1" dirty="0" smtClean="0">
                                <a:solidFill>
                                  <a:schemeClr val="accent5">
                                    <a:lumMod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en-US" altLang="zh-CN" sz="2800" b="0" i="1" dirty="0" smtClean="0">
                                <a:solidFill>
                                  <a:schemeClr val="accent5">
                                    <a:lumMod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  <m:sup>
                            <m:r>
                              <a:rPr lang="en-US" altLang="zh-CN" sz="2800" b="0" i="1" dirty="0" smtClean="0">
                                <a:solidFill>
                                  <a:schemeClr val="accent5">
                                    <a:lumMod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sSub>
                              <m:sSubPr>
                                <m:ctrlPr>
                                  <a:rPr lang="en-US" altLang="zh-CN" sz="2800" i="1" dirty="0">
                                    <a:solidFill>
                                      <a:schemeClr val="accent5">
                                        <a:lumMod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800" i="1" dirty="0">
                                    <a:solidFill>
                                      <a:schemeClr val="accent5">
                                        <a:lumMod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en-US" altLang="zh-CN" sz="2800" b="0" i="1" dirty="0" smtClean="0">
                                    <a:solidFill>
                                      <a:schemeClr val="accent5">
                                        <a:lumMod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US" altLang="zh-CN" sz="2800" i="1" dirty="0">
                                    <a:solidFill>
                                      <a:schemeClr val="accent5">
                                        <a:lumMod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altLang="zh-CN" sz="2800" b="0" i="1" dirty="0" smtClean="0">
                                    <a:solidFill>
                                      <a:schemeClr val="accent5">
                                        <a:lumMod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sub>
                            </m:sSub>
                          </m:e>
                        </m:nary>
                      </m:e>
                    </m:nary>
                  </m:oMath>
                </a14:m>
                <a:r>
                  <a:rPr lang="en-US" altLang="zh-CN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pPr lvl="1">
                  <a:spcBef>
                    <a:spcPts val="1500"/>
                  </a:spcBef>
                  <a:spcAft>
                    <a:spcPts val="1500"/>
                  </a:spcAft>
                </a:pPr>
                <a14:m>
                  <m:oMath xmlns:m="http://schemas.openxmlformats.org/officeDocument/2006/math">
                    <m:m>
                      <m:mPr>
                        <m:mcs>
                          <m:mc>
                            <m:mcPr>
                              <m:count m:val="3"/>
                              <m:mcJc m:val="center"/>
                            </m:mcPr>
                          </m:mc>
                        </m:mcs>
                        <m:ctrlPr>
                          <a:rPr lang="en-US" altLang="zh-CN" sz="2800" b="0" i="1" dirty="0" smtClean="0">
                            <a:solidFill>
                              <a:schemeClr val="accent5">
                                <a:lumMod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mPr>
                      <m:mr>
                        <m:e>
                          <m:r>
                            <m:rPr>
                              <m:sty m:val="p"/>
                              <m:brk m:alnAt="7"/>
                            </m:rPr>
                            <a:rPr lang="en-US" altLang="zh-CN" sz="2800" i="1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E</m:t>
                          </m:r>
                          <m:r>
                            <a:rPr lang="en-US" altLang="zh-CN" sz="2800" b="0" i="1" dirty="0" smtClean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[</m:t>
                          </m:r>
                          <m:sSub>
                            <m:sSubPr>
                              <m:ctrlPr>
                                <a:rPr lang="en-US" altLang="zh-CN" sz="2800" i="1" dirty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800" i="1" dirty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X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altLang="zh-CN" sz="2800" dirty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I</m:t>
                              </m:r>
                            </m:sub>
                          </m:sSub>
                          <m:r>
                            <a:rPr lang="en-US" altLang="zh-CN" sz="2800" b="0" i="1" dirty="0" smtClean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]</m:t>
                          </m:r>
                        </m:e>
                        <m:e>
                          <m:r>
                            <a:rPr lang="en-US" altLang="zh-CN" sz="2800" b="0" i="1" dirty="0" smtClean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e>
                          <m:nary>
                            <m:naryPr>
                              <m:chr m:val="∑"/>
                              <m:ctrlPr>
                                <a:rPr lang="en-US" altLang="zh-CN" sz="2800" i="1" dirty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altLang="zh-CN" sz="2800" b="0" i="1" dirty="0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US" altLang="zh-CN" sz="2800" i="1" dirty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altLang="zh-CN" sz="2800" i="1" dirty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nary>
                                <m:naryPr>
                                  <m:chr m:val="∑"/>
                                  <m:ctrlPr>
                                    <a:rPr lang="en-US" altLang="zh-CN" sz="2800" i="1" dirty="0">
                                      <a:solidFill>
                                        <a:schemeClr val="accent5">
                                          <a:lumMod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altLang="zh-CN" sz="2800" b="0" i="1" dirty="0" smtClean="0">
                                      <a:solidFill>
                                        <a:schemeClr val="accent5">
                                          <a:lumMod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  <m:r>
                                    <a:rPr lang="en-US" altLang="zh-CN" sz="2800" i="1" dirty="0">
                                      <a:solidFill>
                                        <a:schemeClr val="accent5">
                                          <a:lumMod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en-US" altLang="zh-CN" sz="2800" b="0" i="1" dirty="0" smtClean="0">
                                      <a:solidFill>
                                        <a:schemeClr val="accent5">
                                          <a:lumMod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  <m:r>
                                    <a:rPr lang="en-US" altLang="zh-CN" sz="2800" i="1" dirty="0">
                                      <a:solidFill>
                                        <a:schemeClr val="accent5">
                                          <a:lumMod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sub>
                                <m:sup>
                                  <m:r>
                                    <a:rPr lang="en-US" altLang="zh-CN" sz="2800" i="1" dirty="0">
                                      <a:solidFill>
                                        <a:schemeClr val="accent5">
                                          <a:lumMod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  <m:e>
                                  <m:r>
                                    <a:rPr lang="en-US" altLang="zh-CN" sz="2800" i="1" dirty="0">
                                      <a:solidFill>
                                        <a:schemeClr val="accent5">
                                          <a:lumMod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en-US" altLang="zh-CN" sz="2800" i="1" dirty="0">
                                          <a:solidFill>
                                            <a:schemeClr val="accent5">
                                              <a:lumMod val="2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altLang="zh-CN" sz="2800" i="1" dirty="0" smtClean="0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sz="2800" i="1" dirty="0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𝑋</m:t>
                                          </m:r>
                                        </m:e>
                                        <m:sub>
                                          <m:r>
                                            <a:rPr lang="en-US" altLang="zh-CN" sz="2800" b="0" i="1" dirty="0" smtClean="0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𝑝</m:t>
                                          </m:r>
                                          <m:r>
                                            <a:rPr lang="en-US" altLang="zh-CN" sz="2800" i="1" dirty="0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r>
                                            <a:rPr lang="en-US" altLang="zh-CN" sz="2800" b="0" i="1" dirty="0" smtClean="0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nary>
                            </m:e>
                          </m:nary>
                        </m:e>
                      </m:mr>
                      <m:mr>
                        <m:e/>
                        <m:e>
                          <m:r>
                            <a:rPr lang="en-US" altLang="zh-CN" sz="2800" b="0" i="1" dirty="0" smtClean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e>
                          <m:nary>
                            <m:naryPr>
                              <m:chr m:val="∑"/>
                              <m:ctrlPr>
                                <a:rPr lang="en-US" altLang="zh-CN" sz="2800" i="1" dirty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altLang="zh-CN" sz="2800" b="0" i="1" dirty="0" smtClean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US" altLang="zh-CN" sz="2800" i="1" dirty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altLang="zh-CN" sz="2800" i="1" dirty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nary>
                                <m:naryPr>
                                  <m:chr m:val="∑"/>
                                  <m:ctrlPr>
                                    <a:rPr lang="en-US" altLang="zh-CN" sz="2800" i="1" dirty="0">
                                      <a:solidFill>
                                        <a:schemeClr val="accent5">
                                          <a:lumMod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altLang="zh-CN" sz="2800" b="0" i="1" dirty="0" smtClean="0">
                                      <a:solidFill>
                                        <a:schemeClr val="accent5">
                                          <a:lumMod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  <m:r>
                                    <a:rPr lang="en-US" altLang="zh-CN" sz="2800" i="1" dirty="0">
                                      <a:solidFill>
                                        <a:schemeClr val="accent5">
                                          <a:lumMod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en-US" altLang="zh-CN" sz="2800" b="0" i="1" dirty="0" smtClean="0">
                                      <a:solidFill>
                                        <a:schemeClr val="accent5">
                                          <a:lumMod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  <m:r>
                                    <a:rPr lang="en-US" altLang="zh-CN" sz="2800" i="1" dirty="0">
                                      <a:solidFill>
                                        <a:schemeClr val="accent5">
                                          <a:lumMod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sub>
                                <m:sup>
                                  <m:r>
                                    <a:rPr lang="en-US" altLang="zh-CN" sz="2800" i="1" dirty="0">
                                      <a:solidFill>
                                        <a:schemeClr val="accent5">
                                          <a:lumMod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  <m:e>
                                  <m:r>
                                    <a:rPr lang="en-US" altLang="zh-CN" sz="2800" b="0" i="1" dirty="0" smtClean="0">
                                      <a:solidFill>
                                        <a:schemeClr val="accent5">
                                          <a:lumMod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𝑃𝑟</m:t>
                                  </m:r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en-US" altLang="zh-CN" sz="2800" i="1" dirty="0">
                                          <a:solidFill>
                                            <a:schemeClr val="accent5">
                                              <a:lumMod val="2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zh-CN" altLang="en-US" sz="2800" i="1" dirty="0">
                                          <a:solidFill>
                                            <a:schemeClr val="accent5">
                                              <a:lumMod val="2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值</m:t>
                                      </m:r>
                                      <m:r>
                                        <a:rPr lang="en-US" altLang="zh-CN" sz="2800" b="0" i="1" dirty="0" smtClean="0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  <m:r>
                                        <a:rPr lang="en-US" altLang="zh-CN" sz="2800" b="0" i="1" dirty="0" smtClean="0">
                                          <a:solidFill>
                                            <a:schemeClr val="accent5">
                                              <a:lumMod val="2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 </m:t>
                                      </m:r>
                                      <m:r>
                                        <a:rPr lang="zh-CN" altLang="en-US" sz="2800" i="1" dirty="0">
                                          <a:solidFill>
                                            <a:schemeClr val="accent5">
                                              <a:lumMod val="2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和</m:t>
                                      </m:r>
                                      <m:r>
                                        <a:rPr lang="zh-CN" altLang="en-US" sz="2800" i="1" dirty="0" smtClean="0">
                                          <a:solidFill>
                                            <a:schemeClr val="accent5">
                                              <a:lumMod val="2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值</m:t>
                                      </m:r>
                                      <m:r>
                                        <a:rPr lang="en-US" altLang="zh-CN" sz="2800" b="0" i="1" dirty="0" smtClean="0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  <m:r>
                                        <a:rPr lang="en-US" altLang="zh-CN" sz="2800" b="0" i="1" dirty="0" smtClean="0">
                                          <a:solidFill>
                                            <a:schemeClr val="accent5">
                                              <a:lumMod val="2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 </m:t>
                                      </m:r>
                                      <m:r>
                                        <a:rPr lang="zh-CN" altLang="en-US" sz="2800" i="1" dirty="0">
                                          <a:solidFill>
                                            <a:schemeClr val="accent5">
                                              <a:lumMod val="2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被</m:t>
                                      </m:r>
                                      <m:r>
                                        <a:rPr lang="zh-CN" altLang="en-US" sz="2800" i="1" dirty="0" smtClean="0">
                                          <a:solidFill>
                                            <a:schemeClr val="accent5">
                                              <a:lumMod val="2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比较</m:t>
                                      </m:r>
                                    </m:e>
                                  </m:d>
                                </m:e>
                              </m:nary>
                            </m:e>
                          </m:nary>
                        </m:e>
                      </m:mr>
                    </m:m>
                  </m:oMath>
                </a14:m>
                <a:endParaRPr lang="en-US" altLang="zh-CN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zh-CN" alt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在</a:t>
                </a:r>
                <a:r>
                  <a:rPr lang="en-US" altLang="zh-CN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Qsort</a:t>
                </a:r>
                <a:r>
                  <a:rPr lang="zh-CN" alt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中，值</a:t>
                </a:r>
                <a:r>
                  <a:rPr lang="en-US" altLang="zh-CN" sz="2800" i="1" dirty="0" err="1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en-US" altLang="zh-CN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  <a:r>
                  <a:rPr lang="en-US" altLang="zh-CN" sz="2800" i="1" dirty="0" err="1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</a:t>
                </a:r>
                <a:r>
                  <a:rPr lang="zh-CN" alt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被比较的概率是多少？</a:t>
                </a: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9BCD6401-C703-433C-9419-D9AF51D0943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>
                <a:blip r:embed="rId3"/>
                <a:stretch>
                  <a:fillRect l="-1592" t="-1863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C5529C9-CD09-884F-8706-7BA2A2154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5E20D-8408-6842-9C4E-91A48B99822E}" type="slidenum">
              <a:rPr kumimoji="1" lang="zh-CN" altLang="en-US" smtClean="0"/>
              <a:pPr/>
              <a:t>35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87111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EEEBB84-60B7-3644-AE56-1E86DDCFB4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859768D-D8A3-4628-84C0-95F2D757310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定义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固定</a:t>
            </a:r>
            <a:r>
              <a:rPr lang="en-US" altLang="zh-CN" sz="2800" dirty="0" err="1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p,q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满足 </a:t>
            </a:r>
            <a:r>
              <a:rPr lang="en-US" altLang="zh-CN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≤p≤q≤</a:t>
            </a:r>
            <a:r>
              <a:rPr lang="en-US" altLang="zh-CN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</a:p>
          <a:p>
            <a:pPr lvl="1"/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对输入</a:t>
            </a:r>
            <a:r>
              <a:rPr lang="en-US" altLang="zh-CN" sz="2800" dirty="0" err="1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2800" dirty="0" err="1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∈S</a:t>
            </a:r>
            <a:r>
              <a:rPr lang="en-US" altLang="zh-CN" sz="2800" baseline="-25000" dirty="0" err="1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lang="zh-CN" altLang="en-US" sz="2800" dirty="0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定义</a:t>
            </a:r>
            <a:r>
              <a:rPr lang="zh-CN" altLang="en-US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区间</a:t>
            </a:r>
            <a:r>
              <a:rPr lang="en-US" altLang="zh-CN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zh-CN" sz="28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p,q</a:t>
            </a:r>
            <a:r>
              <a:rPr lang="en-US" altLang="zh-CN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zh-CN" altLang="en-US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的胜者 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为：</a:t>
            </a:r>
            <a:b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调用</a:t>
            </a:r>
            <a:r>
              <a:rPr lang="en-US" altLang="zh-CN" sz="28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Qsort</a:t>
            </a:r>
            <a:r>
              <a:rPr lang="en-US" altLang="zh-CN" sz="2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(I)</a:t>
            </a:r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时，</a:t>
            </a:r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p,p+1,…,q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中</a:t>
            </a:r>
            <a:r>
              <a:rPr lang="zh-CN" altLang="en-US" sz="28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最先被选作</a:t>
            </a:r>
            <a:r>
              <a:rPr lang="en-US" altLang="zh-CN" sz="28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pivot</a:t>
            </a:r>
            <a:r>
              <a:rPr lang="zh-CN" altLang="en-US" sz="28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的那个值。</a:t>
            </a:r>
            <a:endParaRPr lang="en-US" altLang="zh-C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记作</a:t>
            </a:r>
            <a:r>
              <a:rPr lang="en-US" altLang="zh-CN" sz="28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altLang="zh-CN" sz="2800" baseline="-250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p,q</a:t>
            </a:r>
            <a:r>
              <a:rPr lang="en-US" altLang="zh-CN" sz="2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(I)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，或</a:t>
            </a:r>
            <a:r>
              <a:rPr lang="en-US" altLang="zh-CN" sz="28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altLang="zh-CN" sz="2800" baseline="-250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p,q</a:t>
            </a:r>
            <a:r>
              <a:rPr lang="en-US" altLang="zh-CN" sz="2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  </a:t>
            </a:r>
            <a:r>
              <a:rPr lang="en-US" altLang="zh-CN" sz="2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(W is short for Winner)</a:t>
            </a:r>
            <a:endParaRPr lang="en-US" altLang="zh-C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0524C9DE-F720-4460-801C-30379607F7F6}"/>
              </a:ext>
            </a:extLst>
          </p:cNvPr>
          <p:cNvGraphicFramePr>
            <a:graphicFrameLocks noGrp="1"/>
          </p:cNvGraphicFramePr>
          <p:nvPr/>
        </p:nvGraphicFramePr>
        <p:xfrm>
          <a:off x="3300076" y="5124174"/>
          <a:ext cx="3209368" cy="4026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1171">
                  <a:extLst>
                    <a:ext uri="{9D8B030D-6E8A-4147-A177-3AD203B41FA5}">
                      <a16:colId xmlns:a16="http://schemas.microsoft.com/office/drawing/2014/main" val="3675568178"/>
                    </a:ext>
                  </a:extLst>
                </a:gridCol>
                <a:gridCol w="401171">
                  <a:extLst>
                    <a:ext uri="{9D8B030D-6E8A-4147-A177-3AD203B41FA5}">
                      <a16:colId xmlns:a16="http://schemas.microsoft.com/office/drawing/2014/main" val="867948579"/>
                    </a:ext>
                  </a:extLst>
                </a:gridCol>
                <a:gridCol w="401171">
                  <a:extLst>
                    <a:ext uri="{9D8B030D-6E8A-4147-A177-3AD203B41FA5}">
                      <a16:colId xmlns:a16="http://schemas.microsoft.com/office/drawing/2014/main" val="3681087126"/>
                    </a:ext>
                  </a:extLst>
                </a:gridCol>
                <a:gridCol w="401171">
                  <a:extLst>
                    <a:ext uri="{9D8B030D-6E8A-4147-A177-3AD203B41FA5}">
                      <a16:colId xmlns:a16="http://schemas.microsoft.com/office/drawing/2014/main" val="4049971883"/>
                    </a:ext>
                  </a:extLst>
                </a:gridCol>
                <a:gridCol w="401171">
                  <a:extLst>
                    <a:ext uri="{9D8B030D-6E8A-4147-A177-3AD203B41FA5}">
                      <a16:colId xmlns:a16="http://schemas.microsoft.com/office/drawing/2014/main" val="1378958454"/>
                    </a:ext>
                  </a:extLst>
                </a:gridCol>
                <a:gridCol w="401171">
                  <a:extLst>
                    <a:ext uri="{9D8B030D-6E8A-4147-A177-3AD203B41FA5}">
                      <a16:colId xmlns:a16="http://schemas.microsoft.com/office/drawing/2014/main" val="158752627"/>
                    </a:ext>
                  </a:extLst>
                </a:gridCol>
                <a:gridCol w="401171">
                  <a:extLst>
                    <a:ext uri="{9D8B030D-6E8A-4147-A177-3AD203B41FA5}">
                      <a16:colId xmlns:a16="http://schemas.microsoft.com/office/drawing/2014/main" val="1083152406"/>
                    </a:ext>
                  </a:extLst>
                </a:gridCol>
                <a:gridCol w="401171">
                  <a:extLst>
                    <a:ext uri="{9D8B030D-6E8A-4147-A177-3AD203B41FA5}">
                      <a16:colId xmlns:a16="http://schemas.microsoft.com/office/drawing/2014/main" val="256471559"/>
                    </a:ext>
                  </a:extLst>
                </a:gridCol>
              </a:tblGrid>
              <a:tr h="40268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rgbClr val="002060"/>
                          </a:solidFill>
                        </a:rPr>
                        <a:t>1</a:t>
                      </a:r>
                      <a:endParaRPr lang="zh-CN" altLang="en-US" sz="1400" dirty="0">
                        <a:solidFill>
                          <a:srgbClr val="002060"/>
                        </a:solidFill>
                      </a:endParaRPr>
                    </a:p>
                  </a:txBody>
                  <a:tcPr marL="72893" marR="72893" marT="36446" marB="364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rgbClr val="002060"/>
                          </a:solidFill>
                        </a:rPr>
                        <a:t>2</a:t>
                      </a:r>
                      <a:endParaRPr lang="zh-CN" altLang="en-US" sz="1400" dirty="0">
                        <a:solidFill>
                          <a:srgbClr val="002060"/>
                        </a:solidFill>
                      </a:endParaRPr>
                    </a:p>
                  </a:txBody>
                  <a:tcPr marL="72893" marR="72893" marT="36446" marB="364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rgbClr val="002060"/>
                          </a:solidFill>
                        </a:rPr>
                        <a:t>3</a:t>
                      </a:r>
                      <a:endParaRPr lang="zh-CN" altLang="en-US" sz="1400" dirty="0">
                        <a:solidFill>
                          <a:srgbClr val="002060"/>
                        </a:solidFill>
                      </a:endParaRPr>
                    </a:p>
                  </a:txBody>
                  <a:tcPr marL="72893" marR="72893" marT="36446" marB="364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rgbClr val="002060"/>
                          </a:solidFill>
                        </a:rPr>
                        <a:t>4</a:t>
                      </a:r>
                      <a:endParaRPr lang="zh-CN" altLang="en-US" sz="1400" dirty="0">
                        <a:solidFill>
                          <a:srgbClr val="002060"/>
                        </a:solidFill>
                      </a:endParaRPr>
                    </a:p>
                  </a:txBody>
                  <a:tcPr marL="72893" marR="72893" marT="36446" marB="364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rgbClr val="002060"/>
                          </a:solidFill>
                        </a:rPr>
                        <a:t>8</a:t>
                      </a:r>
                      <a:endParaRPr lang="zh-CN" altLang="en-US" sz="1400" dirty="0">
                        <a:solidFill>
                          <a:srgbClr val="002060"/>
                        </a:solidFill>
                      </a:endParaRPr>
                    </a:p>
                  </a:txBody>
                  <a:tcPr marL="72893" marR="72893" marT="36446" marB="364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rgbClr val="002060"/>
                          </a:solidFill>
                        </a:rPr>
                        <a:t>6</a:t>
                      </a:r>
                      <a:endParaRPr lang="zh-CN" altLang="en-US" sz="1400" dirty="0">
                        <a:solidFill>
                          <a:srgbClr val="002060"/>
                        </a:solidFill>
                      </a:endParaRPr>
                    </a:p>
                  </a:txBody>
                  <a:tcPr marL="72893" marR="72893" marT="36446" marB="364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rgbClr val="002060"/>
                          </a:solidFill>
                        </a:rPr>
                        <a:t>7</a:t>
                      </a:r>
                      <a:endParaRPr lang="zh-CN" altLang="en-US" sz="1400" dirty="0">
                        <a:solidFill>
                          <a:srgbClr val="002060"/>
                        </a:solidFill>
                      </a:endParaRPr>
                    </a:p>
                  </a:txBody>
                  <a:tcPr marL="72893" marR="72893" marT="36446" marB="364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rgbClr val="002060"/>
                          </a:solidFill>
                        </a:rPr>
                        <a:t>5</a:t>
                      </a:r>
                      <a:endParaRPr lang="zh-CN" altLang="en-US" sz="1400" dirty="0">
                        <a:solidFill>
                          <a:srgbClr val="002060"/>
                        </a:solidFill>
                      </a:endParaRPr>
                    </a:p>
                  </a:txBody>
                  <a:tcPr marL="72893" marR="72893" marT="36446" marB="364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0444831"/>
                  </a:ext>
                </a:extLst>
              </a:tr>
            </a:tbl>
          </a:graphicData>
        </a:graphic>
      </p:graphicFrame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12C2E332-1A4F-4A09-B068-8501E5B233DD}"/>
              </a:ext>
            </a:extLst>
          </p:cNvPr>
          <p:cNvGraphicFramePr>
            <a:graphicFrameLocks noGrp="1"/>
          </p:cNvGraphicFramePr>
          <p:nvPr/>
        </p:nvGraphicFramePr>
        <p:xfrm>
          <a:off x="3300076" y="4510213"/>
          <a:ext cx="3209368" cy="4026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1171">
                  <a:extLst>
                    <a:ext uri="{9D8B030D-6E8A-4147-A177-3AD203B41FA5}">
                      <a16:colId xmlns:a16="http://schemas.microsoft.com/office/drawing/2014/main" val="3675568178"/>
                    </a:ext>
                  </a:extLst>
                </a:gridCol>
                <a:gridCol w="401171">
                  <a:extLst>
                    <a:ext uri="{9D8B030D-6E8A-4147-A177-3AD203B41FA5}">
                      <a16:colId xmlns:a16="http://schemas.microsoft.com/office/drawing/2014/main" val="867948579"/>
                    </a:ext>
                  </a:extLst>
                </a:gridCol>
                <a:gridCol w="401171">
                  <a:extLst>
                    <a:ext uri="{9D8B030D-6E8A-4147-A177-3AD203B41FA5}">
                      <a16:colId xmlns:a16="http://schemas.microsoft.com/office/drawing/2014/main" val="3681087126"/>
                    </a:ext>
                  </a:extLst>
                </a:gridCol>
                <a:gridCol w="401171">
                  <a:extLst>
                    <a:ext uri="{9D8B030D-6E8A-4147-A177-3AD203B41FA5}">
                      <a16:colId xmlns:a16="http://schemas.microsoft.com/office/drawing/2014/main" val="4049971883"/>
                    </a:ext>
                  </a:extLst>
                </a:gridCol>
                <a:gridCol w="401171">
                  <a:extLst>
                    <a:ext uri="{9D8B030D-6E8A-4147-A177-3AD203B41FA5}">
                      <a16:colId xmlns:a16="http://schemas.microsoft.com/office/drawing/2014/main" val="1378958454"/>
                    </a:ext>
                  </a:extLst>
                </a:gridCol>
                <a:gridCol w="401171">
                  <a:extLst>
                    <a:ext uri="{9D8B030D-6E8A-4147-A177-3AD203B41FA5}">
                      <a16:colId xmlns:a16="http://schemas.microsoft.com/office/drawing/2014/main" val="158752627"/>
                    </a:ext>
                  </a:extLst>
                </a:gridCol>
                <a:gridCol w="401171">
                  <a:extLst>
                    <a:ext uri="{9D8B030D-6E8A-4147-A177-3AD203B41FA5}">
                      <a16:colId xmlns:a16="http://schemas.microsoft.com/office/drawing/2014/main" val="1083152406"/>
                    </a:ext>
                  </a:extLst>
                </a:gridCol>
                <a:gridCol w="401171">
                  <a:extLst>
                    <a:ext uri="{9D8B030D-6E8A-4147-A177-3AD203B41FA5}">
                      <a16:colId xmlns:a16="http://schemas.microsoft.com/office/drawing/2014/main" val="256471559"/>
                    </a:ext>
                  </a:extLst>
                </a:gridCol>
              </a:tblGrid>
              <a:tr h="40268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rgbClr val="002060"/>
                          </a:solidFill>
                        </a:rPr>
                        <a:t>3</a:t>
                      </a:r>
                      <a:endParaRPr lang="zh-CN" altLang="en-US" sz="1400" dirty="0">
                        <a:solidFill>
                          <a:srgbClr val="002060"/>
                        </a:solidFill>
                      </a:endParaRPr>
                    </a:p>
                  </a:txBody>
                  <a:tcPr marL="72893" marR="72893" marT="36446" marB="364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rgbClr val="002060"/>
                          </a:solidFill>
                        </a:rPr>
                        <a:t>1</a:t>
                      </a:r>
                      <a:endParaRPr lang="zh-CN" altLang="en-US" sz="1400" dirty="0">
                        <a:solidFill>
                          <a:srgbClr val="002060"/>
                        </a:solidFill>
                      </a:endParaRPr>
                    </a:p>
                  </a:txBody>
                  <a:tcPr marL="72893" marR="72893" marT="36446" marB="364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rgbClr val="002060"/>
                          </a:solidFill>
                        </a:rPr>
                        <a:t>2</a:t>
                      </a:r>
                      <a:endParaRPr lang="zh-CN" altLang="en-US" sz="1400" dirty="0">
                        <a:solidFill>
                          <a:srgbClr val="002060"/>
                        </a:solidFill>
                      </a:endParaRPr>
                    </a:p>
                  </a:txBody>
                  <a:tcPr marL="72893" marR="72893" marT="36446" marB="364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rgbClr val="002060"/>
                          </a:solidFill>
                        </a:rPr>
                        <a:t>4</a:t>
                      </a:r>
                      <a:endParaRPr lang="zh-CN" altLang="en-US" sz="1400" dirty="0">
                        <a:solidFill>
                          <a:srgbClr val="002060"/>
                        </a:solidFill>
                      </a:endParaRPr>
                    </a:p>
                  </a:txBody>
                  <a:tcPr marL="72893" marR="72893" marT="36446" marB="364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rgbClr val="002060"/>
                          </a:solidFill>
                        </a:rPr>
                        <a:t>8</a:t>
                      </a:r>
                      <a:endParaRPr lang="zh-CN" altLang="en-US" sz="1400" dirty="0">
                        <a:solidFill>
                          <a:srgbClr val="002060"/>
                        </a:solidFill>
                      </a:endParaRPr>
                    </a:p>
                  </a:txBody>
                  <a:tcPr marL="72893" marR="72893" marT="36446" marB="364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rgbClr val="002060"/>
                          </a:solidFill>
                        </a:rPr>
                        <a:t>6</a:t>
                      </a:r>
                      <a:endParaRPr lang="zh-CN" altLang="en-US" sz="1400" dirty="0">
                        <a:solidFill>
                          <a:srgbClr val="002060"/>
                        </a:solidFill>
                      </a:endParaRPr>
                    </a:p>
                  </a:txBody>
                  <a:tcPr marL="72893" marR="72893" marT="36446" marB="364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rgbClr val="002060"/>
                          </a:solidFill>
                        </a:rPr>
                        <a:t>7</a:t>
                      </a:r>
                      <a:endParaRPr lang="zh-CN" altLang="en-US" sz="1400" dirty="0">
                        <a:solidFill>
                          <a:srgbClr val="002060"/>
                        </a:solidFill>
                      </a:endParaRPr>
                    </a:p>
                  </a:txBody>
                  <a:tcPr marL="72893" marR="72893" marT="36446" marB="364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rgbClr val="002060"/>
                          </a:solidFill>
                        </a:rPr>
                        <a:t>5</a:t>
                      </a:r>
                      <a:endParaRPr lang="zh-CN" altLang="en-US" sz="1400" dirty="0">
                        <a:solidFill>
                          <a:srgbClr val="002060"/>
                        </a:solidFill>
                      </a:endParaRPr>
                    </a:p>
                  </a:txBody>
                  <a:tcPr marL="72893" marR="72893" marT="36446" marB="364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0444831"/>
                  </a:ext>
                </a:extLst>
              </a:tr>
            </a:tbl>
          </a:graphicData>
        </a:graphic>
      </p:graphicFrame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C71B2027-733C-4FFD-9F64-A9FB3015CF86}"/>
              </a:ext>
            </a:extLst>
          </p:cNvPr>
          <p:cNvGraphicFramePr>
            <a:graphicFrameLocks noGrp="1"/>
          </p:cNvGraphicFramePr>
          <p:nvPr/>
        </p:nvGraphicFramePr>
        <p:xfrm>
          <a:off x="3300076" y="5756981"/>
          <a:ext cx="3209368" cy="4026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1171">
                  <a:extLst>
                    <a:ext uri="{9D8B030D-6E8A-4147-A177-3AD203B41FA5}">
                      <a16:colId xmlns:a16="http://schemas.microsoft.com/office/drawing/2014/main" val="3675568178"/>
                    </a:ext>
                  </a:extLst>
                </a:gridCol>
                <a:gridCol w="401171">
                  <a:extLst>
                    <a:ext uri="{9D8B030D-6E8A-4147-A177-3AD203B41FA5}">
                      <a16:colId xmlns:a16="http://schemas.microsoft.com/office/drawing/2014/main" val="867948579"/>
                    </a:ext>
                  </a:extLst>
                </a:gridCol>
                <a:gridCol w="401171">
                  <a:extLst>
                    <a:ext uri="{9D8B030D-6E8A-4147-A177-3AD203B41FA5}">
                      <a16:colId xmlns:a16="http://schemas.microsoft.com/office/drawing/2014/main" val="3681087126"/>
                    </a:ext>
                  </a:extLst>
                </a:gridCol>
                <a:gridCol w="401171">
                  <a:extLst>
                    <a:ext uri="{9D8B030D-6E8A-4147-A177-3AD203B41FA5}">
                      <a16:colId xmlns:a16="http://schemas.microsoft.com/office/drawing/2014/main" val="4049971883"/>
                    </a:ext>
                  </a:extLst>
                </a:gridCol>
                <a:gridCol w="401171">
                  <a:extLst>
                    <a:ext uri="{9D8B030D-6E8A-4147-A177-3AD203B41FA5}">
                      <a16:colId xmlns:a16="http://schemas.microsoft.com/office/drawing/2014/main" val="1378958454"/>
                    </a:ext>
                  </a:extLst>
                </a:gridCol>
                <a:gridCol w="401171">
                  <a:extLst>
                    <a:ext uri="{9D8B030D-6E8A-4147-A177-3AD203B41FA5}">
                      <a16:colId xmlns:a16="http://schemas.microsoft.com/office/drawing/2014/main" val="158752627"/>
                    </a:ext>
                  </a:extLst>
                </a:gridCol>
                <a:gridCol w="401171">
                  <a:extLst>
                    <a:ext uri="{9D8B030D-6E8A-4147-A177-3AD203B41FA5}">
                      <a16:colId xmlns:a16="http://schemas.microsoft.com/office/drawing/2014/main" val="1083152406"/>
                    </a:ext>
                  </a:extLst>
                </a:gridCol>
                <a:gridCol w="401171">
                  <a:extLst>
                    <a:ext uri="{9D8B030D-6E8A-4147-A177-3AD203B41FA5}">
                      <a16:colId xmlns:a16="http://schemas.microsoft.com/office/drawing/2014/main" val="256471559"/>
                    </a:ext>
                  </a:extLst>
                </a:gridCol>
              </a:tblGrid>
              <a:tr h="40268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rgbClr val="002060"/>
                          </a:solidFill>
                        </a:rPr>
                        <a:t>1</a:t>
                      </a:r>
                      <a:endParaRPr lang="zh-CN" altLang="en-US" sz="1400" dirty="0">
                        <a:solidFill>
                          <a:srgbClr val="002060"/>
                        </a:solidFill>
                      </a:endParaRPr>
                    </a:p>
                  </a:txBody>
                  <a:tcPr marL="72893" marR="72893" marT="36446" marB="364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rgbClr val="002060"/>
                          </a:solidFill>
                        </a:rPr>
                        <a:t>2</a:t>
                      </a:r>
                      <a:endParaRPr lang="zh-CN" altLang="en-US" sz="1400" dirty="0">
                        <a:solidFill>
                          <a:srgbClr val="002060"/>
                        </a:solidFill>
                      </a:endParaRPr>
                    </a:p>
                  </a:txBody>
                  <a:tcPr marL="72893" marR="72893" marT="36446" marB="364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rgbClr val="002060"/>
                          </a:solidFill>
                        </a:rPr>
                        <a:t>3</a:t>
                      </a:r>
                      <a:endParaRPr lang="zh-CN" altLang="en-US" sz="1400" dirty="0">
                        <a:solidFill>
                          <a:srgbClr val="002060"/>
                        </a:solidFill>
                      </a:endParaRPr>
                    </a:p>
                  </a:txBody>
                  <a:tcPr marL="72893" marR="72893" marT="36446" marB="364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rgbClr val="002060"/>
                          </a:solidFill>
                        </a:rPr>
                        <a:t>4</a:t>
                      </a:r>
                      <a:endParaRPr lang="zh-CN" altLang="en-US" sz="1400" dirty="0">
                        <a:solidFill>
                          <a:srgbClr val="002060"/>
                        </a:solidFill>
                      </a:endParaRPr>
                    </a:p>
                  </a:txBody>
                  <a:tcPr marL="72893" marR="72893" marT="36446" marB="364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rgbClr val="002060"/>
                          </a:solidFill>
                        </a:rPr>
                        <a:t>5</a:t>
                      </a:r>
                      <a:endParaRPr lang="zh-CN" altLang="en-US" sz="1400" dirty="0">
                        <a:solidFill>
                          <a:srgbClr val="002060"/>
                        </a:solidFill>
                      </a:endParaRPr>
                    </a:p>
                  </a:txBody>
                  <a:tcPr marL="72893" marR="72893" marT="36446" marB="364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rgbClr val="002060"/>
                          </a:solidFill>
                        </a:rPr>
                        <a:t>6</a:t>
                      </a:r>
                      <a:endParaRPr lang="zh-CN" altLang="en-US" sz="1400" dirty="0">
                        <a:solidFill>
                          <a:srgbClr val="002060"/>
                        </a:solidFill>
                      </a:endParaRPr>
                    </a:p>
                  </a:txBody>
                  <a:tcPr marL="72893" marR="72893" marT="36446" marB="364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rgbClr val="002060"/>
                          </a:solidFill>
                        </a:rPr>
                        <a:t>7</a:t>
                      </a:r>
                      <a:endParaRPr lang="zh-CN" altLang="en-US" sz="1400" dirty="0">
                        <a:solidFill>
                          <a:srgbClr val="002060"/>
                        </a:solidFill>
                      </a:endParaRPr>
                    </a:p>
                  </a:txBody>
                  <a:tcPr marL="72893" marR="72893" marT="36446" marB="364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rgbClr val="002060"/>
                          </a:solidFill>
                        </a:rPr>
                        <a:t>8</a:t>
                      </a:r>
                      <a:endParaRPr lang="zh-CN" altLang="en-US" sz="1400" dirty="0">
                        <a:solidFill>
                          <a:srgbClr val="002060"/>
                        </a:solidFill>
                      </a:endParaRPr>
                    </a:p>
                  </a:txBody>
                  <a:tcPr marL="72893" marR="72893" marT="36446" marB="364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0444831"/>
                  </a:ext>
                </a:extLst>
              </a:tr>
            </a:tbl>
          </a:graphicData>
        </a:graphic>
      </p:graphicFrame>
      <p:graphicFrame>
        <p:nvGraphicFramePr>
          <p:cNvPr id="17" name="表格 4">
            <a:extLst>
              <a:ext uri="{FF2B5EF4-FFF2-40B4-BE49-F238E27FC236}">
                <a16:creationId xmlns:a16="http://schemas.microsoft.com/office/drawing/2014/main" id="{FDADFB45-E13B-4FF1-9F0E-9DCE20FC69E0}"/>
              </a:ext>
            </a:extLst>
          </p:cNvPr>
          <p:cNvGraphicFramePr>
            <a:graphicFrameLocks noGrp="1"/>
          </p:cNvGraphicFramePr>
          <p:nvPr/>
        </p:nvGraphicFramePr>
        <p:xfrm>
          <a:off x="3300076" y="3905690"/>
          <a:ext cx="3209368" cy="4026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1171">
                  <a:extLst>
                    <a:ext uri="{9D8B030D-6E8A-4147-A177-3AD203B41FA5}">
                      <a16:colId xmlns:a16="http://schemas.microsoft.com/office/drawing/2014/main" val="3675568178"/>
                    </a:ext>
                  </a:extLst>
                </a:gridCol>
                <a:gridCol w="401171">
                  <a:extLst>
                    <a:ext uri="{9D8B030D-6E8A-4147-A177-3AD203B41FA5}">
                      <a16:colId xmlns:a16="http://schemas.microsoft.com/office/drawing/2014/main" val="867948579"/>
                    </a:ext>
                  </a:extLst>
                </a:gridCol>
                <a:gridCol w="401171">
                  <a:extLst>
                    <a:ext uri="{9D8B030D-6E8A-4147-A177-3AD203B41FA5}">
                      <a16:colId xmlns:a16="http://schemas.microsoft.com/office/drawing/2014/main" val="3681087126"/>
                    </a:ext>
                  </a:extLst>
                </a:gridCol>
                <a:gridCol w="401171">
                  <a:extLst>
                    <a:ext uri="{9D8B030D-6E8A-4147-A177-3AD203B41FA5}">
                      <a16:colId xmlns:a16="http://schemas.microsoft.com/office/drawing/2014/main" val="4049971883"/>
                    </a:ext>
                  </a:extLst>
                </a:gridCol>
                <a:gridCol w="401171">
                  <a:extLst>
                    <a:ext uri="{9D8B030D-6E8A-4147-A177-3AD203B41FA5}">
                      <a16:colId xmlns:a16="http://schemas.microsoft.com/office/drawing/2014/main" val="1378958454"/>
                    </a:ext>
                  </a:extLst>
                </a:gridCol>
                <a:gridCol w="401171">
                  <a:extLst>
                    <a:ext uri="{9D8B030D-6E8A-4147-A177-3AD203B41FA5}">
                      <a16:colId xmlns:a16="http://schemas.microsoft.com/office/drawing/2014/main" val="158752627"/>
                    </a:ext>
                  </a:extLst>
                </a:gridCol>
                <a:gridCol w="401171">
                  <a:extLst>
                    <a:ext uri="{9D8B030D-6E8A-4147-A177-3AD203B41FA5}">
                      <a16:colId xmlns:a16="http://schemas.microsoft.com/office/drawing/2014/main" val="1083152406"/>
                    </a:ext>
                  </a:extLst>
                </a:gridCol>
                <a:gridCol w="401171">
                  <a:extLst>
                    <a:ext uri="{9D8B030D-6E8A-4147-A177-3AD203B41FA5}">
                      <a16:colId xmlns:a16="http://schemas.microsoft.com/office/drawing/2014/main" val="256471559"/>
                    </a:ext>
                  </a:extLst>
                </a:gridCol>
              </a:tblGrid>
              <a:tr h="40268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rgbClr val="002060"/>
                          </a:solidFill>
                        </a:rPr>
                        <a:t>3</a:t>
                      </a:r>
                      <a:endParaRPr lang="zh-CN" altLang="en-US" sz="1400" dirty="0">
                        <a:solidFill>
                          <a:srgbClr val="002060"/>
                        </a:solidFill>
                      </a:endParaRPr>
                    </a:p>
                  </a:txBody>
                  <a:tcPr marL="72893" marR="72893" marT="36446" marB="364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rgbClr val="002060"/>
                          </a:solidFill>
                        </a:rPr>
                        <a:t>8</a:t>
                      </a:r>
                      <a:endParaRPr lang="zh-CN" altLang="en-US" sz="1400" dirty="0">
                        <a:solidFill>
                          <a:srgbClr val="002060"/>
                        </a:solidFill>
                      </a:endParaRPr>
                    </a:p>
                  </a:txBody>
                  <a:tcPr marL="72893" marR="72893" marT="36446" marB="364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rgbClr val="002060"/>
                          </a:solidFill>
                        </a:rPr>
                        <a:t>6</a:t>
                      </a:r>
                      <a:endParaRPr lang="zh-CN" altLang="en-US" sz="1400" dirty="0">
                        <a:solidFill>
                          <a:srgbClr val="002060"/>
                        </a:solidFill>
                      </a:endParaRPr>
                    </a:p>
                  </a:txBody>
                  <a:tcPr marL="72893" marR="72893" marT="36446" marB="364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rgbClr val="002060"/>
                          </a:solidFill>
                        </a:rPr>
                        <a:t>5</a:t>
                      </a:r>
                      <a:endParaRPr lang="zh-CN" altLang="en-US" sz="1400" dirty="0">
                        <a:solidFill>
                          <a:srgbClr val="002060"/>
                        </a:solidFill>
                      </a:endParaRPr>
                    </a:p>
                  </a:txBody>
                  <a:tcPr marL="72893" marR="72893" marT="36446" marB="364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rgbClr val="002060"/>
                          </a:solidFill>
                        </a:rPr>
                        <a:t>1</a:t>
                      </a:r>
                      <a:endParaRPr lang="zh-CN" altLang="en-US" sz="1400" dirty="0">
                        <a:solidFill>
                          <a:srgbClr val="002060"/>
                        </a:solidFill>
                      </a:endParaRPr>
                    </a:p>
                  </a:txBody>
                  <a:tcPr marL="72893" marR="72893" marT="36446" marB="364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rgbClr val="002060"/>
                          </a:solidFill>
                        </a:rPr>
                        <a:t>2</a:t>
                      </a:r>
                      <a:endParaRPr lang="zh-CN" altLang="en-US" sz="1400" dirty="0">
                        <a:solidFill>
                          <a:srgbClr val="002060"/>
                        </a:solidFill>
                      </a:endParaRPr>
                    </a:p>
                  </a:txBody>
                  <a:tcPr marL="72893" marR="72893" marT="36446" marB="364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rgbClr val="002060"/>
                          </a:solidFill>
                        </a:rPr>
                        <a:t>7</a:t>
                      </a:r>
                      <a:endParaRPr lang="zh-CN" altLang="en-US" sz="1400" dirty="0">
                        <a:solidFill>
                          <a:srgbClr val="002060"/>
                        </a:solidFill>
                      </a:endParaRPr>
                    </a:p>
                  </a:txBody>
                  <a:tcPr marL="72893" marR="72893" marT="36446" marB="364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rgbClr val="002060"/>
                          </a:solidFill>
                        </a:rPr>
                        <a:t>4</a:t>
                      </a:r>
                      <a:endParaRPr lang="zh-CN" altLang="en-US" sz="1400" dirty="0">
                        <a:solidFill>
                          <a:srgbClr val="002060"/>
                        </a:solidFill>
                      </a:endParaRPr>
                    </a:p>
                  </a:txBody>
                  <a:tcPr marL="72893" marR="72893" marT="36446" marB="364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0444831"/>
                  </a:ext>
                </a:extLst>
              </a:tr>
            </a:tbl>
          </a:graphicData>
        </a:graphic>
      </p:graphicFrame>
      <p:sp>
        <p:nvSpPr>
          <p:cNvPr id="21" name="文本框 20">
            <a:extLst>
              <a:ext uri="{FF2B5EF4-FFF2-40B4-BE49-F238E27FC236}">
                <a16:creationId xmlns:a16="http://schemas.microsoft.com/office/drawing/2014/main" id="{9ECC101F-FD85-4DAB-88F0-FAA9758B3464}"/>
              </a:ext>
            </a:extLst>
          </p:cNvPr>
          <p:cNvSpPr txBox="1"/>
          <p:nvPr/>
        </p:nvSpPr>
        <p:spPr>
          <a:xfrm>
            <a:off x="2895850" y="3862539"/>
            <a:ext cx="2872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zh-CN" altLang="en-US" sz="2400" dirty="0">
              <a:solidFill>
                <a:schemeClr val="accent5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5C80C055-6A94-4D94-BCA8-A1369CF8ABF8}"/>
              </a:ext>
            </a:extLst>
          </p:cNvPr>
          <p:cNvSpPr txBox="1"/>
          <p:nvPr/>
        </p:nvSpPr>
        <p:spPr>
          <a:xfrm>
            <a:off x="1421758" y="3862539"/>
            <a:ext cx="9437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tx2"/>
                </a:solidFill>
              </a:rPr>
              <a:t>例：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0C43D5D6-4CF9-4422-8FCB-55DC14A05D6D}"/>
              </a:ext>
            </a:extLst>
          </p:cNvPr>
          <p:cNvSpPr txBox="1"/>
          <p:nvPr/>
        </p:nvSpPr>
        <p:spPr>
          <a:xfrm>
            <a:off x="1161718" y="6280129"/>
            <a:ext cx="12897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altLang="zh-CN" sz="28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5,7</a:t>
            </a:r>
            <a:r>
              <a:rPr lang="en-US" altLang="zh-CN" sz="2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=5</a:t>
            </a:r>
            <a:endParaRPr lang="zh-CN" altLang="en-US" sz="28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88831CA2-E678-4660-8A27-11DD7888BDFB}"/>
              </a:ext>
            </a:extLst>
          </p:cNvPr>
          <p:cNvSpPr txBox="1"/>
          <p:nvPr/>
        </p:nvSpPr>
        <p:spPr>
          <a:xfrm>
            <a:off x="6764197" y="6233962"/>
            <a:ext cx="12019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altLang="zh-CN" sz="28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6,7</a:t>
            </a:r>
            <a:r>
              <a:rPr lang="en-US" altLang="zh-CN" sz="2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=?</a:t>
            </a:r>
            <a:endParaRPr lang="zh-CN" altLang="en-US" sz="2800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33020D76-2D87-44E4-9B98-0440FF4A301B}"/>
              </a:ext>
            </a:extLst>
          </p:cNvPr>
          <p:cNvSpPr txBox="1"/>
          <p:nvPr/>
        </p:nvSpPr>
        <p:spPr>
          <a:xfrm>
            <a:off x="4904760" y="6280129"/>
            <a:ext cx="12512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altLang="zh-CN" sz="28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1,8</a:t>
            </a:r>
            <a:r>
              <a:rPr lang="en-US" altLang="zh-CN" sz="2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=4</a:t>
            </a:r>
            <a:endParaRPr lang="zh-CN" altLang="en-US" sz="2800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7790EFED-DFA0-45AD-8E05-AA9702A129F5}"/>
              </a:ext>
            </a:extLst>
          </p:cNvPr>
          <p:cNvSpPr txBox="1"/>
          <p:nvPr/>
        </p:nvSpPr>
        <p:spPr>
          <a:xfrm>
            <a:off x="2942445" y="6280129"/>
            <a:ext cx="135415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altLang="zh-CN" sz="2800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1,3</a:t>
            </a:r>
            <a:r>
              <a:rPr lang="en-US" altLang="zh-CN" sz="2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=2</a:t>
            </a:r>
            <a:endParaRPr lang="zh-CN" altLang="en-US" sz="28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8014596-DBFA-5246-978C-0AB0CE7B2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5E20D-8408-6842-9C4E-91A48B99822E}" type="slidenum">
              <a:rPr kumimoji="1" lang="zh-CN" altLang="en-US" smtClean="0"/>
              <a:pPr/>
              <a:t>36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44862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11" grpId="0"/>
      <p:bldP spid="13" grpId="0"/>
      <p:bldP spid="1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9DF02FA6-B9B2-174E-808A-648420E2C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7886700" cy="7200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A8542E3-7CE5-4953-9231-AB1B5BBDF84F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zh-CN" altLang="en-US" sz="2800" b="1" dirty="0"/>
              <a:t>引理</a:t>
            </a:r>
            <a:r>
              <a:rPr lang="en-US" altLang="zh-CN" sz="2800" dirty="0"/>
              <a:t>.  </a:t>
            </a:r>
            <a:r>
              <a:rPr lang="zh-CN" altLang="en-US" sz="2800" dirty="0"/>
              <a:t>当</a:t>
            </a:r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</a:rPr>
              <a:t>[</a:t>
            </a:r>
            <a:r>
              <a:rPr lang="en-US" altLang="zh-CN" sz="2800" dirty="0" err="1">
                <a:solidFill>
                  <a:schemeClr val="accent5">
                    <a:lumMod val="25000"/>
                  </a:schemeClr>
                </a:solidFill>
              </a:rPr>
              <a:t>p,q</a:t>
            </a:r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</a:rPr>
              <a:t>]</a:t>
            </a:r>
            <a:r>
              <a:rPr lang="zh-CN" altLang="en-US" sz="2800" dirty="0"/>
              <a:t>之外的值的位置都已经确定了</a:t>
            </a:r>
            <a:r>
              <a:rPr lang="en-US" altLang="zh-CN" sz="2800" dirty="0"/>
              <a:t>——</a:t>
            </a:r>
            <a:br>
              <a:rPr lang="en-US" altLang="zh-CN" sz="2800" dirty="0"/>
            </a:br>
            <a:r>
              <a:rPr lang="en-US" altLang="zh-CN" sz="2800" dirty="0"/>
              <a:t> </a:t>
            </a:r>
            <a:r>
              <a:rPr lang="zh-CN" altLang="en-US" sz="2800" dirty="0"/>
              <a:t>比如</a:t>
            </a:r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</a:rPr>
              <a:t>1,…,p-1,q+1,…,n</a:t>
            </a:r>
            <a:r>
              <a:rPr lang="zh-CN" altLang="en-US" sz="2800" dirty="0"/>
              <a:t>分别在</a:t>
            </a:r>
            <a:r>
              <a:rPr lang="en-US" altLang="zh-CN" sz="2800" dirty="0">
                <a:solidFill>
                  <a:srgbClr val="00B050"/>
                </a:solidFill>
              </a:rPr>
              <a:t>u</a:t>
            </a:r>
            <a:r>
              <a:rPr lang="en-US" altLang="zh-CN" sz="2800" baseline="-25000" dirty="0">
                <a:solidFill>
                  <a:srgbClr val="00B050"/>
                </a:solidFill>
              </a:rPr>
              <a:t>1</a:t>
            </a:r>
            <a:r>
              <a:rPr lang="en-US" altLang="zh-CN" sz="2800" dirty="0">
                <a:solidFill>
                  <a:srgbClr val="00B050"/>
                </a:solidFill>
              </a:rPr>
              <a:t>,…,u</a:t>
            </a:r>
            <a:r>
              <a:rPr lang="en-US" altLang="zh-CN" sz="2800" baseline="-25000" dirty="0">
                <a:solidFill>
                  <a:srgbClr val="00B050"/>
                </a:solidFill>
              </a:rPr>
              <a:t>p-1</a:t>
            </a:r>
            <a:r>
              <a:rPr lang="en-US" altLang="zh-CN" sz="2800" dirty="0">
                <a:solidFill>
                  <a:srgbClr val="00B050"/>
                </a:solidFill>
              </a:rPr>
              <a:t>,u</a:t>
            </a:r>
            <a:r>
              <a:rPr lang="en-US" altLang="zh-CN" sz="2800" baseline="-25000" dirty="0">
                <a:solidFill>
                  <a:srgbClr val="00B050"/>
                </a:solidFill>
              </a:rPr>
              <a:t>q+1</a:t>
            </a:r>
            <a:r>
              <a:rPr lang="en-US" altLang="zh-CN" sz="2800" dirty="0">
                <a:solidFill>
                  <a:srgbClr val="00B050"/>
                </a:solidFill>
              </a:rPr>
              <a:t>,…,u</a:t>
            </a:r>
            <a:r>
              <a:rPr lang="en-US" altLang="zh-CN" sz="2800" baseline="-25000" dirty="0">
                <a:solidFill>
                  <a:srgbClr val="00B050"/>
                </a:solidFill>
              </a:rPr>
              <a:t>n</a:t>
            </a:r>
            <a:r>
              <a:rPr lang="zh-CN" altLang="en-US" sz="2800" dirty="0"/>
              <a:t>，</a:t>
            </a:r>
            <a:endParaRPr lang="en-US" altLang="zh-CN" sz="2800" dirty="0"/>
          </a:p>
          <a:p>
            <a:pPr marL="0" indent="0">
              <a:buNone/>
            </a:pPr>
            <a:r>
              <a:rPr lang="zh-CN" altLang="en-US" sz="2800" dirty="0"/>
              <a:t>   那么</a:t>
            </a:r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</a:rPr>
              <a:t> {1,…,n} \ {</a:t>
            </a:r>
            <a:r>
              <a:rPr lang="en-US" altLang="zh-CN" sz="2800" dirty="0">
                <a:solidFill>
                  <a:srgbClr val="00B050"/>
                </a:solidFill>
              </a:rPr>
              <a:t>u</a:t>
            </a:r>
            <a:r>
              <a:rPr lang="en-US" altLang="zh-CN" sz="2800" baseline="-25000" dirty="0">
                <a:solidFill>
                  <a:srgbClr val="00B050"/>
                </a:solidFill>
              </a:rPr>
              <a:t>1</a:t>
            </a:r>
            <a:r>
              <a:rPr lang="en-US" altLang="zh-CN" sz="2800" dirty="0">
                <a:solidFill>
                  <a:srgbClr val="00B050"/>
                </a:solidFill>
              </a:rPr>
              <a:t>,…,u</a:t>
            </a:r>
            <a:r>
              <a:rPr lang="en-US" altLang="zh-CN" sz="2800" baseline="-25000" dirty="0">
                <a:solidFill>
                  <a:srgbClr val="00B050"/>
                </a:solidFill>
              </a:rPr>
              <a:t>p-1</a:t>
            </a:r>
            <a:r>
              <a:rPr lang="en-US" altLang="zh-CN" sz="2800" dirty="0">
                <a:solidFill>
                  <a:srgbClr val="00B050"/>
                </a:solidFill>
              </a:rPr>
              <a:t>,u</a:t>
            </a:r>
            <a:r>
              <a:rPr lang="en-US" altLang="zh-CN" sz="2800" baseline="-25000" dirty="0">
                <a:solidFill>
                  <a:srgbClr val="00B050"/>
                </a:solidFill>
              </a:rPr>
              <a:t>q+1</a:t>
            </a:r>
            <a:r>
              <a:rPr lang="en-US" altLang="zh-CN" sz="2800" dirty="0">
                <a:solidFill>
                  <a:srgbClr val="00B050"/>
                </a:solidFill>
              </a:rPr>
              <a:t>,…,u</a:t>
            </a:r>
            <a:r>
              <a:rPr lang="en-US" altLang="zh-CN" sz="2800" baseline="-25000" dirty="0">
                <a:solidFill>
                  <a:srgbClr val="00B050"/>
                </a:solidFill>
              </a:rPr>
              <a:t>n</a:t>
            </a:r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</a:rPr>
              <a:t>}</a:t>
            </a:r>
            <a:r>
              <a:rPr lang="en-US" altLang="zh-CN" sz="2800" dirty="0"/>
              <a:t> </a:t>
            </a:r>
            <a:r>
              <a:rPr lang="zh-CN" altLang="en-US" sz="2800" dirty="0"/>
              <a:t>存在一个数</a:t>
            </a:r>
            <a:r>
              <a:rPr lang="en-US" altLang="zh-CN" sz="2800" dirty="0">
                <a:solidFill>
                  <a:schemeClr val="accent5">
                    <a:lumMod val="50000"/>
                  </a:schemeClr>
                </a:solidFill>
              </a:rPr>
              <a:t>r</a:t>
            </a:r>
            <a:r>
              <a:rPr lang="zh-CN" altLang="en-US" sz="2800" dirty="0"/>
              <a:t>，     </a:t>
            </a:r>
            <a:br>
              <a:rPr lang="en-US" altLang="zh-CN" sz="2800" dirty="0"/>
            </a:br>
            <a:r>
              <a:rPr lang="en-US" altLang="zh-CN" sz="2800" dirty="0"/>
              <a:t>   </a:t>
            </a:r>
            <a:r>
              <a:rPr lang="en-US" altLang="zh-CN" sz="2800" dirty="0" err="1">
                <a:solidFill>
                  <a:schemeClr val="accent5">
                    <a:lumMod val="25000"/>
                  </a:schemeClr>
                </a:solidFill>
              </a:rPr>
              <a:t>a</a:t>
            </a:r>
            <a:r>
              <a:rPr lang="en-US" altLang="zh-CN" sz="2800" baseline="-25000" dirty="0" err="1">
                <a:solidFill>
                  <a:schemeClr val="accent5">
                    <a:lumMod val="50000"/>
                  </a:schemeClr>
                </a:solidFill>
              </a:rPr>
              <a:t>r</a:t>
            </a:r>
            <a:r>
              <a:rPr lang="zh-CN" altLang="en-US" sz="2800" dirty="0"/>
              <a:t>是 </a:t>
            </a:r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</a:rPr>
              <a:t>[</a:t>
            </a:r>
            <a:r>
              <a:rPr lang="en-US" altLang="zh-CN" sz="2800" dirty="0" err="1">
                <a:solidFill>
                  <a:schemeClr val="accent5">
                    <a:lumMod val="25000"/>
                  </a:schemeClr>
                </a:solidFill>
              </a:rPr>
              <a:t>p,q</a:t>
            </a:r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</a:rPr>
              <a:t>]</a:t>
            </a:r>
            <a:r>
              <a:rPr lang="zh-CN" altLang="en-US" sz="2800" dirty="0"/>
              <a:t>的胜者 ；这个</a:t>
            </a:r>
            <a:r>
              <a:rPr lang="en-US" altLang="zh-CN" sz="2800" dirty="0">
                <a:solidFill>
                  <a:schemeClr val="accent5">
                    <a:lumMod val="50000"/>
                  </a:schemeClr>
                </a:solidFill>
              </a:rPr>
              <a:t>r</a:t>
            </a:r>
            <a:r>
              <a:rPr lang="zh-CN" altLang="en-US" sz="2800" dirty="0"/>
              <a:t>与 </a:t>
            </a:r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</a:rPr>
              <a:t>p,…,q</a:t>
            </a:r>
            <a:r>
              <a:rPr lang="zh-CN" altLang="en-US" sz="2800" dirty="0"/>
              <a:t>的位置无关</a:t>
            </a:r>
            <a:r>
              <a:rPr lang="en-US" altLang="zh-CN" sz="2800" dirty="0"/>
              <a:t>!</a:t>
            </a:r>
            <a:r>
              <a:rPr lang="zh-CN" altLang="en-US" sz="2800" dirty="0"/>
              <a:t>。</a:t>
            </a:r>
            <a:endParaRPr lang="en-US" altLang="zh-CN" sz="2800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5EA30A3B-483F-46F0-909E-03740655AD60}"/>
              </a:ext>
            </a:extLst>
          </p:cNvPr>
          <p:cNvSpPr txBox="1"/>
          <p:nvPr/>
        </p:nvSpPr>
        <p:spPr>
          <a:xfrm>
            <a:off x="1169072" y="3266262"/>
            <a:ext cx="914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tx2"/>
                </a:solidFill>
              </a:rPr>
              <a:t>例</a:t>
            </a:r>
            <a:r>
              <a:rPr lang="en-US" altLang="zh-CN" sz="2800" dirty="0">
                <a:solidFill>
                  <a:schemeClr val="tx2"/>
                </a:solidFill>
              </a:rPr>
              <a:t>:</a:t>
            </a:r>
          </a:p>
          <a:p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</a:rPr>
              <a:t>p=5</a:t>
            </a:r>
          </a:p>
          <a:p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</a:rPr>
              <a:t>q=7</a:t>
            </a: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35742FB6-A9D8-4883-8B4E-7A76E74699D3}"/>
              </a:ext>
            </a:extLst>
          </p:cNvPr>
          <p:cNvGraphicFramePr>
            <a:graphicFrameLocks noGrp="1"/>
          </p:cNvGraphicFramePr>
          <p:nvPr/>
        </p:nvGraphicFramePr>
        <p:xfrm>
          <a:off x="2247691" y="3909426"/>
          <a:ext cx="3209368" cy="4026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1171">
                  <a:extLst>
                    <a:ext uri="{9D8B030D-6E8A-4147-A177-3AD203B41FA5}">
                      <a16:colId xmlns:a16="http://schemas.microsoft.com/office/drawing/2014/main" val="3675568178"/>
                    </a:ext>
                  </a:extLst>
                </a:gridCol>
                <a:gridCol w="401171">
                  <a:extLst>
                    <a:ext uri="{9D8B030D-6E8A-4147-A177-3AD203B41FA5}">
                      <a16:colId xmlns:a16="http://schemas.microsoft.com/office/drawing/2014/main" val="867948579"/>
                    </a:ext>
                  </a:extLst>
                </a:gridCol>
                <a:gridCol w="401171">
                  <a:extLst>
                    <a:ext uri="{9D8B030D-6E8A-4147-A177-3AD203B41FA5}">
                      <a16:colId xmlns:a16="http://schemas.microsoft.com/office/drawing/2014/main" val="3681087126"/>
                    </a:ext>
                  </a:extLst>
                </a:gridCol>
                <a:gridCol w="401171">
                  <a:extLst>
                    <a:ext uri="{9D8B030D-6E8A-4147-A177-3AD203B41FA5}">
                      <a16:colId xmlns:a16="http://schemas.microsoft.com/office/drawing/2014/main" val="4049971883"/>
                    </a:ext>
                  </a:extLst>
                </a:gridCol>
                <a:gridCol w="401171">
                  <a:extLst>
                    <a:ext uri="{9D8B030D-6E8A-4147-A177-3AD203B41FA5}">
                      <a16:colId xmlns:a16="http://schemas.microsoft.com/office/drawing/2014/main" val="1378958454"/>
                    </a:ext>
                  </a:extLst>
                </a:gridCol>
                <a:gridCol w="401171">
                  <a:extLst>
                    <a:ext uri="{9D8B030D-6E8A-4147-A177-3AD203B41FA5}">
                      <a16:colId xmlns:a16="http://schemas.microsoft.com/office/drawing/2014/main" val="158752627"/>
                    </a:ext>
                  </a:extLst>
                </a:gridCol>
                <a:gridCol w="401171">
                  <a:extLst>
                    <a:ext uri="{9D8B030D-6E8A-4147-A177-3AD203B41FA5}">
                      <a16:colId xmlns:a16="http://schemas.microsoft.com/office/drawing/2014/main" val="1083152406"/>
                    </a:ext>
                  </a:extLst>
                </a:gridCol>
                <a:gridCol w="401171">
                  <a:extLst>
                    <a:ext uri="{9D8B030D-6E8A-4147-A177-3AD203B41FA5}">
                      <a16:colId xmlns:a16="http://schemas.microsoft.com/office/drawing/2014/main" val="256471559"/>
                    </a:ext>
                  </a:extLst>
                </a:gridCol>
              </a:tblGrid>
              <a:tr h="40268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zh-CN" altLang="en-US" sz="1800" b="0" dirty="0">
                        <a:solidFill>
                          <a:srgbClr val="FF0000"/>
                        </a:solidFill>
                      </a:endParaRPr>
                    </a:p>
                  </a:txBody>
                  <a:tcPr marL="72893" marR="72893" marT="36446" marB="364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solidFill>
                            <a:srgbClr val="002060"/>
                          </a:solidFill>
                        </a:rPr>
                        <a:t>1</a:t>
                      </a:r>
                      <a:endParaRPr lang="zh-CN" altLang="en-US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L="72893" marR="72893" marT="36446" marB="364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solidFill>
                            <a:srgbClr val="002060"/>
                          </a:solidFill>
                        </a:rPr>
                        <a:t>8</a:t>
                      </a:r>
                      <a:endParaRPr lang="zh-CN" altLang="en-US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L="72893" marR="72893" marT="36446" marB="364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solidFill>
                            <a:srgbClr val="FF0000"/>
                          </a:solidFill>
                        </a:rPr>
                        <a:t>y</a:t>
                      </a:r>
                      <a:endParaRPr lang="zh-CN" altLang="en-US" sz="1800" b="0" dirty="0">
                        <a:solidFill>
                          <a:srgbClr val="FF0000"/>
                        </a:solidFill>
                      </a:endParaRPr>
                    </a:p>
                  </a:txBody>
                  <a:tcPr marL="72893" marR="72893" marT="36446" marB="364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solidFill>
                            <a:srgbClr val="002060"/>
                          </a:solidFill>
                        </a:rPr>
                        <a:t>2</a:t>
                      </a:r>
                      <a:endParaRPr lang="zh-CN" altLang="en-US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L="72893" marR="72893" marT="36446" marB="364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solidFill>
                            <a:srgbClr val="FF0000"/>
                          </a:solidFill>
                        </a:rPr>
                        <a:t>z</a:t>
                      </a:r>
                      <a:endParaRPr lang="zh-CN" altLang="en-US" sz="1800" b="0" dirty="0">
                        <a:solidFill>
                          <a:srgbClr val="FF0000"/>
                        </a:solidFill>
                      </a:endParaRPr>
                    </a:p>
                  </a:txBody>
                  <a:tcPr marL="72893" marR="72893" marT="36446" marB="364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solidFill>
                            <a:srgbClr val="002060"/>
                          </a:solidFill>
                        </a:rPr>
                        <a:t>4</a:t>
                      </a:r>
                      <a:endParaRPr lang="zh-CN" altLang="en-US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L="72893" marR="72893" marT="36446" marB="364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solidFill>
                            <a:srgbClr val="002060"/>
                          </a:solidFill>
                        </a:rPr>
                        <a:t>3</a:t>
                      </a:r>
                      <a:endParaRPr lang="zh-CN" altLang="en-US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L="72893" marR="72893" marT="36446" marB="364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0444831"/>
                  </a:ext>
                </a:extLst>
              </a:tr>
            </a:tbl>
          </a:graphicData>
        </a:graphic>
      </p:graphicFrame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7DEEC1AF-27A2-48D7-BDDB-74C72C3548C8}"/>
              </a:ext>
            </a:extLst>
          </p:cNvPr>
          <p:cNvGraphicFramePr>
            <a:graphicFrameLocks noGrp="1"/>
          </p:cNvGraphicFramePr>
          <p:nvPr/>
        </p:nvGraphicFramePr>
        <p:xfrm>
          <a:off x="2247691" y="4531518"/>
          <a:ext cx="3209368" cy="4026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1171">
                  <a:extLst>
                    <a:ext uri="{9D8B030D-6E8A-4147-A177-3AD203B41FA5}">
                      <a16:colId xmlns:a16="http://schemas.microsoft.com/office/drawing/2014/main" val="3675568178"/>
                    </a:ext>
                  </a:extLst>
                </a:gridCol>
                <a:gridCol w="401171">
                  <a:extLst>
                    <a:ext uri="{9D8B030D-6E8A-4147-A177-3AD203B41FA5}">
                      <a16:colId xmlns:a16="http://schemas.microsoft.com/office/drawing/2014/main" val="867948579"/>
                    </a:ext>
                  </a:extLst>
                </a:gridCol>
                <a:gridCol w="401171">
                  <a:extLst>
                    <a:ext uri="{9D8B030D-6E8A-4147-A177-3AD203B41FA5}">
                      <a16:colId xmlns:a16="http://schemas.microsoft.com/office/drawing/2014/main" val="3681087126"/>
                    </a:ext>
                  </a:extLst>
                </a:gridCol>
                <a:gridCol w="401171">
                  <a:extLst>
                    <a:ext uri="{9D8B030D-6E8A-4147-A177-3AD203B41FA5}">
                      <a16:colId xmlns:a16="http://schemas.microsoft.com/office/drawing/2014/main" val="4049971883"/>
                    </a:ext>
                  </a:extLst>
                </a:gridCol>
                <a:gridCol w="401171">
                  <a:extLst>
                    <a:ext uri="{9D8B030D-6E8A-4147-A177-3AD203B41FA5}">
                      <a16:colId xmlns:a16="http://schemas.microsoft.com/office/drawing/2014/main" val="1378958454"/>
                    </a:ext>
                  </a:extLst>
                </a:gridCol>
                <a:gridCol w="401171">
                  <a:extLst>
                    <a:ext uri="{9D8B030D-6E8A-4147-A177-3AD203B41FA5}">
                      <a16:colId xmlns:a16="http://schemas.microsoft.com/office/drawing/2014/main" val="158752627"/>
                    </a:ext>
                  </a:extLst>
                </a:gridCol>
                <a:gridCol w="401171">
                  <a:extLst>
                    <a:ext uri="{9D8B030D-6E8A-4147-A177-3AD203B41FA5}">
                      <a16:colId xmlns:a16="http://schemas.microsoft.com/office/drawing/2014/main" val="1083152406"/>
                    </a:ext>
                  </a:extLst>
                </a:gridCol>
                <a:gridCol w="401171">
                  <a:extLst>
                    <a:ext uri="{9D8B030D-6E8A-4147-A177-3AD203B41FA5}">
                      <a16:colId xmlns:a16="http://schemas.microsoft.com/office/drawing/2014/main" val="256471559"/>
                    </a:ext>
                  </a:extLst>
                </a:gridCol>
              </a:tblGrid>
              <a:tr h="40268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solidFill>
                            <a:srgbClr val="002060"/>
                          </a:solidFill>
                        </a:rPr>
                        <a:t>1</a:t>
                      </a:r>
                      <a:endParaRPr lang="zh-CN" altLang="en-US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L="72893" marR="72893" marT="36446" marB="364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solidFill>
                            <a:srgbClr val="002060"/>
                          </a:solidFill>
                        </a:rPr>
                        <a:t>2</a:t>
                      </a:r>
                      <a:endParaRPr lang="zh-CN" altLang="en-US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L="72893" marR="72893" marT="36446" marB="364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solidFill>
                            <a:srgbClr val="002060"/>
                          </a:solidFill>
                        </a:rPr>
                        <a:t>3</a:t>
                      </a:r>
                      <a:endParaRPr lang="zh-CN" altLang="en-US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L="72893" marR="72893" marT="36446" marB="364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solidFill>
                            <a:srgbClr val="FF0000"/>
                          </a:solidFill>
                        </a:rPr>
                        <a:t>y</a:t>
                      </a:r>
                      <a:endParaRPr lang="zh-CN" altLang="en-US" sz="1800" b="0" dirty="0">
                        <a:solidFill>
                          <a:srgbClr val="FF0000"/>
                        </a:solidFill>
                      </a:endParaRPr>
                    </a:p>
                  </a:txBody>
                  <a:tcPr marL="72893" marR="72893" marT="36446" marB="364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zh-CN" altLang="en-US" sz="1800" b="0" dirty="0">
                        <a:solidFill>
                          <a:srgbClr val="FF0000"/>
                        </a:solidFill>
                      </a:endParaRPr>
                    </a:p>
                  </a:txBody>
                  <a:tcPr marL="72893" marR="72893" marT="36446" marB="364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solidFill>
                            <a:srgbClr val="FF0000"/>
                          </a:solidFill>
                        </a:rPr>
                        <a:t>z</a:t>
                      </a:r>
                      <a:endParaRPr lang="zh-CN" altLang="en-US" sz="1800" b="0" dirty="0">
                        <a:solidFill>
                          <a:srgbClr val="FF0000"/>
                        </a:solidFill>
                      </a:endParaRPr>
                    </a:p>
                  </a:txBody>
                  <a:tcPr marL="72893" marR="72893" marT="36446" marB="364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solidFill>
                            <a:srgbClr val="002060"/>
                          </a:solidFill>
                        </a:rPr>
                        <a:t>4</a:t>
                      </a:r>
                      <a:endParaRPr lang="zh-CN" altLang="en-US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L="72893" marR="72893" marT="36446" marB="364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solidFill>
                            <a:srgbClr val="002060"/>
                          </a:solidFill>
                        </a:rPr>
                        <a:t>8</a:t>
                      </a:r>
                      <a:endParaRPr lang="zh-CN" altLang="en-US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L="72893" marR="72893" marT="36446" marB="364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0444831"/>
                  </a:ext>
                </a:extLst>
              </a:tr>
            </a:tbl>
          </a:graphicData>
        </a:graphic>
      </p:graphicFrame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206DAD4D-C915-4996-891B-12BABAA17345}"/>
              </a:ext>
            </a:extLst>
          </p:cNvPr>
          <p:cNvGraphicFramePr>
            <a:graphicFrameLocks noGrp="1"/>
          </p:cNvGraphicFramePr>
          <p:nvPr/>
        </p:nvGraphicFramePr>
        <p:xfrm>
          <a:off x="2247691" y="5153610"/>
          <a:ext cx="3209368" cy="4026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1171">
                  <a:extLst>
                    <a:ext uri="{9D8B030D-6E8A-4147-A177-3AD203B41FA5}">
                      <a16:colId xmlns:a16="http://schemas.microsoft.com/office/drawing/2014/main" val="3675568178"/>
                    </a:ext>
                  </a:extLst>
                </a:gridCol>
                <a:gridCol w="401171">
                  <a:extLst>
                    <a:ext uri="{9D8B030D-6E8A-4147-A177-3AD203B41FA5}">
                      <a16:colId xmlns:a16="http://schemas.microsoft.com/office/drawing/2014/main" val="867948579"/>
                    </a:ext>
                  </a:extLst>
                </a:gridCol>
                <a:gridCol w="401171">
                  <a:extLst>
                    <a:ext uri="{9D8B030D-6E8A-4147-A177-3AD203B41FA5}">
                      <a16:colId xmlns:a16="http://schemas.microsoft.com/office/drawing/2014/main" val="3681087126"/>
                    </a:ext>
                  </a:extLst>
                </a:gridCol>
                <a:gridCol w="401171">
                  <a:extLst>
                    <a:ext uri="{9D8B030D-6E8A-4147-A177-3AD203B41FA5}">
                      <a16:colId xmlns:a16="http://schemas.microsoft.com/office/drawing/2014/main" val="4049971883"/>
                    </a:ext>
                  </a:extLst>
                </a:gridCol>
                <a:gridCol w="401171">
                  <a:extLst>
                    <a:ext uri="{9D8B030D-6E8A-4147-A177-3AD203B41FA5}">
                      <a16:colId xmlns:a16="http://schemas.microsoft.com/office/drawing/2014/main" val="1378958454"/>
                    </a:ext>
                  </a:extLst>
                </a:gridCol>
                <a:gridCol w="401171">
                  <a:extLst>
                    <a:ext uri="{9D8B030D-6E8A-4147-A177-3AD203B41FA5}">
                      <a16:colId xmlns:a16="http://schemas.microsoft.com/office/drawing/2014/main" val="158752627"/>
                    </a:ext>
                  </a:extLst>
                </a:gridCol>
                <a:gridCol w="401171">
                  <a:extLst>
                    <a:ext uri="{9D8B030D-6E8A-4147-A177-3AD203B41FA5}">
                      <a16:colId xmlns:a16="http://schemas.microsoft.com/office/drawing/2014/main" val="1083152406"/>
                    </a:ext>
                  </a:extLst>
                </a:gridCol>
                <a:gridCol w="401171">
                  <a:extLst>
                    <a:ext uri="{9D8B030D-6E8A-4147-A177-3AD203B41FA5}">
                      <a16:colId xmlns:a16="http://schemas.microsoft.com/office/drawing/2014/main" val="256471559"/>
                    </a:ext>
                  </a:extLst>
                </a:gridCol>
              </a:tblGrid>
              <a:tr h="40268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solidFill>
                            <a:srgbClr val="002060"/>
                          </a:solidFill>
                        </a:rPr>
                        <a:t>1</a:t>
                      </a:r>
                      <a:endParaRPr lang="zh-CN" altLang="en-US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L="72893" marR="72893" marT="36446" marB="364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solidFill>
                            <a:srgbClr val="002060"/>
                          </a:solidFill>
                        </a:rPr>
                        <a:t>2</a:t>
                      </a:r>
                      <a:endParaRPr lang="zh-CN" altLang="en-US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L="72893" marR="72893" marT="36446" marB="364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solidFill>
                            <a:srgbClr val="002060"/>
                          </a:solidFill>
                        </a:rPr>
                        <a:t>3</a:t>
                      </a:r>
                      <a:endParaRPr lang="zh-CN" altLang="en-US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L="72893" marR="72893" marT="36446" marB="364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solidFill>
                            <a:srgbClr val="FF0000"/>
                          </a:solidFill>
                        </a:rPr>
                        <a:t>y</a:t>
                      </a:r>
                      <a:endParaRPr lang="zh-CN" altLang="en-US" sz="1800" b="0" dirty="0">
                        <a:solidFill>
                          <a:srgbClr val="FF0000"/>
                        </a:solidFill>
                      </a:endParaRPr>
                    </a:p>
                  </a:txBody>
                  <a:tcPr marL="72893" marR="72893" marT="36446" marB="364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zh-CN" altLang="en-US" sz="1800" b="0" dirty="0">
                        <a:solidFill>
                          <a:srgbClr val="FF0000"/>
                        </a:solidFill>
                      </a:endParaRPr>
                    </a:p>
                  </a:txBody>
                  <a:tcPr marL="72893" marR="72893" marT="36446" marB="364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solidFill>
                            <a:srgbClr val="FF0000"/>
                          </a:solidFill>
                        </a:rPr>
                        <a:t>z</a:t>
                      </a:r>
                      <a:endParaRPr lang="zh-CN" altLang="en-US" sz="1800" b="0" dirty="0">
                        <a:solidFill>
                          <a:srgbClr val="FF0000"/>
                        </a:solidFill>
                      </a:endParaRPr>
                    </a:p>
                  </a:txBody>
                  <a:tcPr marL="72893" marR="72893" marT="36446" marB="364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solidFill>
                            <a:srgbClr val="002060"/>
                          </a:solidFill>
                        </a:rPr>
                        <a:t>4</a:t>
                      </a:r>
                      <a:endParaRPr lang="zh-CN" altLang="en-US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L="72893" marR="72893" marT="36446" marB="364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solidFill>
                            <a:srgbClr val="002060"/>
                          </a:solidFill>
                        </a:rPr>
                        <a:t>8</a:t>
                      </a:r>
                      <a:endParaRPr lang="zh-CN" altLang="en-US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L="72893" marR="72893" marT="36446" marB="364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0444831"/>
                  </a:ext>
                </a:extLst>
              </a:tr>
            </a:tbl>
          </a:graphicData>
        </a:graphic>
      </p:graphicFrame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84DFE23C-74EB-4FCF-A4A0-9AACDCDCFC9B}"/>
              </a:ext>
            </a:extLst>
          </p:cNvPr>
          <p:cNvGraphicFramePr>
            <a:graphicFrameLocks noGrp="1"/>
          </p:cNvGraphicFramePr>
          <p:nvPr/>
        </p:nvGraphicFramePr>
        <p:xfrm>
          <a:off x="2247691" y="5775702"/>
          <a:ext cx="3209368" cy="4026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1171">
                  <a:extLst>
                    <a:ext uri="{9D8B030D-6E8A-4147-A177-3AD203B41FA5}">
                      <a16:colId xmlns:a16="http://schemas.microsoft.com/office/drawing/2014/main" val="3675568178"/>
                    </a:ext>
                  </a:extLst>
                </a:gridCol>
                <a:gridCol w="401171">
                  <a:extLst>
                    <a:ext uri="{9D8B030D-6E8A-4147-A177-3AD203B41FA5}">
                      <a16:colId xmlns:a16="http://schemas.microsoft.com/office/drawing/2014/main" val="867948579"/>
                    </a:ext>
                  </a:extLst>
                </a:gridCol>
                <a:gridCol w="401171">
                  <a:extLst>
                    <a:ext uri="{9D8B030D-6E8A-4147-A177-3AD203B41FA5}">
                      <a16:colId xmlns:a16="http://schemas.microsoft.com/office/drawing/2014/main" val="3681087126"/>
                    </a:ext>
                  </a:extLst>
                </a:gridCol>
                <a:gridCol w="401171">
                  <a:extLst>
                    <a:ext uri="{9D8B030D-6E8A-4147-A177-3AD203B41FA5}">
                      <a16:colId xmlns:a16="http://schemas.microsoft.com/office/drawing/2014/main" val="4049971883"/>
                    </a:ext>
                  </a:extLst>
                </a:gridCol>
                <a:gridCol w="401171">
                  <a:extLst>
                    <a:ext uri="{9D8B030D-6E8A-4147-A177-3AD203B41FA5}">
                      <a16:colId xmlns:a16="http://schemas.microsoft.com/office/drawing/2014/main" val="1378958454"/>
                    </a:ext>
                  </a:extLst>
                </a:gridCol>
                <a:gridCol w="401171">
                  <a:extLst>
                    <a:ext uri="{9D8B030D-6E8A-4147-A177-3AD203B41FA5}">
                      <a16:colId xmlns:a16="http://schemas.microsoft.com/office/drawing/2014/main" val="158752627"/>
                    </a:ext>
                  </a:extLst>
                </a:gridCol>
                <a:gridCol w="401171">
                  <a:extLst>
                    <a:ext uri="{9D8B030D-6E8A-4147-A177-3AD203B41FA5}">
                      <a16:colId xmlns:a16="http://schemas.microsoft.com/office/drawing/2014/main" val="1083152406"/>
                    </a:ext>
                  </a:extLst>
                </a:gridCol>
                <a:gridCol w="401171">
                  <a:extLst>
                    <a:ext uri="{9D8B030D-6E8A-4147-A177-3AD203B41FA5}">
                      <a16:colId xmlns:a16="http://schemas.microsoft.com/office/drawing/2014/main" val="256471559"/>
                    </a:ext>
                  </a:extLst>
                </a:gridCol>
              </a:tblGrid>
              <a:tr h="40268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solidFill>
                            <a:srgbClr val="002060"/>
                          </a:solidFill>
                        </a:rPr>
                        <a:t>1</a:t>
                      </a:r>
                      <a:endParaRPr lang="zh-CN" altLang="en-US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L="72893" marR="72893" marT="36446" marB="364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solidFill>
                            <a:srgbClr val="002060"/>
                          </a:solidFill>
                        </a:rPr>
                        <a:t>2</a:t>
                      </a:r>
                      <a:endParaRPr lang="zh-CN" altLang="en-US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L="72893" marR="72893" marT="36446" marB="364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solidFill>
                            <a:srgbClr val="002060"/>
                          </a:solidFill>
                        </a:rPr>
                        <a:t>3</a:t>
                      </a:r>
                      <a:endParaRPr lang="zh-CN" altLang="en-US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L="72893" marR="72893" marT="36446" marB="364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solidFill>
                            <a:srgbClr val="002060"/>
                          </a:solidFill>
                        </a:rPr>
                        <a:t>4</a:t>
                      </a:r>
                      <a:endParaRPr lang="zh-CN" altLang="en-US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L="72893" marR="72893" marT="36446" marB="364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zh-CN" altLang="en-US" sz="1800" b="0" dirty="0">
                        <a:solidFill>
                          <a:srgbClr val="FF0000"/>
                        </a:solidFill>
                      </a:endParaRPr>
                    </a:p>
                  </a:txBody>
                  <a:tcPr marL="72893" marR="72893" marT="36446" marB="364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solidFill>
                            <a:srgbClr val="FF0000"/>
                          </a:solidFill>
                        </a:rPr>
                        <a:t>z</a:t>
                      </a:r>
                      <a:endParaRPr lang="zh-CN" altLang="en-US" sz="1800" b="0" dirty="0">
                        <a:solidFill>
                          <a:srgbClr val="FF0000"/>
                        </a:solidFill>
                      </a:endParaRPr>
                    </a:p>
                  </a:txBody>
                  <a:tcPr marL="72893" marR="72893" marT="36446" marB="364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solidFill>
                            <a:srgbClr val="FF0000"/>
                          </a:solidFill>
                        </a:rPr>
                        <a:t>y</a:t>
                      </a:r>
                      <a:endParaRPr lang="zh-CN" altLang="en-US" sz="1800" b="0" dirty="0">
                        <a:solidFill>
                          <a:srgbClr val="FF0000"/>
                        </a:solidFill>
                      </a:endParaRPr>
                    </a:p>
                  </a:txBody>
                  <a:tcPr marL="72893" marR="72893" marT="36446" marB="364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solidFill>
                            <a:srgbClr val="002060"/>
                          </a:solidFill>
                        </a:rPr>
                        <a:t>8</a:t>
                      </a:r>
                      <a:endParaRPr lang="zh-CN" altLang="en-US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L="72893" marR="72893" marT="36446" marB="364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0444831"/>
                  </a:ext>
                </a:extLst>
              </a:tr>
            </a:tbl>
          </a:graphicData>
        </a:graphic>
      </p:graphicFrame>
      <p:sp>
        <p:nvSpPr>
          <p:cNvPr id="9" name="文本框 8">
            <a:extLst>
              <a:ext uri="{FF2B5EF4-FFF2-40B4-BE49-F238E27FC236}">
                <a16:creationId xmlns:a16="http://schemas.microsoft.com/office/drawing/2014/main" id="{FB4F069D-55F0-43A0-9AA5-109B037FB99F}"/>
              </a:ext>
            </a:extLst>
          </p:cNvPr>
          <p:cNvSpPr txBox="1"/>
          <p:nvPr/>
        </p:nvSpPr>
        <p:spPr>
          <a:xfrm>
            <a:off x="5806434" y="3266262"/>
            <a:ext cx="293022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/>
              <a:t>可以看到不论</a:t>
            </a:r>
            <a:endParaRPr lang="en-US" altLang="zh-CN" sz="2400" dirty="0"/>
          </a:p>
          <a:p>
            <a:r>
              <a:rPr lang="en-US" altLang="zh-CN" sz="2400" dirty="0"/>
              <a:t>  </a:t>
            </a:r>
            <a:r>
              <a:rPr lang="en-US" altLang="zh-CN" sz="2400" dirty="0">
                <a:solidFill>
                  <a:srgbClr val="002060"/>
                </a:solidFill>
              </a:rPr>
              <a:t>5,6,7</a:t>
            </a:r>
            <a:r>
              <a:rPr lang="zh-CN" altLang="en-US" sz="2400" dirty="0"/>
              <a:t>是怎样</a:t>
            </a:r>
            <a:endParaRPr lang="en-US" altLang="zh-CN" sz="2400" dirty="0"/>
          </a:p>
          <a:p>
            <a:r>
              <a:rPr lang="zh-CN" altLang="en-US" sz="2400" dirty="0"/>
              <a:t>安排到</a:t>
            </a:r>
            <a:r>
              <a:rPr lang="en-US" altLang="zh-CN" sz="2400" dirty="0" err="1">
                <a:solidFill>
                  <a:srgbClr val="FF0000"/>
                </a:solidFill>
              </a:rPr>
              <a:t>x,y,z</a:t>
            </a:r>
            <a:r>
              <a:rPr lang="zh-CN" altLang="en-US" sz="2400" dirty="0"/>
              <a:t>中的，</a:t>
            </a:r>
            <a:endParaRPr lang="en-US" altLang="zh-CN" sz="2400" dirty="0"/>
          </a:p>
          <a:p>
            <a:r>
              <a:rPr lang="zh-CN" altLang="en-US" sz="2400" dirty="0"/>
              <a:t> 获胜的总是</a:t>
            </a:r>
            <a:r>
              <a:rPr lang="en-US" altLang="zh-CN" sz="2400" dirty="0">
                <a:solidFill>
                  <a:srgbClr val="FF0000"/>
                </a:solidFill>
              </a:rPr>
              <a:t>y</a:t>
            </a:r>
            <a:r>
              <a:rPr lang="zh-CN" altLang="en-US" sz="2400" dirty="0"/>
              <a:t>。</a:t>
            </a:r>
            <a:endParaRPr lang="en-US" altLang="zh-CN" sz="2400" dirty="0"/>
          </a:p>
          <a:p>
            <a:r>
              <a:rPr lang="en-US" altLang="zh-CN" sz="2400" dirty="0"/>
              <a:t>  </a:t>
            </a:r>
          </a:p>
          <a:p>
            <a:r>
              <a:rPr lang="zh-CN" altLang="en-US" sz="2400" dirty="0"/>
              <a:t>在有胜者之前，</a:t>
            </a:r>
            <a:endParaRPr lang="en-US" altLang="zh-CN" sz="2400" dirty="0"/>
          </a:p>
          <a:p>
            <a:r>
              <a:rPr lang="zh-CN" altLang="en-US" sz="2400" dirty="0"/>
              <a:t> 比较结果是确定的</a:t>
            </a:r>
            <a:r>
              <a:rPr lang="en-US" altLang="zh-CN" sz="2400" dirty="0"/>
              <a:t>!</a:t>
            </a:r>
          </a:p>
          <a:p>
            <a:r>
              <a:rPr lang="en-US" altLang="zh-CN" sz="2400" dirty="0"/>
              <a:t> (</a:t>
            </a:r>
            <a:r>
              <a:rPr lang="en-US" altLang="zh-CN" sz="2400" dirty="0" err="1">
                <a:solidFill>
                  <a:srgbClr val="FF0000"/>
                </a:solidFill>
              </a:rPr>
              <a:t>x,y,z</a:t>
            </a:r>
            <a:r>
              <a:rPr lang="zh-CN" altLang="en-US" sz="2400" dirty="0"/>
              <a:t>相互不会比较</a:t>
            </a:r>
            <a:r>
              <a:rPr lang="en-US" altLang="zh-CN" sz="2400" dirty="0"/>
              <a:t>)</a:t>
            </a:r>
            <a:endParaRPr lang="zh-CN" altLang="en-US" sz="2400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9364586D-B495-4225-8544-34F1F6D42B20}"/>
              </a:ext>
            </a:extLst>
          </p:cNvPr>
          <p:cNvSpPr txBox="1"/>
          <p:nvPr/>
        </p:nvSpPr>
        <p:spPr>
          <a:xfrm>
            <a:off x="2432847" y="3338058"/>
            <a:ext cx="33526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/>
              <a:t>假定</a:t>
            </a:r>
            <a:r>
              <a:rPr lang="en-US" altLang="zh-CN" sz="2400" dirty="0"/>
              <a:t>{</a:t>
            </a:r>
            <a:r>
              <a:rPr lang="en-US" altLang="zh-CN" sz="2400" dirty="0" err="1">
                <a:solidFill>
                  <a:srgbClr val="FF0000"/>
                </a:solidFill>
              </a:rPr>
              <a:t>x,y,z</a:t>
            </a:r>
            <a:r>
              <a:rPr lang="en-US" altLang="zh-CN" sz="2400" dirty="0"/>
              <a:t>}={</a:t>
            </a:r>
            <a:r>
              <a:rPr lang="en-US" altLang="zh-CN" sz="2400" dirty="0">
                <a:solidFill>
                  <a:srgbClr val="002060"/>
                </a:solidFill>
              </a:rPr>
              <a:t>5,6,7</a:t>
            </a:r>
            <a:r>
              <a:rPr lang="en-US" altLang="zh-CN" sz="2400" dirty="0"/>
              <a:t>}</a:t>
            </a:r>
          </a:p>
        </p:txBody>
      </p:sp>
      <p:sp>
        <p:nvSpPr>
          <p:cNvPr id="11" name="灯片编号占位符 10">
            <a:extLst>
              <a:ext uri="{FF2B5EF4-FFF2-40B4-BE49-F238E27FC236}">
                <a16:creationId xmlns:a16="http://schemas.microsoft.com/office/drawing/2014/main" id="{4BA2A52B-9B92-0744-A00D-2813B946FB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5E20D-8408-6842-9C4E-91A48B99822E}" type="slidenum">
              <a:rPr kumimoji="1" lang="zh-CN" altLang="en-US" smtClean="0"/>
              <a:pPr/>
              <a:t>37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94286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005C6324-7BFC-4E15-8781-892B7FD959C5}"/>
              </a:ext>
            </a:extLst>
          </p:cNvPr>
          <p:cNvSpPr txBox="1"/>
          <p:nvPr/>
        </p:nvSpPr>
        <p:spPr>
          <a:xfrm>
            <a:off x="684943" y="3105696"/>
            <a:ext cx="768927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</a:pPr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引理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对整数</a:t>
            </a:r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2800" dirty="0" err="1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p≤k≤q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en-US" altLang="zh-CN" sz="2800" dirty="0" err="1">
                <a:solidFill>
                  <a:schemeClr val="accent5">
                    <a:lumMod val="25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Pr</a:t>
            </a:r>
            <a:r>
              <a:rPr lang="en-US" altLang="zh-CN" sz="2800" baseline="-25000" dirty="0" err="1">
                <a:solidFill>
                  <a:schemeClr val="accent5">
                    <a:lumMod val="25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2800" baseline="-25000" dirty="0" err="1">
                <a:solidFill>
                  <a:schemeClr val="accent5">
                    <a:lumMod val="25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Sn</a:t>
            </a:r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zh-CN" sz="2800" dirty="0" err="1">
                <a:solidFill>
                  <a:schemeClr val="accent5">
                    <a:lumMod val="25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altLang="zh-CN" sz="2800" baseline="-25000" dirty="0" err="1">
                <a:solidFill>
                  <a:schemeClr val="accent5">
                    <a:lumMod val="25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p,q</a:t>
            </a:r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=k] = 1/(q-p+1)</a:t>
            </a:r>
            <a:r>
              <a:rPr lang="en-US" altLang="zh-CN" sz="28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zh-C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6E5316B-BF38-4133-9480-D4D733EADFA6}"/>
              </a:ext>
            </a:extLst>
          </p:cNvPr>
          <p:cNvSpPr txBox="1"/>
          <p:nvPr/>
        </p:nvSpPr>
        <p:spPr>
          <a:xfrm>
            <a:off x="727363" y="942244"/>
            <a:ext cx="768927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</a:pPr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推论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如果</a:t>
            </a:r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zh-CN" sz="2800" dirty="0" err="1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p,q</a:t>
            </a:r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之外的数的位置确定了，</a:t>
            </a:r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但</a:t>
            </a:r>
            <a:r>
              <a:rPr lang="en-US" altLang="zh-CN" sz="2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zh-CN" sz="28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p,q</a:t>
            </a:r>
            <a:r>
              <a:rPr lang="en-US" altLang="zh-CN" sz="2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的未知，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那么</a:t>
            </a:r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zh-CN" sz="2800" dirty="0" err="1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p,q</a:t>
            </a:r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中任何值成为胜者的概率相等。</a:t>
            </a:r>
            <a:endParaRPr lang="en-US" altLang="zh-C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D066BE9-C4C9-4D42-880A-97EC3D0CC384}"/>
              </a:ext>
            </a:extLst>
          </p:cNvPr>
          <p:cNvSpPr txBox="1"/>
          <p:nvPr/>
        </p:nvSpPr>
        <p:spPr>
          <a:xfrm>
            <a:off x="727363" y="2107218"/>
            <a:ext cx="768927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</a:pPr>
            <a:r>
              <a:rPr lang="zh-CN" altLang="en-US" sz="2800" b="1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证明</a:t>
            </a:r>
            <a:r>
              <a:rPr lang="en-US" altLang="zh-CN" sz="28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zh-CN" sz="2800" dirty="0" err="1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p,q</a:t>
            </a:r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zh-CN" altLang="en-US" sz="28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中每个值落在</a:t>
            </a:r>
            <a:r>
              <a:rPr lang="en-US" altLang="zh-CN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zh-CN" altLang="en-US" sz="28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的概率都是</a:t>
            </a:r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1/(q-p+1)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en-US" altLang="zh-C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15955C7D-5712-664C-A338-C23426258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E267743-7A67-DC45-A3F7-9A7D4AB78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5E20D-8408-6842-9C4E-91A48B99822E}" type="slidenum">
              <a:rPr kumimoji="1" lang="zh-CN" altLang="en-US" smtClean="0"/>
              <a:pPr/>
              <a:t>38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06273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51E1F41-1669-4C4E-8CF4-9272CA7333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回到问题：值</a:t>
            </a:r>
            <a:r>
              <a:rPr lang="en-US" altLang="zh-CN" sz="36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zh-CN" altLang="en-US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和值</a:t>
            </a:r>
            <a:r>
              <a:rPr lang="en-US" altLang="zh-CN" sz="36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zh-CN" altLang="en-US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被</a:t>
            </a:r>
            <a:r>
              <a:rPr lang="zh-CN" altLang="en-US" sz="3600" dirty="0">
                <a:solidFill>
                  <a:schemeClr val="bg1"/>
                </a:solidFill>
              </a:rPr>
              <a:t>比较的概率？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021665D-E0E3-4170-A803-9C9865118C80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观察</a:t>
            </a: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假设</a:t>
            </a:r>
            <a:r>
              <a:rPr lang="en-US" altLang="zh-CN" sz="2800" dirty="0" err="1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I∈Sn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。在对</a:t>
            </a:r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进行</a:t>
            </a:r>
            <a:r>
              <a:rPr lang="en-US" altLang="zh-CN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Qsort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时，</a:t>
            </a:r>
            <a:b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zh-CN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值</a:t>
            </a:r>
            <a:r>
              <a:rPr lang="en-US" altLang="zh-CN" sz="2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zh-CN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和值</a:t>
            </a:r>
            <a:r>
              <a:rPr lang="en-US" altLang="zh-CN" sz="2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 </a:t>
            </a:r>
            <a:r>
              <a:rPr lang="zh-CN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被比较  </a:t>
            </a: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   </a:t>
            </a:r>
            <a:r>
              <a:rPr lang="en-US" altLang="zh-CN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W</a:t>
            </a:r>
            <a:r>
              <a:rPr lang="en-US" altLang="zh-CN" sz="2800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p,q</a:t>
            </a: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=p </a:t>
            </a:r>
            <a:r>
              <a:rPr lang="zh-CN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或 </a:t>
            </a:r>
            <a:r>
              <a:rPr lang="en-US" altLang="zh-CN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W</a:t>
            </a:r>
            <a:r>
              <a:rPr lang="en-US" altLang="zh-CN" sz="2800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p,q</a:t>
            </a: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=q.</a:t>
            </a:r>
          </a:p>
          <a:p>
            <a:pPr marL="0" indent="0">
              <a:buNone/>
            </a:pP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 </a:t>
            </a:r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推论</a:t>
            </a: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.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 </a:t>
            </a:r>
            <a:r>
              <a:rPr lang="en-US" altLang="zh-CN" sz="2800" dirty="0" err="1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Pr</a:t>
            </a:r>
            <a:r>
              <a:rPr lang="en-US" altLang="zh-CN" sz="2800" baseline="-25000" dirty="0" err="1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ISn</a:t>
            </a:r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[</a:t>
            </a:r>
            <a:r>
              <a:rPr lang="zh-CN" altLang="en-US" sz="28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值</a:t>
            </a:r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p</a:t>
            </a:r>
            <a:r>
              <a:rPr lang="zh-CN" altLang="en-US" sz="28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和值</a:t>
            </a:r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q</a:t>
            </a:r>
            <a:r>
              <a:rPr lang="zh-CN" altLang="en-US" sz="28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在</a:t>
            </a:r>
            <a:r>
              <a:rPr lang="en-US" altLang="zh-CN" sz="2800" dirty="0" err="1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Qsort</a:t>
            </a:r>
            <a:r>
              <a:rPr lang="zh-CN" altLang="en-US" sz="28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中被比较</a:t>
            </a:r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] =               </a:t>
            </a:r>
            <a:br>
              <a:rPr lang="en-US" altLang="zh-CN" sz="28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</a:br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               </a:t>
            </a:r>
            <a:r>
              <a:rPr lang="en-US" altLang="zh-CN" sz="2800" dirty="0" err="1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Pr</a:t>
            </a:r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[</a:t>
            </a:r>
            <a:r>
              <a:rPr lang="en-US" altLang="zh-CN" sz="2800" dirty="0" err="1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W</a:t>
            </a:r>
            <a:r>
              <a:rPr lang="en-US" altLang="zh-CN" sz="2800" baseline="-25000" dirty="0" err="1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p,q</a:t>
            </a:r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=p]+</a:t>
            </a:r>
            <a:r>
              <a:rPr lang="en-US" altLang="zh-CN" sz="2800" dirty="0" err="1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Pr</a:t>
            </a:r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[</a:t>
            </a:r>
            <a:r>
              <a:rPr lang="en-US" altLang="zh-CN" sz="2800" dirty="0" err="1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W</a:t>
            </a:r>
            <a:r>
              <a:rPr lang="en-US" altLang="zh-CN" sz="2800" baseline="-25000" dirty="0" err="1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p,q</a:t>
            </a:r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=q]=2/(q-p+1).</a:t>
            </a:r>
            <a:endParaRPr lang="en-US" altLang="zh-C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6CF1BC7-6D8D-744C-A3DC-01105E910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5E20D-8408-6842-9C4E-91A48B99822E}" type="slidenum">
              <a:rPr kumimoji="1" lang="zh-CN" altLang="en-US" smtClean="0"/>
              <a:pPr/>
              <a:t>39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68651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6872160-6BFE-4BDF-87CF-36F4AC16DD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600" dirty="0">
                <a:solidFill>
                  <a:schemeClr val="bg1"/>
                </a:solidFill>
                <a:latin typeface="Cambria" panose="02040503050406030204" pitchFamily="18" charset="0"/>
              </a:rPr>
              <a:t>回到问题</a:t>
            </a:r>
            <a:r>
              <a:rPr lang="en-US" altLang="zh-CN" sz="36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: X</a:t>
            </a:r>
            <a:r>
              <a:rPr lang="en-US" altLang="zh-CN" sz="3600" baseline="-250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</a:t>
            </a:r>
            <a:r>
              <a:rPr lang="zh-CN" altLang="en-US" sz="3600" dirty="0">
                <a:solidFill>
                  <a:schemeClr val="bg1"/>
                </a:solidFill>
                <a:latin typeface="Cambria" panose="02040503050406030204" pitchFamily="18" charset="0"/>
              </a:rPr>
              <a:t>的期望值是多少？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97F4FDD-C178-B640-86E0-7DD6E2029FC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内容占位符 2">
                <a:extLst>
                  <a:ext uri="{FF2B5EF4-FFF2-40B4-BE49-F238E27FC236}">
                    <a16:creationId xmlns:a16="http://schemas.microsoft.com/office/drawing/2014/main" id="{47E8F549-8F9B-4996-A2E0-F06041BBEE7E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504195" y="1586478"/>
                <a:ext cx="8501062" cy="17407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§"/>
                  <a:defRPr kumimoji="1"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/>
                <a14:m>
                  <m:oMath xmlns:m="http://schemas.openxmlformats.org/officeDocument/2006/math">
                    <m:m>
                      <m:mPr>
                        <m:mcs>
                          <m:mc>
                            <m:mcPr>
                              <m:count m:val="3"/>
                              <m:mcJc m:val="center"/>
                            </m:mcPr>
                          </m:mc>
                        </m:mcs>
                        <m:ctrlPr>
                          <a:rPr lang="en-US" altLang="zh-CN" sz="2800" i="1" smtClean="0">
                            <a:latin typeface="Cambria Math" panose="02040503050406030204" pitchFamily="18" charset="0"/>
                          </a:rPr>
                        </m:ctrlPr>
                      </m:mPr>
                      <m:mr>
                        <m:e>
                          <m:r>
                            <m:rPr>
                              <m:sty m:val="p"/>
                              <m:brk m:alnAt="7"/>
                            </m:rPr>
                            <a:rPr lang="en-US" altLang="zh-CN" sz="2800" i="1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E</m:t>
                          </m:r>
                          <m:r>
                            <a:rPr lang="en-US" altLang="zh-CN" sz="2800" i="1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[</m:t>
                          </m:r>
                          <m:sSub>
                            <m:sSubPr>
                              <m:ctrlPr>
                                <a:rPr lang="en-US" altLang="zh-CN" sz="2800" i="1" dirty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800" i="1" dirty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X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altLang="zh-CN" sz="2800" dirty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I</m:t>
                              </m:r>
                            </m:sub>
                          </m:sSub>
                          <m:r>
                            <a:rPr lang="en-US" altLang="zh-CN" sz="2800" i="1" dirty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]</m:t>
                          </m:r>
                        </m:e>
                        <m:e>
                          <m:r>
                            <a:rPr lang="en-US" altLang="zh-CN" sz="2800" b="0" i="1" smtClean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e>
                          <m:nary>
                            <m:naryPr>
                              <m:chr m:val="∑"/>
                              <m:ctrlPr>
                                <a:rPr lang="en-US" altLang="zh-CN" sz="2800" i="1" dirty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altLang="zh-CN" sz="2800" i="1" dirty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US" altLang="zh-CN" sz="2800" i="1" dirty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altLang="zh-CN" sz="2800" i="1" dirty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nary>
                                <m:naryPr>
                                  <m:chr m:val="∑"/>
                                  <m:ctrlPr>
                                    <a:rPr lang="en-US" altLang="zh-CN" sz="2800" i="1" dirty="0">
                                      <a:solidFill>
                                        <a:schemeClr val="accent5">
                                          <a:lumMod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altLang="zh-CN" sz="2800" i="1" dirty="0">
                                      <a:solidFill>
                                        <a:schemeClr val="accent5">
                                          <a:lumMod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  <m:r>
                                    <a:rPr lang="en-US" altLang="zh-CN" sz="2800" i="1" dirty="0">
                                      <a:solidFill>
                                        <a:schemeClr val="accent5">
                                          <a:lumMod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en-US" altLang="zh-CN" sz="2800" i="1" dirty="0">
                                      <a:solidFill>
                                        <a:schemeClr val="accent5">
                                          <a:lumMod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  <m:r>
                                    <a:rPr lang="en-US" altLang="zh-CN" sz="2800" i="1" dirty="0">
                                      <a:solidFill>
                                        <a:schemeClr val="accent5">
                                          <a:lumMod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sub>
                                <m:sup>
                                  <m:r>
                                    <a:rPr lang="en-US" altLang="zh-CN" sz="2800" i="1" dirty="0">
                                      <a:solidFill>
                                        <a:schemeClr val="accent5">
                                          <a:lumMod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  <m:e>
                                  <m:r>
                                    <a:rPr lang="en-US" altLang="zh-CN" sz="2800" i="1" dirty="0">
                                      <a:solidFill>
                                        <a:schemeClr val="accent5">
                                          <a:lumMod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𝑃𝑟</m:t>
                                  </m:r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en-US" altLang="zh-CN" sz="2800" i="1" dirty="0">
                                          <a:solidFill>
                                            <a:schemeClr val="accent5">
                                              <a:lumMod val="2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zh-CN" altLang="en-US" sz="2800" i="1" dirty="0">
                                          <a:solidFill>
                                            <a:schemeClr val="accent5">
                                              <a:lumMod val="2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值</m:t>
                                      </m:r>
                                      <m:r>
                                        <a:rPr lang="en-US" altLang="zh-CN" sz="2800" i="1" dirty="0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  <m:r>
                                        <a:rPr lang="en-US" altLang="zh-CN" sz="2800" i="1" dirty="0">
                                          <a:solidFill>
                                            <a:schemeClr val="accent5">
                                              <a:lumMod val="2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 </m:t>
                                      </m:r>
                                      <m:r>
                                        <a:rPr lang="zh-CN" altLang="en-US" sz="2800" i="1" dirty="0">
                                          <a:solidFill>
                                            <a:schemeClr val="accent5">
                                              <a:lumMod val="2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和值</m:t>
                                      </m:r>
                                      <m:r>
                                        <a:rPr lang="en-US" altLang="zh-CN" sz="2800" i="1" dirty="0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  <m:r>
                                        <a:rPr lang="en-US" altLang="zh-CN" sz="2800" i="1" dirty="0">
                                          <a:solidFill>
                                            <a:schemeClr val="accent5">
                                              <a:lumMod val="2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 </m:t>
                                      </m:r>
                                      <m:r>
                                        <a:rPr lang="zh-CN" altLang="en-US" sz="2800" i="1" dirty="0">
                                          <a:solidFill>
                                            <a:schemeClr val="accent5">
                                              <a:lumMod val="2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被比较</m:t>
                                      </m:r>
                                    </m:e>
                                  </m:d>
                                </m:e>
                              </m:nary>
                            </m:e>
                          </m:nary>
                        </m:e>
                      </m:mr>
                      <m:mr>
                        <m:e/>
                        <m:e>
                          <m:r>
                            <a:rPr lang="en-US" altLang="zh-CN" sz="2800" b="0" i="1" smtClean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e>
                          <m:r>
                            <a:rPr lang="en-US" altLang="zh-CN" sz="2800" b="0" i="1" smtClean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nary>
                            <m:naryPr>
                              <m:chr m:val="∑"/>
                              <m:ctrlPr>
                                <a:rPr lang="en-US" altLang="zh-CN" sz="2800" i="1" dirty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altLang="zh-CN" sz="2800" i="1" dirty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US" altLang="zh-CN" sz="2800" i="1" dirty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altLang="zh-CN" sz="2800" i="1" dirty="0">
                                  <a:solidFill>
                                    <a:schemeClr val="accent5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nary>
                                <m:naryPr>
                                  <m:chr m:val="∑"/>
                                  <m:ctrlPr>
                                    <a:rPr lang="en-US" altLang="zh-CN" sz="2800" i="1" dirty="0">
                                      <a:solidFill>
                                        <a:schemeClr val="accent5">
                                          <a:lumMod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altLang="zh-CN" sz="2800" i="1" dirty="0">
                                      <a:solidFill>
                                        <a:schemeClr val="accent5">
                                          <a:lumMod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  <m:r>
                                    <a:rPr lang="en-US" altLang="zh-CN" sz="2800" i="1" dirty="0">
                                      <a:solidFill>
                                        <a:schemeClr val="accent5">
                                          <a:lumMod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en-US" altLang="zh-CN" sz="2800" i="1" dirty="0">
                                      <a:solidFill>
                                        <a:schemeClr val="accent5">
                                          <a:lumMod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  <m:r>
                                    <a:rPr lang="en-US" altLang="zh-CN" sz="2800" i="1" dirty="0">
                                      <a:solidFill>
                                        <a:schemeClr val="accent5">
                                          <a:lumMod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sub>
                                <m:sup>
                                  <m:r>
                                    <a:rPr lang="en-US" altLang="zh-CN" sz="2800" i="1" dirty="0">
                                      <a:solidFill>
                                        <a:schemeClr val="accent5">
                                          <a:lumMod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  <m:e>
                                  <m:r>
                                    <a:rPr lang="en-US" altLang="zh-CN" sz="2800" b="0" i="1" dirty="0" smtClean="0">
                                      <a:solidFill>
                                        <a:schemeClr val="accent5">
                                          <a:lumMod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en-US" altLang="zh-CN" sz="2800" i="1" dirty="0">
                                      <a:solidFill>
                                        <a:schemeClr val="accent5">
                                          <a:lumMod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/(</m:t>
                                  </m:r>
                                  <m:r>
                                    <a:rPr lang="en-US" altLang="zh-CN" sz="2800" i="1" dirty="0">
                                      <a:solidFill>
                                        <a:schemeClr val="accent5">
                                          <a:lumMod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  <m:r>
                                    <a:rPr lang="en-US" altLang="zh-CN" sz="2800" i="1" dirty="0">
                                      <a:solidFill>
                                        <a:schemeClr val="accent5">
                                          <a:lumMod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altLang="zh-CN" sz="2800" i="1" dirty="0">
                                      <a:solidFill>
                                        <a:schemeClr val="accent5">
                                          <a:lumMod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  <m:r>
                                    <a:rPr lang="en-US" altLang="zh-CN" sz="2800" i="1" dirty="0">
                                      <a:solidFill>
                                        <a:schemeClr val="accent5">
                                          <a:lumMod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+1)</m:t>
                                  </m:r>
                                </m:e>
                              </m:nary>
                            </m:e>
                          </m:nary>
                        </m:e>
                      </m:mr>
                      <m:mr>
                        <m:e/>
                        <m:e>
                          <m:r>
                            <m:rPr>
                              <m:nor/>
                            </m:rPr>
                            <a:rPr lang="en-US" altLang="zh-CN" sz="2800" dirty="0" smtClean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≤</m:t>
                          </m:r>
                        </m:e>
                        <m:e>
                          <m:r>
                            <m:rPr>
                              <m:nor/>
                            </m:rPr>
                            <a:rPr lang="en-US" altLang="zh-CN" sz="2800" dirty="0" smtClean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2 </m:t>
                          </m:r>
                          <m:r>
                            <m:rPr>
                              <m:nor/>
                            </m:rPr>
                            <a:rPr lang="en-US" altLang="zh-CN" sz="2800" dirty="0" smtClean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n</m:t>
                          </m:r>
                          <m:r>
                            <m:rPr>
                              <m:nor/>
                            </m:rPr>
                            <a:rPr lang="en-US" altLang="zh-CN" sz="2800" dirty="0" smtClean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(1+1/2+1/3+…+1/</m:t>
                          </m:r>
                          <m:r>
                            <m:rPr>
                              <m:nor/>
                            </m:rPr>
                            <a:rPr lang="en-US" altLang="zh-CN" sz="2800" dirty="0" smtClean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n</m:t>
                          </m:r>
                          <m:r>
                            <m:rPr>
                              <m:nor/>
                            </m:rPr>
                            <a:rPr lang="en-US" altLang="zh-CN" sz="2800" dirty="0" smtClean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) = </m:t>
                          </m:r>
                          <m:r>
                            <m:rPr>
                              <m:nor/>
                            </m:rPr>
                            <a:rPr lang="en-US" altLang="zh-CN" sz="2800" dirty="0" smtClean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O</m:t>
                          </m:r>
                          <m:r>
                            <m:rPr>
                              <m:nor/>
                            </m:rPr>
                            <a:rPr lang="en-US" altLang="zh-CN" sz="2800" dirty="0" smtClean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(</m:t>
                          </m:r>
                          <m:r>
                            <m:rPr>
                              <m:nor/>
                            </m:rPr>
                            <a:rPr lang="en-US" altLang="zh-CN" sz="2800" dirty="0" smtClean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n</m:t>
                          </m:r>
                          <m:r>
                            <m:rPr>
                              <m:nor/>
                            </m:rPr>
                            <a:rPr lang="en-US" altLang="zh-CN" sz="2800" dirty="0" smtClean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altLang="zh-CN" sz="2800" dirty="0" smtClean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log</m:t>
                          </m:r>
                          <m:r>
                            <m:rPr>
                              <m:nor/>
                            </m:rPr>
                            <a:rPr lang="en-US" altLang="zh-CN" sz="2800" dirty="0" smtClean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altLang="zh-CN" sz="2800" dirty="0" smtClean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n</m:t>
                          </m:r>
                          <m:r>
                            <m:rPr>
                              <m:nor/>
                            </m:rPr>
                            <a:rPr lang="en-US" altLang="zh-CN" sz="2800" dirty="0" smtClean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) </m:t>
                          </m:r>
                        </m:e>
                      </m:mr>
                    </m:m>
                  </m:oMath>
                </a14:m>
                <a:endParaRPr lang="zh-CN" altLang="en-US" sz="2800" dirty="0"/>
              </a:p>
            </p:txBody>
          </p:sp>
        </mc:Choice>
        <mc:Fallback xmlns="">
          <p:sp>
            <p:nvSpPr>
              <p:cNvPr id="6" name="内容占位符 2">
                <a:extLst>
                  <a:ext uri="{FF2B5EF4-FFF2-40B4-BE49-F238E27FC236}">
                    <a16:creationId xmlns:a16="http://schemas.microsoft.com/office/drawing/2014/main" id="{47E8F549-8F9B-4996-A2E0-F06041BBEE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4195" y="1586478"/>
                <a:ext cx="8501062" cy="1740766"/>
              </a:xfrm>
              <a:prstGeom prst="rect">
                <a:avLst/>
              </a:prstGeom>
              <a:blipFill>
                <a:blip r:embed="rId2"/>
                <a:stretch>
                  <a:fillRect l="-1045" t="-39130" b="-1811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66DCFC0A-84C5-4F46-A1B1-F6C60083C4EA}"/>
                  </a:ext>
                </a:extLst>
              </p:cNvPr>
              <p:cNvSpPr txBox="1"/>
              <p:nvPr/>
            </p:nvSpPr>
            <p:spPr>
              <a:xfrm>
                <a:off x="867265" y="3498858"/>
                <a:ext cx="563251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CN" altLang="en-US" sz="2800" dirty="0">
                    <a:latin typeface="Cambria" panose="02040503050406030204" pitchFamily="18" charset="0"/>
                  </a:rPr>
                  <a:t>公式</a:t>
                </a:r>
                <a:r>
                  <a:rPr lang="en-US" altLang="zh-CN" sz="28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.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altLang="zh-CN" sz="2800" dirty="0" smtClean="0">
                        <a:solidFill>
                          <a:schemeClr val="accent5">
                            <a:lumMod val="2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1+1/2+1/3+…+1/</m:t>
                    </m:r>
                    <m:r>
                      <m:rPr>
                        <m:nor/>
                      </m:rPr>
                      <a:rPr lang="en-US" altLang="zh-CN" sz="2800" dirty="0" smtClean="0">
                        <a:solidFill>
                          <a:schemeClr val="accent5">
                            <a:lumMod val="2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n</m:t>
                    </m:r>
                    <m:r>
                      <m:rPr>
                        <m:nor/>
                      </m:rPr>
                      <a:rPr lang="en-US" altLang="zh-CN" sz="2800" b="0" i="0" dirty="0" smtClean="0">
                        <a:solidFill>
                          <a:schemeClr val="accent5">
                            <a:lumMod val="2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altLang="zh-CN" sz="2800" dirty="0">
                        <a:solidFill>
                          <a:schemeClr val="accent5">
                            <a:lumMod val="2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≤ 1+</m:t>
                    </m:r>
                    <m:r>
                      <m:rPr>
                        <m:nor/>
                      </m:rPr>
                      <a:rPr lang="en-US" altLang="zh-CN" sz="2800" dirty="0">
                        <a:solidFill>
                          <a:schemeClr val="accent5">
                            <a:lumMod val="2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log</m:t>
                    </m:r>
                    <m:r>
                      <m:rPr>
                        <m:nor/>
                      </m:rPr>
                      <a:rPr lang="en-US" altLang="zh-CN" sz="2800" dirty="0">
                        <a:solidFill>
                          <a:schemeClr val="accent5">
                            <a:lumMod val="2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altLang="zh-CN" sz="2800" dirty="0">
                        <a:solidFill>
                          <a:schemeClr val="accent5">
                            <a:lumMod val="2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m:t>n</m:t>
                    </m:r>
                  </m:oMath>
                </a14:m>
                <a:r>
                  <a:rPr lang="en-US" altLang="zh-CN" sz="2800" dirty="0">
                    <a:solidFill>
                      <a:schemeClr val="accent5">
                        <a:lumMod val="25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.</a:t>
                </a:r>
                <a:endParaRPr lang="zh-CN" altLang="en-US" sz="2800" dirty="0">
                  <a:solidFill>
                    <a:schemeClr val="accent5">
                      <a:lumMod val="25000"/>
                    </a:schemeClr>
                  </a:solidFill>
                  <a:latin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66DCFC0A-84C5-4F46-A1B1-F6C60083C4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7265" y="3498858"/>
                <a:ext cx="5632515" cy="523220"/>
              </a:xfrm>
              <a:prstGeom prst="rect">
                <a:avLst/>
              </a:prstGeom>
              <a:blipFill>
                <a:blip r:embed="rId3"/>
                <a:stretch>
                  <a:fillRect l="-2165" t="-16279" b="-3139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文本框 8">
            <a:extLst>
              <a:ext uri="{FF2B5EF4-FFF2-40B4-BE49-F238E27FC236}">
                <a16:creationId xmlns:a16="http://schemas.microsoft.com/office/drawing/2014/main" id="{738C3315-E222-4D17-A21D-543CC5E5CBEA}"/>
              </a:ext>
            </a:extLst>
          </p:cNvPr>
          <p:cNvSpPr txBox="1"/>
          <p:nvPr/>
        </p:nvSpPr>
        <p:spPr>
          <a:xfrm>
            <a:off x="980649" y="4117360"/>
            <a:ext cx="323810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证明</a:t>
            </a:r>
            <a:r>
              <a:rPr lang="en-US" altLang="zh-CN" sz="24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zh-CN" altLang="en-US" sz="24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分成</a:t>
            </a:r>
            <a:r>
              <a:rPr lang="en-US" altLang="zh-CN" sz="24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 n </a:t>
            </a:r>
            <a:r>
              <a:rPr lang="zh-CN" altLang="en-US" sz="24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组： </a:t>
            </a:r>
            <a:endParaRPr lang="en-US" altLang="zh-CN" sz="2400" dirty="0">
              <a:solidFill>
                <a:srgbClr val="9933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4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1</a:t>
            </a:r>
          </a:p>
          <a:p>
            <a:r>
              <a:rPr lang="en-US" altLang="zh-CN" sz="24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1/2+1/3</a:t>
            </a:r>
          </a:p>
          <a:p>
            <a:r>
              <a:rPr lang="en-US" altLang="zh-CN" sz="24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1/4+1/5+1/6+1/7</a:t>
            </a:r>
          </a:p>
          <a:p>
            <a:r>
              <a:rPr lang="en-US" altLang="zh-CN" sz="24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…</a:t>
            </a:r>
          </a:p>
          <a:p>
            <a:r>
              <a:rPr lang="en-US" altLang="zh-CN" sz="24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1/2</a:t>
            </a:r>
            <a:r>
              <a:rPr lang="en-US" altLang="zh-CN" sz="2400" baseline="300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zh-CN" sz="24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+…+1/n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CF7D1DE-F448-4E84-B335-7C8B24393C0F}"/>
              </a:ext>
            </a:extLst>
          </p:cNvPr>
          <p:cNvSpPr txBox="1"/>
          <p:nvPr/>
        </p:nvSpPr>
        <p:spPr>
          <a:xfrm>
            <a:off x="3583446" y="5733689"/>
            <a:ext cx="23425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每组的和</a:t>
            </a:r>
            <a:r>
              <a:rPr lang="en-US" altLang="zh-CN" sz="24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≤1</a:t>
            </a:r>
          </a:p>
          <a:p>
            <a:r>
              <a:rPr lang="zh-CN" altLang="en-US" sz="24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组数</a:t>
            </a:r>
            <a:r>
              <a:rPr lang="en-US" altLang="zh-CN" sz="24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≤1+log n </a:t>
            </a:r>
            <a:endParaRPr lang="zh-CN" altLang="en-US" sz="2400" dirty="0">
              <a:solidFill>
                <a:srgbClr val="9933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103DD331-E53C-423A-9959-137295D39C87}"/>
              </a:ext>
            </a:extLst>
          </p:cNvPr>
          <p:cNvSpPr txBox="1"/>
          <p:nvPr/>
        </p:nvSpPr>
        <p:spPr>
          <a:xfrm>
            <a:off x="5759778" y="4261825"/>
            <a:ext cx="3179354" cy="18158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定理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快速排序的</a:t>
            </a:r>
            <a:b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平均复杂度为</a:t>
            </a:r>
            <a:b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O(n log n)</a:t>
            </a:r>
            <a:r>
              <a:rPr lang="zh-CN" altLang="en-US" sz="28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en-US" altLang="zh-CN" sz="2800" dirty="0">
              <a:solidFill>
                <a:schemeClr val="accent5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当各排列等概率）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3728D4C-3CA9-3641-80BD-139F26EB4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5E20D-8408-6842-9C4E-91A48B99822E}" type="slidenum">
              <a:rPr kumimoji="1" lang="zh-CN" altLang="en-US" smtClean="0"/>
              <a:pPr/>
              <a:t>40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21422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1" grpId="0"/>
      <p:bldP spid="12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036BCD9-962E-F146-914B-C0D49384A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分治法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D68C765-FE65-0E47-BFEA-549DD57A67F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（</a:t>
            </a:r>
            <a:r>
              <a:rPr kumimoji="1" lang="en-US" altLang="zh-CN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</a:t>
            </a:r>
            <a:r>
              <a:rPr kumimoji="1" lang="zh-CN" altLang="en-US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）基本思想 与 应用举例</a:t>
            </a:r>
            <a:endParaRPr kumimoji="1" lang="en-US" altLang="zh-CN" sz="2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kumimoji="1" lang="zh-CN" altLang="en-US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（</a:t>
            </a:r>
            <a:r>
              <a:rPr kumimoji="1" lang="en-US" altLang="zh-CN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</a:t>
            </a:r>
            <a:r>
              <a:rPr kumimoji="1" lang="zh-CN" altLang="en-US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）快速排序</a:t>
            </a:r>
            <a:endParaRPr kumimoji="1" lang="en-US" altLang="zh-CN" sz="2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>
              <a:lnSpc>
                <a:spcPct val="150000"/>
              </a:lnSpc>
            </a:pPr>
            <a:r>
              <a:rPr kumimoji="1" lang="zh-CN" altLang="en-US" sz="2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基本思想</a:t>
            </a:r>
            <a:endParaRPr kumimoji="1" lang="en-US" altLang="zh-CN" sz="2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>
              <a:lnSpc>
                <a:spcPct val="150000"/>
              </a:lnSpc>
            </a:pPr>
            <a:r>
              <a:rPr kumimoji="1" lang="zh-CN" altLang="en-US" sz="2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伪代码</a:t>
            </a:r>
            <a:endParaRPr kumimoji="1" lang="en-US" altLang="zh-CN" sz="2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>
              <a:lnSpc>
                <a:spcPct val="150000"/>
              </a:lnSpc>
            </a:pPr>
            <a:r>
              <a:rPr kumimoji="1" lang="zh-CN" altLang="en-US" sz="2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算法性能</a:t>
            </a:r>
            <a:endParaRPr kumimoji="1" lang="en-US" altLang="zh-CN" sz="2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kumimoji="1" lang="zh-CN" altLang="en-US" sz="2800" dirty="0">
                <a:solidFill>
                  <a:srgbClr val="C00000"/>
                </a:solidFill>
              </a:rPr>
              <a:t>（</a:t>
            </a:r>
            <a:r>
              <a:rPr kumimoji="1" lang="en-US" altLang="zh-CN" sz="2800" dirty="0">
                <a:solidFill>
                  <a:srgbClr val="C00000"/>
                </a:solidFill>
              </a:rPr>
              <a:t>3</a:t>
            </a:r>
            <a:r>
              <a:rPr kumimoji="1" lang="zh-CN" altLang="en-US" sz="2800" dirty="0">
                <a:solidFill>
                  <a:srgbClr val="C00000"/>
                </a:solidFill>
              </a:rPr>
              <a:t>）随机快速排序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9421191-5D9D-7D45-A0C6-FC73B226B0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5E20D-8408-6842-9C4E-91A48B99822E}" type="slidenum">
              <a:rPr kumimoji="1" lang="zh-CN" altLang="en-US" smtClean="0"/>
              <a:pPr/>
              <a:t>41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5230771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7E302B7-3AD8-4CF2-9F93-073BA957A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6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Randomized-Quicksort  </a:t>
            </a:r>
            <a:r>
              <a:rPr lang="zh-CN" altLang="en-US" sz="3600" dirty="0">
                <a:solidFill>
                  <a:schemeClr val="bg1"/>
                </a:solidFill>
                <a:latin typeface="+mj-ea"/>
              </a:rPr>
              <a:t>背景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BD2559B-A63B-4492-8D5B-E7803DAB818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快速排序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Qsort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的平均效率虽好，但对于某些输入</a:t>
            </a:r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，时间复杂度为</a:t>
            </a:r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O(n</a:t>
            </a:r>
            <a:r>
              <a:rPr lang="en-US" altLang="zh-CN" sz="2800" baseline="300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zh-CN" altLang="en-US" sz="28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r>
              <a:rPr lang="zh-CN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可被针对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！</a:t>
            </a:r>
            <a:endParaRPr lang="en-US" altLang="zh-C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1800"/>
              </a:spcBef>
            </a:pP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将介绍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Randomized-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Qsort</a:t>
            </a:r>
            <a:endParaRPr lang="en-US" altLang="zh-C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简单的说，</a:t>
            </a:r>
            <a:r>
              <a:rPr lang="zh-CN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在</a:t>
            </a: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a[</a:t>
            </a:r>
            <a:r>
              <a:rPr lang="en-US" altLang="zh-CN" sz="2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]~a[</a:t>
            </a:r>
            <a:r>
              <a:rPr lang="en-US" altLang="zh-CN" sz="2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zh-CN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中随机选一个</a:t>
            </a: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pivot.</a:t>
            </a:r>
          </a:p>
          <a:p>
            <a:pPr lvl="2"/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由于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pivot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的选择是随机的，每次运行时间不定。</a:t>
            </a:r>
            <a:endParaRPr lang="en-US" altLang="zh-C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/>
            <a:endParaRPr lang="en-US" altLang="zh-C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优点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对任意确定的</a:t>
            </a:r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，运行时间的期望为</a:t>
            </a:r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O(n log n)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2"/>
            <a:r>
              <a:rPr lang="zh-CN" altLang="en-US" sz="2800" dirty="0">
                <a:solidFill>
                  <a:srgbClr val="96969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单次运行时间仍可能会退化到</a:t>
            </a:r>
            <a:r>
              <a:rPr lang="en-US" altLang="zh-CN" sz="2800" dirty="0">
                <a:solidFill>
                  <a:srgbClr val="96969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O(n</a:t>
            </a:r>
            <a:r>
              <a:rPr lang="en-US" altLang="zh-CN" sz="2800" baseline="30000" dirty="0">
                <a:solidFill>
                  <a:srgbClr val="96969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solidFill>
                  <a:srgbClr val="96969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zh-CN" altLang="en-US" sz="2800" dirty="0">
                <a:solidFill>
                  <a:srgbClr val="96969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，但是概率极低。</a:t>
            </a:r>
            <a:endParaRPr lang="en-US" altLang="zh-CN" sz="28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656EA30-70B4-7444-AF6A-CBC28AD15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5E20D-8408-6842-9C4E-91A48B99822E}" type="slidenum">
              <a:rPr kumimoji="1" lang="zh-CN" altLang="en-US" smtClean="0"/>
              <a:pPr/>
              <a:t>42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22333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2CBB9E-1E76-4DF2-BD4C-960D393F6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6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Randomized-Quicksort  </a:t>
            </a:r>
            <a:r>
              <a:rPr lang="zh-CN" altLang="en-US" sz="3600" dirty="0">
                <a:solidFill>
                  <a:schemeClr val="bg1"/>
                </a:solidFill>
                <a:latin typeface="Cambria" panose="02040503050406030204" pitchFamily="18" charset="0"/>
              </a:rPr>
              <a:t>描述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9C8785F-A718-443E-92B5-3C8B95A15EE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对</a:t>
            </a:r>
            <a:r>
              <a:rPr lang="en-US" altLang="zh-CN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Partition(</a:t>
            </a:r>
            <a:r>
              <a:rPr lang="en-US" altLang="zh-CN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</a:t>
            </a:r>
            <a:r>
              <a:rPr lang="en-US" altLang="zh-CN" sz="2800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zh-CN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zh-CN" sz="2800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zh-CN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过程做如下修改：</a:t>
            </a:r>
            <a:endParaRPr lang="en-US" altLang="zh-C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原本每次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partition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时选最后元素</a:t>
            </a:r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a[r]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作为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pivot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；</a:t>
            </a:r>
            <a:endParaRPr lang="en-US" altLang="zh-C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变种：</a:t>
            </a:r>
            <a:r>
              <a:rPr lang="zh-CN" altLang="en-US" sz="28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随机选一个元素</a:t>
            </a:r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a[k]</a:t>
            </a:r>
            <a:r>
              <a:rPr lang="zh-CN" altLang="en-US" sz="28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作为</a:t>
            </a:r>
            <a:r>
              <a:rPr lang="en-US" altLang="zh-CN" sz="28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pivot 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∈</a:t>
            </a:r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zh-CN" sz="2800" dirty="0" err="1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l,r</a:t>
            </a:r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C4960E88-9A70-4951-A5C0-9180CF300951}"/>
              </a:ext>
            </a:extLst>
          </p:cNvPr>
          <p:cNvGrpSpPr/>
          <p:nvPr/>
        </p:nvGrpSpPr>
        <p:grpSpPr>
          <a:xfrm>
            <a:off x="398033" y="3232815"/>
            <a:ext cx="8399892" cy="3292874"/>
            <a:chOff x="1318716" y="3159462"/>
            <a:chExt cx="8399892" cy="3292874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D5E4BE54-1906-41F2-B14D-C1A2F81887E7}"/>
                </a:ext>
              </a:extLst>
            </p:cNvPr>
            <p:cNvGrpSpPr/>
            <p:nvPr/>
          </p:nvGrpSpPr>
          <p:grpSpPr>
            <a:xfrm>
              <a:off x="1318716" y="3159462"/>
              <a:ext cx="8399892" cy="2677656"/>
              <a:chOff x="1318716" y="3159462"/>
              <a:chExt cx="8399892" cy="2677656"/>
            </a:xfrm>
          </p:grpSpPr>
          <p:sp>
            <p:nvSpPr>
              <p:cNvPr id="4" name="内容占位符 3">
                <a:extLst>
                  <a:ext uri="{FF2B5EF4-FFF2-40B4-BE49-F238E27FC236}">
                    <a16:creationId xmlns:a16="http://schemas.microsoft.com/office/drawing/2014/main" id="{4CF4FB3D-71B8-4CF8-B9B8-6E96261C3AB4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318716" y="3159462"/>
                <a:ext cx="8399892" cy="26776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§"/>
                  <a:defRPr kumimoji="1"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spcBef>
                    <a:spcPts val="0"/>
                  </a:spcBef>
                  <a:buFontTx/>
                  <a:buNone/>
                </a:pPr>
                <a:r>
                  <a:rPr lang="en-US" altLang="zh-CN" sz="2400" b="1" i="1" dirty="0">
                    <a:solidFill>
                      <a:schemeClr val="tx2"/>
                    </a:solidFill>
                    <a:latin typeface="Courier" pitchFamily="2" charset="0"/>
                    <a:cs typeface="Times New Roman" panose="02020603050405020304" pitchFamily="18" charset="0"/>
                  </a:rPr>
                  <a:t>exchange</a:t>
                </a:r>
                <a:r>
                  <a:rPr lang="en-US" altLang="zh-CN" sz="2400" dirty="0">
                    <a:latin typeface="Courier" pitchFamily="2" charset="0"/>
                    <a:cs typeface="Times New Roman" panose="02020603050405020304" pitchFamily="18" charset="0"/>
                  </a:rPr>
                  <a:t>(a[</a:t>
                </a:r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  <a:r>
                  <a:rPr lang="en-US" altLang="zh-CN" sz="2400" dirty="0">
                    <a:latin typeface="Courier" pitchFamily="2" charset="0"/>
                    <a:cs typeface="Times New Roman" panose="02020603050405020304" pitchFamily="18" charset="0"/>
                  </a:rPr>
                  <a:t> + rand()%(r –</a:t>
                </a:r>
                <a:r>
                  <a:rPr lang="zh-CN" altLang="en-US" sz="2400" dirty="0">
                    <a:latin typeface="Courier" pitchFamily="2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400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  <a:r>
                  <a:rPr lang="zh-CN" altLang="en-US" sz="2400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400" dirty="0">
                    <a:latin typeface="Courier" pitchFamily="2" charset="0"/>
                    <a:cs typeface="Times New Roman" panose="02020603050405020304" pitchFamily="18" charset="0"/>
                  </a:rPr>
                  <a:t>+ </a:t>
                </a:r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zh-CN" sz="2400" dirty="0">
                    <a:latin typeface="Courier" pitchFamily="2" charset="0"/>
                    <a:cs typeface="Times New Roman" panose="02020603050405020304" pitchFamily="18" charset="0"/>
                  </a:rPr>
                  <a:t>)], a[r]);</a:t>
                </a:r>
              </a:p>
              <a:p>
                <a:pPr marL="0" indent="0">
                  <a:spcBef>
                    <a:spcPts val="0"/>
                  </a:spcBef>
                  <a:buFontTx/>
                  <a:buNone/>
                </a:pPr>
                <a:r>
                  <a:rPr lang="en-US" altLang="zh-CN" sz="2000" b="1" dirty="0">
                    <a:solidFill>
                      <a:schemeClr val="tx2"/>
                    </a:solidFill>
                    <a:latin typeface="Courier" pitchFamily="2" charset="0"/>
                    <a:cs typeface="Times New Roman" panose="02020603050405020304" pitchFamily="18" charset="0"/>
                  </a:rPr>
                  <a:t>Key</a:t>
                </a:r>
                <a:r>
                  <a:rPr lang="en-US" altLang="zh-CN" sz="2000" dirty="0">
                    <a:latin typeface="Courier" pitchFamily="2" charset="0"/>
                    <a:cs typeface="Times New Roman" panose="02020603050405020304" pitchFamily="18" charset="0"/>
                  </a:rPr>
                  <a:t> p = a[r];</a:t>
                </a:r>
              </a:p>
              <a:p>
                <a:pPr marL="0" indent="0">
                  <a:spcBef>
                    <a:spcPts val="0"/>
                  </a:spcBef>
                  <a:buFontTx/>
                  <a:buNone/>
                </a:pPr>
                <a:r>
                  <a:rPr lang="en-US" altLang="zh-CN" sz="2000" b="1" dirty="0">
                    <a:solidFill>
                      <a:schemeClr val="tx2"/>
                    </a:solidFill>
                    <a:latin typeface="Courier" pitchFamily="2" charset="0"/>
                    <a:cs typeface="Times New Roman" panose="02020603050405020304" pitchFamily="18" charset="0"/>
                  </a:rPr>
                  <a:t>int</a:t>
                </a:r>
                <a:r>
                  <a:rPr lang="en-US" altLang="zh-CN" sz="2000" dirty="0">
                    <a:latin typeface="Courier" pitchFamily="2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000" dirty="0" err="1">
                    <a:latin typeface="Courier" pitchFamily="2" charset="0"/>
                    <a:cs typeface="Times New Roman" panose="02020603050405020304" pitchFamily="18" charset="0"/>
                  </a:rPr>
                  <a:t>i</a:t>
                </a:r>
                <a:r>
                  <a:rPr lang="en-US" altLang="zh-CN" sz="2000" dirty="0">
                    <a:latin typeface="Courier" pitchFamily="2" charset="0"/>
                    <a:cs typeface="Times New Roman" panose="02020603050405020304" pitchFamily="18" charset="0"/>
                  </a:rPr>
                  <a:t> = </a:t>
                </a:r>
                <a:r>
                  <a:rPr lang="en-US" altLang="zh-CN" sz="2000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  <a:r>
                  <a:rPr lang="en-US" altLang="zh-CN" sz="2000" dirty="0">
                    <a:latin typeface="Courier" pitchFamily="2" charset="0"/>
                    <a:cs typeface="Times New Roman" panose="02020603050405020304" pitchFamily="18" charset="0"/>
                  </a:rPr>
                  <a:t> ;</a:t>
                </a:r>
              </a:p>
              <a:p>
                <a:pPr marL="0" indent="0">
                  <a:spcBef>
                    <a:spcPts val="0"/>
                  </a:spcBef>
                  <a:buFontTx/>
                  <a:buNone/>
                </a:pPr>
                <a:r>
                  <a:rPr lang="en-US" altLang="zh-CN" sz="2000" b="1" dirty="0">
                    <a:solidFill>
                      <a:schemeClr val="tx2"/>
                    </a:solidFill>
                    <a:latin typeface="Courier" pitchFamily="2" charset="0"/>
                    <a:cs typeface="Times New Roman" panose="02020603050405020304" pitchFamily="18" charset="0"/>
                  </a:rPr>
                  <a:t>for</a:t>
                </a:r>
                <a:r>
                  <a:rPr lang="en-US" altLang="zh-CN" sz="2000" dirty="0">
                    <a:latin typeface="Courier" pitchFamily="2" charset="0"/>
                    <a:cs typeface="Times New Roman" panose="02020603050405020304" pitchFamily="18" charset="0"/>
                  </a:rPr>
                  <a:t> (int j = </a:t>
                </a:r>
                <a:r>
                  <a:rPr lang="en-US" altLang="zh-CN" sz="2000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  <a:r>
                  <a:rPr lang="en-US" altLang="zh-CN" sz="2000" dirty="0">
                    <a:latin typeface="Courier" pitchFamily="2" charset="0"/>
                    <a:cs typeface="Times New Roman" panose="02020603050405020304" pitchFamily="18" charset="0"/>
                  </a:rPr>
                  <a:t>; j&lt;r; </a:t>
                </a:r>
                <a:r>
                  <a:rPr lang="en-US" altLang="zh-CN" sz="2000" dirty="0" err="1">
                    <a:latin typeface="Courier" pitchFamily="2" charset="0"/>
                    <a:cs typeface="Times New Roman" panose="02020603050405020304" pitchFamily="18" charset="0"/>
                  </a:rPr>
                  <a:t>j++</a:t>
                </a:r>
                <a:r>
                  <a:rPr lang="en-US" altLang="zh-CN" sz="2000" dirty="0">
                    <a:latin typeface="Courier" pitchFamily="2" charset="0"/>
                    <a:cs typeface="Times New Roman" panose="02020603050405020304" pitchFamily="18" charset="0"/>
                  </a:rPr>
                  <a:t>)</a:t>
                </a:r>
              </a:p>
              <a:p>
                <a:pPr marL="0" indent="0">
                  <a:spcBef>
                    <a:spcPts val="0"/>
                  </a:spcBef>
                  <a:buFontTx/>
                  <a:buNone/>
                </a:pPr>
                <a:r>
                  <a:rPr lang="en-US" altLang="zh-CN" sz="2000" b="1" dirty="0">
                    <a:latin typeface="Courier" pitchFamily="2" charset="0"/>
                    <a:cs typeface="Times New Roman" panose="02020603050405020304" pitchFamily="18" charset="0"/>
                  </a:rPr>
                  <a:t>   </a:t>
                </a:r>
                <a:r>
                  <a:rPr lang="en-US" altLang="zh-CN" sz="2000" b="1" dirty="0">
                    <a:solidFill>
                      <a:schemeClr val="tx2"/>
                    </a:solidFill>
                    <a:latin typeface="Courier" pitchFamily="2" charset="0"/>
                    <a:cs typeface="Times New Roman" panose="02020603050405020304" pitchFamily="18" charset="0"/>
                  </a:rPr>
                  <a:t>if</a:t>
                </a:r>
                <a:r>
                  <a:rPr lang="en-US" altLang="zh-CN" sz="2000" dirty="0">
                    <a:latin typeface="Courier" pitchFamily="2" charset="0"/>
                    <a:cs typeface="Times New Roman" panose="02020603050405020304" pitchFamily="18" charset="0"/>
                  </a:rPr>
                  <a:t> (a[j] &lt;= p) </a:t>
                </a:r>
              </a:p>
              <a:p>
                <a:pPr marL="0" indent="0">
                  <a:spcBef>
                    <a:spcPts val="0"/>
                  </a:spcBef>
                  <a:buFontTx/>
                  <a:buNone/>
                </a:pPr>
                <a:r>
                  <a:rPr lang="en-US" altLang="zh-CN" sz="2000" i="1" dirty="0">
                    <a:latin typeface="Courier" pitchFamily="2" charset="0"/>
                    <a:cs typeface="Times New Roman" panose="02020603050405020304" pitchFamily="18" charset="0"/>
                  </a:rPr>
                  <a:t>      </a:t>
                </a:r>
                <a:r>
                  <a:rPr lang="en-US" altLang="zh-CN" sz="2000" b="1" i="1" dirty="0">
                    <a:solidFill>
                      <a:schemeClr val="tx2"/>
                    </a:solidFill>
                    <a:latin typeface="Courier" pitchFamily="2" charset="0"/>
                    <a:cs typeface="Times New Roman" panose="02020603050405020304" pitchFamily="18" charset="0"/>
                  </a:rPr>
                  <a:t>exchange</a:t>
                </a:r>
                <a:r>
                  <a:rPr lang="en-US" altLang="zh-CN" sz="2000" i="1" dirty="0">
                    <a:latin typeface="Courier" pitchFamily="2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000" dirty="0">
                    <a:latin typeface="Courier" pitchFamily="2" charset="0"/>
                    <a:cs typeface="Times New Roman" panose="02020603050405020304" pitchFamily="18" charset="0"/>
                  </a:rPr>
                  <a:t>(a[</a:t>
                </a:r>
                <a:r>
                  <a:rPr lang="en-US" altLang="zh-CN" sz="2000" dirty="0" err="1">
                    <a:latin typeface="Courier" pitchFamily="2" charset="0"/>
                    <a:cs typeface="Times New Roman" panose="02020603050405020304" pitchFamily="18" charset="0"/>
                  </a:rPr>
                  <a:t>i</a:t>
                </a:r>
                <a:r>
                  <a:rPr lang="en-US" altLang="zh-CN" sz="2000" dirty="0">
                    <a:latin typeface="Courier" pitchFamily="2" charset="0"/>
                    <a:cs typeface="Times New Roman" panose="02020603050405020304" pitchFamily="18" charset="0"/>
                  </a:rPr>
                  <a:t>++], a[j]);</a:t>
                </a:r>
              </a:p>
              <a:p>
                <a:pPr marL="0" indent="0">
                  <a:spcBef>
                    <a:spcPts val="0"/>
                  </a:spcBef>
                  <a:buFontTx/>
                  <a:buNone/>
                </a:pPr>
                <a:r>
                  <a:rPr lang="en-US" altLang="zh-CN" sz="2000" b="1" i="1" dirty="0">
                    <a:solidFill>
                      <a:schemeClr val="tx2"/>
                    </a:solidFill>
                    <a:latin typeface="Courier" pitchFamily="2" charset="0"/>
                    <a:cs typeface="Times New Roman" panose="02020603050405020304" pitchFamily="18" charset="0"/>
                  </a:rPr>
                  <a:t>exchange</a:t>
                </a:r>
                <a:r>
                  <a:rPr lang="en-US" altLang="zh-CN" sz="2000" dirty="0">
                    <a:latin typeface="Courier" pitchFamily="2" charset="0"/>
                    <a:cs typeface="Times New Roman" panose="02020603050405020304" pitchFamily="18" charset="0"/>
                  </a:rPr>
                  <a:t>(a[</a:t>
                </a:r>
                <a:r>
                  <a:rPr lang="en-US" altLang="zh-CN" sz="2000" dirty="0" err="1">
                    <a:latin typeface="Courier" pitchFamily="2" charset="0"/>
                    <a:cs typeface="Times New Roman" panose="02020603050405020304" pitchFamily="18" charset="0"/>
                  </a:rPr>
                  <a:t>i</a:t>
                </a:r>
                <a:r>
                  <a:rPr lang="en-US" altLang="zh-CN" sz="2000" dirty="0">
                    <a:latin typeface="Courier" pitchFamily="2" charset="0"/>
                    <a:cs typeface="Times New Roman" panose="02020603050405020304" pitchFamily="18" charset="0"/>
                  </a:rPr>
                  <a:t>], a[r]);</a:t>
                </a:r>
              </a:p>
              <a:p>
                <a:pPr marL="0" indent="0">
                  <a:spcBef>
                    <a:spcPts val="0"/>
                  </a:spcBef>
                  <a:buFontTx/>
                  <a:buNone/>
                </a:pPr>
                <a:r>
                  <a:rPr lang="en-US" altLang="zh-CN" sz="2000" b="1" dirty="0">
                    <a:solidFill>
                      <a:schemeClr val="tx2"/>
                    </a:solidFill>
                    <a:latin typeface="Courier" pitchFamily="2" charset="0"/>
                    <a:cs typeface="Times New Roman" panose="02020603050405020304" pitchFamily="18" charset="0"/>
                  </a:rPr>
                  <a:t>return</a:t>
                </a:r>
                <a:r>
                  <a:rPr lang="en-US" altLang="zh-CN" sz="2000" dirty="0">
                    <a:latin typeface="Courier" pitchFamily="2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000" dirty="0" err="1">
                    <a:latin typeface="Courier" pitchFamily="2" charset="0"/>
                    <a:cs typeface="Times New Roman" panose="02020603050405020304" pitchFamily="18" charset="0"/>
                  </a:rPr>
                  <a:t>i</a:t>
                </a:r>
                <a:r>
                  <a:rPr lang="en-US" altLang="zh-CN" sz="2000" dirty="0">
                    <a:latin typeface="Courier" pitchFamily="2" charset="0"/>
                    <a:cs typeface="Times New Roman" panose="02020603050405020304" pitchFamily="18" charset="0"/>
                  </a:rPr>
                  <a:t>;</a:t>
                </a:r>
              </a:p>
            </p:txBody>
          </p:sp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0FE5997D-5192-4EDB-9BB7-FEA008B7976A}"/>
                  </a:ext>
                </a:extLst>
              </p:cNvPr>
              <p:cNvSpPr txBox="1"/>
              <p:nvPr/>
            </p:nvSpPr>
            <p:spPr>
              <a:xfrm>
                <a:off x="6429413" y="3782542"/>
                <a:ext cx="292231" cy="18158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800" dirty="0"/>
                  <a:t>保持不变</a:t>
                </a:r>
              </a:p>
            </p:txBody>
          </p:sp>
          <p:sp>
            <p:nvSpPr>
              <p:cNvPr id="6" name="右大括号 5">
                <a:extLst>
                  <a:ext uri="{FF2B5EF4-FFF2-40B4-BE49-F238E27FC236}">
                    <a16:creationId xmlns:a16="http://schemas.microsoft.com/office/drawing/2014/main" id="{713E5764-A68A-4315-AFBC-8E67E74B8750}"/>
                  </a:ext>
                </a:extLst>
              </p:cNvPr>
              <p:cNvSpPr/>
              <p:nvPr/>
            </p:nvSpPr>
            <p:spPr bwMode="auto">
              <a:xfrm>
                <a:off x="6209327" y="3570417"/>
                <a:ext cx="169682" cy="2166960"/>
              </a:xfrm>
              <a:prstGeom prst="rightBrac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zh-CN" altLang="en-US" sz="2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F470E194-4864-4FB7-B760-C4D91D35E998}"/>
                  </a:ext>
                </a:extLst>
              </p:cNvPr>
              <p:cNvSpPr txBox="1"/>
              <p:nvPr/>
            </p:nvSpPr>
            <p:spPr>
              <a:xfrm>
                <a:off x="7064281" y="3533973"/>
                <a:ext cx="196905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dirty="0"/>
                  <a:t>随机选</a:t>
                </a:r>
                <a:r>
                  <a:rPr lang="en-US" altLang="zh-CN" sz="2400" dirty="0"/>
                  <a:t>pivot</a:t>
                </a:r>
                <a:endParaRPr lang="zh-CN" altLang="en-US" sz="2400" dirty="0"/>
              </a:p>
            </p:txBody>
          </p:sp>
        </p:grp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039F645E-55A1-414C-A3DA-13A0580451E8}"/>
                </a:ext>
              </a:extLst>
            </p:cNvPr>
            <p:cNvSpPr txBox="1"/>
            <p:nvPr/>
          </p:nvSpPr>
          <p:spPr>
            <a:xfrm>
              <a:off x="5775487" y="5990671"/>
              <a:ext cx="38645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Randomized-partition(</a:t>
              </a:r>
              <a:r>
                <a:rPr lang="en-US" altLang="zh-CN" sz="2400" dirty="0" err="1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a,</a:t>
              </a:r>
              <a:r>
                <a:rPr lang="en-US" altLang="zh-CN" sz="2400" i="1" dirty="0" err="1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</a:t>
              </a:r>
              <a:r>
                <a:rPr lang="en-US" altLang="zh-CN" sz="2400" dirty="0" err="1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  <a:r>
                <a:rPr lang="en-US" altLang="zh-CN" sz="2400" i="1" dirty="0" err="1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r>
                <a:rPr lang="en-US" altLang="zh-CN" sz="24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</p:grpSp>
      <p:sp>
        <p:nvSpPr>
          <p:cNvPr id="11" name="灯片编号占位符 10">
            <a:extLst>
              <a:ext uri="{FF2B5EF4-FFF2-40B4-BE49-F238E27FC236}">
                <a16:creationId xmlns:a16="http://schemas.microsoft.com/office/drawing/2014/main" id="{69CC2488-3475-EE47-851E-B11365612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5E20D-8408-6842-9C4E-91A48B99822E}" type="slidenum">
              <a:rPr kumimoji="1" lang="zh-CN" altLang="en-US" smtClean="0"/>
              <a:pPr/>
              <a:t>43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93696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444D060-1156-4A54-AB20-D75A020F6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6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Expected running time</a:t>
            </a:r>
            <a:r>
              <a:rPr lang="zh-CN" altLang="en-US" sz="3600" dirty="0">
                <a:solidFill>
                  <a:schemeClr val="bg1"/>
                </a:solidFill>
                <a:latin typeface="Cambria" panose="02040503050406030204" pitchFamily="18" charset="0"/>
              </a:rPr>
              <a:t>分析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A1D2171-84AD-45C1-9B58-E6EEC69D5E9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假设</a:t>
            </a:r>
            <a:r>
              <a:rPr lang="en-US" altLang="zh-CN" sz="28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I=(a</a:t>
            </a:r>
            <a:r>
              <a:rPr lang="en-US" altLang="zh-CN" sz="2800" baseline="-250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8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,…,a</a:t>
            </a:r>
            <a:r>
              <a:rPr lang="en-US" altLang="zh-CN" sz="2800" baseline="-250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zh-CN" sz="28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是给定的一个输入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(fixed)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en-US" altLang="zh-C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定义</a:t>
            </a:r>
            <a:r>
              <a:rPr lang="en-US" altLang="zh-CN" sz="28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:=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随机快排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(randomized-</a:t>
            </a: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Qsort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对</a:t>
            </a:r>
            <a:r>
              <a:rPr lang="en-US" altLang="zh-CN" sz="28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排序时</a:t>
            </a:r>
            <a:br>
              <a:rPr lang="en-US" altLang="zh-CN" sz="2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CN" sz="2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总共用了多少次比较</a:t>
            </a:r>
            <a:endParaRPr lang="en-US" altLang="zh-C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注意</a:t>
            </a:r>
            <a:r>
              <a:rPr lang="en-US" altLang="zh-CN" sz="28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T(I)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lang="en-US" altLang="zh-CN" sz="28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是线性关系。</a:t>
            </a:r>
            <a:endParaRPr lang="en-US" altLang="zh-C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altLang="zh-CN" sz="28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T(I)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lang="en-US" altLang="zh-CN" sz="28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都是随机变量，都取决于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pivot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的选择。</a:t>
            </a:r>
            <a:endParaRPr lang="en-US" altLang="zh-C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1800"/>
              </a:spcBef>
            </a:pP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我们希望分析</a:t>
            </a:r>
            <a:r>
              <a:rPr lang="en-US" altLang="zh-CN" sz="28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E[X]</a:t>
            </a:r>
          </a:p>
          <a:p>
            <a:pPr lvl="1"/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注意现在期望是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over all choices of the pivots</a:t>
            </a:r>
            <a:b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而之前期望是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over all choices of the input </a:t>
            </a:r>
            <a:r>
              <a:rPr lang="en-US" altLang="zh-CN" sz="28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en-US" altLang="zh-C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A766718-D38A-3244-ABAB-F951B3703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5E20D-8408-6842-9C4E-91A48B99822E}" type="slidenum">
              <a:rPr kumimoji="1" lang="zh-CN" altLang="en-US" smtClean="0"/>
              <a:pPr/>
              <a:t>44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37808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C1CFCB8-1F3A-BA42-A604-B009D69A27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F7FF36E5-67B9-4181-BE41-BA5F391142C7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/>
            <p:txBody>
              <a:bodyPr>
                <a:normAutofit/>
              </a:bodyPr>
              <a:lstStyle/>
              <a:p>
                <a:pPr lvl="1"/>
                <a:r>
                  <a:rPr lang="zh-CN" altLang="en-US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仍有</a:t>
                </a:r>
                <a:r>
                  <a:rPr lang="en-US" altLang="zh-CN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  <a:endParaRPr lang="en-US" altLang="zh-CN" sz="3200" dirty="0"/>
              </a:p>
              <a:p>
                <a:pPr lvl="2"/>
                <a:r>
                  <a:rPr lang="en-US" altLang="zh-CN" sz="2800" dirty="0">
                    <a:solidFill>
                      <a:schemeClr val="accent5">
                        <a:lumMod val="2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E[X]=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altLang="zh-CN" sz="2800" i="1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altLang="zh-CN" sz="2800" i="1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altLang="zh-CN" sz="2800" i="1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CN" sz="2800" i="1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nary>
                          <m:naryPr>
                            <m:chr m:val="∑"/>
                            <m:ctrlPr>
                              <a:rPr lang="en-US" altLang="zh-CN" sz="2800" i="1" dirty="0">
                                <a:solidFill>
                                  <a:schemeClr val="accent5">
                                    <a:lumMod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altLang="zh-CN" sz="2800" i="1" dirty="0">
                                <a:solidFill>
                                  <a:schemeClr val="accent5">
                                    <a:lumMod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𝑞</m:t>
                            </m:r>
                            <m:r>
                              <a:rPr lang="en-US" altLang="zh-CN" sz="2800" i="1" dirty="0">
                                <a:solidFill>
                                  <a:schemeClr val="accent5">
                                    <a:lumMod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2800" i="1" dirty="0">
                                <a:solidFill>
                                  <a:schemeClr val="accent5">
                                    <a:lumMod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en-US" altLang="zh-CN" sz="2800" i="1" dirty="0">
                                <a:solidFill>
                                  <a:schemeClr val="accent5">
                                    <a:lumMod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  <m:sup>
                            <m:r>
                              <a:rPr lang="en-US" altLang="zh-CN" sz="2800" i="1" dirty="0">
                                <a:solidFill>
                                  <a:schemeClr val="accent5">
                                    <a:lumMod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r>
                              <a:rPr lang="en-US" altLang="zh-CN" sz="2800" i="1" dirty="0">
                                <a:solidFill>
                                  <a:schemeClr val="accent5">
                                    <a:lumMod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𝑃𝑟</m:t>
                            </m:r>
                            <m:d>
                              <m:dPr>
                                <m:begChr m:val="["/>
                                <m:endChr m:val="]"/>
                                <m:ctrlPr>
                                  <a:rPr lang="en-US" altLang="zh-CN" sz="2800" i="1" dirty="0">
                                    <a:solidFill>
                                      <a:schemeClr val="accent5">
                                        <a:lumMod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zh-CN" altLang="en-US" sz="2800" i="1" dirty="0">
                                    <a:solidFill>
                                      <a:schemeClr val="accent5">
                                        <a:lumMod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值</m:t>
                                </m:r>
                                <m:r>
                                  <a:rPr lang="en-US" altLang="zh-CN" sz="2800" i="1" dirty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US" altLang="zh-CN" sz="2800" i="1" dirty="0">
                                    <a:solidFill>
                                      <a:schemeClr val="accent5">
                                        <a:lumMod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zh-CN" altLang="en-US" sz="2800" i="1" dirty="0">
                                    <a:solidFill>
                                      <a:schemeClr val="accent5">
                                        <a:lumMod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和值</m:t>
                                </m:r>
                                <m:r>
                                  <a:rPr lang="en-US" altLang="zh-CN" sz="2800" i="1" dirty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  <m:r>
                                  <a:rPr lang="en-US" altLang="zh-CN" sz="2800" i="1" dirty="0">
                                    <a:solidFill>
                                      <a:schemeClr val="accent5">
                                        <a:lumMod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zh-CN" altLang="en-US" sz="2800" i="1" dirty="0">
                                    <a:solidFill>
                                      <a:schemeClr val="accent5">
                                        <a:lumMod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被比较</m:t>
                                </m:r>
                              </m:e>
                            </m:d>
                          </m:e>
                        </m:nary>
                      </m:e>
                    </m:nary>
                  </m:oMath>
                </a14:m>
                <a:endParaRPr lang="en-US" altLang="zh-CN" sz="2800" dirty="0">
                  <a:solidFill>
                    <a:schemeClr val="accent5">
                      <a:lumMod val="2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2"/>
                <a:r>
                  <a:rPr lang="zh-CN" altLang="en-US" sz="2800" dirty="0">
                    <a:solidFill>
                      <a:schemeClr val="accent5">
                        <a:lumMod val="25000"/>
                      </a:schemeClr>
                    </a:solidFill>
                    <a:latin typeface="Cambria" panose="02040503050406030204" pitchFamily="18" charset="0"/>
                  </a:rPr>
                  <a:t>𝑃𝑟</a:t>
                </a:r>
                <a:r>
                  <a:rPr lang="en-US" altLang="zh-CN" sz="2800" dirty="0">
                    <a:solidFill>
                      <a:schemeClr val="accent5">
                        <a:lumMod val="25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[</a:t>
                </a:r>
                <a:r>
                  <a:rPr lang="zh-CN" altLang="en-US" sz="2800" dirty="0">
                    <a:solidFill>
                      <a:schemeClr val="accent5">
                        <a:lumMod val="25000"/>
                      </a:schemeClr>
                    </a:solidFill>
                    <a:latin typeface="Cambria" panose="02040503050406030204" pitchFamily="18" charset="0"/>
                  </a:rPr>
                  <a:t>值𝑝 和值𝑞 被比较</a:t>
                </a:r>
                <a:r>
                  <a:rPr lang="en-US" altLang="zh-CN" sz="2800" dirty="0">
                    <a:solidFill>
                      <a:schemeClr val="accent5">
                        <a:lumMod val="25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]=</a:t>
                </a:r>
                <a:r>
                  <a:rPr lang="en-US" altLang="zh-CN" sz="2800" dirty="0" err="1">
                    <a:solidFill>
                      <a:schemeClr val="accent5">
                        <a:lumMod val="25000"/>
                      </a:schemeClr>
                    </a:solidFill>
                  </a:rPr>
                  <a:t>Pr</a:t>
                </a:r>
                <a:r>
                  <a:rPr lang="en-US" altLang="zh-CN" sz="2800" dirty="0">
                    <a:solidFill>
                      <a:schemeClr val="accent5">
                        <a:lumMod val="25000"/>
                      </a:schemeClr>
                    </a:solidFill>
                  </a:rPr>
                  <a:t>[</a:t>
                </a:r>
                <a:r>
                  <a:rPr lang="en-US" altLang="zh-CN" sz="2800" dirty="0" err="1">
                    <a:solidFill>
                      <a:schemeClr val="accent5">
                        <a:lumMod val="25000"/>
                      </a:schemeClr>
                    </a:solidFill>
                  </a:rPr>
                  <a:t>W</a:t>
                </a:r>
                <a:r>
                  <a:rPr lang="en-US" altLang="zh-CN" sz="2800" baseline="-25000" dirty="0" err="1">
                    <a:solidFill>
                      <a:schemeClr val="accent5">
                        <a:lumMod val="25000"/>
                      </a:schemeClr>
                    </a:solidFill>
                  </a:rPr>
                  <a:t>p,q</a:t>
                </a:r>
                <a:r>
                  <a:rPr lang="en-US" altLang="zh-CN" sz="2800" dirty="0">
                    <a:solidFill>
                      <a:schemeClr val="accent5">
                        <a:lumMod val="25000"/>
                      </a:schemeClr>
                    </a:solidFill>
                  </a:rPr>
                  <a:t>=p]</a:t>
                </a:r>
                <a:r>
                  <a:rPr lang="en-US" altLang="zh-CN" sz="2800" dirty="0"/>
                  <a:t> + </a:t>
                </a:r>
                <a:r>
                  <a:rPr lang="en-US" altLang="zh-CN" sz="2800" dirty="0" err="1">
                    <a:solidFill>
                      <a:schemeClr val="accent5">
                        <a:lumMod val="25000"/>
                      </a:schemeClr>
                    </a:solidFill>
                  </a:rPr>
                  <a:t>Pr</a:t>
                </a:r>
                <a:r>
                  <a:rPr lang="en-US" altLang="zh-CN" sz="2800" dirty="0">
                    <a:solidFill>
                      <a:schemeClr val="accent5">
                        <a:lumMod val="25000"/>
                      </a:schemeClr>
                    </a:solidFill>
                  </a:rPr>
                  <a:t>[</a:t>
                </a:r>
                <a:r>
                  <a:rPr lang="en-US" altLang="zh-CN" sz="2800" dirty="0" err="1">
                    <a:solidFill>
                      <a:schemeClr val="accent5">
                        <a:lumMod val="25000"/>
                      </a:schemeClr>
                    </a:solidFill>
                  </a:rPr>
                  <a:t>W</a:t>
                </a:r>
                <a:r>
                  <a:rPr lang="en-US" altLang="zh-CN" sz="2800" baseline="-25000" dirty="0" err="1">
                    <a:solidFill>
                      <a:schemeClr val="accent5">
                        <a:lumMod val="25000"/>
                      </a:schemeClr>
                    </a:solidFill>
                  </a:rPr>
                  <a:t>p,q</a:t>
                </a:r>
                <a:r>
                  <a:rPr lang="en-US" altLang="zh-CN" sz="2800" dirty="0">
                    <a:solidFill>
                      <a:schemeClr val="accent5">
                        <a:lumMod val="25000"/>
                      </a:schemeClr>
                    </a:solidFill>
                  </a:rPr>
                  <a:t>=q].</a:t>
                </a:r>
                <a:endParaRPr lang="zh-CN" altLang="en-US" sz="2800" dirty="0">
                  <a:solidFill>
                    <a:schemeClr val="accent5">
                      <a:lumMod val="2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F7FF36E5-67B9-4181-BE41-BA5F391142C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>
                <a:blip r:embed="rId3"/>
                <a:stretch>
                  <a:fillRect t="-42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文本框 4">
            <a:extLst>
              <a:ext uri="{FF2B5EF4-FFF2-40B4-BE49-F238E27FC236}">
                <a16:creationId xmlns:a16="http://schemas.microsoft.com/office/drawing/2014/main" id="{93282E1A-FBFD-4A42-9DE1-C1A3F88E1769}"/>
              </a:ext>
            </a:extLst>
          </p:cNvPr>
          <p:cNvSpPr txBox="1"/>
          <p:nvPr/>
        </p:nvSpPr>
        <p:spPr>
          <a:xfrm>
            <a:off x="933254" y="3043720"/>
            <a:ext cx="766399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/>
              <a:t>引理</a:t>
            </a:r>
            <a:r>
              <a:rPr lang="en-US" altLang="zh-CN" sz="2800" dirty="0"/>
              <a:t>.  </a:t>
            </a:r>
            <a:r>
              <a:rPr lang="zh-CN" altLang="en-US" sz="2800" dirty="0"/>
              <a:t>随机快排中</a:t>
            </a:r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</a:rPr>
              <a:t>[</a:t>
            </a:r>
            <a:r>
              <a:rPr lang="en-US" altLang="zh-CN" sz="2800" dirty="0" err="1">
                <a:solidFill>
                  <a:schemeClr val="accent5">
                    <a:lumMod val="25000"/>
                  </a:schemeClr>
                </a:solidFill>
              </a:rPr>
              <a:t>p,q</a:t>
            </a:r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</a:rPr>
              <a:t>]</a:t>
            </a:r>
            <a:r>
              <a:rPr lang="zh-CN" altLang="en-US" sz="2800" dirty="0"/>
              <a:t>中任何数是该区间胜者的概率均等。因此</a:t>
            </a:r>
            <a:r>
              <a:rPr lang="en-US" altLang="zh-CN" sz="2400" dirty="0" err="1">
                <a:solidFill>
                  <a:schemeClr val="accent5">
                    <a:lumMod val="25000"/>
                  </a:schemeClr>
                </a:solidFill>
              </a:rPr>
              <a:t>Pr</a:t>
            </a:r>
            <a:r>
              <a:rPr lang="en-US" altLang="zh-CN" sz="2400" dirty="0">
                <a:solidFill>
                  <a:schemeClr val="accent5">
                    <a:lumMod val="25000"/>
                  </a:schemeClr>
                </a:solidFill>
              </a:rPr>
              <a:t>[</a:t>
            </a:r>
            <a:r>
              <a:rPr lang="en-US" altLang="zh-CN" sz="2400" dirty="0" err="1">
                <a:solidFill>
                  <a:schemeClr val="accent5">
                    <a:lumMod val="25000"/>
                  </a:schemeClr>
                </a:solidFill>
              </a:rPr>
              <a:t>W</a:t>
            </a:r>
            <a:r>
              <a:rPr lang="en-US" altLang="zh-CN" sz="2400" baseline="-25000" dirty="0" err="1">
                <a:solidFill>
                  <a:schemeClr val="accent5">
                    <a:lumMod val="25000"/>
                  </a:schemeClr>
                </a:solidFill>
              </a:rPr>
              <a:t>p,q</a:t>
            </a:r>
            <a:r>
              <a:rPr lang="en-US" altLang="zh-CN" sz="2400" dirty="0">
                <a:solidFill>
                  <a:schemeClr val="accent5">
                    <a:lumMod val="25000"/>
                  </a:schemeClr>
                </a:solidFill>
              </a:rPr>
              <a:t>=p]</a:t>
            </a:r>
            <a:r>
              <a:rPr lang="en-US" altLang="zh-CN" sz="2400" dirty="0"/>
              <a:t> </a:t>
            </a:r>
            <a:r>
              <a:rPr lang="en-US" altLang="zh-CN" sz="2400" dirty="0">
                <a:solidFill>
                  <a:schemeClr val="accent5">
                    <a:lumMod val="25000"/>
                  </a:schemeClr>
                </a:solidFill>
              </a:rPr>
              <a:t>=</a:t>
            </a:r>
            <a:r>
              <a:rPr lang="en-US" altLang="zh-CN" sz="2400" dirty="0"/>
              <a:t> </a:t>
            </a:r>
            <a:r>
              <a:rPr lang="en-US" altLang="zh-CN" sz="2400" dirty="0" err="1">
                <a:solidFill>
                  <a:schemeClr val="accent5">
                    <a:lumMod val="25000"/>
                  </a:schemeClr>
                </a:solidFill>
              </a:rPr>
              <a:t>Pr</a:t>
            </a:r>
            <a:r>
              <a:rPr lang="en-US" altLang="zh-CN" sz="2400" dirty="0">
                <a:solidFill>
                  <a:schemeClr val="accent5">
                    <a:lumMod val="25000"/>
                  </a:schemeClr>
                </a:solidFill>
              </a:rPr>
              <a:t>[</a:t>
            </a:r>
            <a:r>
              <a:rPr lang="en-US" altLang="zh-CN" sz="2400" dirty="0" err="1">
                <a:solidFill>
                  <a:schemeClr val="accent5">
                    <a:lumMod val="25000"/>
                  </a:schemeClr>
                </a:solidFill>
              </a:rPr>
              <a:t>W</a:t>
            </a:r>
            <a:r>
              <a:rPr lang="en-US" altLang="zh-CN" sz="2400" baseline="-25000" dirty="0" err="1">
                <a:solidFill>
                  <a:schemeClr val="accent5">
                    <a:lumMod val="25000"/>
                  </a:schemeClr>
                </a:solidFill>
              </a:rPr>
              <a:t>p,q</a:t>
            </a:r>
            <a:r>
              <a:rPr lang="en-US" altLang="zh-CN" sz="2400" dirty="0">
                <a:solidFill>
                  <a:schemeClr val="accent5">
                    <a:lumMod val="25000"/>
                  </a:schemeClr>
                </a:solidFill>
              </a:rPr>
              <a:t>=q] = 1 / (q-p+1)</a:t>
            </a:r>
            <a:r>
              <a:rPr lang="en-US" altLang="zh-CN" sz="2400" dirty="0"/>
              <a:t> </a:t>
            </a:r>
            <a:endParaRPr lang="zh-CN" altLang="en-US" sz="28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95884FD-1A2C-D04B-8324-4BF18B546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5E20D-8408-6842-9C4E-91A48B99822E}" type="slidenum">
              <a:rPr kumimoji="1" lang="zh-CN" altLang="en-US" smtClean="0"/>
              <a:pPr/>
              <a:t>45</a:t>
            </a:fld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10F104C3-B94E-A64E-B3F2-73FDD803A97D}"/>
                  </a:ext>
                </a:extLst>
              </p:cNvPr>
              <p:cNvSpPr txBox="1"/>
              <p:nvPr/>
            </p:nvSpPr>
            <p:spPr>
              <a:xfrm>
                <a:off x="1094282" y="4187422"/>
                <a:ext cx="6792418" cy="22429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mcs>
                            <m:mc>
                              <m:mcPr>
                                <m:count m:val="3"/>
                                <m:mcJc m:val="center"/>
                              </m:mcPr>
                            </m:mc>
                          </m:mcs>
                          <m:ctrlPr>
                            <a:rPr lang="en-US" altLang="zh-CN" sz="2400" i="1" smtClean="0">
                              <a:solidFill>
                                <a:schemeClr val="accent5">
                                  <a:lumMod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r>
                              <m:rPr>
                                <m:nor/>
                              </m:rPr>
                              <a:rPr lang="en-US" altLang="zh-CN" sz="2400" dirty="0">
                                <a:solidFill>
                                  <a:schemeClr val="accent5">
                                    <a:lumMod val="25000"/>
                                  </a:schemeClr>
                                </a:solidFill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E</m:t>
                            </m:r>
                            <m:r>
                              <m:rPr>
                                <m:nor/>
                              </m:rPr>
                              <a:rPr lang="en-US" altLang="zh-CN" sz="2400" dirty="0">
                                <a:solidFill>
                                  <a:schemeClr val="accent5">
                                    <a:lumMod val="25000"/>
                                  </a:schemeClr>
                                </a:solidFill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[</m:t>
                            </m:r>
                            <m:r>
                              <m:rPr>
                                <m:nor/>
                              </m:rPr>
                              <a:rPr lang="en-US" altLang="zh-CN" sz="2400" dirty="0">
                                <a:solidFill>
                                  <a:schemeClr val="accent5">
                                    <a:lumMod val="25000"/>
                                  </a:schemeClr>
                                </a:solidFill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X</m:t>
                            </m:r>
                            <m:r>
                              <m:rPr>
                                <m:nor/>
                              </m:rPr>
                              <a:rPr lang="en-US" altLang="zh-CN" sz="2400" dirty="0">
                                <a:solidFill>
                                  <a:schemeClr val="accent5">
                                    <a:lumMod val="25000"/>
                                  </a:schemeClr>
                                </a:solidFill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]</m:t>
                            </m:r>
                          </m:e>
                          <m:e>
                            <m:r>
                              <a:rPr lang="en-US" altLang="zh-CN" sz="2400" i="1">
                                <a:solidFill>
                                  <a:schemeClr val="accent5">
                                    <a:lumMod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</m:e>
                          <m:e>
                            <m:nary>
                              <m:naryPr>
                                <m:chr m:val="∑"/>
                                <m:ctrlPr>
                                  <a:rPr lang="en-US" altLang="zh-CN" sz="2400" i="1" dirty="0">
                                    <a:solidFill>
                                      <a:schemeClr val="accent5">
                                        <a:lumMod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altLang="zh-CN" sz="2400" i="1" dirty="0">
                                    <a:solidFill>
                                      <a:schemeClr val="accent5">
                                        <a:lumMod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US" altLang="zh-CN" sz="2400" i="1" dirty="0">
                                    <a:solidFill>
                                      <a:schemeClr val="accent5">
                                        <a:lumMod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sub>
                              <m:sup>
                                <m:r>
                                  <a:rPr lang="en-US" altLang="zh-CN" sz="2400" i="1" dirty="0">
                                    <a:solidFill>
                                      <a:schemeClr val="accent5">
                                        <a:lumMod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p>
                              <m:e>
                                <m:nary>
                                  <m:naryPr>
                                    <m:chr m:val="∑"/>
                                    <m:ctrlPr>
                                      <a:rPr lang="en-US" altLang="zh-CN" sz="2400" i="1" dirty="0">
                                        <a:solidFill>
                                          <a:schemeClr val="accent5">
                                            <a:lumMod val="2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en-US" altLang="zh-CN" sz="2400" i="1" dirty="0">
                                        <a:solidFill>
                                          <a:schemeClr val="accent5">
                                            <a:lumMod val="2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  <m:r>
                                      <a:rPr lang="en-US" altLang="zh-CN" sz="2400" i="1" dirty="0">
                                        <a:solidFill>
                                          <a:schemeClr val="accent5">
                                            <a:lumMod val="2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r>
                                      <a:rPr lang="en-US" altLang="zh-CN" sz="2400" i="1" dirty="0">
                                        <a:solidFill>
                                          <a:schemeClr val="accent5">
                                            <a:lumMod val="2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  <m:r>
                                      <a:rPr lang="en-US" altLang="zh-CN" sz="2400" i="1" dirty="0">
                                        <a:solidFill>
                                          <a:schemeClr val="accent5">
                                            <a:lumMod val="2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+1</m:t>
                                    </m:r>
                                  </m:sub>
                                  <m:sup>
                                    <m:r>
                                      <a:rPr lang="en-US" altLang="zh-CN" sz="2400" i="1" dirty="0">
                                        <a:solidFill>
                                          <a:schemeClr val="accent5">
                                            <a:lumMod val="2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p>
                                  <m:e>
                                    <m:r>
                                      <a:rPr lang="en-US" altLang="zh-CN" sz="2400" i="1" dirty="0">
                                        <a:solidFill>
                                          <a:schemeClr val="accent5">
                                            <a:lumMod val="2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𝑃𝑟</m:t>
                                    </m:r>
                                    <m:d>
                                      <m:dPr>
                                        <m:begChr m:val="["/>
                                        <m:endChr m:val="]"/>
                                        <m:ctrlPr>
                                          <a:rPr lang="en-US" altLang="zh-CN" sz="2400" i="1" dirty="0">
                                            <a:solidFill>
                                              <a:schemeClr val="accent5">
                                                <a:lumMod val="2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zh-CN" altLang="en-US" sz="2400" i="1" dirty="0">
                                            <a:solidFill>
                                              <a:schemeClr val="accent5">
                                                <a:lumMod val="2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值</m:t>
                                        </m:r>
                                        <m:r>
                                          <a:rPr lang="en-US" altLang="zh-CN" sz="2400" i="1" dirty="0">
                                            <a:solidFill>
                                              <a:srgbClr val="00206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  <m:r>
                                          <a:rPr lang="en-US" altLang="zh-CN" sz="2400" i="1" dirty="0">
                                            <a:solidFill>
                                              <a:schemeClr val="accent5">
                                                <a:lumMod val="2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 </m:t>
                                        </m:r>
                                        <m:r>
                                          <a:rPr lang="zh-CN" altLang="en-US" sz="2400" i="1" dirty="0">
                                            <a:solidFill>
                                              <a:schemeClr val="accent5">
                                                <a:lumMod val="2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和值</m:t>
                                        </m:r>
                                        <m:r>
                                          <a:rPr lang="en-US" altLang="zh-CN" sz="2400" i="1" dirty="0">
                                            <a:solidFill>
                                              <a:srgbClr val="00206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  <m:r>
                                          <a:rPr lang="en-US" altLang="zh-CN" sz="2400" i="1" dirty="0">
                                            <a:solidFill>
                                              <a:schemeClr val="accent5">
                                                <a:lumMod val="2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 </m:t>
                                        </m:r>
                                        <m:r>
                                          <a:rPr lang="zh-CN" altLang="en-US" sz="2400" i="1" dirty="0">
                                            <a:solidFill>
                                              <a:schemeClr val="accent5">
                                                <a:lumMod val="2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被比较</m:t>
                                        </m:r>
                                      </m:e>
                                    </m:d>
                                  </m:e>
                                </m:nary>
                              </m:e>
                            </m:nary>
                          </m:e>
                        </m:mr>
                        <m:mr>
                          <m:e/>
                          <m:e>
                            <m:r>
                              <a:rPr lang="en-US" altLang="zh-CN" sz="2400" i="1">
                                <a:solidFill>
                                  <a:schemeClr val="accent5">
                                    <a:lumMod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</m:e>
                          <m:e>
                            <m:nary>
                              <m:naryPr>
                                <m:chr m:val="∑"/>
                                <m:ctrlPr>
                                  <a:rPr lang="en-US" altLang="zh-CN" sz="2400" i="1" dirty="0">
                                    <a:solidFill>
                                      <a:schemeClr val="accent5">
                                        <a:lumMod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altLang="zh-CN" sz="2400" i="1" dirty="0">
                                    <a:solidFill>
                                      <a:schemeClr val="accent5">
                                        <a:lumMod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US" altLang="zh-CN" sz="2400" i="1" dirty="0">
                                    <a:solidFill>
                                      <a:schemeClr val="accent5">
                                        <a:lumMod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sub>
                              <m:sup>
                                <m:r>
                                  <a:rPr lang="en-US" altLang="zh-CN" sz="2400" i="1" dirty="0">
                                    <a:solidFill>
                                      <a:schemeClr val="accent5">
                                        <a:lumMod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p>
                              <m:e>
                                <m:nary>
                                  <m:naryPr>
                                    <m:chr m:val="∑"/>
                                    <m:ctrlPr>
                                      <a:rPr lang="en-US" altLang="zh-CN" sz="2400" i="1" dirty="0">
                                        <a:solidFill>
                                          <a:schemeClr val="accent5">
                                            <a:lumMod val="2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en-US" altLang="zh-CN" sz="2400" i="1" dirty="0">
                                        <a:solidFill>
                                          <a:schemeClr val="accent5">
                                            <a:lumMod val="2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  <m:r>
                                      <a:rPr lang="en-US" altLang="zh-CN" sz="2400" i="1" dirty="0">
                                        <a:solidFill>
                                          <a:schemeClr val="accent5">
                                            <a:lumMod val="2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r>
                                      <a:rPr lang="en-US" altLang="zh-CN" sz="2400" i="1" dirty="0">
                                        <a:solidFill>
                                          <a:schemeClr val="accent5">
                                            <a:lumMod val="2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  <m:r>
                                      <a:rPr lang="en-US" altLang="zh-CN" sz="2400" i="1" dirty="0">
                                        <a:solidFill>
                                          <a:schemeClr val="accent5">
                                            <a:lumMod val="2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+1</m:t>
                                    </m:r>
                                  </m:sub>
                                  <m:sup>
                                    <m:r>
                                      <a:rPr lang="en-US" altLang="zh-CN" sz="2400" i="1" dirty="0">
                                        <a:solidFill>
                                          <a:schemeClr val="accent5">
                                            <a:lumMod val="2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p>
                                  <m:e>
                                    <m:f>
                                      <m:fPr>
                                        <m:ctrlPr>
                                          <a:rPr lang="en-US" altLang="zh-CN" sz="2400" i="1" dirty="0" smtClean="0">
                                            <a:solidFill>
                                              <a:schemeClr val="accent5">
                                                <a:lumMod val="50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altLang="zh-CN" sz="2400" i="1" dirty="0">
                                            <a:solidFill>
                                              <a:schemeClr val="accent5">
                                                <a:lumMod val="50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num>
                                      <m:den>
                                        <m:r>
                                          <a:rPr lang="en-US" altLang="zh-CN" sz="2400" b="0" i="1" dirty="0" smtClean="0">
                                            <a:solidFill>
                                              <a:schemeClr val="accent5">
                                                <a:lumMod val="50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  <m:r>
                                          <a:rPr lang="en-US" altLang="zh-CN" sz="2400" b="0" i="1" dirty="0" smtClean="0">
                                            <a:solidFill>
                                              <a:schemeClr val="accent5">
                                                <a:lumMod val="50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en-US" altLang="zh-CN" sz="2400" b="0" i="1" dirty="0" smtClean="0">
                                            <a:solidFill>
                                              <a:schemeClr val="accent5">
                                                <a:lumMod val="50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  <m:r>
                                          <a:rPr lang="en-US" altLang="zh-CN" sz="2400" b="0" i="1" dirty="0" smtClean="0">
                                            <a:solidFill>
                                              <a:schemeClr val="accent5">
                                                <a:lumMod val="50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+1</m:t>
                                        </m:r>
                                      </m:den>
                                    </m:f>
                                  </m:e>
                                </m:nary>
                              </m:e>
                            </m:nary>
                            <m:r>
                              <a:rPr lang="en-US" altLang="zh-CN" sz="2400" b="0" i="1" dirty="0" smtClean="0">
                                <a:solidFill>
                                  <a:schemeClr val="accent5">
                                    <a:lumMod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2400" i="1" dirty="0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𝑂</m:t>
                            </m:r>
                            <m:r>
                              <a:rPr lang="en-US" altLang="zh-CN" sz="2400" i="1" dirty="0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altLang="zh-CN" sz="2400" i="1" dirty="0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func>
                              <m:funcPr>
                                <m:ctrlPr>
                                  <a:rPr lang="en-US" altLang="zh-CN" sz="2400" i="1" dirty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altLang="zh-CN" sz="2400" dirty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fName>
                              <m:e>
                                <m:r>
                                  <a:rPr lang="en-US" altLang="zh-CN" sz="2400" i="1" dirty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func>
                            <m:r>
                              <a:rPr lang="en-US" altLang="zh-CN" sz="2400" i="1" dirty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mr>
                      </m:m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10F104C3-B94E-A64E-B3F2-73FDD803A9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4282" y="4187422"/>
                <a:ext cx="6792418" cy="2242986"/>
              </a:xfrm>
              <a:prstGeom prst="rect">
                <a:avLst/>
              </a:prstGeom>
              <a:blipFill>
                <a:blip r:embed="rId4"/>
                <a:stretch>
                  <a:fillRect t="-52809" b="-7696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19714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B817B06F-E2B0-B341-80F1-3B80D5ED2E1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Q&amp;A</a:t>
            </a:r>
            <a:endParaRPr lang="zh-CN" altLang="en-US" sz="4000" dirty="0"/>
          </a:p>
        </p:txBody>
      </p:sp>
      <p:sp>
        <p:nvSpPr>
          <p:cNvPr id="6" name="副标题 5">
            <a:extLst>
              <a:ext uri="{FF2B5EF4-FFF2-40B4-BE49-F238E27FC236}">
                <a16:creationId xmlns:a16="http://schemas.microsoft.com/office/drawing/2014/main" id="{078D179F-832A-D14A-9AF3-C6F80F7215B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/>
              <a:t>office:</a:t>
            </a:r>
            <a:r>
              <a:rPr lang="zh-CN" altLang="en-US" sz="2400" dirty="0"/>
              <a:t>深圳校区工学园</a:t>
            </a:r>
            <a:r>
              <a:rPr lang="en-US" altLang="zh-CN" sz="2400" dirty="0"/>
              <a:t>1-202 </a:t>
            </a:r>
          </a:p>
          <a:p>
            <a:r>
              <a:rPr lang="en-US" altLang="zh-CN" sz="2400" dirty="0"/>
              <a:t>wangjb33@mail.sysu.edu.cn</a:t>
            </a:r>
            <a:endParaRPr lang="zh-CN" altLang="en-US" sz="2400" dirty="0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0E4C891B-C1F0-3F41-93D6-7544A6F47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5E20D-8408-6842-9C4E-91A48B99822E}" type="slidenum">
              <a:rPr kumimoji="1" lang="zh-CN" altLang="en-US" smtClean="0"/>
              <a:pPr/>
              <a:t>46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79511320"/>
      </p:ext>
    </p:extLst>
  </p:cSld>
  <p:clrMapOvr>
    <a:masterClrMapping/>
  </p:clrMapOvr>
  <p:transition>
    <p:strips dir="rd"/>
  </p:transition>
</p:sld>
</file>

<file path=ppt/theme/theme1.xml><?xml version="1.0" encoding="utf-8"?>
<a:theme xmlns:a="http://schemas.openxmlformats.org/drawingml/2006/main" name="机器学习v2.1rgb">
  <a:themeElements>
    <a:clrScheme name="机器学习">
      <a:dk1>
        <a:sysClr val="windowText" lastClr="000000"/>
      </a:dk1>
      <a:lt1>
        <a:sysClr val="window" lastClr="FFFFFF"/>
      </a:lt1>
      <a:dk2>
        <a:srgbClr val="16754D"/>
      </a:dk2>
      <a:lt2>
        <a:srgbClr val="FFFFFF"/>
      </a:lt2>
      <a:accent1>
        <a:srgbClr val="16754D"/>
      </a:accent1>
      <a:accent2>
        <a:srgbClr val="329E6E"/>
      </a:accent2>
      <a:accent3>
        <a:srgbClr val="FFC000"/>
      </a:accent3>
      <a:accent4>
        <a:srgbClr val="C00000"/>
      </a:accent4>
      <a:accent5>
        <a:srgbClr val="0070C0"/>
      </a:accent5>
      <a:accent6>
        <a:srgbClr val="002060"/>
      </a:accent6>
      <a:hlink>
        <a:srgbClr val="80C000"/>
      </a:hlink>
      <a:folHlink>
        <a:srgbClr val="CC66FF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2974</TotalTime>
  <Words>5456</Words>
  <Application>Microsoft Office PowerPoint</Application>
  <PresentationFormat>全屏显示(4:3)</PresentationFormat>
  <Paragraphs>799</Paragraphs>
  <Slides>46</Slides>
  <Notes>18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46</vt:i4>
      </vt:variant>
    </vt:vector>
  </HeadingPairs>
  <TitlesOfParts>
    <vt:vector size="66" baseType="lpstr">
      <vt:lpstr>Courier</vt:lpstr>
      <vt:lpstr>KaiTi</vt:lpstr>
      <vt:lpstr>Kaiti SC</vt:lpstr>
      <vt:lpstr>等线</vt:lpstr>
      <vt:lpstr>黑体</vt:lpstr>
      <vt:lpstr>黑体</vt:lpstr>
      <vt:lpstr>楷体_GB2312</vt:lpstr>
      <vt:lpstr>隶书</vt:lpstr>
      <vt:lpstr>宋体</vt:lpstr>
      <vt:lpstr>微软雅黑</vt:lpstr>
      <vt:lpstr>幼圆</vt:lpstr>
      <vt:lpstr>Arial</vt:lpstr>
      <vt:lpstr>Calibri</vt:lpstr>
      <vt:lpstr>Cambria</vt:lpstr>
      <vt:lpstr>Cambria Math</vt:lpstr>
      <vt:lpstr>Symbol</vt:lpstr>
      <vt:lpstr>Times New Roman</vt:lpstr>
      <vt:lpstr>Verdana</vt:lpstr>
      <vt:lpstr>Wingdings</vt:lpstr>
      <vt:lpstr>机器学习v2.1rgb</vt:lpstr>
      <vt:lpstr>下半学期教学安排</vt:lpstr>
      <vt:lpstr>算法设计常用思想</vt:lpstr>
      <vt:lpstr>关于数学家的一个笑话</vt:lpstr>
      <vt:lpstr>递归算法的思想</vt:lpstr>
      <vt:lpstr>递归算法应用举例1</vt:lpstr>
      <vt:lpstr>递归算法应用举例1</vt:lpstr>
      <vt:lpstr>递归算法应用举例1</vt:lpstr>
      <vt:lpstr>易解的问题与难解的问题</vt:lpstr>
      <vt:lpstr>递归算法应用举例2</vt:lpstr>
      <vt:lpstr>分治法</vt:lpstr>
      <vt:lpstr>分治算法的思想</vt:lpstr>
      <vt:lpstr>分治算法应用举例1</vt:lpstr>
      <vt:lpstr>PowerPoint 演示文稿</vt:lpstr>
      <vt:lpstr>PowerPoint 演示文稿</vt:lpstr>
      <vt:lpstr>PowerPoint 演示文稿</vt:lpstr>
      <vt:lpstr>T(n)= 2 T(n/2) + O(n). T(n)=?</vt:lpstr>
      <vt:lpstr>分治算法应用举例2</vt:lpstr>
      <vt:lpstr>分治算法应用举例2(continue)</vt:lpstr>
      <vt:lpstr>分治算法应用举例2(continue)</vt:lpstr>
      <vt:lpstr>分治法</vt:lpstr>
      <vt:lpstr>快速排序 (quick sort)</vt:lpstr>
      <vt:lpstr>PowerPoint 演示文稿</vt:lpstr>
      <vt:lpstr>递归的伪代码说明</vt:lpstr>
      <vt:lpstr>partition过程</vt:lpstr>
      <vt:lpstr>PowerPoint 演示文稿</vt:lpstr>
      <vt:lpstr>按上述partition方法进行递归演示</vt:lpstr>
      <vt:lpstr>对比归并排序</vt:lpstr>
      <vt:lpstr>分治法</vt:lpstr>
      <vt:lpstr>预备知识</vt:lpstr>
      <vt:lpstr>Qsort的最坏复杂度是多少？</vt:lpstr>
      <vt:lpstr>另一方面，有I使得T(I)达到 n2 量级？</vt:lpstr>
      <vt:lpstr>最坏复杂度vs 平均复杂度</vt:lpstr>
      <vt:lpstr>如何分析平均复杂度Taverage(n)?</vt:lpstr>
      <vt:lpstr>例子</vt:lpstr>
      <vt:lpstr>如何分析E[X]?</vt:lpstr>
      <vt:lpstr>PowerPoint 演示文稿</vt:lpstr>
      <vt:lpstr>PowerPoint 演示文稿</vt:lpstr>
      <vt:lpstr>PowerPoint 演示文稿</vt:lpstr>
      <vt:lpstr>回到问题：值p和值q被比较的概率？</vt:lpstr>
      <vt:lpstr>回到问题: XI的期望值是多少？</vt:lpstr>
      <vt:lpstr>分治法</vt:lpstr>
      <vt:lpstr>Randomized-Quicksort  背景</vt:lpstr>
      <vt:lpstr>Randomized-Quicksort  描述</vt:lpstr>
      <vt:lpstr>Expected running time分析</vt:lpstr>
      <vt:lpstr>PowerPoint 演示文稿</vt:lpstr>
      <vt:lpstr>Q&amp;A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堆与并查集</dc:title>
  <dc:creator>w49</dc:creator>
  <cp:lastModifiedBy>王军波</cp:lastModifiedBy>
  <cp:revision>68</cp:revision>
  <dcterms:created xsi:type="dcterms:W3CDTF">2021-05-22T17:28:05Z</dcterms:created>
  <dcterms:modified xsi:type="dcterms:W3CDTF">2023-11-02T00:15:45Z</dcterms:modified>
</cp:coreProperties>
</file>