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3" r:id="rId5"/>
  </p:sldIdLst>
  <p:sldSz cx="12192000" cy="6858000"/>
  <p:notesSz cx="6858000" cy="9144000"/>
  <p:defaultTextStyle>
    <a:defPPr>
      <a:defRPr lang="zh-Hans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27"/>
  </p:normalViewPr>
  <p:slideViewPr>
    <p:cSldViewPr snapToGrid="0">
      <p:cViewPr varScale="1">
        <p:scale>
          <a:sx n="128" d="100"/>
          <a:sy n="128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军波 王" userId="abc43a65-caf0-4467-916d-72d11a280d59" providerId="ADAL" clId="{6CDFC72F-C27A-BE43-BB8C-0C9175AE4972}"/>
    <pc:docChg chg="delSld modSld sldOrd">
      <pc:chgData name="军波 王" userId="abc43a65-caf0-4467-916d-72d11a280d59" providerId="ADAL" clId="{6CDFC72F-C27A-BE43-BB8C-0C9175AE4972}" dt="2022-12-13T07:40:03.497" v="41" actId="20577"/>
      <pc:docMkLst>
        <pc:docMk/>
      </pc:docMkLst>
      <pc:sldChg chg="modSp mod">
        <pc:chgData name="军波 王" userId="abc43a65-caf0-4467-916d-72d11a280d59" providerId="ADAL" clId="{6CDFC72F-C27A-BE43-BB8C-0C9175AE4972}" dt="2022-12-13T07:40:03.497" v="41" actId="20577"/>
        <pc:sldMkLst>
          <pc:docMk/>
          <pc:sldMk cId="1725288557" sldId="256"/>
        </pc:sldMkLst>
        <pc:spChg chg="mod">
          <ac:chgData name="军波 王" userId="abc43a65-caf0-4467-916d-72d11a280d59" providerId="ADAL" clId="{6CDFC72F-C27A-BE43-BB8C-0C9175AE4972}" dt="2022-12-13T07:40:03.497" v="41" actId="20577"/>
          <ac:spMkLst>
            <pc:docMk/>
            <pc:sldMk cId="1725288557" sldId="256"/>
            <ac:spMk id="2" creationId="{917D7CF1-3967-4F81-BF22-A39D2CAA5D59}"/>
          </ac:spMkLst>
        </pc:spChg>
        <pc:spChg chg="mod">
          <ac:chgData name="军波 王" userId="abc43a65-caf0-4467-916d-72d11a280d59" providerId="ADAL" clId="{6CDFC72F-C27A-BE43-BB8C-0C9175AE4972}" dt="2022-12-13T07:39:49.385" v="28"/>
          <ac:spMkLst>
            <pc:docMk/>
            <pc:sldMk cId="1725288557" sldId="256"/>
            <ac:spMk id="3" creationId="{F5167B4A-7FCD-4EAF-A497-663BCA4CD23D}"/>
          </ac:spMkLst>
        </pc:spChg>
      </pc:sldChg>
      <pc:sldChg chg="del">
        <pc:chgData name="军波 王" userId="abc43a65-caf0-4467-916d-72d11a280d59" providerId="ADAL" clId="{6CDFC72F-C27A-BE43-BB8C-0C9175AE4972}" dt="2022-12-13T07:38:36.777" v="18" actId="2696"/>
        <pc:sldMkLst>
          <pc:docMk/>
          <pc:sldMk cId="684062292" sldId="261"/>
        </pc:sldMkLst>
      </pc:sldChg>
      <pc:sldChg chg="modSp mod ord">
        <pc:chgData name="军波 王" userId="abc43a65-caf0-4467-916d-72d11a280d59" providerId="ADAL" clId="{6CDFC72F-C27A-BE43-BB8C-0C9175AE4972}" dt="2022-12-13T07:38:47.524" v="20" actId="20578"/>
        <pc:sldMkLst>
          <pc:docMk/>
          <pc:sldMk cId="2458000620" sldId="262"/>
        </pc:sldMkLst>
        <pc:spChg chg="mod">
          <ac:chgData name="军波 王" userId="abc43a65-caf0-4467-916d-72d11a280d59" providerId="ADAL" clId="{6CDFC72F-C27A-BE43-BB8C-0C9175AE4972}" dt="2022-12-13T07:38:42.523" v="19" actId="20577"/>
          <ac:spMkLst>
            <pc:docMk/>
            <pc:sldMk cId="2458000620" sldId="262"/>
            <ac:spMk id="2" creationId="{3B4177B6-DD34-412C-A259-95EDECBF037D}"/>
          </ac:spMkLst>
        </pc:spChg>
      </pc:sldChg>
      <pc:sldChg chg="modSp mod ord">
        <pc:chgData name="军波 王" userId="abc43a65-caf0-4467-916d-72d11a280d59" providerId="ADAL" clId="{6CDFC72F-C27A-BE43-BB8C-0C9175AE4972}" dt="2022-12-13T07:39:09.927" v="27" actId="20577"/>
        <pc:sldMkLst>
          <pc:docMk/>
          <pc:sldMk cId="37656431" sldId="263"/>
        </pc:sldMkLst>
        <pc:spChg chg="mod">
          <ac:chgData name="军波 王" userId="abc43a65-caf0-4467-916d-72d11a280d59" providerId="ADAL" clId="{6CDFC72F-C27A-BE43-BB8C-0C9175AE4972}" dt="2022-12-13T07:39:09.927" v="27" actId="20577"/>
          <ac:spMkLst>
            <pc:docMk/>
            <pc:sldMk cId="37656431" sldId="263"/>
            <ac:spMk id="2" creationId="{423C991B-2B31-49F7-BDAF-22C42FBB3CA5}"/>
          </ac:spMkLst>
        </pc:spChg>
      </pc:sldChg>
      <pc:sldChg chg="modSp mod ord">
        <pc:chgData name="军波 王" userId="abc43a65-caf0-4467-916d-72d11a280d59" providerId="ADAL" clId="{6CDFC72F-C27A-BE43-BB8C-0C9175AE4972}" dt="2022-12-13T07:39:06.195" v="26" actId="20577"/>
        <pc:sldMkLst>
          <pc:docMk/>
          <pc:sldMk cId="2750219632" sldId="264"/>
        </pc:sldMkLst>
        <pc:spChg chg="mod">
          <ac:chgData name="军波 王" userId="abc43a65-caf0-4467-916d-72d11a280d59" providerId="ADAL" clId="{6CDFC72F-C27A-BE43-BB8C-0C9175AE4972}" dt="2022-12-13T07:39:06.195" v="26" actId="20577"/>
          <ac:spMkLst>
            <pc:docMk/>
            <pc:sldMk cId="2750219632" sldId="264"/>
            <ac:spMk id="2" creationId="{61AA2B85-6395-47EF-9D04-2BD4634B535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DD9677-891B-4FEC-AC9D-1C88A2133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AF6316B-3D38-48AA-8040-FEAD761F6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B6D718-7583-40B0-9470-1853A0350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B4A5AD-C07D-43A8-B735-7E50A6A6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669163-EB8B-49FA-904B-1BF9B2186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184888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1210A9-4418-423B-9592-6EA4B2E0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05E83B-145D-4E65-98ED-97D9F805B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E4964-BFFD-4701-B3C1-1FAE3D67F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9A28DD-C2AB-4961-954B-43EEF8BA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99595C-BC4E-45F9-953C-4128615DE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396229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7AFD4F-2D01-4416-9086-6382B1095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F419F7B-690A-4DF5-A621-5A35187B0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9E6C47-A659-4F07-9AD1-9BCBB48F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3C5753-BE25-442E-BA05-2D9B4F26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4E5014-DEDB-4D3A-B67E-E434EB454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47050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AAEF87-8A7F-42F8-91AB-5925BFBA1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CC4C09-3652-404C-819A-371451326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B70A217-640C-4732-B9AE-4216264D4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131C85-BE80-49DD-B457-3DDEA56C5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0046B5-2121-47FE-B223-9E8FF576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546F9E-AA80-43DA-9ED7-CBAD36F17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243365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33C2E1-0410-4F7B-83BB-3641ADD0D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4EA745-6FC3-4A7C-87B2-37487C2A6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A39F932-0E19-4D07-A71A-16B2EC45D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336DFAE-2D75-4AED-9446-7589C8E88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4312D49-3629-4AB7-B1A6-403D5C627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4901D20-DD37-457F-BB8C-E88511CC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9F359EB-06F3-4EBA-8FD3-3C82FCE7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7187C2E-81B6-4DB7-BFDD-14A8D727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22593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9F711D-138B-4CBB-BCEB-FEE5D511F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D9188AA-66AF-440D-A28A-7FCD541A4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ED78B7C-F93E-4ACC-9409-57ACE6278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4EE701-8EC2-464D-B22E-75787999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389460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DDD69E9-24CD-4705-ABC7-E2427F0BA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82CB350-5BA7-4D66-B1FD-BD654CF06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B6748F-0B71-4C13-B7A0-49015D03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264892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D62CF2-05B8-46F0-93D1-9EDF6E36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4CD8E0-1EE0-4B80-9427-25E70B0C6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FDFCC98-3880-48D3-AA04-84F686B8D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93C000-58F1-424A-B510-CE218AC8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1451211-0946-401E-8990-8B294BF7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85E68DF-1C9B-47EA-93FA-D9AB35269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98311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5B16C-8FDA-47DA-9362-58CA23D2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1233A7A-F9F3-4402-A820-656FD3DAC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ans-HK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099B41-46E9-4794-9F1A-041E39048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7AC50F-CEA3-41E8-98CD-8E65F42CE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5DB7E9-692B-45B5-A34B-D03237781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0E3EC9-CBC5-4F90-A5DD-4AC2139C0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3964765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D281E-16CF-4E78-9121-FCFC3A8F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06C304-B404-4C37-93C6-94987194E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7455A0-CA58-42A7-A11B-472708EA7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B9702C-FE1A-4F23-B927-C990A6C39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DCF553-3D30-47C9-B500-B351FA580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429417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F8C6C9-11AC-42D2-AA1A-FCAD79D60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2C1840-451B-4C60-B4C8-12835CA20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13B4A6-61A7-4488-A39B-0D4B578FF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667316-F7F1-4ABD-A727-D67CC67AD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A5921C-DBE6-453B-BBFD-9AE8E100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04668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6B8FAFC-218A-4665-BFD8-1C18A3944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5B8144-7B15-45E8-9BF7-B0D52FA33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4C8E67-BB69-4563-9408-0DF68200E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64CE5-2AC6-4F99-A995-858C995FAAD0}" type="datetimeFigureOut">
              <a:rPr lang="zh-Hans-HK" altLang="en-US" smtClean="0"/>
              <a:t>2022/12/13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068F37-4D90-4A3D-9A30-A182FF4E4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D44FC2-CE0E-437A-AE1C-D9F2384EB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66805-63A4-4BC4-85B6-B56009D750A3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51089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ans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7D7CF1-3967-4F81-BF22-A39D2CAA5D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实验课</a:t>
            </a:r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Graph</a:t>
            </a:r>
            <a:r>
              <a:rPr lang="zh-CN" altLang="en-US" dirty="0"/>
              <a:t>（</a:t>
            </a:r>
            <a:r>
              <a:rPr lang="en-US" altLang="zh-CN" dirty="0"/>
              <a:t>IV</a:t>
            </a:r>
            <a:r>
              <a:rPr lang="zh-CN" altLang="en-US" dirty="0"/>
              <a:t>）</a:t>
            </a:r>
            <a:endParaRPr lang="zh-Hans-HK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5167B4A-7FCD-4EAF-A497-663BCA4CD2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中山大学智工学院 数据结构与算法 </a:t>
            </a:r>
            <a:r>
              <a:rPr lang="en-US" altLang="zh-CN" dirty="0"/>
              <a:t>2022</a:t>
            </a:r>
            <a:r>
              <a:rPr lang="zh-CN" altLang="en-US" dirty="0"/>
              <a:t>秋</a:t>
            </a:r>
            <a:endParaRPr lang="x-none" altLang="en-US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5288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177B6-DD34-412C-A259-95EDECBF0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1 Dijkstra</a:t>
            </a:r>
            <a:r>
              <a:rPr lang="zh-CN" altLang="en-US" dirty="0"/>
              <a:t>最短路径算法   </a:t>
            </a:r>
            <a:r>
              <a:rPr lang="en-US" altLang="zh-CN" dirty="0"/>
              <a:t>dijkstra.cpp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72167E-6848-4FCA-990B-5632F0A4E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60337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/>
              <a:t>问题描述</a:t>
            </a:r>
            <a:r>
              <a:rPr lang="zh-CN" altLang="en-US" dirty="0"/>
              <a:t>：</a:t>
            </a:r>
            <a:r>
              <a:rPr lang="zh-CN" altLang="zh-Hans-HK" dirty="0"/>
              <a:t>给定</a:t>
            </a:r>
            <a:r>
              <a:rPr lang="zh-CN" altLang="zh-Hans-HK" b="1" dirty="0">
                <a:solidFill>
                  <a:srgbClr val="FF0000"/>
                </a:solidFill>
              </a:rPr>
              <a:t>无向</a:t>
            </a:r>
            <a:r>
              <a:rPr lang="zh-CN" altLang="zh-Hans-HK" dirty="0"/>
              <a:t>带权图</a:t>
            </a:r>
            <a:r>
              <a:rPr lang="en-US" altLang="zh-Hans-HK" dirty="0"/>
              <a:t>G=(V,E)</a:t>
            </a:r>
            <a:r>
              <a:rPr lang="zh-CN" altLang="zh-Hans-HK" dirty="0"/>
              <a:t>。它有</a:t>
            </a:r>
            <a:r>
              <a:rPr lang="en-US" altLang="zh-Hans-HK" dirty="0"/>
              <a:t>n</a:t>
            </a:r>
            <a:r>
              <a:rPr lang="zh-CN" altLang="zh-Hans-HK" dirty="0"/>
              <a:t>个顶点</a:t>
            </a:r>
            <a:r>
              <a:rPr lang="en-US" altLang="zh-Hans-HK" dirty="0"/>
              <a:t>m</a:t>
            </a:r>
            <a:r>
              <a:rPr lang="zh-CN" altLang="zh-Hans-HK" dirty="0"/>
              <a:t>条边，其中</a:t>
            </a:r>
            <a:r>
              <a:rPr lang="en-US" altLang="zh-Hans-HK" dirty="0">
                <a:solidFill>
                  <a:srgbClr val="FF0000"/>
                </a:solidFill>
              </a:rPr>
              <a:t>n≤50000, m≤500000</a:t>
            </a:r>
            <a:r>
              <a:rPr lang="zh-CN" altLang="zh-Hans-HK" dirty="0"/>
              <a:t>。顶点从</a:t>
            </a:r>
            <a:r>
              <a:rPr lang="en-US" altLang="zh-Hans-HK" dirty="0"/>
              <a:t>1~n</a:t>
            </a:r>
            <a:r>
              <a:rPr lang="zh-CN" altLang="zh-Hans-HK" dirty="0"/>
              <a:t>编号。各边权值为</a:t>
            </a:r>
            <a:r>
              <a:rPr lang="en-US" altLang="zh-Hans-HK" dirty="0">
                <a:solidFill>
                  <a:srgbClr val="FF0000"/>
                </a:solidFill>
              </a:rPr>
              <a:t>1~1000</a:t>
            </a:r>
            <a:r>
              <a:rPr lang="zh-CN" altLang="zh-Hans-HK" dirty="0"/>
              <a:t>之间的整数。用</a:t>
            </a:r>
            <a:r>
              <a:rPr lang="en-US" altLang="zh-Hans-HK" dirty="0"/>
              <a:t>Dijkstra</a:t>
            </a:r>
            <a:r>
              <a:rPr lang="zh-CN" altLang="zh-Hans-HK" dirty="0"/>
              <a:t>算法计算从顶点</a:t>
            </a:r>
            <a:r>
              <a:rPr lang="en-US" altLang="zh-Hans-HK" dirty="0"/>
              <a:t>1</a:t>
            </a:r>
            <a:r>
              <a:rPr lang="zh-CN" altLang="zh-Hans-HK" dirty="0"/>
              <a:t>出发到各顶点的最短路径长度。</a:t>
            </a:r>
            <a:endParaRPr lang="en-US" altLang="zh-CN" dirty="0"/>
          </a:p>
          <a:p>
            <a:r>
              <a:rPr lang="zh-CN" altLang="en-US" i="1" dirty="0"/>
              <a:t>重要提醒：类似</a:t>
            </a:r>
            <a:r>
              <a:rPr lang="en-US" altLang="zh-CN" i="1" dirty="0"/>
              <a:t>Task2</a:t>
            </a:r>
            <a:r>
              <a:rPr lang="zh-CN" altLang="en-US" i="1" dirty="0"/>
              <a:t>，需要用到堆优化。否则因超时而无法得满分。</a:t>
            </a:r>
            <a:endParaRPr lang="zh-Hans-HK" altLang="en-US" i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D537988-8998-40F1-B4A9-9ECDF8F8DF31}"/>
              </a:ext>
            </a:extLst>
          </p:cNvPr>
          <p:cNvSpPr/>
          <p:nvPr/>
        </p:nvSpPr>
        <p:spPr>
          <a:xfrm>
            <a:off x="696884" y="3634244"/>
            <a:ext cx="28304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ans-HK" altLang="en-US" sz="2400" b="1" dirty="0"/>
              <a:t>输入格式</a:t>
            </a:r>
            <a:r>
              <a:rPr lang="zh-Hans-HK" altLang="en-US" sz="2400" dirty="0"/>
              <a:t>：</a:t>
            </a:r>
          </a:p>
          <a:p>
            <a:r>
              <a:rPr lang="zh-Hans-HK" altLang="en-US" sz="2400" dirty="0"/>
              <a:t>n m</a:t>
            </a:r>
          </a:p>
          <a:p>
            <a:r>
              <a:rPr lang="zh-Hans-HK" altLang="en-US" sz="2400" dirty="0"/>
              <a:t>a[1] b[1] c[1]</a:t>
            </a:r>
          </a:p>
          <a:p>
            <a:r>
              <a:rPr lang="zh-Hans-HK" altLang="en-US" sz="2400" dirty="0"/>
              <a:t>...</a:t>
            </a:r>
          </a:p>
          <a:p>
            <a:r>
              <a:rPr lang="zh-Hans-HK" altLang="en-US" sz="2400" dirty="0"/>
              <a:t>a[m] b[m] c[m]</a:t>
            </a:r>
          </a:p>
          <a:p>
            <a:r>
              <a:rPr lang="zh-Hans-HK" altLang="en-US" sz="2400" i="1" dirty="0"/>
              <a:t> </a:t>
            </a:r>
            <a:r>
              <a:rPr lang="zh-Hans-HK" altLang="en-US" sz="2400" i="1" dirty="0">
                <a:solidFill>
                  <a:schemeClr val="bg1">
                    <a:lumMod val="65000"/>
                  </a:schemeClr>
                </a:solidFill>
              </a:rPr>
              <a:t>a[i]与b[i]间有一条</a:t>
            </a:r>
            <a:br>
              <a:rPr lang="en-US" altLang="en-US" sz="24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zh-Hans-HK" altLang="en-US" sz="2400" i="1" dirty="0">
                <a:solidFill>
                  <a:schemeClr val="bg1">
                    <a:lumMod val="65000"/>
                  </a:schemeClr>
                </a:solidFill>
              </a:rPr>
              <a:t>无向边，权值为c[i]</a:t>
            </a:r>
          </a:p>
          <a:p>
            <a:r>
              <a:rPr lang="zh-Hans-HK" altLang="en-US" sz="2400" i="1" dirty="0">
                <a:solidFill>
                  <a:schemeClr val="bg1">
                    <a:lumMod val="65000"/>
                  </a:schemeClr>
                </a:solidFill>
              </a:rPr>
              <a:t>保证a[i]</a:t>
            </a:r>
            <a:r>
              <a:rPr lang="en-US" altLang="en-US" sz="2400" i="1" dirty="0">
                <a:solidFill>
                  <a:schemeClr val="bg1">
                    <a:lumMod val="65000"/>
                  </a:schemeClr>
                </a:solidFill>
              </a:rPr>
              <a:t>!=</a:t>
            </a:r>
            <a:r>
              <a:rPr lang="zh-Hans-HK" altLang="en-US" sz="2400" i="1" dirty="0">
                <a:solidFill>
                  <a:schemeClr val="bg1">
                    <a:lumMod val="65000"/>
                  </a:schemeClr>
                </a:solidFill>
              </a:rPr>
              <a:t>b[i]。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0CC207-B522-4218-88D5-AAC52F247016}"/>
              </a:ext>
            </a:extLst>
          </p:cNvPr>
          <p:cNvSpPr/>
          <p:nvPr/>
        </p:nvSpPr>
        <p:spPr>
          <a:xfrm>
            <a:off x="3819467" y="3634244"/>
            <a:ext cx="3288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ans-HK" altLang="en-US" sz="2400" b="1" dirty="0"/>
              <a:t>输出格式</a:t>
            </a:r>
            <a:r>
              <a:rPr lang="zh-Hans-HK" altLang="en-US" sz="2400" dirty="0"/>
              <a:t>：</a:t>
            </a:r>
          </a:p>
          <a:p>
            <a:r>
              <a:rPr lang="zh-Hans-HK" altLang="en-US" sz="2400" dirty="0"/>
              <a:t>d2 d3 ... dn</a:t>
            </a:r>
            <a:r>
              <a:rPr lang="en-US" altLang="zh-Hans-HK" sz="2400" dirty="0"/>
              <a:t>    </a:t>
            </a:r>
            <a:r>
              <a:rPr lang="zh-Hans-HK" altLang="en-US" sz="2400" i="1" dirty="0"/>
              <a:t>(相邻数</a:t>
            </a:r>
            <a:br>
              <a:rPr lang="en-US" altLang="zh-Hans-HK" sz="2400" i="1" dirty="0"/>
            </a:br>
            <a:r>
              <a:rPr lang="zh-Hans-HK" altLang="en-US" sz="2400" i="1" dirty="0"/>
              <a:t>字用一空格隔开）</a:t>
            </a:r>
          </a:p>
          <a:p>
            <a:r>
              <a:rPr lang="zh-Hans-HK" altLang="en-US" sz="2400" i="1" dirty="0"/>
              <a:t>di表示从顶点1到顶点</a:t>
            </a:r>
            <a:br>
              <a:rPr lang="en-US" altLang="en-US" sz="2400" i="1" dirty="0"/>
            </a:br>
            <a:r>
              <a:rPr lang="en-US" altLang="en-US" sz="2400" i="1" dirty="0"/>
              <a:t>  </a:t>
            </a:r>
            <a:r>
              <a:rPr lang="en-US" altLang="zh-Hans-HK" sz="2400" i="1" dirty="0" err="1"/>
              <a:t>i</a:t>
            </a:r>
            <a:r>
              <a:rPr lang="en-US" altLang="zh-Hans-HK" sz="2400" i="1" dirty="0"/>
              <a:t> </a:t>
            </a:r>
            <a:r>
              <a:rPr lang="zh-Hans-HK" altLang="en-US" sz="2400" i="1" dirty="0"/>
              <a:t>的最短路径的长度。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C1A37C-C5E5-40FB-8DDF-EACD8A7BC75C}"/>
              </a:ext>
            </a:extLst>
          </p:cNvPr>
          <p:cNvSpPr txBox="1"/>
          <p:nvPr/>
        </p:nvSpPr>
        <p:spPr>
          <a:xfrm>
            <a:off x="7659025" y="3563935"/>
            <a:ext cx="138337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输入样例</a:t>
            </a:r>
            <a:r>
              <a:rPr lang="zh-CN" altLang="en-US" dirty="0"/>
              <a:t>：</a:t>
            </a:r>
          </a:p>
          <a:p>
            <a:r>
              <a:rPr lang="zh-CN" altLang="en-US" dirty="0"/>
              <a:t>6 9</a:t>
            </a:r>
          </a:p>
          <a:p>
            <a:r>
              <a:rPr lang="zh-CN" altLang="en-US" dirty="0"/>
              <a:t>1 2 2</a:t>
            </a:r>
          </a:p>
          <a:p>
            <a:r>
              <a:rPr lang="zh-CN" altLang="en-US" dirty="0"/>
              <a:t>1 4 7</a:t>
            </a:r>
          </a:p>
          <a:p>
            <a:r>
              <a:rPr lang="zh-CN" altLang="en-US" dirty="0"/>
              <a:t>1 6 8</a:t>
            </a:r>
          </a:p>
          <a:p>
            <a:r>
              <a:rPr lang="zh-CN" altLang="en-US" dirty="0"/>
              <a:t>2 3 10</a:t>
            </a:r>
          </a:p>
          <a:p>
            <a:r>
              <a:rPr lang="zh-CN" altLang="en-US" dirty="0"/>
              <a:t>2 5 1</a:t>
            </a:r>
          </a:p>
          <a:p>
            <a:r>
              <a:rPr lang="zh-CN" altLang="en-US" dirty="0"/>
              <a:t>3 4 12</a:t>
            </a:r>
          </a:p>
          <a:p>
            <a:r>
              <a:rPr lang="zh-CN" altLang="en-US" dirty="0"/>
              <a:t>4 5 5</a:t>
            </a:r>
          </a:p>
          <a:p>
            <a:r>
              <a:rPr lang="zh-CN" altLang="en-US" dirty="0"/>
              <a:t>4 6 6</a:t>
            </a:r>
          </a:p>
          <a:p>
            <a:r>
              <a:rPr lang="zh-CN" altLang="en-US" dirty="0"/>
              <a:t>5 6 4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2E6778-3CE6-4502-8D6D-B6FCEBDC77C3}"/>
              </a:ext>
            </a:extLst>
          </p:cNvPr>
          <p:cNvSpPr txBox="1"/>
          <p:nvPr/>
        </p:nvSpPr>
        <p:spPr>
          <a:xfrm>
            <a:off x="9398000" y="3563935"/>
            <a:ext cx="1453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输出样例</a:t>
            </a:r>
            <a:r>
              <a:rPr lang="zh-CN" altLang="en-US" dirty="0"/>
              <a:t>：</a:t>
            </a:r>
          </a:p>
          <a:p>
            <a:r>
              <a:rPr lang="zh-CN" altLang="en-US" dirty="0"/>
              <a:t>2 12 7 3 7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D63D0B3-E0F3-4090-ADAB-F3EEC402F127}"/>
              </a:ext>
            </a:extLst>
          </p:cNvPr>
          <p:cNvSpPr txBox="1"/>
          <p:nvPr/>
        </p:nvSpPr>
        <p:spPr>
          <a:xfrm>
            <a:off x="3695700" y="5757902"/>
            <a:ext cx="2400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Hans-HK" i="1" dirty="0"/>
              <a:t>输入数据保证</a:t>
            </a:r>
            <a:r>
              <a:rPr lang="en-US" altLang="zh-CN" i="1" dirty="0"/>
              <a:t>:</a:t>
            </a:r>
          </a:p>
          <a:p>
            <a:r>
              <a:rPr lang="en-US" altLang="zh-Hans-HK" b="1" i="1" dirty="0"/>
              <a:t>G</a:t>
            </a:r>
            <a:r>
              <a:rPr lang="zh-CN" altLang="zh-Hans-HK" b="1" i="1" dirty="0"/>
              <a:t>是连通图</a:t>
            </a:r>
            <a:r>
              <a:rPr lang="zh-CN" altLang="zh-Hans-HK" i="1" dirty="0"/>
              <a:t>，因此顶点</a:t>
            </a:r>
            <a:r>
              <a:rPr lang="en-US" altLang="zh-Hans-HK" i="1" dirty="0"/>
              <a:t>1</a:t>
            </a:r>
            <a:r>
              <a:rPr lang="zh-CN" altLang="zh-Hans-HK" i="1" dirty="0"/>
              <a:t>可以到其余任何顶点。</a:t>
            </a:r>
            <a:endParaRPr lang="zh-Hans-HK" altLang="zh-Hans-HK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710446-CA53-4B70-A431-BBD37A8C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290" y="4478472"/>
            <a:ext cx="2734733" cy="196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0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AA2B85-6395-47EF-9D04-2BD4634B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2  Floyd</a:t>
            </a:r>
            <a:r>
              <a:rPr lang="zh-CN" altLang="en-US" dirty="0"/>
              <a:t>最短路径算法</a:t>
            </a:r>
            <a:r>
              <a:rPr lang="en-US" altLang="zh-CN" dirty="0"/>
              <a:t>		floyd.cpp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BACC1-4C2E-4A8A-88D9-94415285D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53142"/>
          </a:xfrm>
        </p:spPr>
        <p:txBody>
          <a:bodyPr/>
          <a:lstStyle/>
          <a:p>
            <a:r>
              <a:rPr lang="zh-CN" altLang="en-US" b="1" dirty="0"/>
              <a:t>问题描述</a:t>
            </a:r>
            <a:r>
              <a:rPr lang="zh-CN" altLang="en-US" dirty="0"/>
              <a:t>：</a:t>
            </a:r>
            <a:r>
              <a:rPr lang="zh-CN" altLang="zh-Hans-HK" dirty="0"/>
              <a:t>给定无向带权图</a:t>
            </a:r>
            <a:r>
              <a:rPr lang="en-US" altLang="zh-Hans-HK" dirty="0"/>
              <a:t>G=(V,E)</a:t>
            </a:r>
            <a:r>
              <a:rPr lang="zh-CN" altLang="zh-Hans-HK" dirty="0"/>
              <a:t>。有</a:t>
            </a:r>
            <a:r>
              <a:rPr lang="en-US" altLang="zh-Hans-HK" dirty="0"/>
              <a:t>n</a:t>
            </a:r>
            <a:r>
              <a:rPr lang="zh-CN" altLang="zh-Hans-HK" dirty="0"/>
              <a:t>个顶点</a:t>
            </a:r>
            <a:r>
              <a:rPr lang="en-US" altLang="zh-Hans-HK" dirty="0"/>
              <a:t>(</a:t>
            </a:r>
            <a:r>
              <a:rPr lang="en-US" altLang="zh-Hans-HK" dirty="0">
                <a:solidFill>
                  <a:srgbClr val="FF0000"/>
                </a:solidFill>
              </a:rPr>
              <a:t>n≤200</a:t>
            </a:r>
            <a:r>
              <a:rPr lang="en-US" altLang="zh-Hans-HK" dirty="0"/>
              <a:t>)</a:t>
            </a:r>
            <a:r>
              <a:rPr lang="zh-CN" altLang="zh-Hans-HK" dirty="0"/>
              <a:t>从</a:t>
            </a:r>
            <a:r>
              <a:rPr lang="en-US" altLang="zh-Hans-HK" dirty="0"/>
              <a:t>1~n</a:t>
            </a:r>
            <a:r>
              <a:rPr lang="zh-CN" altLang="zh-Hans-HK" dirty="0"/>
              <a:t>编号。各边权值都是</a:t>
            </a:r>
            <a:r>
              <a:rPr lang="en-US" altLang="zh-Hans-HK" dirty="0">
                <a:solidFill>
                  <a:srgbClr val="FF0000"/>
                </a:solidFill>
              </a:rPr>
              <a:t>1~1000</a:t>
            </a:r>
            <a:r>
              <a:rPr lang="zh-CN" altLang="zh-Hans-HK" dirty="0"/>
              <a:t>的整数。我们将给你</a:t>
            </a:r>
            <a:r>
              <a:rPr lang="en-US" altLang="zh-Hans-HK" dirty="0"/>
              <a:t>G</a:t>
            </a:r>
            <a:r>
              <a:rPr lang="zh-CN" altLang="zh-Hans-HK" dirty="0"/>
              <a:t>的（带权）邻接矩阵。请用</a:t>
            </a:r>
            <a:r>
              <a:rPr lang="en-US" altLang="zh-Hans-HK" dirty="0"/>
              <a:t>Floyd</a:t>
            </a:r>
            <a:r>
              <a:rPr lang="zh-CN" altLang="zh-Hans-HK" dirty="0"/>
              <a:t>算法找到任意两个顶点间的最短路径。注意，在本任务中，你不仅要打印最短路径的长度，还需要</a:t>
            </a:r>
            <a:r>
              <a:rPr lang="zh-CN" altLang="zh-Hans-HK" b="1" dirty="0"/>
              <a:t>打印出最短路径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zh-Hans-HK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BB72616-FEFD-45A9-82BE-B2B2C82206C0}"/>
              </a:ext>
            </a:extLst>
          </p:cNvPr>
          <p:cNvSpPr/>
          <p:nvPr/>
        </p:nvSpPr>
        <p:spPr>
          <a:xfrm>
            <a:off x="614143" y="3784768"/>
            <a:ext cx="24084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ans-HK" altLang="en-US" sz="2000" b="1" dirty="0"/>
              <a:t>输入格式：</a:t>
            </a:r>
          </a:p>
          <a:p>
            <a:r>
              <a:rPr lang="zh-Hans-HK" altLang="en-US" sz="2000" dirty="0"/>
              <a:t>n</a:t>
            </a:r>
          </a:p>
          <a:p>
            <a:r>
              <a:rPr lang="zh-Hans-HK" altLang="en-US" sz="2000" dirty="0"/>
              <a:t>c[1][1] ... c[1][n]</a:t>
            </a:r>
          </a:p>
          <a:p>
            <a:r>
              <a:rPr lang="zh-Hans-HK" altLang="en-US" sz="2000" dirty="0"/>
              <a:t>...</a:t>
            </a:r>
          </a:p>
          <a:p>
            <a:r>
              <a:rPr lang="zh-Hans-HK" altLang="en-US" sz="2000" dirty="0"/>
              <a:t>c[n][1] ... c[n][n]</a:t>
            </a:r>
          </a:p>
          <a:p>
            <a:r>
              <a:rPr lang="zh-CN" altLang="en-US" sz="2000" dirty="0"/>
              <a:t>该</a:t>
            </a:r>
            <a:r>
              <a:rPr lang="zh-Hans-HK" altLang="en-US" sz="2000" dirty="0"/>
              <a:t>矩阵是对称矩阵</a:t>
            </a:r>
            <a:endParaRPr lang="en-US" altLang="en-US" sz="2000" dirty="0"/>
          </a:p>
          <a:p>
            <a:r>
              <a:rPr lang="en-US" altLang="en-US" sz="2000" dirty="0">
                <a:solidFill>
                  <a:srgbClr val="FF0000"/>
                </a:solidFill>
              </a:rPr>
              <a:t>C[a][b]=0</a:t>
            </a:r>
            <a:r>
              <a:rPr lang="zh-CN" altLang="en-US" sz="2000" dirty="0">
                <a:solidFill>
                  <a:srgbClr val="FF0000"/>
                </a:solidFill>
              </a:rPr>
              <a:t>表示没有</a:t>
            </a:r>
            <a:br>
              <a:rPr lang="en-US" altLang="zh-CN" sz="2000" dirty="0">
                <a:solidFill>
                  <a:srgbClr val="FF0000"/>
                </a:solidFill>
              </a:rPr>
            </a:br>
            <a:r>
              <a:rPr lang="zh-CN" altLang="en-US" sz="2000" dirty="0">
                <a:solidFill>
                  <a:srgbClr val="FF0000"/>
                </a:solidFill>
              </a:rPr>
              <a:t>道路连接</a:t>
            </a:r>
            <a:r>
              <a:rPr lang="en-US" altLang="zh-CN" sz="2000" dirty="0">
                <a:solidFill>
                  <a:srgbClr val="FF0000"/>
                </a:solidFill>
              </a:rPr>
              <a:t>a</a:t>
            </a:r>
            <a:r>
              <a:rPr lang="zh-CN" altLang="en-US" sz="2000" dirty="0">
                <a:solidFill>
                  <a:srgbClr val="FF0000"/>
                </a:solidFill>
              </a:rPr>
              <a:t>与</a:t>
            </a:r>
            <a:r>
              <a:rPr lang="en-US" altLang="zh-CN" sz="2000" dirty="0">
                <a:solidFill>
                  <a:srgbClr val="FF0000"/>
                </a:solidFill>
              </a:rPr>
              <a:t>b</a:t>
            </a:r>
            <a:endParaRPr lang="zh-Hans-HK" altLang="en-US" sz="2000" dirty="0">
              <a:solidFill>
                <a:srgbClr val="FF0000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BD45640-2DAC-4814-BA04-9A906870B43E}"/>
              </a:ext>
            </a:extLst>
          </p:cNvPr>
          <p:cNvSpPr/>
          <p:nvPr/>
        </p:nvSpPr>
        <p:spPr>
          <a:xfrm>
            <a:off x="3167571" y="3716319"/>
            <a:ext cx="34533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ans-HK" altLang="en-US" sz="2000" b="1" dirty="0"/>
              <a:t>输出格式</a:t>
            </a:r>
            <a:r>
              <a:rPr lang="zh-Hans-HK" altLang="en-US" sz="2000" dirty="0"/>
              <a:t>：</a:t>
            </a:r>
          </a:p>
          <a:p>
            <a:r>
              <a:rPr lang="en-US" altLang="en-US" sz="2000" dirty="0"/>
              <a:t>    </a:t>
            </a:r>
            <a:r>
              <a:rPr lang="zh-Hans-HK" altLang="en-US" sz="2000" dirty="0"/>
              <a:t>有n行，在第i行中输出从顶点i到顶点i+1的最短路径。</a:t>
            </a:r>
          </a:p>
          <a:p>
            <a:r>
              <a:rPr lang="en-US" altLang="en-US" sz="2000" dirty="0"/>
              <a:t>    </a:t>
            </a:r>
            <a:r>
              <a:rPr lang="zh-Hans-HK" altLang="en-US" sz="2000" dirty="0"/>
              <a:t>每行第一个数是i最后一个数是i+1。中间是途</a:t>
            </a:r>
            <a:r>
              <a:rPr lang="zh-CN" altLang="en-US" sz="2000" dirty="0"/>
              <a:t>经</a:t>
            </a:r>
            <a:r>
              <a:rPr lang="zh-Hans-HK" altLang="en-US" sz="2000" dirty="0"/>
              <a:t>顶点的编号。</a:t>
            </a:r>
            <a:r>
              <a:rPr lang="zh-Hans-HK" altLang="en-US" sz="2000" dirty="0">
                <a:solidFill>
                  <a:schemeClr val="bg1">
                    <a:lumMod val="50000"/>
                  </a:schemeClr>
                </a:solidFill>
              </a:rPr>
              <a:t>空格分开顶点编号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。</a:t>
            </a:r>
            <a:endParaRPr lang="zh-Hans-HK" altLang="en-US" sz="2000" dirty="0"/>
          </a:p>
          <a:p>
            <a:r>
              <a:rPr lang="zh-CN" altLang="en-US" sz="2000" dirty="0"/>
              <a:t>   当</a:t>
            </a:r>
            <a:r>
              <a:rPr lang="zh-Hans-HK" altLang="en-US" sz="2000" dirty="0"/>
              <a:t>顶点i到i+1不存在路径，第i行请直接输出</a:t>
            </a:r>
            <a:r>
              <a:rPr lang="en-US" altLang="en-US" sz="2000" dirty="0"/>
              <a:t>-1</a:t>
            </a:r>
            <a:r>
              <a:rPr lang="zh-Hans-HK" altLang="en-US" sz="2000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2BAEB2-F6E9-4B65-A2EA-F705179CA1BE}"/>
              </a:ext>
            </a:extLst>
          </p:cNvPr>
          <p:cNvSpPr txBox="1"/>
          <p:nvPr/>
        </p:nvSpPr>
        <p:spPr>
          <a:xfrm>
            <a:off x="7123466" y="3770320"/>
            <a:ext cx="162559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输入样例</a:t>
            </a:r>
            <a:r>
              <a:rPr lang="zh-CN" altLang="en-US" sz="2400" dirty="0"/>
              <a:t>：</a:t>
            </a:r>
          </a:p>
          <a:p>
            <a:r>
              <a:rPr lang="en-US" altLang="zh-CN" sz="2400" dirty="0"/>
              <a:t>5</a:t>
            </a:r>
            <a:r>
              <a:rPr lang="zh-CN" altLang="en-US" sz="2400" dirty="0"/>
              <a:t> </a:t>
            </a:r>
          </a:p>
          <a:p>
            <a:r>
              <a:rPr lang="zh-CN" altLang="en-US" sz="2400" dirty="0"/>
              <a:t>0 13 6 3 </a:t>
            </a:r>
            <a:r>
              <a:rPr lang="en-US" altLang="zh-CN" sz="2400" dirty="0"/>
              <a:t>0</a:t>
            </a:r>
            <a:endParaRPr lang="zh-CN" altLang="en-US" sz="2400" dirty="0"/>
          </a:p>
          <a:p>
            <a:r>
              <a:rPr lang="zh-CN" altLang="en-US" sz="2400" dirty="0"/>
              <a:t>13 0 4 2 </a:t>
            </a:r>
            <a:r>
              <a:rPr lang="en-US" altLang="zh-CN" sz="2400" dirty="0"/>
              <a:t>0</a:t>
            </a:r>
            <a:endParaRPr lang="zh-CN" altLang="en-US" sz="2400" dirty="0"/>
          </a:p>
          <a:p>
            <a:r>
              <a:rPr lang="zh-CN" altLang="en-US" sz="2400" dirty="0"/>
              <a:t>6 4 0 7 </a:t>
            </a:r>
            <a:r>
              <a:rPr lang="en-US" altLang="zh-CN" sz="2400" dirty="0"/>
              <a:t>0</a:t>
            </a:r>
            <a:endParaRPr lang="zh-CN" altLang="en-US" sz="2400" dirty="0"/>
          </a:p>
          <a:p>
            <a:r>
              <a:rPr lang="zh-CN" altLang="en-US" sz="2400" dirty="0"/>
              <a:t>3 2 7 0 </a:t>
            </a:r>
            <a:r>
              <a:rPr lang="en-US" altLang="zh-CN" sz="2400" dirty="0"/>
              <a:t>0</a:t>
            </a:r>
          </a:p>
          <a:p>
            <a:r>
              <a:rPr lang="en-US" altLang="zh-CN" sz="2400" dirty="0"/>
              <a:t>0 0 0 0 0</a:t>
            </a:r>
            <a:endParaRPr lang="zh-CN" altLang="en-US" sz="24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626039-D69A-4CA3-B808-1A9D71A40CE8}"/>
              </a:ext>
            </a:extLst>
          </p:cNvPr>
          <p:cNvSpPr txBox="1"/>
          <p:nvPr/>
        </p:nvSpPr>
        <p:spPr>
          <a:xfrm>
            <a:off x="9694333" y="3854819"/>
            <a:ext cx="19727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输出样例</a:t>
            </a:r>
            <a:r>
              <a:rPr lang="zh-CN" altLang="en-US" sz="2400" dirty="0"/>
              <a:t>：</a:t>
            </a:r>
          </a:p>
          <a:p>
            <a:r>
              <a:rPr lang="zh-CN" altLang="en-US" sz="2400" dirty="0"/>
              <a:t>1 4 2</a:t>
            </a:r>
          </a:p>
          <a:p>
            <a:r>
              <a:rPr lang="zh-CN" altLang="en-US" sz="2400" dirty="0"/>
              <a:t>2 3</a:t>
            </a:r>
          </a:p>
          <a:p>
            <a:r>
              <a:rPr lang="zh-CN" altLang="en-US" sz="2400" dirty="0"/>
              <a:t>3 2 4</a:t>
            </a:r>
            <a:endParaRPr lang="en-US" altLang="zh-CN" sz="2400" dirty="0"/>
          </a:p>
          <a:p>
            <a:r>
              <a:rPr lang="en-US" altLang="zh-CN" sz="2400" dirty="0"/>
              <a:t>-1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AF3073A-E42B-43E0-9C17-0C3BEC44BA61}"/>
              </a:ext>
            </a:extLst>
          </p:cNvPr>
          <p:cNvSpPr txBox="1"/>
          <p:nvPr/>
        </p:nvSpPr>
        <p:spPr>
          <a:xfrm>
            <a:off x="9472965" y="6173665"/>
            <a:ext cx="2415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注意本题答案不唯一！</a:t>
            </a:r>
          </a:p>
        </p:txBody>
      </p:sp>
    </p:spTree>
    <p:extLst>
      <p:ext uri="{BB962C8B-B14F-4D97-AF65-F5344CB8AC3E}">
        <p14:creationId xmlns:p14="http://schemas.microsoft.com/office/powerpoint/2010/main" val="2750219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3C991B-2B31-49F7-BDAF-22C42FBB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3 Bellman-ford</a:t>
            </a:r>
            <a:r>
              <a:rPr lang="zh-CN" altLang="en-US" dirty="0"/>
              <a:t>最短路径算法 </a:t>
            </a:r>
            <a:r>
              <a:rPr lang="en-US" altLang="zh-CN" dirty="0"/>
              <a:t>blmfd.cpp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C2E929-5713-4B48-A1CB-86C4DC8C5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问题描述</a:t>
            </a:r>
            <a:r>
              <a:rPr lang="zh-CN" altLang="en-US" dirty="0"/>
              <a:t>：</a:t>
            </a:r>
            <a:r>
              <a:rPr lang="zh-CN" altLang="zh-Hans-HK" dirty="0"/>
              <a:t>给定</a:t>
            </a:r>
            <a:r>
              <a:rPr lang="zh-CN" altLang="zh-Hans-HK" b="1" dirty="0">
                <a:solidFill>
                  <a:srgbClr val="FF0000"/>
                </a:solidFill>
              </a:rPr>
              <a:t>有向</a:t>
            </a:r>
            <a:r>
              <a:rPr lang="zh-CN" altLang="zh-Hans-HK" dirty="0"/>
              <a:t>带权图</a:t>
            </a:r>
            <a:r>
              <a:rPr lang="en-US" altLang="zh-Hans-HK" dirty="0"/>
              <a:t>G=(V,E)</a:t>
            </a:r>
            <a:r>
              <a:rPr lang="zh-CN" altLang="zh-Hans-HK" dirty="0"/>
              <a:t>。它有</a:t>
            </a:r>
            <a:r>
              <a:rPr lang="en-US" altLang="zh-Hans-HK" dirty="0"/>
              <a:t>n</a:t>
            </a:r>
            <a:r>
              <a:rPr lang="zh-CN" altLang="zh-Hans-HK" dirty="0"/>
              <a:t>个顶点</a:t>
            </a:r>
            <a:r>
              <a:rPr lang="en-US" altLang="zh-Hans-HK" dirty="0"/>
              <a:t>m</a:t>
            </a:r>
            <a:r>
              <a:rPr lang="zh-CN" altLang="zh-Hans-HK" dirty="0"/>
              <a:t>条边，其中</a:t>
            </a:r>
            <a:r>
              <a:rPr lang="en-US" altLang="zh-Hans-HK" dirty="0">
                <a:solidFill>
                  <a:srgbClr val="FF0000"/>
                </a:solidFill>
              </a:rPr>
              <a:t>n≤2000, m≤20000</a:t>
            </a:r>
            <a:r>
              <a:rPr lang="zh-CN" altLang="zh-Hans-HK" dirty="0"/>
              <a:t>。顶点从</a:t>
            </a:r>
            <a:r>
              <a:rPr lang="en-US" altLang="zh-Hans-HK" dirty="0"/>
              <a:t>1~n</a:t>
            </a:r>
            <a:r>
              <a:rPr lang="zh-CN" altLang="zh-Hans-HK" dirty="0"/>
              <a:t>编号。各边权值为</a:t>
            </a:r>
            <a:r>
              <a:rPr lang="en-US" altLang="zh-Hans-HK" dirty="0">
                <a:solidFill>
                  <a:srgbClr val="FF0000"/>
                </a:solidFill>
              </a:rPr>
              <a:t>-1000~1000</a:t>
            </a:r>
            <a:r>
              <a:rPr lang="zh-CN" altLang="zh-Hans-HK" dirty="0"/>
              <a:t>的整数。用</a:t>
            </a:r>
            <a:r>
              <a:rPr lang="en-US" altLang="zh-Hans-HK" dirty="0"/>
              <a:t>Bellman-ford</a:t>
            </a:r>
            <a:r>
              <a:rPr lang="zh-CN" altLang="zh-Hans-HK" dirty="0"/>
              <a:t>算法计算从顶点</a:t>
            </a:r>
            <a:r>
              <a:rPr lang="en-US" altLang="zh-Hans-HK" dirty="0"/>
              <a:t>1</a:t>
            </a:r>
            <a:r>
              <a:rPr lang="zh-CN" altLang="zh-Hans-HK" dirty="0"/>
              <a:t>出发到各顶点的最短路长度。</a:t>
            </a:r>
            <a:endParaRPr lang="zh-Hans-HK" altLang="zh-Hans-HK" dirty="0"/>
          </a:p>
          <a:p>
            <a:endParaRPr lang="zh-Hans-HK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7E029E1-0CD1-49A7-A4CC-C7CC8CEDEEB0}"/>
              </a:ext>
            </a:extLst>
          </p:cNvPr>
          <p:cNvSpPr/>
          <p:nvPr/>
        </p:nvSpPr>
        <p:spPr>
          <a:xfrm>
            <a:off x="637616" y="3264912"/>
            <a:ext cx="69757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ans-HK" altLang="en-US" sz="2400" b="1" dirty="0"/>
              <a:t>输入格式</a:t>
            </a:r>
            <a:r>
              <a:rPr lang="zh-Hans-HK" altLang="en-US" sz="2400" dirty="0"/>
              <a:t>：</a:t>
            </a:r>
          </a:p>
          <a:p>
            <a:r>
              <a:rPr lang="zh-Hans-HK" altLang="en-US" sz="2400" dirty="0"/>
              <a:t>n m</a:t>
            </a:r>
          </a:p>
          <a:p>
            <a:r>
              <a:rPr lang="zh-Hans-HK" altLang="en-US" sz="2400" dirty="0"/>
              <a:t>a[1] b[1] c[1]</a:t>
            </a:r>
          </a:p>
          <a:p>
            <a:r>
              <a:rPr lang="zh-Hans-HK" altLang="en-US" sz="2400" dirty="0"/>
              <a:t>...</a:t>
            </a:r>
          </a:p>
          <a:p>
            <a:r>
              <a:rPr lang="zh-Hans-HK" altLang="en-US" sz="2400" dirty="0"/>
              <a:t>a[m] b[m] c[m]</a:t>
            </a:r>
          </a:p>
          <a:p>
            <a:r>
              <a:rPr lang="zh-Hans-HK" altLang="en-US" sz="2400" i="1" dirty="0"/>
              <a:t>保证a[i]不等于b[i]。</a:t>
            </a:r>
          </a:p>
          <a:p>
            <a:r>
              <a:rPr lang="zh-Hans-HK" altLang="en-US" sz="2400" i="1" dirty="0"/>
              <a:t> a[i]</a:t>
            </a:r>
            <a:r>
              <a:rPr lang="zh-CN" altLang="en-US" sz="2400" i="1" dirty="0"/>
              <a:t>到</a:t>
            </a:r>
            <a:r>
              <a:rPr lang="zh-Hans-HK" altLang="en-US" sz="2400" i="1" dirty="0"/>
              <a:t>b[i]间有一条</a:t>
            </a:r>
            <a:r>
              <a:rPr lang="zh-CN" altLang="en-US" sz="2400" i="1" dirty="0"/>
              <a:t>有</a:t>
            </a:r>
            <a:r>
              <a:rPr lang="zh-Hans-HK" altLang="en-US" sz="2400" i="1" dirty="0"/>
              <a:t>向边，权值为c[i]。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633FF5-C813-4EF3-8932-C68D03EA63F0}"/>
              </a:ext>
            </a:extLst>
          </p:cNvPr>
          <p:cNvSpPr/>
          <p:nvPr/>
        </p:nvSpPr>
        <p:spPr>
          <a:xfrm>
            <a:off x="3473584" y="3366550"/>
            <a:ext cx="32764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ans-HK" altLang="en-US" sz="2400" b="1" dirty="0"/>
              <a:t>输出格式</a:t>
            </a:r>
            <a:r>
              <a:rPr lang="zh-Hans-HK" altLang="en-US" sz="2400" dirty="0"/>
              <a:t>：</a:t>
            </a:r>
          </a:p>
          <a:p>
            <a:r>
              <a:rPr lang="zh-Hans-HK" altLang="en-US" sz="2400" dirty="0"/>
              <a:t>d2 d3 ... dn</a:t>
            </a:r>
            <a:r>
              <a:rPr lang="en-US" altLang="zh-Hans-HK" sz="2400" dirty="0"/>
              <a:t>    </a:t>
            </a:r>
            <a:r>
              <a:rPr lang="zh-Hans-HK" altLang="en-US" sz="2400" i="1" dirty="0"/>
              <a:t>(相邻数</a:t>
            </a:r>
            <a:br>
              <a:rPr lang="en-US" altLang="zh-Hans-HK" sz="2400" i="1" dirty="0"/>
            </a:br>
            <a:r>
              <a:rPr lang="zh-Hans-HK" altLang="en-US" sz="2400" i="1" dirty="0"/>
              <a:t>字用一空格隔开）</a:t>
            </a:r>
          </a:p>
          <a:p>
            <a:r>
              <a:rPr lang="zh-Hans-HK" altLang="en-US" sz="2400" i="1" dirty="0"/>
              <a:t>di表示从顶点1到顶点</a:t>
            </a:r>
            <a:r>
              <a:rPr lang="en-US" altLang="zh-Hans-HK" sz="2400" i="1" dirty="0" err="1"/>
              <a:t>i</a:t>
            </a:r>
            <a:br>
              <a:rPr lang="en-US" altLang="zh-Hans-HK" sz="2400" i="1" dirty="0"/>
            </a:br>
            <a:r>
              <a:rPr lang="en-US" altLang="zh-Hans-HK" sz="2400" i="1" dirty="0"/>
              <a:t> </a:t>
            </a:r>
            <a:r>
              <a:rPr lang="zh-Hans-HK" altLang="en-US" sz="2400" i="1" dirty="0"/>
              <a:t>的最短路径的长度。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08FA3DA-35F3-43D5-ABA2-24AB7155E706}"/>
              </a:ext>
            </a:extLst>
          </p:cNvPr>
          <p:cNvSpPr txBox="1"/>
          <p:nvPr/>
        </p:nvSpPr>
        <p:spPr>
          <a:xfrm>
            <a:off x="7214003" y="3634244"/>
            <a:ext cx="16662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输入样例：</a:t>
            </a:r>
            <a:endParaRPr lang="en-US" altLang="zh-CN" sz="2400" b="1" dirty="0"/>
          </a:p>
          <a:p>
            <a:r>
              <a:rPr lang="zh-CN" altLang="en-US" sz="2400" dirty="0"/>
              <a:t>4 4</a:t>
            </a:r>
          </a:p>
          <a:p>
            <a:r>
              <a:rPr lang="zh-CN" altLang="en-US" sz="2400" dirty="0"/>
              <a:t>1 2 12</a:t>
            </a:r>
          </a:p>
          <a:p>
            <a:r>
              <a:rPr lang="zh-CN" altLang="en-US" sz="2400" dirty="0"/>
              <a:t>1 3 8</a:t>
            </a:r>
          </a:p>
          <a:p>
            <a:r>
              <a:rPr lang="zh-CN" altLang="en-US" sz="2400" dirty="0"/>
              <a:t>2 3 -6</a:t>
            </a:r>
          </a:p>
          <a:p>
            <a:r>
              <a:rPr lang="zh-CN" altLang="en-US" sz="2400" dirty="0"/>
              <a:t>3 4 5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BA0FCB-05F6-4854-9580-C58B10C09758}"/>
              </a:ext>
            </a:extLst>
          </p:cNvPr>
          <p:cNvSpPr txBox="1"/>
          <p:nvPr/>
        </p:nvSpPr>
        <p:spPr>
          <a:xfrm>
            <a:off x="730749" y="5992297"/>
            <a:ext cx="5416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Hans-HK" sz="2000" i="1" dirty="0"/>
              <a:t>保证</a:t>
            </a:r>
            <a:r>
              <a:rPr lang="en-US" altLang="zh-Hans-HK" sz="2000" b="1" i="1" dirty="0"/>
              <a:t>G</a:t>
            </a:r>
            <a:r>
              <a:rPr lang="zh-CN" altLang="zh-Hans-HK" sz="2000" b="1" i="1" dirty="0"/>
              <a:t>无负环且顶点</a:t>
            </a:r>
            <a:r>
              <a:rPr lang="en-US" altLang="zh-Hans-HK" sz="2000" b="1" i="1" dirty="0"/>
              <a:t>1</a:t>
            </a:r>
            <a:r>
              <a:rPr lang="zh-CN" altLang="zh-Hans-HK" sz="2000" b="1" i="1" dirty="0"/>
              <a:t>出发可以到其余任何顶点</a:t>
            </a:r>
            <a:r>
              <a:rPr lang="zh-CN" altLang="zh-Hans-HK" sz="2000" i="1" dirty="0"/>
              <a:t>。</a:t>
            </a:r>
            <a:endParaRPr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560D215-9375-4D69-A1EE-D721BDE5B79B}"/>
              </a:ext>
            </a:extLst>
          </p:cNvPr>
          <p:cNvSpPr txBox="1"/>
          <p:nvPr/>
        </p:nvSpPr>
        <p:spPr>
          <a:xfrm>
            <a:off x="9170724" y="3634244"/>
            <a:ext cx="17410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输出样例</a:t>
            </a:r>
            <a:r>
              <a:rPr lang="zh-CN" altLang="en-US" sz="2400" dirty="0"/>
              <a:t>：</a:t>
            </a:r>
          </a:p>
          <a:p>
            <a:r>
              <a:rPr lang="zh-CN" altLang="en-US" sz="2400" dirty="0"/>
              <a:t>12 6 11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A585426-2C80-40C4-B242-54A52B2A9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722" y="4558118"/>
            <a:ext cx="1182920" cy="175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698</Words>
  <Application>Microsoft Macintosh PowerPoint</Application>
  <PresentationFormat>宽屏</PresentationFormat>
  <Paragraphs>77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主题​​</vt:lpstr>
      <vt:lpstr>实验课14 Graph（IV）</vt:lpstr>
      <vt:lpstr>Task 1 Dijkstra最短路径算法   dijkstra.cpp</vt:lpstr>
      <vt:lpstr>Task 2  Floyd最短路径算法  floyd.cpp</vt:lpstr>
      <vt:lpstr>Task 3 Bellman-ford最短路径算法 blmfd.cpp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 恺</dc:creator>
  <cp:lastModifiedBy>w49</cp:lastModifiedBy>
  <cp:revision>191</cp:revision>
  <dcterms:created xsi:type="dcterms:W3CDTF">2021-04-12T02:14:40Z</dcterms:created>
  <dcterms:modified xsi:type="dcterms:W3CDTF">2022-12-13T07:40:09Z</dcterms:modified>
</cp:coreProperties>
</file>