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476" r:id="rId3"/>
    <p:sldId id="477" r:id="rId4"/>
    <p:sldId id="475" r:id="rId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军波 王" userId="abc43a65-caf0-4467-916d-72d11a280d59" providerId="ADAL" clId="{BBB4C4E7-F5E8-F740-B4B5-568BFDF57BB7}"/>
    <pc:docChg chg="modSld">
      <pc:chgData name="军波 王" userId="abc43a65-caf0-4467-916d-72d11a280d59" providerId="ADAL" clId="{BBB4C4E7-F5E8-F740-B4B5-568BFDF57BB7}" dt="2022-11-22T16:24:12.063" v="16" actId="20577"/>
      <pc:docMkLst>
        <pc:docMk/>
      </pc:docMkLst>
      <pc:sldChg chg="modSp mod">
        <pc:chgData name="军波 王" userId="abc43a65-caf0-4467-916d-72d11a280d59" providerId="ADAL" clId="{BBB4C4E7-F5E8-F740-B4B5-568BFDF57BB7}" dt="2022-11-22T16:24:12.063" v="16" actId="20577"/>
        <pc:sldMkLst>
          <pc:docMk/>
          <pc:sldMk cId="1380900360" sldId="256"/>
        </pc:sldMkLst>
        <pc:spChg chg="mod">
          <ac:chgData name="军波 王" userId="abc43a65-caf0-4467-916d-72d11a280d59" providerId="ADAL" clId="{BBB4C4E7-F5E8-F740-B4B5-568BFDF57BB7}" dt="2022-11-22T16:24:01.637" v="0" actId="20577"/>
          <ac:spMkLst>
            <pc:docMk/>
            <pc:sldMk cId="1380900360" sldId="256"/>
            <ac:spMk id="2" creationId="{34EA6B29-3A7B-435A-A98B-E78AB0208403}"/>
          </ac:spMkLst>
        </pc:spChg>
        <pc:spChg chg="mod">
          <ac:chgData name="军波 王" userId="abc43a65-caf0-4467-916d-72d11a280d59" providerId="ADAL" clId="{BBB4C4E7-F5E8-F740-B4B5-568BFDF57BB7}" dt="2022-11-22T16:24:12.063" v="16" actId="20577"/>
          <ac:spMkLst>
            <pc:docMk/>
            <pc:sldMk cId="1380900360" sldId="256"/>
            <ac:spMk id="3" creationId="{341F7266-730B-436C-BAE6-E85292E46CA1}"/>
          </ac:spMkLst>
        </pc:spChg>
      </pc:sldChg>
    </pc:docChg>
  </pc:docChgLst>
  <pc:docChgLst>
    <pc:chgData name="王军波" userId="abc43a65-caf0-4467-916d-72d11a280d59" providerId="ADAL" clId="{AD69B569-B71E-1A42-8EBD-DE42333FDB9E}"/>
    <pc:docChg chg="modSld">
      <pc:chgData name="王军波" userId="abc43a65-caf0-4467-916d-72d11a280d59" providerId="ADAL" clId="{AD69B569-B71E-1A42-8EBD-DE42333FDB9E}" dt="2023-11-21T14:34:19.520" v="1" actId="20577"/>
      <pc:docMkLst>
        <pc:docMk/>
      </pc:docMkLst>
      <pc:sldChg chg="modSp mod">
        <pc:chgData name="王军波" userId="abc43a65-caf0-4467-916d-72d11a280d59" providerId="ADAL" clId="{AD69B569-B71E-1A42-8EBD-DE42333FDB9E}" dt="2023-11-21T14:34:19.520" v="1" actId="20577"/>
        <pc:sldMkLst>
          <pc:docMk/>
          <pc:sldMk cId="1380900360" sldId="256"/>
        </pc:sldMkLst>
        <pc:spChg chg="mod">
          <ac:chgData name="王军波" userId="abc43a65-caf0-4467-916d-72d11a280d59" providerId="ADAL" clId="{AD69B569-B71E-1A42-8EBD-DE42333FDB9E}" dt="2023-11-21T14:34:17.204" v="0" actId="20577"/>
          <ac:spMkLst>
            <pc:docMk/>
            <pc:sldMk cId="1380900360" sldId="256"/>
            <ac:spMk id="2" creationId="{34EA6B29-3A7B-435A-A98B-E78AB0208403}"/>
          </ac:spMkLst>
        </pc:spChg>
        <pc:spChg chg="mod">
          <ac:chgData name="王军波" userId="abc43a65-caf0-4467-916d-72d11a280d59" providerId="ADAL" clId="{AD69B569-B71E-1A42-8EBD-DE42333FDB9E}" dt="2023-11-21T14:34:19.520" v="1" actId="20577"/>
          <ac:spMkLst>
            <pc:docMk/>
            <pc:sldMk cId="1380900360" sldId="256"/>
            <ac:spMk id="3" creationId="{341F7266-730B-436C-BAE6-E85292E46C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5A44A-8ADB-44ED-A165-B88FD7B40894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E4F9-9845-4C18-A22C-A8317E01EC94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71963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DE4F9-9845-4C18-A22C-A8317E01EC94}" type="slidenum">
              <a:rPr lang="x-none" altLang="en-US" smtClean="0"/>
              <a:t>4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88630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2B4FFE-9F69-40C0-9459-C185974A9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9E21B69-B1B5-4F8E-B060-98C2A4DF3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5F2361-00B1-4980-BE88-541642EC1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A56D25-6F74-449B-B8E9-7C23A12C5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B95806-7AA6-4809-AAEE-C0C32310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989682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39193-34F8-4064-A8A3-CFC74F8A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DBAEB5-43DC-44AF-AAB0-1330D150F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534F7A-50F3-48FF-B4FD-98048F73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811DA3-CBE2-40BD-A810-C1E1CF4D4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CB0450-DC8D-4564-8E56-62871BDAB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15986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972F42-A757-4010-B3FD-1C9A98750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C1FABC-253D-4EA8-87A3-85116786D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04255A-6744-4AA5-9953-2A7522F31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67C7AE-28DA-4150-B55E-4393203B7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E668E9-F0A1-44B6-872C-3523D368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09067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0D82B0-6B55-4DF4-ABF4-0754D9E4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CF0998-A5ED-4C0B-885C-2842D870B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B144B1-1D29-423A-A1D4-3CDB9FCAE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2D41E6-2B3E-4CE4-9264-840D5A9F5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BEDAF0-DA9A-40A2-BA11-F6F691689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8669CF-7840-4E63-85EA-61C269A7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25252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418088-96B9-447B-9FA6-C6EC331F9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04DB03-2EC1-4A9A-B4EF-53484DDAE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343F75-FEC1-4471-ADAE-29951F48E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2742B00-CA49-408C-8010-42843694D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8010219-935F-4DD6-B689-C6633E73AE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089160E-C302-4623-A7A2-0569AA69E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B9E40DC-CAB6-4F18-840E-6EA60DDA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A124946-5297-4549-998F-53B213228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83627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F0E821-C7BE-45C6-B14A-94FC66CD3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695F81B-9030-4B81-8CB1-54A04D464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F156E0-E560-48C0-BDB2-E12F7E2C4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685A196-E759-4ABF-8481-2B581B56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3345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094E2C9-51EC-4313-9CE6-ABCB1D45D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EB2FF15-518D-467E-86A9-7E0EC191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E02977-62D0-4584-A220-5C75F64D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46497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362513-D6CF-4BCE-9EAF-987286C54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3EB10D-D7B5-4AF8-B180-75C29AF6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9AD1F7-15AA-457D-8037-C006A48CB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41A031-9A59-4C91-9DE3-D06A3EE5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4D85477-135B-4F84-A112-511444C7D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A5B6FC-CFE3-4EFA-93FE-636ECA4EE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57170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891024-1D6C-4F67-A245-AEDFBFD2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65516D5-77C6-4044-903C-B3FF223F0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550990-DA89-402A-9FA8-40074A3AE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E86806-5677-4862-9A6C-6A0AAB933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4763F1-B2E3-4142-9E62-891B678C1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C633DD-127D-482A-9C35-46ACFC8A9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408230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FC90E7-93E1-4BD3-8C3C-C0C891FC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B696118-A917-4BFF-8848-31DAA920FF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D0BD2D-D506-41D4-8176-4E5418B5B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60FA1D-74DA-48F9-AE12-FE98813F0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83A0EF-B81B-4B48-A612-CD6CB105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62664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48AF8DA-206C-4F03-B99A-68CEF9180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D7F5F9-A146-40AF-9809-5667ADC53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248231-AB95-4556-B3B7-8A9FF32FD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0465FA-7D10-4263-A4A7-CCE1FCF7A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446E5D-EFD5-47E8-B260-66B83FA52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602457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BB0B6BB-DFBE-498E-A955-C9712A27F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967C98-D62F-4EDD-9A6D-7BECCDB6C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D3DB60-33E0-4856-B410-3B2A9FB5A6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0290C-D43C-46B0-A62A-3EF8A603F56D}" type="datetimeFigureOut">
              <a:rPr lang="x-none" altLang="en-US" smtClean="0"/>
              <a:t>2023/11/21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501674-5CC8-45C2-952E-B3D0364E2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74FE40-EB95-4974-99B7-8FD30132E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81112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EA6B29-3A7B-435A-A98B-E78AB02084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实验课</a:t>
            </a:r>
            <a:r>
              <a:rPr lang="en-US" altLang="zh-CN" dirty="0"/>
              <a:t>12</a:t>
            </a:r>
            <a:r>
              <a:rPr lang="zh-CN" altLang="en-US" dirty="0"/>
              <a:t>：图（入门）</a:t>
            </a:r>
            <a:endParaRPr lang="x-none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41F7266-730B-436C-BAE6-E85292E46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zh-CN" altLang="en-US" dirty="0"/>
              <a:t>中山大学智工学院 数据结构与算法 </a:t>
            </a:r>
            <a:r>
              <a:rPr lang="en-US" altLang="zh-CN" dirty="0"/>
              <a:t>2023</a:t>
            </a:r>
            <a:r>
              <a:rPr lang="zh-CN" altLang="en-US" dirty="0"/>
              <a:t>秋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1380900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29CDF5C-4832-4667-BFA7-4FA0486E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1" y="365125"/>
            <a:ext cx="10952479" cy="1325563"/>
          </a:xfrm>
        </p:spPr>
        <p:txBody>
          <a:bodyPr/>
          <a:lstStyle/>
          <a:p>
            <a:r>
              <a:rPr lang="en-US" altLang="zh-CN" dirty="0"/>
              <a:t>Task 1	</a:t>
            </a:r>
            <a:r>
              <a:rPr lang="zh-CN" altLang="en-US" dirty="0"/>
              <a:t>基于邻接矩阵的图节点连通性判断</a:t>
            </a:r>
            <a:r>
              <a:rPr lang="en-US" altLang="zh-CN" dirty="0"/>
              <a:t>(Connectedmatrix.cpp)</a:t>
            </a:r>
            <a:endParaRPr lang="x-none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DC0F38F3-E19C-48D3-AD6F-367661EB6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59" y="1818445"/>
            <a:ext cx="11058331" cy="498939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/>
              <a:t>问题描述：</a:t>
            </a:r>
            <a:r>
              <a:rPr lang="zh-CN" altLang="en-US" dirty="0"/>
              <a:t>给定连通的无向图</a:t>
            </a:r>
            <a:r>
              <a:rPr lang="en-US" altLang="zh-CN" dirty="0"/>
              <a:t>G</a:t>
            </a:r>
            <a:r>
              <a:rPr lang="zh-CN" altLang="en-US" dirty="0"/>
              <a:t>，请判定图中两个节点是否连通。</a:t>
            </a:r>
            <a:endParaRPr lang="en-US" altLang="zh-CN" dirty="0"/>
          </a:p>
          <a:p>
            <a:r>
              <a:rPr lang="zh-CN" altLang="en-US" b="1" dirty="0"/>
              <a:t>输入格式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第一行为</a:t>
            </a:r>
            <a:r>
              <a:rPr lang="en-US" altLang="zh-CN" dirty="0"/>
              <a:t>n</a:t>
            </a:r>
            <a:r>
              <a:rPr lang="zh-CN" altLang="en-US" dirty="0"/>
              <a:t>。</a:t>
            </a:r>
            <a:r>
              <a:rPr lang="en-US" altLang="zh-CN" dirty="0"/>
              <a:t>(1&lt;=n&lt;=400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接下来有一个</a:t>
            </a:r>
            <a:r>
              <a:rPr lang="en-US" altLang="zh-CN" dirty="0"/>
              <a:t>n*n</a:t>
            </a:r>
            <a:r>
              <a:rPr lang="zh-CN" altLang="en-US" dirty="0"/>
              <a:t>的</a:t>
            </a:r>
            <a:r>
              <a:rPr lang="en-US" altLang="zh-CN" dirty="0"/>
              <a:t>01</a:t>
            </a:r>
            <a:r>
              <a:rPr lang="zh-CN" altLang="en-US" dirty="0"/>
              <a:t>矩阵（每行</a:t>
            </a:r>
            <a:r>
              <a:rPr lang="en-US" altLang="zh-CN" dirty="0"/>
              <a:t>n</a:t>
            </a:r>
            <a:r>
              <a:rPr lang="zh-CN" altLang="en-US" dirty="0"/>
              <a:t>个数间有空格），表示图</a:t>
            </a:r>
            <a:r>
              <a:rPr lang="en-US" altLang="zh-CN" dirty="0"/>
              <a:t>G</a:t>
            </a:r>
            <a:r>
              <a:rPr lang="zh-CN" altLang="en-US" dirty="0"/>
              <a:t>的邻接矩阵。</a:t>
            </a:r>
            <a:endParaRPr lang="en-US" altLang="zh-CN" dirty="0"/>
          </a:p>
          <a:p>
            <a:pPr lvl="1"/>
            <a:r>
              <a:rPr lang="zh-CN" altLang="en-US" dirty="0"/>
              <a:t>最后为</a:t>
            </a:r>
            <a:r>
              <a:rPr lang="en-US" altLang="zh-CN" dirty="0" err="1"/>
              <a:t>i</a:t>
            </a:r>
            <a:r>
              <a:rPr lang="en-US" altLang="zh-CN" dirty="0"/>
              <a:t>, j</a:t>
            </a:r>
            <a:r>
              <a:rPr lang="zh-CN" altLang="en-US" dirty="0"/>
              <a:t>，表示待判断连通性的节点编号。</a:t>
            </a:r>
            <a:endParaRPr lang="en-US" altLang="zh-CN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</a:t>
            </a:r>
            <a:r>
              <a:rPr lang="en-US" altLang="zh-CN" b="1" dirty="0"/>
              <a:t>1</a:t>
            </a:r>
            <a:r>
              <a:rPr lang="zh-CN" altLang="en-US" dirty="0"/>
              <a:t>表示两个节点连通，</a:t>
            </a:r>
            <a:r>
              <a:rPr lang="en-US" altLang="zh-CN" b="1" dirty="0"/>
              <a:t>0</a:t>
            </a:r>
            <a:r>
              <a:rPr lang="zh-CN" altLang="en-US" dirty="0"/>
              <a:t>表示不是。</a:t>
            </a:r>
            <a:endParaRPr lang="en-US" altLang="zh-CN" dirty="0"/>
          </a:p>
          <a:p>
            <a:r>
              <a:rPr lang="zh-CN" altLang="en-US" b="1" dirty="0"/>
              <a:t>样例输入</a:t>
            </a:r>
            <a:r>
              <a:rPr lang="zh-CN" altLang="en-US" dirty="0"/>
              <a:t>：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4</a:t>
            </a:r>
          </a:p>
          <a:p>
            <a:pPr marL="457200" lvl="1" indent="0">
              <a:buNone/>
            </a:pPr>
            <a:r>
              <a:rPr lang="en-US" altLang="zh-CN" dirty="0"/>
              <a:t>0 1 1 1</a:t>
            </a:r>
          </a:p>
          <a:p>
            <a:pPr marL="457200" lvl="1" indent="0">
              <a:buNone/>
            </a:pPr>
            <a:r>
              <a:rPr lang="en-US" altLang="zh-CN" dirty="0"/>
              <a:t>1 0 0 0</a:t>
            </a:r>
          </a:p>
          <a:p>
            <a:pPr marL="457200" lvl="1" indent="0">
              <a:buNone/>
            </a:pPr>
            <a:r>
              <a:rPr lang="en-US" altLang="zh-CN" dirty="0"/>
              <a:t>1 0 0 1</a:t>
            </a:r>
          </a:p>
          <a:p>
            <a:pPr marL="457200" lvl="1" indent="0">
              <a:buNone/>
            </a:pPr>
            <a:r>
              <a:rPr lang="en-US" altLang="zh-CN" dirty="0"/>
              <a:t>1 0 1 0</a:t>
            </a:r>
          </a:p>
          <a:p>
            <a:pPr marL="457200" lvl="1" indent="0">
              <a:buNone/>
            </a:pPr>
            <a:r>
              <a:rPr lang="en-US" altLang="zh-CN" dirty="0"/>
              <a:t>3 2</a:t>
            </a:r>
          </a:p>
          <a:p>
            <a:pPr marL="0" indent="0">
              <a:lnSpc>
                <a:spcPct val="70000"/>
              </a:lnSpc>
              <a:buNone/>
            </a:pPr>
            <a:endParaRPr lang="en-US" altLang="zh-CN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38EAC08-B254-4A42-8E4A-820A6EDD8C24}"/>
              </a:ext>
            </a:extLst>
          </p:cNvPr>
          <p:cNvSpPr/>
          <p:nvPr/>
        </p:nvSpPr>
        <p:spPr>
          <a:xfrm>
            <a:off x="4614006" y="4313140"/>
            <a:ext cx="5674695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样例输出</a:t>
            </a:r>
            <a:r>
              <a:rPr lang="zh-CN" altLang="en-US" sz="2800" dirty="0"/>
              <a:t>：</a:t>
            </a:r>
            <a:endParaRPr lang="en-US" altLang="zh-CN" sz="2800" dirty="0"/>
          </a:p>
          <a:p>
            <a:r>
              <a:rPr lang="en-US" altLang="zh-CN" sz="2800" dirty="0"/>
              <a:t>1</a:t>
            </a:r>
          </a:p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提示：用</a:t>
            </a:r>
            <a:r>
              <a:rPr lang="en-US" altLang="zh-CN" sz="2800" dirty="0" err="1"/>
              <a:t>scanf</a:t>
            </a:r>
            <a:r>
              <a:rPr lang="zh-CN" altLang="en-US" sz="2800" dirty="0"/>
              <a:t>进行输入，不要用</a:t>
            </a:r>
            <a:r>
              <a:rPr lang="en-US" altLang="zh-CN" sz="2800" dirty="0" err="1"/>
              <a:t>cin</a:t>
            </a:r>
            <a:endParaRPr lang="en-US" altLang="zh-CN" sz="28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6808F53-CD5D-0BA4-7E79-E1F7C9B88257}"/>
              </a:ext>
            </a:extLst>
          </p:cNvPr>
          <p:cNvGrpSpPr>
            <a:grpSpLocks/>
          </p:cNvGrpSpPr>
          <p:nvPr/>
        </p:nvGrpSpPr>
        <p:grpSpPr bwMode="auto">
          <a:xfrm>
            <a:off x="9009175" y="4156587"/>
            <a:ext cx="1279526" cy="1512888"/>
            <a:chOff x="1238" y="2285"/>
            <a:chExt cx="806" cy="953"/>
          </a:xfrm>
        </p:grpSpPr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F19D8A90-FCDA-D6B8-6CEB-80C42E3F4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4" y="2986"/>
              <a:ext cx="24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20B7F27-6CC1-6C2A-458C-E085EE37E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38" y="2285"/>
              <a:ext cx="806" cy="734"/>
              <a:chOff x="1238" y="2285"/>
              <a:chExt cx="806" cy="73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BAFD300-4058-B1DD-B042-E62984FC2D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4" y="228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FFC4BB8-5039-5B29-9AE5-53378B01D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4" y="2807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E57D555-D397-9D59-B3F2-F45007A02D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" y="228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B85A558A-56AE-21BF-8BA5-F2D3BDD19B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" y="2807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14" name="Line 13">
                <a:extLst>
                  <a:ext uri="{FF2B5EF4-FFF2-40B4-BE49-F238E27FC236}">
                    <a16:creationId xmlns:a16="http://schemas.microsoft.com/office/drawing/2014/main" id="{B6CC2398-C9D3-D1D4-9FEA-131A34CCB7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4" y="2400"/>
                <a:ext cx="41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Line 14">
                <a:extLst>
                  <a:ext uri="{FF2B5EF4-FFF2-40B4-BE49-F238E27FC236}">
                    <a16:creationId xmlns:a16="http://schemas.microsoft.com/office/drawing/2014/main" id="{308C508C-BE06-2E74-A852-FB98532521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4" y="2933"/>
                <a:ext cx="41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15">
                <a:extLst>
                  <a:ext uri="{FF2B5EF4-FFF2-40B4-BE49-F238E27FC236}">
                    <a16:creationId xmlns:a16="http://schemas.microsoft.com/office/drawing/2014/main" id="{282DAE4C-6EB8-CFAD-6EDD-A8D6AA1F53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4" y="2500"/>
                <a:ext cx="0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Line 16">
                <a:extLst>
                  <a:ext uri="{FF2B5EF4-FFF2-40B4-BE49-F238E27FC236}">
                    <a16:creationId xmlns:a16="http://schemas.microsoft.com/office/drawing/2014/main" id="{387F9598-08E5-AD59-02CA-6C4FBC8AE3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400" y="2466"/>
                <a:ext cx="467" cy="3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82935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29CDF5C-4832-4667-BFA7-4FA0486E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2885"/>
            <a:ext cx="12192000" cy="1325563"/>
          </a:xfrm>
        </p:spPr>
        <p:txBody>
          <a:bodyPr/>
          <a:lstStyle/>
          <a:p>
            <a:r>
              <a:rPr lang="en-US" altLang="zh-CN" dirty="0"/>
              <a:t>Task 2	</a:t>
            </a:r>
            <a:r>
              <a:rPr lang="zh-CN" altLang="en-US" dirty="0"/>
              <a:t>基于邻接表的图操作    </a:t>
            </a:r>
            <a:r>
              <a:rPr lang="en-US" altLang="zh-CN" dirty="0"/>
              <a:t>(adjacencylist.cpp)</a:t>
            </a:r>
            <a:endParaRPr lang="x-none" altLang="en-US" dirty="0"/>
          </a:p>
        </p:txBody>
      </p:sp>
      <p:sp>
        <p:nvSpPr>
          <p:cNvPr id="6" name="内容占位符 4">
            <a:extLst>
              <a:ext uri="{FF2B5EF4-FFF2-40B4-BE49-F238E27FC236}">
                <a16:creationId xmlns:a16="http://schemas.microsoft.com/office/drawing/2014/main" id="{600673DC-E957-4CDE-8634-BCD90BCEA375}"/>
              </a:ext>
            </a:extLst>
          </p:cNvPr>
          <p:cNvSpPr>
            <a:spLocks noGrp="1"/>
          </p:cNvSpPr>
          <p:nvPr/>
        </p:nvSpPr>
        <p:spPr>
          <a:xfrm>
            <a:off x="496454" y="1463040"/>
            <a:ext cx="8804564" cy="49377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/>
              <a:t>问题描述：</a:t>
            </a:r>
            <a:r>
              <a:rPr lang="zh-CN" altLang="en-US" dirty="0"/>
              <a:t>基于邻接表创建有向图</a:t>
            </a:r>
            <a:r>
              <a:rPr lang="en-US" altLang="zh-CN" dirty="0"/>
              <a:t>G</a:t>
            </a:r>
            <a:r>
              <a:rPr lang="zh-CN" altLang="en-US" dirty="0"/>
              <a:t>，并判断图中两个节点是否连通。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输入格式：</a:t>
            </a:r>
            <a:endParaRPr lang="en-US" altLang="zh-CN" dirty="0"/>
          </a:p>
          <a:p>
            <a:pPr lvl="1"/>
            <a:r>
              <a:rPr lang="zh-CN" altLang="en-US" dirty="0"/>
              <a:t>第一行有一个整数</a:t>
            </a:r>
            <a:r>
              <a:rPr lang="en-US" altLang="zh-CN" dirty="0"/>
              <a:t>m</a:t>
            </a:r>
            <a:r>
              <a:rPr lang="zh-CN" altLang="en-US" dirty="0"/>
              <a:t>  （</a:t>
            </a:r>
            <a:r>
              <a:rPr lang="en-US" altLang="zh-CN" dirty="0"/>
              <a:t>m&lt;=10000)</a:t>
            </a:r>
          </a:p>
          <a:p>
            <a:pPr lvl="1"/>
            <a:r>
              <a:rPr lang="zh-CN" altLang="en-US" dirty="0"/>
              <a:t>以下</a:t>
            </a:r>
            <a:r>
              <a:rPr lang="en-US" altLang="zh-CN" dirty="0"/>
              <a:t>m</a:t>
            </a:r>
            <a:r>
              <a:rPr lang="zh-CN" altLang="en-US" dirty="0"/>
              <a:t>行每行描述一个命令</a:t>
            </a:r>
            <a:endParaRPr lang="en-US" altLang="zh-CN" dirty="0"/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1 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rgbClr val="FFC000"/>
                </a:solidFill>
              </a:rPr>
              <a:t>Create_Graph</a:t>
            </a:r>
            <a:r>
              <a:rPr lang="en-US" altLang="zh-CN" dirty="0">
                <a:solidFill>
                  <a:srgbClr val="FFC000"/>
                </a:solidFill>
              </a:rPr>
              <a:t>()</a:t>
            </a:r>
            <a:r>
              <a:rPr lang="zh-CN" altLang="en-US" dirty="0"/>
              <a:t>。</a:t>
            </a:r>
            <a:r>
              <a:rPr lang="en-US" altLang="zh-CN" dirty="0"/>
              <a:t> 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创建有向图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2 x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rgbClr val="FFC000"/>
                </a:solidFill>
              </a:rPr>
              <a:t>AddVertex</a:t>
            </a:r>
            <a:r>
              <a:rPr lang="zh-CN" altLang="en-US" dirty="0">
                <a:solidFill>
                  <a:srgbClr val="FFC000"/>
                </a:solidFill>
              </a:rPr>
              <a:t>（</a:t>
            </a:r>
            <a:r>
              <a:rPr lang="en-US" altLang="zh-CN" dirty="0">
                <a:solidFill>
                  <a:srgbClr val="FFC000"/>
                </a:solidFill>
              </a:rPr>
              <a:t>x</a:t>
            </a:r>
            <a:r>
              <a:rPr lang="zh-CN" altLang="en-US" dirty="0">
                <a:solidFill>
                  <a:srgbClr val="FFC000"/>
                </a:solidFill>
              </a:rPr>
              <a:t>）</a:t>
            </a:r>
            <a:r>
              <a:rPr lang="zh-CN" altLang="en-US" dirty="0"/>
              <a:t>。 </a:t>
            </a:r>
            <a:r>
              <a:rPr lang="en-US" altLang="zh-CN" dirty="0"/>
              <a:t>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增加节点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x)</a:t>
            </a: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3 </a:t>
            </a:r>
            <a:r>
              <a:rPr lang="en-US" altLang="zh-CN" dirty="0" err="1">
                <a:solidFill>
                  <a:srgbClr val="00B050"/>
                </a:solidFill>
              </a:rPr>
              <a:t>i</a:t>
            </a:r>
            <a:r>
              <a:rPr lang="en-US" altLang="zh-CN" dirty="0">
                <a:solidFill>
                  <a:srgbClr val="00B050"/>
                </a:solidFill>
              </a:rPr>
              <a:t> j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rgbClr val="FFC000"/>
                </a:solidFill>
              </a:rPr>
              <a:t>AddArc</a:t>
            </a:r>
            <a:r>
              <a:rPr lang="en-US" altLang="zh-CN" dirty="0">
                <a:solidFill>
                  <a:srgbClr val="FFC000"/>
                </a:solidFill>
              </a:rPr>
              <a:t>(</a:t>
            </a:r>
            <a:r>
              <a:rPr lang="en-US" altLang="zh-CN" dirty="0" err="1">
                <a:solidFill>
                  <a:srgbClr val="FFC000"/>
                </a:solidFill>
              </a:rPr>
              <a:t>i</a:t>
            </a:r>
            <a:r>
              <a:rPr lang="en-US" altLang="zh-CN" dirty="0">
                <a:solidFill>
                  <a:srgbClr val="FFC000"/>
                </a:solidFill>
              </a:rPr>
              <a:t>, j)</a:t>
            </a:r>
            <a:r>
              <a:rPr lang="zh-CN" altLang="en-US" dirty="0"/>
              <a:t>。</a:t>
            </a:r>
            <a:r>
              <a:rPr lang="en-US" altLang="zh-CN" dirty="0">
                <a:solidFill>
                  <a:srgbClr val="FFC000"/>
                </a:solidFill>
              </a:rPr>
              <a:t>	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增加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与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j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之间的边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4 </a:t>
            </a:r>
            <a:r>
              <a:rPr lang="en-US" altLang="zh-CN" dirty="0" err="1">
                <a:solidFill>
                  <a:srgbClr val="00B050"/>
                </a:solidFill>
              </a:rPr>
              <a:t>i</a:t>
            </a:r>
            <a:r>
              <a:rPr lang="en-US" altLang="zh-CN" dirty="0">
                <a:solidFill>
                  <a:srgbClr val="00B050"/>
                </a:solidFill>
              </a:rPr>
              <a:t> j   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chemeClr val="accent4"/>
                </a:solidFill>
              </a:rPr>
              <a:t>DeleteArc</a:t>
            </a:r>
            <a:r>
              <a:rPr lang="en-US" altLang="zh-CN" dirty="0">
                <a:solidFill>
                  <a:schemeClr val="accent4"/>
                </a:solidFill>
              </a:rPr>
              <a:t>(</a:t>
            </a:r>
            <a:r>
              <a:rPr lang="en-US" altLang="zh-CN" dirty="0" err="1">
                <a:solidFill>
                  <a:schemeClr val="accent4"/>
                </a:solidFill>
              </a:rPr>
              <a:t>i</a:t>
            </a:r>
            <a:r>
              <a:rPr lang="en-US" altLang="zh-CN" dirty="0">
                <a:solidFill>
                  <a:schemeClr val="accent4"/>
                </a:solidFill>
              </a:rPr>
              <a:t>, j)	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删除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与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j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之间的边）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zh-CN" altLang="en-US" dirty="0"/>
              <a:t>最后一行为图中两个节点 </a:t>
            </a:r>
            <a:r>
              <a:rPr lang="en-US" altLang="zh-CN" dirty="0" err="1"/>
              <a:t>i</a:t>
            </a:r>
            <a:r>
              <a:rPr lang="en-US" altLang="zh-CN" dirty="0"/>
              <a:t> j</a:t>
            </a:r>
          </a:p>
          <a:p>
            <a:pPr marL="914400" lvl="2" indent="0">
              <a:buNone/>
            </a:pP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marL="228600" lvl="2">
              <a:spcBef>
                <a:spcPts val="1000"/>
              </a:spcBef>
            </a:pPr>
            <a:r>
              <a:rPr lang="zh-CN" altLang="en-US" sz="2800" dirty="0"/>
              <a:t>输出格式：输出节点</a:t>
            </a:r>
            <a:r>
              <a:rPr lang="en-US" altLang="zh-CN" sz="2800" dirty="0" err="1"/>
              <a:t>i</a:t>
            </a:r>
            <a:r>
              <a:rPr lang="zh-CN" altLang="en-US" sz="2800" dirty="0"/>
              <a:t>与</a:t>
            </a:r>
            <a:r>
              <a:rPr lang="en-US" altLang="zh-CN" sz="2800" dirty="0"/>
              <a:t>j</a:t>
            </a:r>
            <a:r>
              <a:rPr lang="zh-CN" altLang="en-US" sz="2800" dirty="0"/>
              <a:t>的连通性，若连通则输出</a:t>
            </a:r>
            <a:r>
              <a:rPr lang="en-US" altLang="zh-CN" sz="2800" dirty="0"/>
              <a:t>1</a:t>
            </a:r>
            <a:r>
              <a:rPr lang="zh-CN" altLang="en-US" sz="2800" dirty="0"/>
              <a:t>，不连通则输出</a:t>
            </a:r>
            <a:r>
              <a:rPr lang="en-US" altLang="zh-CN" sz="2800" dirty="0"/>
              <a:t>0</a:t>
            </a: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47321ACE-AEBE-4568-AF5D-C77ABA98BC98}"/>
              </a:ext>
            </a:extLst>
          </p:cNvPr>
          <p:cNvSpPr txBox="1"/>
          <p:nvPr/>
        </p:nvSpPr>
        <p:spPr>
          <a:xfrm>
            <a:off x="9558483" y="1336085"/>
            <a:ext cx="2137063" cy="55716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样例输入：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8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2 1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2 2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3 1 2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3 1 3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3 2 3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4 1 2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样例输出：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</a:t>
            </a:r>
            <a:endParaRPr lang="en-US" altLang="zh-CN" sz="2800" dirty="0"/>
          </a:p>
        </p:txBody>
      </p: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F180A5C6-D0E2-499A-0695-925532315BBF}"/>
              </a:ext>
            </a:extLst>
          </p:cNvPr>
          <p:cNvSpPr/>
          <p:nvPr/>
        </p:nvSpPr>
        <p:spPr>
          <a:xfrm rot="10800000">
            <a:off x="10465377" y="2170546"/>
            <a:ext cx="323273" cy="32789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4">
            <a:extLst>
              <a:ext uri="{FF2B5EF4-FFF2-40B4-BE49-F238E27FC236}">
                <a16:creationId xmlns:a16="http://schemas.microsoft.com/office/drawing/2014/main" id="{D94631FC-885C-535A-F680-0E6CB1AD5447}"/>
              </a:ext>
            </a:extLst>
          </p:cNvPr>
          <p:cNvSpPr txBox="1"/>
          <p:nvPr/>
        </p:nvSpPr>
        <p:spPr>
          <a:xfrm>
            <a:off x="10825018" y="3658757"/>
            <a:ext cx="724477" cy="4133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51013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29CDF5C-4832-4667-BFA7-4FA0486E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4974"/>
            <a:ext cx="12192000" cy="1325563"/>
          </a:xfrm>
        </p:spPr>
        <p:txBody>
          <a:bodyPr/>
          <a:lstStyle/>
          <a:p>
            <a:r>
              <a:rPr lang="en-US" altLang="zh-CN" dirty="0"/>
              <a:t>Task 3 	</a:t>
            </a:r>
            <a:r>
              <a:rPr lang="zh-CN" altLang="en-US" dirty="0"/>
              <a:t>基于十字链表的图操作  </a:t>
            </a:r>
            <a:r>
              <a:rPr lang="en-US" altLang="zh-CN" dirty="0"/>
              <a:t>(orthogonallist.cpp)</a:t>
            </a:r>
            <a:endParaRPr lang="x-none" altLang="en-US" dirty="0"/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EEAA4BB4-E771-D4EB-F4C1-8FF9D9585B94}"/>
              </a:ext>
            </a:extLst>
          </p:cNvPr>
          <p:cNvSpPr txBox="1">
            <a:spLocks/>
          </p:cNvSpPr>
          <p:nvPr/>
        </p:nvSpPr>
        <p:spPr>
          <a:xfrm>
            <a:off x="8970819" y="-200735"/>
            <a:ext cx="14016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rgbClr val="FF0000"/>
                </a:solidFill>
              </a:rPr>
              <a:t>选做</a:t>
            </a:r>
            <a:endParaRPr lang="x-none" altLang="en-US" b="1" dirty="0">
              <a:solidFill>
                <a:srgbClr val="FF0000"/>
              </a:solidFill>
            </a:endParaRPr>
          </a:p>
        </p:txBody>
      </p:sp>
      <p:sp>
        <p:nvSpPr>
          <p:cNvPr id="9" name="内容占位符 4">
            <a:extLst>
              <a:ext uri="{FF2B5EF4-FFF2-40B4-BE49-F238E27FC236}">
                <a16:creationId xmlns:a16="http://schemas.microsoft.com/office/drawing/2014/main" id="{29D8AE18-1611-ECA5-8A2D-3D59649D7ED2}"/>
              </a:ext>
            </a:extLst>
          </p:cNvPr>
          <p:cNvSpPr>
            <a:spLocks noGrp="1"/>
          </p:cNvSpPr>
          <p:nvPr/>
        </p:nvSpPr>
        <p:spPr>
          <a:xfrm>
            <a:off x="496454" y="1463040"/>
            <a:ext cx="8804564" cy="49377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/>
              <a:t>问题描述：</a:t>
            </a:r>
            <a:r>
              <a:rPr lang="zh-CN" altLang="en-US" dirty="0"/>
              <a:t>基于十字链表创建有向图</a:t>
            </a:r>
            <a:r>
              <a:rPr lang="en-US" altLang="zh-CN" dirty="0"/>
              <a:t>G</a:t>
            </a:r>
            <a:r>
              <a:rPr lang="zh-CN" altLang="en-US" dirty="0"/>
              <a:t>，并判断图中两个节点是否连通。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输入格式：</a:t>
            </a:r>
            <a:endParaRPr lang="en-US" altLang="zh-CN" dirty="0"/>
          </a:p>
          <a:p>
            <a:pPr lvl="1"/>
            <a:r>
              <a:rPr lang="zh-CN" altLang="en-US" dirty="0"/>
              <a:t>第一行有一个整数</a:t>
            </a:r>
            <a:r>
              <a:rPr lang="en-US" altLang="zh-CN" dirty="0"/>
              <a:t>m</a:t>
            </a:r>
            <a:r>
              <a:rPr lang="zh-CN" altLang="en-US" dirty="0"/>
              <a:t>  （</a:t>
            </a:r>
            <a:r>
              <a:rPr lang="en-US" altLang="zh-CN" dirty="0"/>
              <a:t>m&lt;=10000)</a:t>
            </a:r>
          </a:p>
          <a:p>
            <a:pPr lvl="1"/>
            <a:r>
              <a:rPr lang="zh-CN" altLang="en-US" dirty="0"/>
              <a:t>以下</a:t>
            </a:r>
            <a:r>
              <a:rPr lang="en-US" altLang="zh-CN" dirty="0"/>
              <a:t>m</a:t>
            </a:r>
            <a:r>
              <a:rPr lang="zh-CN" altLang="en-US" dirty="0"/>
              <a:t>行每行描述一个命令</a:t>
            </a:r>
            <a:endParaRPr lang="en-US" altLang="zh-CN" dirty="0"/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1 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rgbClr val="FFC000"/>
                </a:solidFill>
              </a:rPr>
              <a:t>Create_Graph</a:t>
            </a:r>
            <a:r>
              <a:rPr lang="en-US" altLang="zh-CN" dirty="0">
                <a:solidFill>
                  <a:srgbClr val="FFC000"/>
                </a:solidFill>
              </a:rPr>
              <a:t>()</a:t>
            </a:r>
            <a:r>
              <a:rPr lang="zh-CN" altLang="en-US" dirty="0"/>
              <a:t>。</a:t>
            </a:r>
            <a:r>
              <a:rPr lang="en-US" altLang="zh-CN" dirty="0"/>
              <a:t> 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创建有向图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2 x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rgbClr val="FFC000"/>
                </a:solidFill>
              </a:rPr>
              <a:t>AddVertex</a:t>
            </a:r>
            <a:r>
              <a:rPr lang="zh-CN" altLang="en-US" dirty="0">
                <a:solidFill>
                  <a:srgbClr val="FFC000"/>
                </a:solidFill>
              </a:rPr>
              <a:t>（</a:t>
            </a:r>
            <a:r>
              <a:rPr lang="en-US" altLang="zh-CN" dirty="0">
                <a:solidFill>
                  <a:srgbClr val="FFC000"/>
                </a:solidFill>
              </a:rPr>
              <a:t>x</a:t>
            </a:r>
            <a:r>
              <a:rPr lang="zh-CN" altLang="en-US" dirty="0">
                <a:solidFill>
                  <a:srgbClr val="FFC000"/>
                </a:solidFill>
              </a:rPr>
              <a:t>）</a:t>
            </a:r>
            <a:r>
              <a:rPr lang="zh-CN" altLang="en-US" dirty="0"/>
              <a:t>。 </a:t>
            </a:r>
            <a:r>
              <a:rPr lang="en-US" altLang="zh-CN" dirty="0"/>
              <a:t>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增加节点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x)</a:t>
            </a: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3 </a:t>
            </a:r>
            <a:r>
              <a:rPr lang="en-US" altLang="zh-CN" dirty="0" err="1">
                <a:solidFill>
                  <a:srgbClr val="00B050"/>
                </a:solidFill>
              </a:rPr>
              <a:t>i</a:t>
            </a:r>
            <a:r>
              <a:rPr lang="en-US" altLang="zh-CN" dirty="0">
                <a:solidFill>
                  <a:srgbClr val="00B050"/>
                </a:solidFill>
              </a:rPr>
              <a:t> j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rgbClr val="FFC000"/>
                </a:solidFill>
              </a:rPr>
              <a:t>AddArc</a:t>
            </a:r>
            <a:r>
              <a:rPr lang="en-US" altLang="zh-CN" dirty="0">
                <a:solidFill>
                  <a:srgbClr val="FFC000"/>
                </a:solidFill>
              </a:rPr>
              <a:t>(</a:t>
            </a:r>
            <a:r>
              <a:rPr lang="en-US" altLang="zh-CN" dirty="0" err="1">
                <a:solidFill>
                  <a:srgbClr val="FFC000"/>
                </a:solidFill>
              </a:rPr>
              <a:t>i</a:t>
            </a:r>
            <a:r>
              <a:rPr lang="en-US" altLang="zh-CN" dirty="0">
                <a:solidFill>
                  <a:srgbClr val="FFC000"/>
                </a:solidFill>
              </a:rPr>
              <a:t>, j)</a:t>
            </a:r>
            <a:r>
              <a:rPr lang="zh-CN" altLang="en-US" dirty="0"/>
              <a:t>。</a:t>
            </a:r>
            <a:r>
              <a:rPr lang="en-US" altLang="zh-CN" dirty="0">
                <a:solidFill>
                  <a:srgbClr val="FFC000"/>
                </a:solidFill>
              </a:rPr>
              <a:t>	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增加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与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j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之间的边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zh-CN" altLang="en-US" dirty="0"/>
              <a:t>最后一行为图中两个节点 </a:t>
            </a:r>
            <a:r>
              <a:rPr lang="en-US" altLang="zh-CN" dirty="0" err="1"/>
              <a:t>i</a:t>
            </a:r>
            <a:r>
              <a:rPr lang="en-US" altLang="zh-CN" dirty="0"/>
              <a:t> j</a:t>
            </a:r>
          </a:p>
          <a:p>
            <a:pPr marL="914400" lvl="2" indent="0">
              <a:buNone/>
            </a:pP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marL="228600" lvl="2">
              <a:spcBef>
                <a:spcPts val="1000"/>
              </a:spcBef>
            </a:pPr>
            <a:r>
              <a:rPr lang="zh-CN" altLang="en-US" sz="2800" dirty="0"/>
              <a:t>输出格式：输出节点</a:t>
            </a:r>
            <a:r>
              <a:rPr lang="en-US" altLang="zh-CN" sz="2800" dirty="0" err="1"/>
              <a:t>i</a:t>
            </a:r>
            <a:r>
              <a:rPr lang="zh-CN" altLang="en-US" sz="2800" dirty="0"/>
              <a:t>与</a:t>
            </a:r>
            <a:r>
              <a:rPr lang="en-US" altLang="zh-CN" sz="2800" dirty="0"/>
              <a:t>j</a:t>
            </a:r>
            <a:r>
              <a:rPr lang="zh-CN" altLang="en-US" sz="2800" dirty="0"/>
              <a:t>的连通性，若连通则输出</a:t>
            </a:r>
            <a:r>
              <a:rPr lang="en-US" altLang="zh-CN" sz="2800" dirty="0"/>
              <a:t>1</a:t>
            </a:r>
            <a:r>
              <a:rPr lang="zh-CN" altLang="en-US" sz="2800" dirty="0"/>
              <a:t>，不连通则输出</a:t>
            </a:r>
            <a:r>
              <a:rPr lang="en-US" altLang="zh-CN" sz="2800" dirty="0"/>
              <a:t>0</a:t>
            </a:r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74F8EBBB-841E-CEC0-5564-6794B212B8D0}"/>
              </a:ext>
            </a:extLst>
          </p:cNvPr>
          <p:cNvSpPr txBox="1"/>
          <p:nvPr/>
        </p:nvSpPr>
        <p:spPr>
          <a:xfrm>
            <a:off x="9558483" y="1336085"/>
            <a:ext cx="2137063" cy="51417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样例输入：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7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2 1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2 2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3 1 2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3 1 3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3 2 3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样例输出：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</a:t>
            </a:r>
            <a:endParaRPr lang="en-US" altLang="zh-CN" sz="2800" dirty="0"/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432227BA-B4D2-B707-5844-7F616E603500}"/>
              </a:ext>
            </a:extLst>
          </p:cNvPr>
          <p:cNvSpPr/>
          <p:nvPr/>
        </p:nvSpPr>
        <p:spPr>
          <a:xfrm rot="10800000">
            <a:off x="10465376" y="2170546"/>
            <a:ext cx="323273" cy="28403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4">
            <a:extLst>
              <a:ext uri="{FF2B5EF4-FFF2-40B4-BE49-F238E27FC236}">
                <a16:creationId xmlns:a16="http://schemas.microsoft.com/office/drawing/2014/main" id="{597A524B-84CE-2339-26BB-7FE69C150CE7}"/>
              </a:ext>
            </a:extLst>
          </p:cNvPr>
          <p:cNvSpPr txBox="1"/>
          <p:nvPr/>
        </p:nvSpPr>
        <p:spPr>
          <a:xfrm>
            <a:off x="10825018" y="3407297"/>
            <a:ext cx="724477" cy="4133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6602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568</Words>
  <Application>Microsoft Macintosh PowerPoint</Application>
  <PresentationFormat>宽屏</PresentationFormat>
  <Paragraphs>80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主题​​</vt:lpstr>
      <vt:lpstr>实验课12：图（入门）</vt:lpstr>
      <vt:lpstr>Task 1 基于邻接矩阵的图节点连通性判断(Connectedmatrix.cpp)</vt:lpstr>
      <vt:lpstr>Task 2 基于邻接表的图操作    (adjacencylist.cpp)</vt:lpstr>
      <vt:lpstr>Task 3  基于十字链表的图操作  (orthogonallist.cpp)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金 恺</dc:creator>
  <cp:lastModifiedBy>Wang Junbo</cp:lastModifiedBy>
  <cp:revision>187</cp:revision>
  <dcterms:created xsi:type="dcterms:W3CDTF">2021-02-28T12:08:06Z</dcterms:created>
  <dcterms:modified xsi:type="dcterms:W3CDTF">2023-11-21T14:34:24Z</dcterms:modified>
</cp:coreProperties>
</file>