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351" r:id="rId4"/>
    <p:sldId id="257" r:id="rId5"/>
    <p:sldId id="352" r:id="rId7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769" autoAdjust="0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0B7AE-0E32-449E-9A8B-FBEB80285D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78F15-0B5E-4A58-89A4-681AF42359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78F15-0B5E-4A58-89A4-681AF4235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0801-A16D-46DE-A073-42D48B8D7586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CED64-DE10-4951-B575-D0BA5FBD830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94360" y="1122363"/>
            <a:ext cx="10993582" cy="2387600"/>
          </a:xfrm>
        </p:spPr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16</a:t>
            </a:r>
            <a:r>
              <a:rPr lang="zh-CN" altLang="en-US" dirty="0"/>
              <a:t>：查找和二叉查找树</a:t>
            </a:r>
            <a:endParaRPr lang="x-none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 dirty="0"/>
              <a:t>2023</a:t>
            </a:r>
            <a:r>
              <a:rPr lang="zh-CN" altLang="en-US" dirty="0"/>
              <a:t>秋</a:t>
            </a:r>
            <a:endParaRPr lang="x-none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45160" y="365125"/>
            <a:ext cx="10922000" cy="1325563"/>
          </a:xfrm>
        </p:spPr>
        <p:txBody>
          <a:bodyPr/>
          <a:lstStyle/>
          <a:p>
            <a:r>
              <a:rPr lang="en-US" altLang="zh-CN" dirty="0"/>
              <a:t>Task 1	</a:t>
            </a:r>
            <a:r>
              <a:rPr lang="zh-CN" altLang="en-US" dirty="0"/>
              <a:t>二叉查找树操作</a:t>
            </a:r>
            <a:r>
              <a:rPr lang="en-US" altLang="zh-CN" dirty="0"/>
              <a:t>(bst.cpp)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199" y="1472335"/>
            <a:ext cx="8589341" cy="312645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/>
              <a:t>输入格式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第一行为操作次数</a:t>
            </a:r>
            <a:r>
              <a:rPr lang="en-US" altLang="zh-CN" dirty="0"/>
              <a:t>m</a:t>
            </a:r>
            <a:r>
              <a:rPr lang="zh-CN" altLang="en-US" dirty="0"/>
              <a:t>（</a:t>
            </a:r>
            <a:r>
              <a:rPr lang="en-US" altLang="zh-CN" dirty="0"/>
              <a:t>m&lt;1000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以下</a:t>
            </a:r>
            <a:r>
              <a:rPr lang="en-US" altLang="zh-CN" dirty="0"/>
              <a:t>m</a:t>
            </a:r>
            <a:r>
              <a:rPr lang="zh-CN" altLang="en-US" dirty="0"/>
              <a:t>行分别描述一个操作：</a:t>
            </a:r>
            <a:endParaRPr lang="en-US" altLang="zh-CN" dirty="0"/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1 x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>
                <a:solidFill>
                  <a:srgbClr val="FFC000"/>
                </a:solidFill>
              </a:rPr>
              <a:t>Insert</a:t>
            </a:r>
            <a:r>
              <a:rPr lang="zh-CN" altLang="en-US" dirty="0">
                <a:solidFill>
                  <a:srgbClr val="FFC000"/>
                </a:solidFill>
              </a:rPr>
              <a:t>（</a:t>
            </a:r>
            <a:r>
              <a:rPr lang="en-US" altLang="zh-CN" dirty="0">
                <a:solidFill>
                  <a:srgbClr val="FFC000"/>
                </a:solidFill>
              </a:rPr>
              <a:t>x</a:t>
            </a:r>
            <a:r>
              <a:rPr lang="zh-CN" altLang="en-US" dirty="0">
                <a:solidFill>
                  <a:srgbClr val="FFC000"/>
                </a:solidFill>
              </a:rPr>
              <a:t>）</a:t>
            </a:r>
            <a:r>
              <a:rPr lang="zh-CN" altLang="en-US" dirty="0"/>
              <a:t> </a:t>
            </a:r>
            <a:r>
              <a:rPr lang="en-US" altLang="zh-CN" dirty="0"/>
              <a:t>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插入元素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x)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2 x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>
                <a:solidFill>
                  <a:srgbClr val="FFC000"/>
                </a:solidFill>
              </a:rPr>
              <a:t>Delete</a:t>
            </a:r>
            <a:r>
              <a:rPr lang="zh-CN" altLang="en-US" dirty="0">
                <a:solidFill>
                  <a:srgbClr val="FFC000"/>
                </a:solidFill>
              </a:rPr>
              <a:t> （</a:t>
            </a:r>
            <a:r>
              <a:rPr lang="en-US" altLang="zh-CN" dirty="0">
                <a:solidFill>
                  <a:srgbClr val="FFC000"/>
                </a:solidFill>
              </a:rPr>
              <a:t>x</a:t>
            </a:r>
            <a:r>
              <a:rPr lang="zh-CN" altLang="en-US" dirty="0">
                <a:solidFill>
                  <a:srgbClr val="FFC000"/>
                </a:solidFill>
              </a:rPr>
              <a:t>） </a:t>
            </a:r>
            <a:r>
              <a:rPr lang="en-US" altLang="zh-CN" dirty="0">
                <a:solidFill>
                  <a:srgbClr val="FFC000"/>
                </a:solidFill>
              </a:rPr>
              <a:t>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删除元素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x)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3 x     </a:t>
            </a:r>
            <a:r>
              <a:rPr lang="zh-CN" altLang="en-US" dirty="0"/>
              <a:t>表示</a:t>
            </a:r>
            <a:r>
              <a:rPr lang="en-US" altLang="zh-CN" dirty="0">
                <a:solidFill>
                  <a:schemeClr val="accent4"/>
                </a:solidFill>
              </a:rPr>
              <a:t>Search</a:t>
            </a:r>
            <a:r>
              <a:rPr lang="zh-CN" altLang="en-US" dirty="0">
                <a:solidFill>
                  <a:srgbClr val="FFC000"/>
                </a:solidFill>
              </a:rPr>
              <a:t> （</a:t>
            </a:r>
            <a:r>
              <a:rPr lang="en-US" altLang="zh-CN" dirty="0">
                <a:solidFill>
                  <a:srgbClr val="FFC000"/>
                </a:solidFill>
              </a:rPr>
              <a:t>x</a:t>
            </a:r>
            <a:r>
              <a:rPr lang="zh-CN" altLang="en-US" dirty="0">
                <a:solidFill>
                  <a:srgbClr val="FFC000"/>
                </a:solidFill>
              </a:rPr>
              <a:t>） </a:t>
            </a:r>
            <a:r>
              <a:rPr lang="en-US" altLang="zh-CN" dirty="0">
                <a:solidFill>
                  <a:schemeClr val="accent4"/>
                </a:solidFill>
              </a:rPr>
              <a:t>		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查找根节点到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的路径）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marL="228600" lvl="2">
              <a:spcBef>
                <a:spcPts val="1000"/>
              </a:spcBef>
            </a:pPr>
            <a:r>
              <a:rPr lang="zh-CN" altLang="en-US" sz="2800" b="1" dirty="0"/>
              <a:t>输出格式：</a:t>
            </a:r>
            <a:endParaRPr lang="en-US" altLang="zh-CN" sz="2800" b="1" dirty="0"/>
          </a:p>
          <a:p>
            <a:pPr lvl="1"/>
            <a:r>
              <a:rPr lang="zh-CN" altLang="en-US" dirty="0"/>
              <a:t>根节点到所查找结点</a:t>
            </a:r>
            <a:r>
              <a:rPr lang="en-US" altLang="zh-CN" dirty="0"/>
              <a:t>x</a:t>
            </a:r>
            <a:r>
              <a:rPr lang="zh-CN" altLang="en-US" dirty="0"/>
              <a:t>的路径</a:t>
            </a:r>
            <a:endParaRPr lang="en-US" altLang="zh-CN" dirty="0"/>
          </a:p>
          <a:p>
            <a:pPr lvl="1"/>
            <a:r>
              <a:rPr lang="zh-CN" altLang="en-US" dirty="0"/>
              <a:t>最后一行输出二叉树的平均查找长度</a:t>
            </a:r>
            <a:r>
              <a:rPr lang="en-US" altLang="zh-CN" dirty="0"/>
              <a:t>ASL</a:t>
            </a:r>
            <a:endParaRPr lang="en-US" altLang="zh-CN" dirty="0"/>
          </a:p>
        </p:txBody>
      </p:sp>
      <p:sp>
        <p:nvSpPr>
          <p:cNvPr id="6" name="文本框 4"/>
          <p:cNvSpPr txBox="1"/>
          <p:nvPr/>
        </p:nvSpPr>
        <p:spPr>
          <a:xfrm>
            <a:off x="10142911" y="506996"/>
            <a:ext cx="1590504" cy="5133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000" dirty="0"/>
              <a:t>样例输入：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13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1 10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1 6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1 8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1 1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1 9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1 15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1 7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1 18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1 12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2 1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1 13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2 15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3 18</a:t>
            </a:r>
            <a:endParaRPr lang="en-US" altLang="zh-CN" sz="2000" dirty="0"/>
          </a:p>
        </p:txBody>
      </p:sp>
      <p:sp>
        <p:nvSpPr>
          <p:cNvPr id="7" name="文本框 4"/>
          <p:cNvSpPr txBox="1"/>
          <p:nvPr/>
        </p:nvSpPr>
        <p:spPr>
          <a:xfrm>
            <a:off x="10142911" y="5759575"/>
            <a:ext cx="1590504" cy="1008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000" dirty="0"/>
              <a:t>样例输出：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10 13 18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2.75</a:t>
            </a:r>
            <a:endParaRPr lang="en-US" altLang="zh-CN" sz="2000" dirty="0"/>
          </a:p>
        </p:txBody>
      </p:sp>
      <p:grpSp>
        <p:nvGrpSpPr>
          <p:cNvPr id="53" name="组合 52"/>
          <p:cNvGrpSpPr/>
          <p:nvPr/>
        </p:nvGrpSpPr>
        <p:grpSpPr>
          <a:xfrm>
            <a:off x="1497116" y="4707764"/>
            <a:ext cx="2731533" cy="1883457"/>
            <a:chOff x="8725495" y="4683244"/>
            <a:chExt cx="2731533" cy="1883457"/>
          </a:xfrm>
        </p:grpSpPr>
        <p:sp>
          <p:nvSpPr>
            <p:cNvPr id="2" name="椭圆 1"/>
            <p:cNvSpPr/>
            <p:nvPr/>
          </p:nvSpPr>
          <p:spPr>
            <a:xfrm>
              <a:off x="9858895" y="4692452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773690" y="4683244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8" name="椭圆 7"/>
            <p:cNvSpPr/>
            <p:nvPr/>
          </p:nvSpPr>
          <p:spPr>
            <a:xfrm>
              <a:off x="9139845" y="5172134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0656923" y="5172133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8807336" y="5646677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9470962" y="5646677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9135691" y="6209839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827029" y="6209838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0383994" y="5646676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1039314" y="5646675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cxnSp>
          <p:nvCxnSpPr>
            <p:cNvPr id="18" name="直接连接符 17"/>
            <p:cNvCxnSpPr>
              <a:endCxn id="8" idx="7"/>
            </p:cNvCxnSpPr>
            <p:nvPr/>
          </p:nvCxnSpPr>
          <p:spPr>
            <a:xfrm flipH="1">
              <a:off x="9423659" y="4976539"/>
              <a:ext cx="480351" cy="24429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endCxn id="9" idx="1"/>
            </p:cNvCxnSpPr>
            <p:nvPr/>
          </p:nvCxnSpPr>
          <p:spPr>
            <a:xfrm>
              <a:off x="10158154" y="4963231"/>
              <a:ext cx="547464" cy="257597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8" idx="4"/>
              <a:endCxn id="10" idx="7"/>
            </p:cNvCxnSpPr>
            <p:nvPr/>
          </p:nvCxnSpPr>
          <p:spPr>
            <a:xfrm flipH="1">
              <a:off x="9091150" y="5504643"/>
              <a:ext cx="214950" cy="19072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stCxn id="11" idx="1"/>
              <a:endCxn id="8" idx="4"/>
            </p:cNvCxnSpPr>
            <p:nvPr/>
          </p:nvCxnSpPr>
          <p:spPr>
            <a:xfrm flipH="1" flipV="1">
              <a:off x="9306100" y="5504643"/>
              <a:ext cx="213557" cy="19072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stCxn id="13" idx="1"/>
              <a:endCxn id="11" idx="4"/>
            </p:cNvCxnSpPr>
            <p:nvPr/>
          </p:nvCxnSpPr>
          <p:spPr>
            <a:xfrm flipH="1" flipV="1">
              <a:off x="9637217" y="5979186"/>
              <a:ext cx="238507" cy="279347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stCxn id="11" idx="4"/>
              <a:endCxn id="12" idx="7"/>
            </p:cNvCxnSpPr>
            <p:nvPr/>
          </p:nvCxnSpPr>
          <p:spPr>
            <a:xfrm flipH="1">
              <a:off x="9419505" y="5979186"/>
              <a:ext cx="217712" cy="27934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stCxn id="14" idx="7"/>
              <a:endCxn id="9" idx="4"/>
            </p:cNvCxnSpPr>
            <p:nvPr/>
          </p:nvCxnSpPr>
          <p:spPr>
            <a:xfrm flipV="1">
              <a:off x="10667808" y="5504642"/>
              <a:ext cx="155370" cy="19072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stCxn id="15" idx="1"/>
              <a:endCxn id="9" idx="4"/>
            </p:cNvCxnSpPr>
            <p:nvPr/>
          </p:nvCxnSpPr>
          <p:spPr>
            <a:xfrm flipH="1" flipV="1">
              <a:off x="10823178" y="5504642"/>
              <a:ext cx="264831" cy="1907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9050485" y="5151490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578552" y="5161335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15</a:t>
              </a:r>
              <a:endParaRPr lang="zh-CN" altLang="en-US" dirty="0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725495" y="5633154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377977" y="5633526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054042" y="6191425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7</a:t>
              </a:r>
              <a:endParaRPr lang="zh-CN" altLang="en-US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751220" y="6197369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9</a:t>
              </a:r>
              <a:endParaRPr lang="zh-CN" altLang="en-US" dirty="0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298788" y="5626714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12</a:t>
              </a:r>
              <a:endParaRPr lang="zh-CN" altLang="en-US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954108" y="5624727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18</a:t>
              </a:r>
              <a:endParaRPr lang="zh-CN" altLang="en-US" dirty="0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711331" y="4701820"/>
            <a:ext cx="2406543" cy="1883457"/>
            <a:chOff x="8181101" y="5208308"/>
            <a:chExt cx="2406543" cy="1883457"/>
          </a:xfrm>
        </p:grpSpPr>
        <p:sp>
          <p:nvSpPr>
            <p:cNvPr id="60" name="椭圆 59"/>
            <p:cNvSpPr/>
            <p:nvPr/>
          </p:nvSpPr>
          <p:spPr>
            <a:xfrm>
              <a:off x="8989511" y="5217516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904306" y="5208308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10</a:t>
              </a:r>
              <a:endParaRPr lang="zh-CN" altLang="en-US" dirty="0"/>
            </a:p>
          </p:txBody>
        </p:sp>
        <p:sp>
          <p:nvSpPr>
            <p:cNvPr id="62" name="椭圆 61"/>
            <p:cNvSpPr/>
            <p:nvPr/>
          </p:nvSpPr>
          <p:spPr>
            <a:xfrm>
              <a:off x="8270461" y="5697198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9787539" y="5697197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8601578" y="6171741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8266307" y="6734903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8957645" y="6734902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9514610" y="6171740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10169930" y="6171739"/>
              <a:ext cx="332509" cy="33250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cxnSp>
          <p:nvCxnSpPr>
            <p:cNvPr id="70" name="直接连接符 69"/>
            <p:cNvCxnSpPr>
              <a:endCxn id="62" idx="7"/>
            </p:cNvCxnSpPr>
            <p:nvPr/>
          </p:nvCxnSpPr>
          <p:spPr>
            <a:xfrm flipH="1">
              <a:off x="8554275" y="5501603"/>
              <a:ext cx="480351" cy="24429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>
              <a:endCxn id="63" idx="1"/>
            </p:cNvCxnSpPr>
            <p:nvPr/>
          </p:nvCxnSpPr>
          <p:spPr>
            <a:xfrm>
              <a:off x="9288770" y="5488295"/>
              <a:ext cx="547464" cy="257597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>
              <a:stCxn id="65" idx="1"/>
              <a:endCxn id="62" idx="4"/>
            </p:cNvCxnSpPr>
            <p:nvPr/>
          </p:nvCxnSpPr>
          <p:spPr>
            <a:xfrm flipH="1" flipV="1">
              <a:off x="8436716" y="6029707"/>
              <a:ext cx="213557" cy="19072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>
              <a:stCxn id="67" idx="1"/>
              <a:endCxn id="65" idx="4"/>
            </p:cNvCxnSpPr>
            <p:nvPr/>
          </p:nvCxnSpPr>
          <p:spPr>
            <a:xfrm flipH="1" flipV="1">
              <a:off x="8767833" y="6504250"/>
              <a:ext cx="238507" cy="279347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>
              <a:stCxn id="65" idx="4"/>
              <a:endCxn id="66" idx="7"/>
            </p:cNvCxnSpPr>
            <p:nvPr/>
          </p:nvCxnSpPr>
          <p:spPr>
            <a:xfrm flipH="1">
              <a:off x="8550121" y="6504250"/>
              <a:ext cx="217712" cy="27934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>
              <a:stCxn id="68" idx="7"/>
              <a:endCxn id="63" idx="4"/>
            </p:cNvCxnSpPr>
            <p:nvPr/>
          </p:nvCxnSpPr>
          <p:spPr>
            <a:xfrm flipV="1">
              <a:off x="9798424" y="6029706"/>
              <a:ext cx="155370" cy="190729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>
              <a:stCxn id="69" idx="1"/>
              <a:endCxn id="63" idx="4"/>
            </p:cNvCxnSpPr>
            <p:nvPr/>
          </p:nvCxnSpPr>
          <p:spPr>
            <a:xfrm flipH="1" flipV="1">
              <a:off x="9953794" y="6029706"/>
              <a:ext cx="264831" cy="1907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8181101" y="5676554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9709168" y="5686399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13</a:t>
              </a:r>
              <a:endParaRPr lang="zh-CN" altLang="en-US" dirty="0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508593" y="6158590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8</a:t>
              </a:r>
              <a:endParaRPr lang="zh-CN" altLang="en-US" dirty="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8184658" y="6716489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7</a:t>
              </a:r>
              <a:endParaRPr lang="zh-CN" altLang="en-US" dirty="0"/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8881836" y="6722433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9</a:t>
              </a:r>
              <a:endParaRPr lang="zh-CN" altLang="en-US" dirty="0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429404" y="6151778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12</a:t>
              </a:r>
              <a:endParaRPr lang="zh-CN" altLang="en-US" dirty="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084724" y="6149791"/>
              <a:ext cx="502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18</a:t>
              </a:r>
              <a:endParaRPr lang="zh-CN" altLang="en-US" dirty="0"/>
            </a:p>
          </p:txBody>
        </p:sp>
      </p:grpSp>
      <p:sp>
        <p:nvSpPr>
          <p:cNvPr id="87" name="左大括号 86"/>
          <p:cNvSpPr/>
          <p:nvPr/>
        </p:nvSpPr>
        <p:spPr>
          <a:xfrm>
            <a:off x="10002520" y="1215682"/>
            <a:ext cx="108416" cy="290927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/>
          <p:cNvSpPr/>
          <p:nvPr/>
        </p:nvSpPr>
        <p:spPr>
          <a:xfrm>
            <a:off x="4821499" y="5429916"/>
            <a:ext cx="368276" cy="245526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3412" y="298450"/>
            <a:ext cx="11788588" cy="1325563"/>
          </a:xfrm>
        </p:spPr>
        <p:txBody>
          <a:bodyPr/>
          <a:lstStyle/>
          <a:p>
            <a:r>
              <a:rPr lang="en-US" altLang="zh-CN" dirty="0"/>
              <a:t>Task 2   </a:t>
            </a:r>
            <a:r>
              <a:rPr lang="zh-CN" altLang="en-US" dirty="0"/>
              <a:t>折半查找</a:t>
            </a:r>
            <a:r>
              <a:rPr lang="en-US" altLang="zh-CN" dirty="0"/>
              <a:t>(binarysearch.cpp)</a:t>
            </a:r>
            <a:endParaRPr lang="en-US" dirty="0"/>
          </a:p>
        </p:txBody>
      </p:sp>
      <p:sp>
        <p:nvSpPr>
          <p:cNvPr id="4" name="内容占位符 4"/>
          <p:cNvSpPr>
            <a:spLocks noGrp="1"/>
          </p:cNvSpPr>
          <p:nvPr>
            <p:ph idx="1"/>
          </p:nvPr>
        </p:nvSpPr>
        <p:spPr>
          <a:xfrm>
            <a:off x="900545" y="1368425"/>
            <a:ext cx="8991600" cy="2447117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400" b="1" dirty="0"/>
              <a:t>以折半查找的方式获取元素在序列中的索引值（</a:t>
            </a:r>
            <a:r>
              <a:rPr lang="zh-CN" altLang="en-US" sz="2400" b="1" dirty="0">
                <a:solidFill>
                  <a:srgbClr val="FF0000"/>
                </a:solidFill>
              </a:rPr>
              <a:t>需先对序列进行排序</a:t>
            </a:r>
            <a:r>
              <a:rPr lang="zh-CN" altLang="en-US" sz="2400" b="1" dirty="0"/>
              <a:t>）</a:t>
            </a:r>
            <a:endParaRPr lang="en-US" altLang="zh-CN" sz="2400" b="1" dirty="0"/>
          </a:p>
          <a:p>
            <a:r>
              <a:rPr lang="zh-CN" altLang="en-US" sz="2400" b="1" dirty="0"/>
              <a:t>输入格式：</a:t>
            </a:r>
            <a:endParaRPr lang="en-US" altLang="zh-CN" sz="2400" b="1" dirty="0"/>
          </a:p>
          <a:p>
            <a:pPr lvl="1"/>
            <a:r>
              <a:rPr lang="zh-CN" altLang="en-US" sz="2000" dirty="0"/>
              <a:t>第一行为待查找序列的长度</a:t>
            </a:r>
            <a:r>
              <a:rPr lang="en-US" altLang="zh-CN" sz="2000" dirty="0"/>
              <a:t>m</a:t>
            </a:r>
            <a:r>
              <a:rPr lang="zh-CN" altLang="en-US" sz="2000" dirty="0"/>
              <a:t>（</a:t>
            </a:r>
            <a:r>
              <a:rPr lang="en-US" altLang="zh-CN" sz="2000" dirty="0"/>
              <a:t>m&lt;=500000)</a:t>
            </a:r>
            <a:endParaRPr lang="en-US" altLang="zh-CN" sz="2000" dirty="0"/>
          </a:p>
          <a:p>
            <a:pPr lvl="1"/>
            <a:r>
              <a:rPr lang="zh-CN" altLang="en-US" sz="2000" dirty="0"/>
              <a:t>第二行为待查找序列</a:t>
            </a:r>
            <a:endParaRPr lang="en-US" altLang="zh-CN" sz="2000" dirty="0"/>
          </a:p>
          <a:p>
            <a:pPr lvl="1"/>
            <a:r>
              <a:rPr lang="zh-CN" altLang="en-US" sz="2000" dirty="0"/>
              <a:t>第三行为待查找元素的个数</a:t>
            </a:r>
            <a:r>
              <a:rPr lang="en-US" altLang="zh-CN" sz="2000" dirty="0"/>
              <a:t>n</a:t>
            </a:r>
            <a:r>
              <a:rPr lang="zh-CN" altLang="en-US" sz="2000" dirty="0"/>
              <a:t>（</a:t>
            </a:r>
            <a:r>
              <a:rPr lang="en-US" altLang="zh-CN" sz="2000" dirty="0"/>
              <a:t>n&lt;=5000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pPr lvl="1"/>
            <a:r>
              <a:rPr lang="zh-CN" altLang="en-US" sz="2000" dirty="0"/>
              <a:t>之后</a:t>
            </a:r>
            <a:r>
              <a:rPr lang="en-US" altLang="zh-CN" sz="2000" dirty="0"/>
              <a:t>n</a:t>
            </a:r>
            <a:r>
              <a:rPr lang="zh-CN" altLang="en-US" sz="2000" dirty="0"/>
              <a:t>行为待查找元素</a:t>
            </a:r>
            <a:endParaRPr lang="en-US" altLang="zh-CN" sz="2000" dirty="0"/>
          </a:p>
          <a:p>
            <a:pPr marL="228600" lvl="1">
              <a:spcBef>
                <a:spcPts val="1000"/>
              </a:spcBef>
            </a:pPr>
            <a:r>
              <a:rPr lang="zh-CN" altLang="en-US" b="1" dirty="0"/>
              <a:t>输出格式：</a:t>
            </a:r>
            <a:r>
              <a:rPr lang="zh-CN" altLang="en-US" dirty="0"/>
              <a:t>每个待查找元素的索引值，若序列中不存在该元素则输出</a:t>
            </a:r>
            <a:r>
              <a:rPr lang="en-US" altLang="zh-CN" dirty="0"/>
              <a:t>0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1100052" y="3928744"/>
            <a:ext cx="8146473" cy="2798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样例输入：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>
                <a:sym typeface="+mn-ea"/>
              </a:rPr>
              <a:t>20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000" dirty="0">
                <a:sym typeface="+mn-ea"/>
              </a:rPr>
              <a:t>1 </a:t>
            </a:r>
            <a:r>
              <a:rPr lang="en-US" altLang="zh-CN" sz="2000" dirty="0">
                <a:sym typeface="+mn-ea"/>
              </a:rPr>
              <a:t>3 42 </a:t>
            </a:r>
            <a:r>
              <a:rPr lang="pt-BR" altLang="zh-CN" sz="2000" dirty="0">
                <a:sym typeface="+mn-ea"/>
              </a:rPr>
              <a:t>5 </a:t>
            </a:r>
            <a:r>
              <a:rPr lang="en-US" altLang="zh-CN" sz="2000" dirty="0">
                <a:sym typeface="+mn-ea"/>
              </a:rPr>
              <a:t>7 11 14 15 17 19 22 20 25 34 30 36 38 37 39 4</a:t>
            </a:r>
            <a:endParaRPr lang="pt-BR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>
                <a:sym typeface="+mn-ea"/>
              </a:rPr>
              <a:t>4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17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20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3</a:t>
            </a:r>
            <a:endParaRPr lang="en-US" altLang="zh-CN" sz="20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000" dirty="0"/>
              <a:t>33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9508376" y="3886200"/>
            <a:ext cx="2137063" cy="2132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样例输出：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9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12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2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0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45160" y="365125"/>
            <a:ext cx="10922000" cy="1325563"/>
          </a:xfrm>
        </p:spPr>
        <p:txBody>
          <a:bodyPr/>
          <a:lstStyle/>
          <a:p>
            <a:r>
              <a:rPr lang="en-US" altLang="zh-CN" dirty="0"/>
              <a:t>Task 3	</a:t>
            </a:r>
            <a:r>
              <a:rPr lang="zh-CN" altLang="en-US" dirty="0"/>
              <a:t>建立平衡二叉树</a:t>
            </a:r>
            <a:r>
              <a:rPr lang="en-US" altLang="zh-CN" dirty="0"/>
              <a:t>(avl.cpp)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198" y="1472335"/>
            <a:ext cx="11010901" cy="3126452"/>
          </a:xfrm>
        </p:spPr>
        <p:txBody>
          <a:bodyPr>
            <a:normAutofit/>
          </a:bodyPr>
          <a:lstStyle/>
          <a:p>
            <a:r>
              <a:rPr lang="zh-CN" altLang="en-US" b="1" dirty="0"/>
              <a:t>要求</a:t>
            </a:r>
            <a:r>
              <a:rPr lang="zh-CN" altLang="en-US" dirty="0"/>
              <a:t>：根据输入的序列建立一颗平衡二叉树</a:t>
            </a:r>
            <a:endParaRPr lang="en-US" altLang="zh-CN" dirty="0"/>
          </a:p>
          <a:p>
            <a:r>
              <a:rPr lang="zh-CN" altLang="en-US" b="1" dirty="0"/>
              <a:t>输入格式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第一行为平衡二叉树节点个数</a:t>
            </a:r>
            <a:r>
              <a:rPr lang="en-US" altLang="zh-CN" dirty="0"/>
              <a:t>m</a:t>
            </a:r>
            <a:r>
              <a:rPr lang="zh-CN" altLang="en-US" dirty="0"/>
              <a:t>（</a:t>
            </a:r>
            <a:r>
              <a:rPr lang="en-US" altLang="zh-CN" dirty="0"/>
              <a:t>m&lt;5000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第二行为长度为</a:t>
            </a:r>
            <a:r>
              <a:rPr lang="en-US" altLang="zh-CN" dirty="0"/>
              <a:t>m</a:t>
            </a:r>
            <a:r>
              <a:rPr lang="zh-CN" altLang="en-US" dirty="0"/>
              <a:t>的节点序列，以空格作为分隔，且</a:t>
            </a:r>
            <a:r>
              <a:rPr lang="en-US" altLang="zh-CN" dirty="0"/>
              <a:t>0&lt;</a:t>
            </a:r>
            <a:r>
              <a:rPr lang="zh-CN" altLang="en-US" dirty="0"/>
              <a:t>节点值</a:t>
            </a:r>
            <a:r>
              <a:rPr lang="en-US" altLang="zh-CN" dirty="0"/>
              <a:t>&lt;50000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marL="228600" lvl="2">
              <a:spcBef>
                <a:spcPts val="1000"/>
              </a:spcBef>
            </a:pPr>
            <a:r>
              <a:rPr lang="zh-CN" altLang="en-US" sz="2800" b="1" dirty="0"/>
              <a:t>输出格式：</a:t>
            </a:r>
            <a:endParaRPr lang="en-US" altLang="zh-CN" sz="2800" b="1" dirty="0"/>
          </a:p>
          <a:p>
            <a:pPr lvl="1"/>
            <a:r>
              <a:rPr lang="zh-CN" altLang="en-US" dirty="0"/>
              <a:t>第一行输出平衡二叉树的先序遍历结果，节点值以空格分隔</a:t>
            </a:r>
            <a:endParaRPr lang="en-US" altLang="zh-CN" dirty="0"/>
          </a:p>
          <a:p>
            <a:pPr lvl="1"/>
            <a:r>
              <a:rPr lang="zh-CN" altLang="en-US" dirty="0"/>
              <a:t>第二行输出平衡二叉树的中序遍历结果，节点值以空格分隔</a:t>
            </a:r>
            <a:endParaRPr lang="en-US" altLang="zh-CN" dirty="0"/>
          </a:p>
        </p:txBody>
      </p:sp>
      <p:sp>
        <p:nvSpPr>
          <p:cNvPr id="6" name="文本框 4"/>
          <p:cNvSpPr txBox="1"/>
          <p:nvPr/>
        </p:nvSpPr>
        <p:spPr>
          <a:xfrm>
            <a:off x="1265610" y="4881168"/>
            <a:ext cx="3020639" cy="12730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b="1" dirty="0"/>
              <a:t>样例输入：</a:t>
            </a:r>
            <a:endParaRPr lang="en-US" altLang="zh-CN" sz="2800" b="1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10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1 3 6 4 2 5 7 9 8 10</a:t>
            </a:r>
            <a:endParaRPr lang="en-US" altLang="zh-CN" sz="2800" dirty="0"/>
          </a:p>
        </p:txBody>
      </p:sp>
      <p:sp>
        <p:nvSpPr>
          <p:cNvPr id="7" name="文本框 4"/>
          <p:cNvSpPr txBox="1"/>
          <p:nvPr/>
        </p:nvSpPr>
        <p:spPr>
          <a:xfrm>
            <a:off x="5694735" y="4881168"/>
            <a:ext cx="3277815" cy="12730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b="1" dirty="0"/>
              <a:t>样例输出：</a:t>
            </a:r>
            <a:endParaRPr lang="en-US" altLang="zh-CN" sz="2800" b="1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3 1 2 7 5 4 6 9 8 10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1 2 3 4 5 6 7 8 9 10</a:t>
            </a:r>
            <a:endParaRPr lang="en-US" altLang="zh-CN" sz="2800" dirty="0"/>
          </a:p>
        </p:txBody>
      </p:sp>
      <p:sp>
        <p:nvSpPr>
          <p:cNvPr id="17" name="标题 3"/>
          <p:cNvSpPr txBox="1"/>
          <p:nvPr/>
        </p:nvSpPr>
        <p:spPr>
          <a:xfrm>
            <a:off x="9370062" y="365124"/>
            <a:ext cx="19837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rgbClr val="FF0000"/>
                </a:solidFill>
              </a:rPr>
              <a:t>选做</a:t>
            </a:r>
            <a:endParaRPr lang="x-none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GE1ODU3MzJmOGU3YzcyMTUwODI2N2QwMzRkMDczNj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</Words>
  <Application>WPS 演示</Application>
  <PresentationFormat>宽屏</PresentationFormat>
  <Paragraphs>116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等线 Light</vt:lpstr>
      <vt:lpstr>Calibri Light</vt:lpstr>
      <vt:lpstr>等线</vt:lpstr>
      <vt:lpstr>Calibri</vt:lpstr>
      <vt:lpstr>微软雅黑</vt:lpstr>
      <vt:lpstr>Arial Unicode MS</vt:lpstr>
      <vt:lpstr>Office 主题​​</vt:lpstr>
      <vt:lpstr>实验课16：查找和二叉查找树</vt:lpstr>
      <vt:lpstr>Task 2	二叉查找树操作(bst.cpp)</vt:lpstr>
      <vt:lpstr>Task 1   折半查找(binarysearch.cpp)</vt:lpstr>
      <vt:lpstr>Task 3	建立平衡二叉树(avl.cpp)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knight davion</dc:creator>
  <cp:lastModifiedBy>chenh</cp:lastModifiedBy>
  <cp:revision>40</cp:revision>
  <dcterms:created xsi:type="dcterms:W3CDTF">2021-05-22T09:15:00Z</dcterms:created>
  <dcterms:modified xsi:type="dcterms:W3CDTF">2023-12-21T03:23:05Z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DDBD52F0F58B4FFA970444C1F41240FB_13</vt:lpwstr>
  </property>
  <property fmtid="{D5CDD505-2E9C-101B-9397-08002B2CF9AE}" pid="3" name="KSOProductBuildVer">
    <vt:lpwstr>2052-12.1.0.15990</vt:lpwstr>
  </property>
</Properties>
</file>