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3"/>
  </p:notesMasterIdLst>
  <p:handoutMasterIdLst>
    <p:handoutMasterId r:id="rId84"/>
  </p:handoutMasterIdLst>
  <p:sldIdLst>
    <p:sldId id="580" r:id="rId2"/>
    <p:sldId id="633" r:id="rId3"/>
    <p:sldId id="582" r:id="rId4"/>
    <p:sldId id="581" r:id="rId5"/>
    <p:sldId id="634" r:id="rId6"/>
    <p:sldId id="635" r:id="rId7"/>
    <p:sldId id="636" r:id="rId8"/>
    <p:sldId id="637" r:id="rId9"/>
    <p:sldId id="297" r:id="rId10"/>
    <p:sldId id="590" r:id="rId11"/>
    <p:sldId id="583" r:id="rId12"/>
    <p:sldId id="638" r:id="rId13"/>
    <p:sldId id="641" r:id="rId14"/>
    <p:sldId id="642" r:id="rId15"/>
    <p:sldId id="643" r:id="rId16"/>
    <p:sldId id="644" r:id="rId17"/>
    <p:sldId id="645" r:id="rId18"/>
    <p:sldId id="639" r:id="rId19"/>
    <p:sldId id="646" r:id="rId20"/>
    <p:sldId id="640" r:id="rId21"/>
    <p:sldId id="591" r:id="rId22"/>
    <p:sldId id="592" r:id="rId23"/>
    <p:sldId id="593" r:id="rId24"/>
    <p:sldId id="594" r:id="rId25"/>
    <p:sldId id="595" r:id="rId26"/>
    <p:sldId id="584" r:id="rId27"/>
    <p:sldId id="655" r:id="rId28"/>
    <p:sldId id="656" r:id="rId29"/>
    <p:sldId id="596" r:id="rId30"/>
    <p:sldId id="657" r:id="rId31"/>
    <p:sldId id="658" r:id="rId32"/>
    <p:sldId id="659" r:id="rId33"/>
    <p:sldId id="660" r:id="rId34"/>
    <p:sldId id="661" r:id="rId35"/>
    <p:sldId id="662" r:id="rId36"/>
    <p:sldId id="597" r:id="rId37"/>
    <p:sldId id="665" r:id="rId38"/>
    <p:sldId id="666" r:id="rId39"/>
    <p:sldId id="304" r:id="rId40"/>
    <p:sldId id="305" r:id="rId41"/>
    <p:sldId id="306" r:id="rId42"/>
    <p:sldId id="653" r:id="rId43"/>
    <p:sldId id="648" r:id="rId44"/>
    <p:sldId id="667" r:id="rId45"/>
    <p:sldId id="669" r:id="rId46"/>
    <p:sldId id="670" r:id="rId47"/>
    <p:sldId id="671" r:id="rId48"/>
    <p:sldId id="672" r:id="rId49"/>
    <p:sldId id="673" r:id="rId50"/>
    <p:sldId id="674" r:id="rId51"/>
    <p:sldId id="510" r:id="rId52"/>
    <p:sldId id="475" r:id="rId53"/>
    <p:sldId id="512" r:id="rId54"/>
    <p:sldId id="367" r:id="rId55"/>
    <p:sldId id="368" r:id="rId56"/>
    <p:sldId id="370" r:id="rId57"/>
    <p:sldId id="378" r:id="rId58"/>
    <p:sldId id="651" r:id="rId59"/>
    <p:sldId id="652" r:id="rId60"/>
    <p:sldId id="695" r:id="rId61"/>
    <p:sldId id="513" r:id="rId62"/>
    <p:sldId id="371" r:id="rId63"/>
    <p:sldId id="514" r:id="rId64"/>
    <p:sldId id="372" r:id="rId65"/>
    <p:sldId id="373" r:id="rId66"/>
    <p:sldId id="374" r:id="rId67"/>
    <p:sldId id="375" r:id="rId68"/>
    <p:sldId id="376" r:id="rId69"/>
    <p:sldId id="377" r:id="rId70"/>
    <p:sldId id="379" r:id="rId71"/>
    <p:sldId id="685" r:id="rId72"/>
    <p:sldId id="663" r:id="rId73"/>
    <p:sldId id="696" r:id="rId74"/>
    <p:sldId id="697" r:id="rId75"/>
    <p:sldId id="698" r:id="rId76"/>
    <p:sldId id="679" r:id="rId77"/>
    <p:sldId id="699" r:id="rId78"/>
    <p:sldId id="700" r:id="rId79"/>
    <p:sldId id="701" r:id="rId80"/>
    <p:sldId id="668" r:id="rId81"/>
    <p:sldId id="675" r:id="rId8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30">
          <p15:clr>
            <a:srgbClr val="A4A3A4"/>
          </p15:clr>
        </p15:guide>
        <p15:guide id="2" pos="2140">
          <p15:clr>
            <a:srgbClr val="A4A3A4"/>
          </p15:clr>
        </p15:guide>
      </p15:sldGuideLst>
    </p:ext>
    <p:ext uri="{2D200454-40CA-4A62-9FC3-DE9A4176ACB9}">
      <p15:notesGuideLst xmlns:p15="http://schemas.microsoft.com/office/powerpoint/2012/main">
        <p15:guide id="1" orient="horz" pos="2905">
          <p15:clr>
            <a:srgbClr val="A4A3A4"/>
          </p15:clr>
        </p15:guide>
        <p15:guide id="2" pos="2107">
          <p15:clr>
            <a:srgbClr val="A4A3A4"/>
          </p15:clr>
        </p15:guide>
      </p15:notesGuideLst>
    </p:ext>
    <p:ext uri="{505F2C04-C923-438B-8C0F-E0CD2BADF298}">
      <wppc:fontMiss xmlns:wppc="http://www.wps.cn/officeDocument/PresentationCustomData" xmlns=""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22" autoAdjust="0"/>
    <p:restoredTop sz="92041" autoAdjust="0"/>
  </p:normalViewPr>
  <p:slideViewPr>
    <p:cSldViewPr snapToGrid="0">
      <p:cViewPr varScale="1">
        <p:scale>
          <a:sx n="100" d="100"/>
          <a:sy n="100" d="100"/>
        </p:scale>
        <p:origin x="1716" y="90"/>
      </p:cViewPr>
      <p:guideLst>
        <p:guide orient="horz" pos="2830"/>
        <p:guide pos="21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15" d="100"/>
          <a:sy n="115" d="100"/>
        </p:scale>
        <p:origin x="1272" y="208"/>
      </p:cViewPr>
      <p:guideLst>
        <p:guide orient="horz" pos="2905"/>
        <p:guide pos="210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lstStyle>
            <a:lvl1pPr eaLnBrk="1" hangingPunct="1">
              <a:defRPr sz="1200"/>
            </a:lvl1pPr>
          </a:lstStyle>
          <a:p>
            <a:pPr>
              <a:defRPr/>
            </a:pPr>
            <a:endParaRPr lang="en-US" altLang="zh-CN"/>
          </a:p>
        </p:txBody>
      </p:sp>
      <p:sp>
        <p:nvSpPr>
          <p:cNvPr id="3075" name="Rectangle 3"/>
          <p:cNvSpPr>
            <a:spLocks noGrp="1" noChangeArrowheads="1"/>
          </p:cNvSpPr>
          <p:nvPr>
            <p:ph type="dt" sz="quarter" idx="1"/>
          </p:nvPr>
        </p:nvSpPr>
        <p:spPr bwMode="auto">
          <a:xfrm>
            <a:off x="3886200" y="0"/>
            <a:ext cx="2971800" cy="457200"/>
          </a:xfrm>
          <a:prstGeom prst="rect">
            <a:avLst/>
          </a:prstGeom>
          <a:noFill/>
          <a:ln>
            <a:noFill/>
          </a:ln>
        </p:spPr>
        <p:txBody>
          <a:bodyPr vert="horz" wrap="square" lIns="91440" tIns="45720" rIns="91440" bIns="45720" numCol="1" anchor="t" anchorCtr="0" compatLnSpc="1"/>
          <a:lstStyle>
            <a:lvl1pPr algn="r" eaLnBrk="1" hangingPunct="1">
              <a:defRPr sz="1200"/>
            </a:lvl1pPr>
          </a:lstStyle>
          <a:p>
            <a:pPr>
              <a:defRPr/>
            </a:pPr>
            <a:endParaRPr lang="en-US" altLang="zh-CN"/>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p:spPr>
        <p:txBody>
          <a:bodyPr vert="horz" wrap="square" lIns="91440" tIns="45720" rIns="91440" bIns="45720" numCol="1" anchor="b" anchorCtr="0" compatLnSpc="1"/>
          <a:lstStyle>
            <a:lvl1pPr eaLnBrk="1" hangingPunct="1">
              <a:defRPr sz="1200"/>
            </a:lvl1pPr>
          </a:lstStyle>
          <a:p>
            <a:pPr>
              <a:defRPr/>
            </a:pPr>
            <a:endParaRPr lang="en-US" altLang="zh-CN"/>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a:noFill/>
          </a:ln>
        </p:spPr>
        <p:txBody>
          <a:bodyPr vert="horz" wrap="square" lIns="91440" tIns="45720" rIns="91440" bIns="45720" numCol="1" anchor="b" anchorCtr="0" compatLnSpc="1"/>
          <a:lstStyle>
            <a:lvl1pPr algn="r" eaLnBrk="1" hangingPunct="1">
              <a:defRPr sz="1200"/>
            </a:lvl1pPr>
          </a:lstStyle>
          <a:p>
            <a:pPr>
              <a:defRPr/>
            </a:pPr>
            <a:fld id="{BFA25A84-0C97-884A-A4C7-F01C144333D2}" type="slidenum">
              <a:rPr lang="en-US" altLang="zh-CN"/>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lstStyle>
            <a:lvl1pPr eaLnBrk="1" hangingPunct="1">
              <a:defRPr sz="1200"/>
            </a:lvl1pPr>
          </a:lstStyle>
          <a:p>
            <a:pPr>
              <a:defRPr/>
            </a:pPr>
            <a:endParaRPr lang="en-US" altLang="zh-CN"/>
          </a:p>
        </p:txBody>
      </p:sp>
      <p:sp>
        <p:nvSpPr>
          <p:cNvPr id="2051" name="Rectangle 3"/>
          <p:cNvSpPr>
            <a:spLocks noGrp="1" noChangeArrowheads="1"/>
          </p:cNvSpPr>
          <p:nvPr>
            <p:ph type="dt" idx="1"/>
          </p:nvPr>
        </p:nvSpPr>
        <p:spPr bwMode="auto">
          <a:xfrm>
            <a:off x="3886200" y="0"/>
            <a:ext cx="2971800" cy="457200"/>
          </a:xfrm>
          <a:prstGeom prst="rect">
            <a:avLst/>
          </a:prstGeom>
          <a:noFill/>
          <a:ln>
            <a:noFill/>
          </a:ln>
        </p:spPr>
        <p:txBody>
          <a:bodyPr vert="horz" wrap="square" lIns="91440" tIns="45720" rIns="91440" bIns="45720" numCol="1" anchor="t" anchorCtr="0" compatLnSpc="1"/>
          <a:lstStyle>
            <a:lvl1pPr algn="r" eaLnBrk="1" hangingPunct="1">
              <a:defRPr sz="1200"/>
            </a:lvl1pPr>
          </a:lstStyle>
          <a:p>
            <a:pPr>
              <a:defRPr/>
            </a:pPr>
            <a:endParaRPr lang="en-US" altLang="zh-CN"/>
          </a:p>
        </p:txBody>
      </p:sp>
      <p:sp>
        <p:nvSpPr>
          <p:cNvPr id="66564" name="Rectangle 4"/>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p:spPr>
        <p:txBody>
          <a:bodyPr vert="horz" wrap="square" lIns="91440" tIns="45720" rIns="91440" bIns="45720" numCol="1" anchor="t" anchorCtr="0" compatLnSpc="1"/>
          <a:lstStyle/>
          <a:p>
            <a:pPr lvl="0"/>
            <a:r>
              <a:rPr lang="zh-CN" altLang="en-US" noProof="0"/>
              <a:t>单击以编辑母版文本样式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p:spPr>
        <p:txBody>
          <a:bodyPr vert="horz" wrap="square" lIns="91440" tIns="45720" rIns="91440" bIns="45720" numCol="1" anchor="b" anchorCtr="0" compatLnSpc="1"/>
          <a:lstStyle>
            <a:lvl1pPr eaLnBrk="1" hangingPunct="1">
              <a:defRPr sz="1200"/>
            </a:lvl1pPr>
          </a:lstStyle>
          <a:p>
            <a:pPr>
              <a:defRPr/>
            </a:pPr>
            <a:endParaRPr lang="en-US" altLang="zh-CN"/>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p:spPr>
        <p:txBody>
          <a:bodyPr vert="horz" wrap="square" lIns="91440" tIns="45720" rIns="91440" bIns="45720" numCol="1" anchor="b" anchorCtr="0" compatLnSpc="1"/>
          <a:lstStyle>
            <a:lvl1pPr algn="r" eaLnBrk="1" hangingPunct="1">
              <a:defRPr sz="1200"/>
            </a:lvl1pPr>
          </a:lstStyle>
          <a:p>
            <a:pPr>
              <a:defRPr/>
            </a:pPr>
            <a:fld id="{E9D023BD-B546-5B42-9DDB-CBF7723E70C4}"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静态查找就是只能看，不能改。</a:t>
            </a:r>
            <a:r>
              <a:rPr kumimoji="1" lang="en-US" altLang="zh-CN" dirty="0"/>
              <a:t>E.g.</a:t>
            </a:r>
            <a:r>
              <a:rPr kumimoji="1" lang="zh-CN" altLang="en-US" dirty="0"/>
              <a:t>系统分为用户和管理员，用户只能看，管理员可以修改。 </a:t>
            </a:r>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4</a:t>
            </a:fld>
            <a:endParaRPr lang="en-US" altLang="zh-CN"/>
          </a:p>
        </p:txBody>
      </p:sp>
    </p:spTree>
    <p:extLst>
      <p:ext uri="{BB962C8B-B14F-4D97-AF65-F5344CB8AC3E}">
        <p14:creationId xmlns:p14="http://schemas.microsoft.com/office/powerpoint/2010/main" val="722844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等概率就是全体比较次数求平均</a:t>
            </a:r>
          </a:p>
        </p:txBody>
      </p:sp>
      <p:sp>
        <p:nvSpPr>
          <p:cNvPr id="4" name="灯片编号占位符 3"/>
          <p:cNvSpPr>
            <a:spLocks noGrp="1"/>
          </p:cNvSpPr>
          <p:nvPr>
            <p:ph type="sldNum" sz="quarter" idx="5"/>
          </p:nvPr>
        </p:nvSpPr>
        <p:spPr/>
        <p:txBody>
          <a:bodyPr/>
          <a:lstStyle/>
          <a:p>
            <a:fld id="{182033CA-4FD2-4835-9EA1-4AF72E7AEA8C}" type="slidenum">
              <a:rPr lang="en-US" altLang="en-US" smtClean="0"/>
              <a:t>5</a:t>
            </a:fld>
            <a:endParaRPr lang="en-US" altLang="en-US"/>
          </a:p>
        </p:txBody>
      </p:sp>
    </p:spTree>
    <p:extLst>
      <p:ext uri="{BB962C8B-B14F-4D97-AF65-F5344CB8AC3E}">
        <p14:creationId xmlns:p14="http://schemas.microsoft.com/office/powerpoint/2010/main" val="131768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6</a:t>
            </a:fld>
            <a:endParaRPr lang="en-US" altLang="en-US"/>
          </a:p>
        </p:txBody>
      </p:sp>
    </p:spTree>
    <p:extLst>
      <p:ext uri="{BB962C8B-B14F-4D97-AF65-F5344CB8AC3E}">
        <p14:creationId xmlns:p14="http://schemas.microsoft.com/office/powerpoint/2010/main" val="664462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必须是有序表</a:t>
            </a:r>
          </a:p>
        </p:txBody>
      </p:sp>
      <p:sp>
        <p:nvSpPr>
          <p:cNvPr id="4" name="灯片编号占位符 3"/>
          <p:cNvSpPr>
            <a:spLocks noGrp="1"/>
          </p:cNvSpPr>
          <p:nvPr>
            <p:ph type="sldNum" sz="quarter" idx="5"/>
          </p:nvPr>
        </p:nvSpPr>
        <p:spPr/>
        <p:txBody>
          <a:bodyPr/>
          <a:lstStyle/>
          <a:p>
            <a:fld id="{182033CA-4FD2-4835-9EA1-4AF72E7AEA8C}" type="slidenum">
              <a:rPr lang="en-US" altLang="en-US" smtClean="0"/>
              <a:t>7</a:t>
            </a:fld>
            <a:endParaRPr lang="en-US" altLang="en-US"/>
          </a:p>
        </p:txBody>
      </p:sp>
    </p:spTree>
    <p:extLst>
      <p:ext uri="{BB962C8B-B14F-4D97-AF65-F5344CB8AC3E}">
        <p14:creationId xmlns:p14="http://schemas.microsoft.com/office/powerpoint/2010/main" val="438682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8</a:t>
            </a:fld>
            <a:endParaRPr lang="en-US" altLang="en-US"/>
          </a:p>
        </p:txBody>
      </p:sp>
    </p:spTree>
    <p:extLst>
      <p:ext uri="{BB962C8B-B14F-4D97-AF65-F5344CB8AC3E}">
        <p14:creationId xmlns:p14="http://schemas.microsoft.com/office/powerpoint/2010/main" val="3017372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满二叉树 第</a:t>
            </a:r>
            <a:r>
              <a:rPr lang="en-US" altLang="zh-CN" dirty="0"/>
              <a:t>1</a:t>
            </a:r>
            <a:r>
              <a:rPr lang="zh-CN" altLang="en-US" dirty="0"/>
              <a:t>行查找</a:t>
            </a:r>
            <a:r>
              <a:rPr lang="en-US" altLang="zh-CN" dirty="0"/>
              <a:t>1</a:t>
            </a:r>
            <a:r>
              <a:rPr lang="zh-CN" altLang="en-US" dirty="0"/>
              <a:t>次 </a:t>
            </a:r>
            <a:r>
              <a:rPr lang="en-US" altLang="zh-CN" dirty="0"/>
              <a:t>h</a:t>
            </a:r>
            <a:r>
              <a:rPr lang="zh-CN" altLang="en-US" dirty="0"/>
              <a:t>行的就是查找</a:t>
            </a:r>
            <a:r>
              <a:rPr lang="en-US" altLang="zh-CN" dirty="0"/>
              <a:t>h</a:t>
            </a:r>
            <a:r>
              <a:rPr lang="zh-CN" altLang="en-US" dirty="0"/>
              <a:t>次</a:t>
            </a:r>
          </a:p>
        </p:txBody>
      </p:sp>
      <p:sp>
        <p:nvSpPr>
          <p:cNvPr id="4" name="灯片编号占位符 3"/>
          <p:cNvSpPr>
            <a:spLocks noGrp="1"/>
          </p:cNvSpPr>
          <p:nvPr>
            <p:ph type="sldNum" sz="quarter" idx="5"/>
          </p:nvPr>
        </p:nvSpPr>
        <p:spPr/>
        <p:txBody>
          <a:bodyPr/>
          <a:lstStyle/>
          <a:p>
            <a:fld id="{182033CA-4FD2-4835-9EA1-4AF72E7AEA8C}" type="slidenum">
              <a:rPr lang="en-US" altLang="en-US" smtClean="0"/>
              <a:t>11</a:t>
            </a:fld>
            <a:endParaRPr lang="en-US" altLang="en-US"/>
          </a:p>
        </p:txBody>
      </p:sp>
    </p:spTree>
    <p:extLst>
      <p:ext uri="{BB962C8B-B14F-4D97-AF65-F5344CB8AC3E}">
        <p14:creationId xmlns:p14="http://schemas.microsoft.com/office/powerpoint/2010/main" val="1120419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12</a:t>
            </a:fld>
            <a:endParaRPr lang="en-US" altLang="en-US"/>
          </a:p>
        </p:txBody>
      </p:sp>
    </p:spTree>
    <p:extLst>
      <p:ext uri="{BB962C8B-B14F-4D97-AF65-F5344CB8AC3E}">
        <p14:creationId xmlns:p14="http://schemas.microsoft.com/office/powerpoint/2010/main" val="3526192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13</a:t>
            </a:fld>
            <a:endParaRPr lang="en-US" altLang="zh-CN"/>
          </a:p>
        </p:txBody>
      </p:sp>
    </p:spTree>
    <p:extLst>
      <p:ext uri="{BB962C8B-B14F-4D97-AF65-F5344CB8AC3E}">
        <p14:creationId xmlns:p14="http://schemas.microsoft.com/office/powerpoint/2010/main" val="1886190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动态查找</a:t>
            </a:r>
          </a:p>
          <a:p>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15</a:t>
            </a:fld>
            <a:endParaRPr lang="en-US" altLang="zh-CN"/>
          </a:p>
        </p:txBody>
      </p:sp>
    </p:spTree>
    <p:extLst>
      <p:ext uri="{BB962C8B-B14F-4D97-AF65-F5344CB8AC3E}">
        <p14:creationId xmlns:p14="http://schemas.microsoft.com/office/powerpoint/2010/main" val="1856712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动态的查找</a:t>
            </a:r>
          </a:p>
          <a:p>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16</a:t>
            </a:fld>
            <a:endParaRPr lang="en-US" altLang="zh-CN"/>
          </a:p>
        </p:txBody>
      </p:sp>
    </p:spTree>
    <p:extLst>
      <p:ext uri="{BB962C8B-B14F-4D97-AF65-F5344CB8AC3E}">
        <p14:creationId xmlns:p14="http://schemas.microsoft.com/office/powerpoint/2010/main" val="3596988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比如选不同的元素做根节点</a:t>
            </a:r>
          </a:p>
          <a:p>
            <a:r>
              <a:rPr lang="zh-CN" altLang="en-US" dirty="0"/>
              <a:t>中序遍历有序性</a:t>
            </a:r>
          </a:p>
        </p:txBody>
      </p:sp>
      <p:sp>
        <p:nvSpPr>
          <p:cNvPr id="4" name="灯片编号占位符 3"/>
          <p:cNvSpPr>
            <a:spLocks noGrp="1"/>
          </p:cNvSpPr>
          <p:nvPr>
            <p:ph type="sldNum" sz="quarter" idx="5"/>
          </p:nvPr>
        </p:nvSpPr>
        <p:spPr/>
        <p:txBody>
          <a:bodyPr/>
          <a:lstStyle/>
          <a:p>
            <a:fld id="{182033CA-4FD2-4835-9EA1-4AF72E7AEA8C}" type="slidenum">
              <a:rPr lang="en-US" altLang="en-US" smtClean="0"/>
              <a:t>18</a:t>
            </a:fld>
            <a:endParaRPr lang="en-US" altLang="en-US"/>
          </a:p>
        </p:txBody>
      </p:sp>
    </p:spTree>
    <p:extLst>
      <p:ext uri="{BB962C8B-B14F-4D97-AF65-F5344CB8AC3E}">
        <p14:creationId xmlns:p14="http://schemas.microsoft.com/office/powerpoint/2010/main" val="3894277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19</a:t>
            </a:fld>
            <a:endParaRPr lang="en-US" altLang="zh-CN"/>
          </a:p>
        </p:txBody>
      </p:sp>
    </p:spTree>
    <p:extLst>
      <p:ext uri="{BB962C8B-B14F-4D97-AF65-F5344CB8AC3E}">
        <p14:creationId xmlns:p14="http://schemas.microsoft.com/office/powerpoint/2010/main" val="354676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类比先序遍历</a:t>
            </a:r>
          </a:p>
          <a:p>
            <a:endParaRPr lang="zh-CN" altLang="en-US" dirty="0"/>
          </a:p>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20</a:t>
            </a:fld>
            <a:endParaRPr lang="en-US" altLang="en-US"/>
          </a:p>
        </p:txBody>
      </p:sp>
    </p:spTree>
    <p:extLst>
      <p:ext uri="{BB962C8B-B14F-4D97-AF65-F5344CB8AC3E}">
        <p14:creationId xmlns:p14="http://schemas.microsoft.com/office/powerpoint/2010/main" val="2859286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21</a:t>
            </a:fld>
            <a:endParaRPr lang="en-US" altLang="zh-CN"/>
          </a:p>
        </p:txBody>
      </p:sp>
    </p:spTree>
    <p:extLst>
      <p:ext uri="{BB962C8B-B14F-4D97-AF65-F5344CB8AC3E}">
        <p14:creationId xmlns:p14="http://schemas.microsoft.com/office/powerpoint/2010/main" val="3297779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递归 不回溯</a:t>
            </a:r>
          </a:p>
          <a:p>
            <a:r>
              <a:rPr kumimoji="1" lang="en-US" altLang="zh-CN" dirty="0"/>
              <a:t>P</a:t>
            </a:r>
            <a:r>
              <a:rPr kumimoji="1" lang="zh-CN" altLang="en-US" dirty="0"/>
              <a:t>取结果 成功了就返回当前节点</a:t>
            </a:r>
          </a:p>
          <a:p>
            <a:r>
              <a:rPr kumimoji="1" lang="zh-CN" altLang="en-US" dirty="0"/>
              <a:t>失败了返回路径上一个节点 配合后续插入用</a:t>
            </a:r>
          </a:p>
          <a:p>
            <a:r>
              <a:rPr kumimoji="1" lang="en-US" altLang="zh-CN" dirty="0"/>
              <a:t>f</a:t>
            </a:r>
            <a:r>
              <a:rPr kumimoji="1" lang="zh-CN" altLang="en-US" dirty="0"/>
              <a:t>查找用</a:t>
            </a:r>
          </a:p>
          <a:p>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24</a:t>
            </a:fld>
            <a:endParaRPr lang="en-US" altLang="zh-CN"/>
          </a:p>
        </p:txBody>
      </p:sp>
    </p:spTree>
    <p:extLst>
      <p:ext uri="{BB962C8B-B14F-4D97-AF65-F5344CB8AC3E}">
        <p14:creationId xmlns:p14="http://schemas.microsoft.com/office/powerpoint/2010/main" val="3065994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a:t>
            </a:r>
            <a:r>
              <a:rPr kumimoji="1" lang="zh-CN" altLang="en-US" dirty="0"/>
              <a:t>初始是空</a:t>
            </a:r>
          </a:p>
          <a:p>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25</a:t>
            </a:fld>
            <a:endParaRPr lang="en-US" altLang="zh-CN"/>
          </a:p>
        </p:txBody>
      </p:sp>
    </p:spTree>
    <p:extLst>
      <p:ext uri="{BB962C8B-B14F-4D97-AF65-F5344CB8AC3E}">
        <p14:creationId xmlns:p14="http://schemas.microsoft.com/office/powerpoint/2010/main" val="1129382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26</a:t>
            </a:fld>
            <a:endParaRPr lang="en-US" altLang="en-US"/>
          </a:p>
        </p:txBody>
      </p:sp>
    </p:spTree>
    <p:extLst>
      <p:ext uri="{BB962C8B-B14F-4D97-AF65-F5344CB8AC3E}">
        <p14:creationId xmlns:p14="http://schemas.microsoft.com/office/powerpoint/2010/main" val="1398285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a:t>
            </a:r>
            <a:r>
              <a:rPr kumimoji="1" lang="zh-CN" altLang="en-US" dirty="0"/>
              <a:t>初始是空</a:t>
            </a:r>
          </a:p>
          <a:p>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27</a:t>
            </a:fld>
            <a:endParaRPr lang="en-US" altLang="zh-CN"/>
          </a:p>
        </p:txBody>
      </p:sp>
    </p:spTree>
    <p:extLst>
      <p:ext uri="{BB962C8B-B14F-4D97-AF65-F5344CB8AC3E}">
        <p14:creationId xmlns:p14="http://schemas.microsoft.com/office/powerpoint/2010/main" val="1713258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a:t>
            </a:r>
            <a:r>
              <a:rPr kumimoji="1" lang="zh-CN" altLang="en-US" dirty="0"/>
              <a:t>初始是空</a:t>
            </a:r>
          </a:p>
          <a:p>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28</a:t>
            </a:fld>
            <a:endParaRPr lang="en-US" altLang="zh-CN"/>
          </a:p>
        </p:txBody>
      </p:sp>
    </p:spTree>
    <p:extLst>
      <p:ext uri="{BB962C8B-B14F-4D97-AF65-F5344CB8AC3E}">
        <p14:creationId xmlns:p14="http://schemas.microsoft.com/office/powerpoint/2010/main" val="3125015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29</a:t>
            </a:fld>
            <a:endParaRPr lang="en-US" altLang="en-US"/>
          </a:p>
        </p:txBody>
      </p:sp>
    </p:spTree>
    <p:extLst>
      <p:ext uri="{BB962C8B-B14F-4D97-AF65-F5344CB8AC3E}">
        <p14:creationId xmlns:p14="http://schemas.microsoft.com/office/powerpoint/2010/main" val="2723399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30</a:t>
            </a:fld>
            <a:endParaRPr lang="en-US" altLang="zh-CN"/>
          </a:p>
        </p:txBody>
      </p:sp>
    </p:spTree>
    <p:extLst>
      <p:ext uri="{BB962C8B-B14F-4D97-AF65-F5344CB8AC3E}">
        <p14:creationId xmlns:p14="http://schemas.microsoft.com/office/powerpoint/2010/main" val="2492389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31</a:t>
            </a:fld>
            <a:endParaRPr lang="en-US" altLang="zh-CN"/>
          </a:p>
        </p:txBody>
      </p:sp>
    </p:spTree>
    <p:extLst>
      <p:ext uri="{BB962C8B-B14F-4D97-AF65-F5344CB8AC3E}">
        <p14:creationId xmlns:p14="http://schemas.microsoft.com/office/powerpoint/2010/main" val="3580555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32</a:t>
            </a:fld>
            <a:endParaRPr lang="en-US" altLang="zh-CN"/>
          </a:p>
        </p:txBody>
      </p:sp>
    </p:spTree>
    <p:extLst>
      <p:ext uri="{BB962C8B-B14F-4D97-AF65-F5344CB8AC3E}">
        <p14:creationId xmlns:p14="http://schemas.microsoft.com/office/powerpoint/2010/main" val="1187505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33</a:t>
            </a:fld>
            <a:endParaRPr lang="en-US" altLang="zh-CN"/>
          </a:p>
        </p:txBody>
      </p:sp>
    </p:spTree>
    <p:extLst>
      <p:ext uri="{BB962C8B-B14F-4D97-AF65-F5344CB8AC3E}">
        <p14:creationId xmlns:p14="http://schemas.microsoft.com/office/powerpoint/2010/main" val="3381725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34</a:t>
            </a:fld>
            <a:endParaRPr lang="en-US" altLang="zh-CN"/>
          </a:p>
        </p:txBody>
      </p:sp>
    </p:spTree>
    <p:extLst>
      <p:ext uri="{BB962C8B-B14F-4D97-AF65-F5344CB8AC3E}">
        <p14:creationId xmlns:p14="http://schemas.microsoft.com/office/powerpoint/2010/main" val="458361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前驱是左子树上最右的一点 没有右子树</a:t>
            </a:r>
          </a:p>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35</a:t>
            </a:fld>
            <a:endParaRPr lang="en-US" altLang="zh-CN"/>
          </a:p>
        </p:txBody>
      </p:sp>
    </p:spTree>
    <p:extLst>
      <p:ext uri="{BB962C8B-B14F-4D97-AF65-F5344CB8AC3E}">
        <p14:creationId xmlns:p14="http://schemas.microsoft.com/office/powerpoint/2010/main" val="1741301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36</a:t>
            </a:fld>
            <a:endParaRPr lang="en-US" altLang="en-US"/>
          </a:p>
        </p:txBody>
      </p:sp>
    </p:spTree>
    <p:extLst>
      <p:ext uri="{BB962C8B-B14F-4D97-AF65-F5344CB8AC3E}">
        <p14:creationId xmlns:p14="http://schemas.microsoft.com/office/powerpoint/2010/main" val="3664558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37</a:t>
            </a:fld>
            <a:endParaRPr lang="en-US" altLang="zh-CN"/>
          </a:p>
        </p:txBody>
      </p:sp>
    </p:spTree>
    <p:extLst>
      <p:ext uri="{BB962C8B-B14F-4D97-AF65-F5344CB8AC3E}">
        <p14:creationId xmlns:p14="http://schemas.microsoft.com/office/powerpoint/2010/main" val="325971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38</a:t>
            </a:fld>
            <a:endParaRPr lang="en-US" altLang="zh-CN"/>
          </a:p>
        </p:txBody>
      </p:sp>
    </p:spTree>
    <p:extLst>
      <p:ext uri="{BB962C8B-B14F-4D97-AF65-F5344CB8AC3E}">
        <p14:creationId xmlns:p14="http://schemas.microsoft.com/office/powerpoint/2010/main" val="2004950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42</a:t>
            </a:fld>
            <a:endParaRPr lang="en-US" altLang="en-US"/>
          </a:p>
        </p:txBody>
      </p:sp>
    </p:spTree>
    <p:extLst>
      <p:ext uri="{BB962C8B-B14F-4D97-AF65-F5344CB8AC3E}">
        <p14:creationId xmlns:p14="http://schemas.microsoft.com/office/powerpoint/2010/main" val="151392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t>43</a:t>
            </a:fld>
            <a:endParaRPr lang="en-US" altLang="zh-CN"/>
          </a:p>
        </p:txBody>
      </p:sp>
    </p:spTree>
    <p:extLst>
      <p:ext uri="{BB962C8B-B14F-4D97-AF65-F5344CB8AC3E}">
        <p14:creationId xmlns:p14="http://schemas.microsoft.com/office/powerpoint/2010/main" val="959846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45</a:t>
            </a:fld>
            <a:endParaRPr lang="en-US" altLang="en-US"/>
          </a:p>
        </p:txBody>
      </p:sp>
    </p:spTree>
    <p:extLst>
      <p:ext uri="{BB962C8B-B14F-4D97-AF65-F5344CB8AC3E}">
        <p14:creationId xmlns:p14="http://schemas.microsoft.com/office/powerpoint/2010/main" val="3456069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46</a:t>
            </a:fld>
            <a:endParaRPr lang="en-US" altLang="en-US"/>
          </a:p>
        </p:txBody>
      </p:sp>
    </p:spTree>
    <p:extLst>
      <p:ext uri="{BB962C8B-B14F-4D97-AF65-F5344CB8AC3E}">
        <p14:creationId xmlns:p14="http://schemas.microsoft.com/office/powerpoint/2010/main" val="2106803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47</a:t>
            </a:fld>
            <a:endParaRPr lang="en-US" altLang="en-US"/>
          </a:p>
        </p:txBody>
      </p:sp>
    </p:spTree>
    <p:extLst>
      <p:ext uri="{BB962C8B-B14F-4D97-AF65-F5344CB8AC3E}">
        <p14:creationId xmlns:p14="http://schemas.microsoft.com/office/powerpoint/2010/main" val="12660745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48</a:t>
            </a:fld>
            <a:endParaRPr lang="en-US" altLang="en-US"/>
          </a:p>
        </p:txBody>
      </p:sp>
    </p:spTree>
    <p:extLst>
      <p:ext uri="{BB962C8B-B14F-4D97-AF65-F5344CB8AC3E}">
        <p14:creationId xmlns:p14="http://schemas.microsoft.com/office/powerpoint/2010/main" val="4201636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49</a:t>
            </a:fld>
            <a:endParaRPr lang="en-US" altLang="en-US"/>
          </a:p>
        </p:txBody>
      </p:sp>
    </p:spTree>
    <p:extLst>
      <p:ext uri="{BB962C8B-B14F-4D97-AF65-F5344CB8AC3E}">
        <p14:creationId xmlns:p14="http://schemas.microsoft.com/office/powerpoint/2010/main" val="1934862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50</a:t>
            </a:fld>
            <a:endParaRPr lang="en-US" altLang="en-US"/>
          </a:p>
        </p:txBody>
      </p:sp>
    </p:spTree>
    <p:extLst>
      <p:ext uri="{BB962C8B-B14F-4D97-AF65-F5344CB8AC3E}">
        <p14:creationId xmlns:p14="http://schemas.microsoft.com/office/powerpoint/2010/main" val="36864065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9D023BD-B546-5B42-9DDB-CBF7723E70C4}" type="slidenum">
              <a:rPr lang="en-US" altLang="zh-CN" smtClean="0"/>
              <a:pPr>
                <a:defRPr/>
              </a:pPr>
              <a:t>52</a:t>
            </a:fld>
            <a:endParaRPr lang="en-US" altLang="zh-CN"/>
          </a:p>
        </p:txBody>
      </p:sp>
    </p:spTree>
    <p:extLst>
      <p:ext uri="{BB962C8B-B14F-4D97-AF65-F5344CB8AC3E}">
        <p14:creationId xmlns:p14="http://schemas.microsoft.com/office/powerpoint/2010/main" val="6492983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9D023BD-B546-5B42-9DDB-CBF7723E70C4}" type="slidenum">
              <a:rPr lang="en-US" altLang="zh-CN" smtClean="0"/>
              <a:pPr>
                <a:defRPr/>
              </a:pPr>
              <a:t>53</a:t>
            </a:fld>
            <a:endParaRPr lang="en-US" altLang="zh-CN"/>
          </a:p>
        </p:txBody>
      </p:sp>
    </p:spTree>
    <p:extLst>
      <p:ext uri="{BB962C8B-B14F-4D97-AF65-F5344CB8AC3E}">
        <p14:creationId xmlns:p14="http://schemas.microsoft.com/office/powerpoint/2010/main" val="12338237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543057-1101-4125-9923-3B09EE098D0F}" type="slidenum">
              <a:rPr lang="en-US" smtClean="0"/>
              <a:t>54</a:t>
            </a:fld>
            <a:endParaRPr lang="en-US"/>
          </a:p>
        </p:txBody>
      </p:sp>
    </p:spTree>
    <p:extLst>
      <p:ext uri="{BB962C8B-B14F-4D97-AF65-F5344CB8AC3E}">
        <p14:creationId xmlns:p14="http://schemas.microsoft.com/office/powerpoint/2010/main" val="13823768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58</a:t>
            </a:fld>
            <a:endParaRPr lang="en-US" altLang="en-US"/>
          </a:p>
        </p:txBody>
      </p:sp>
    </p:spTree>
    <p:extLst>
      <p:ext uri="{BB962C8B-B14F-4D97-AF65-F5344CB8AC3E}">
        <p14:creationId xmlns:p14="http://schemas.microsoft.com/office/powerpoint/2010/main" val="40036074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59</a:t>
            </a:fld>
            <a:endParaRPr lang="en-US" altLang="en-US"/>
          </a:p>
        </p:txBody>
      </p:sp>
    </p:spTree>
    <p:extLst>
      <p:ext uri="{BB962C8B-B14F-4D97-AF65-F5344CB8AC3E}">
        <p14:creationId xmlns:p14="http://schemas.microsoft.com/office/powerpoint/2010/main" val="11917527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60</a:t>
            </a:fld>
            <a:endParaRPr lang="en-US" altLang="en-US"/>
          </a:p>
        </p:txBody>
      </p:sp>
    </p:spTree>
    <p:extLst>
      <p:ext uri="{BB962C8B-B14F-4D97-AF65-F5344CB8AC3E}">
        <p14:creationId xmlns:p14="http://schemas.microsoft.com/office/powerpoint/2010/main" val="29942668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右旋 </a:t>
            </a:r>
            <a:r>
              <a:rPr kumimoji="1" lang="en-US" altLang="zh-CN" dirty="0"/>
              <a:t>Y</a:t>
            </a:r>
            <a:r>
              <a:rPr kumimoji="1" lang="zh-CN" altLang="en-US" dirty="0"/>
              <a:t>，左旋 </a:t>
            </a:r>
            <a:r>
              <a:rPr kumimoji="1" lang="en-US" altLang="zh-CN" dirty="0"/>
              <a:t>X</a:t>
            </a:r>
            <a:endParaRPr kumimoji="1" lang="zh-CN" altLang="en-US" dirty="0"/>
          </a:p>
        </p:txBody>
      </p:sp>
      <p:sp>
        <p:nvSpPr>
          <p:cNvPr id="4" name="灯片编号占位符 3"/>
          <p:cNvSpPr>
            <a:spLocks noGrp="1"/>
          </p:cNvSpPr>
          <p:nvPr>
            <p:ph type="sldNum" sz="quarter" idx="5"/>
          </p:nvPr>
        </p:nvSpPr>
        <p:spPr/>
        <p:txBody>
          <a:bodyPr/>
          <a:lstStyle/>
          <a:p>
            <a:pPr>
              <a:defRPr/>
            </a:pPr>
            <a:fld id="{E9D023BD-B546-5B42-9DDB-CBF7723E70C4}" type="slidenum">
              <a:rPr lang="en-US" altLang="zh-CN" smtClean="0"/>
              <a:pPr>
                <a:defRPr/>
              </a:pPr>
              <a:t>67</a:t>
            </a:fld>
            <a:endParaRPr lang="en-US" altLang="zh-CN"/>
          </a:p>
        </p:txBody>
      </p:sp>
    </p:spTree>
    <p:extLst>
      <p:ext uri="{BB962C8B-B14F-4D97-AF65-F5344CB8AC3E}">
        <p14:creationId xmlns:p14="http://schemas.microsoft.com/office/powerpoint/2010/main" val="17140198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71</a:t>
            </a:fld>
            <a:endParaRPr lang="en-US" altLang="en-US"/>
          </a:p>
        </p:txBody>
      </p:sp>
    </p:spTree>
    <p:extLst>
      <p:ext uri="{BB962C8B-B14F-4D97-AF65-F5344CB8AC3E}">
        <p14:creationId xmlns:p14="http://schemas.microsoft.com/office/powerpoint/2010/main" val="30866849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73</a:t>
            </a:fld>
            <a:endParaRPr lang="en-US" altLang="en-US"/>
          </a:p>
        </p:txBody>
      </p:sp>
    </p:spTree>
    <p:extLst>
      <p:ext uri="{BB962C8B-B14F-4D97-AF65-F5344CB8AC3E}">
        <p14:creationId xmlns:p14="http://schemas.microsoft.com/office/powerpoint/2010/main" val="18498328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74</a:t>
            </a:fld>
            <a:endParaRPr lang="en-US" altLang="en-US"/>
          </a:p>
        </p:txBody>
      </p:sp>
    </p:spTree>
    <p:extLst>
      <p:ext uri="{BB962C8B-B14F-4D97-AF65-F5344CB8AC3E}">
        <p14:creationId xmlns:p14="http://schemas.microsoft.com/office/powerpoint/2010/main" val="8895080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75</a:t>
            </a:fld>
            <a:endParaRPr lang="en-US" altLang="en-US"/>
          </a:p>
        </p:txBody>
      </p:sp>
    </p:spTree>
    <p:extLst>
      <p:ext uri="{BB962C8B-B14F-4D97-AF65-F5344CB8AC3E}">
        <p14:creationId xmlns:p14="http://schemas.microsoft.com/office/powerpoint/2010/main" val="32641089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76</a:t>
            </a:fld>
            <a:endParaRPr lang="en-US" altLang="en-US"/>
          </a:p>
        </p:txBody>
      </p:sp>
    </p:spTree>
    <p:extLst>
      <p:ext uri="{BB962C8B-B14F-4D97-AF65-F5344CB8AC3E}">
        <p14:creationId xmlns:p14="http://schemas.microsoft.com/office/powerpoint/2010/main" val="8586790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77</a:t>
            </a:fld>
            <a:endParaRPr lang="en-US" altLang="en-US"/>
          </a:p>
        </p:txBody>
      </p:sp>
    </p:spTree>
    <p:extLst>
      <p:ext uri="{BB962C8B-B14F-4D97-AF65-F5344CB8AC3E}">
        <p14:creationId xmlns:p14="http://schemas.microsoft.com/office/powerpoint/2010/main" val="21536943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78</a:t>
            </a:fld>
            <a:endParaRPr lang="en-US" altLang="en-US"/>
          </a:p>
        </p:txBody>
      </p:sp>
    </p:spTree>
    <p:extLst>
      <p:ext uri="{BB962C8B-B14F-4D97-AF65-F5344CB8AC3E}">
        <p14:creationId xmlns:p14="http://schemas.microsoft.com/office/powerpoint/2010/main" val="1538980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79</a:t>
            </a:fld>
            <a:endParaRPr lang="en-US" altLang="en-US"/>
          </a:p>
        </p:txBody>
      </p:sp>
    </p:spTree>
    <p:extLst>
      <p:ext uri="{BB962C8B-B14F-4D97-AF65-F5344CB8AC3E}">
        <p14:creationId xmlns:p14="http://schemas.microsoft.com/office/powerpoint/2010/main" val="2425258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80</a:t>
            </a:fld>
            <a:endParaRPr lang="en-US" altLang="en-US"/>
          </a:p>
        </p:txBody>
      </p:sp>
    </p:spTree>
    <p:extLst>
      <p:ext uri="{BB962C8B-B14F-4D97-AF65-F5344CB8AC3E}">
        <p14:creationId xmlns:p14="http://schemas.microsoft.com/office/powerpoint/2010/main" val="4650836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en-US" dirty="0"/>
          </a:p>
        </p:txBody>
      </p:sp>
      <p:sp>
        <p:nvSpPr>
          <p:cNvPr id="4" name="灯片编号占位符 3"/>
          <p:cNvSpPr>
            <a:spLocks noGrp="1"/>
          </p:cNvSpPr>
          <p:nvPr>
            <p:ph type="sldNum" sz="quarter" idx="5"/>
          </p:nvPr>
        </p:nvSpPr>
        <p:spPr/>
        <p:txBody>
          <a:bodyPr/>
          <a:lstStyle/>
          <a:p>
            <a:fld id="{182033CA-4FD2-4835-9EA1-4AF72E7AEA8C}" type="slidenum">
              <a:rPr lang="en-US" altLang="en-US" smtClean="0"/>
              <a:t>81</a:t>
            </a:fld>
            <a:endParaRPr lang="en-US" altLang="en-US"/>
          </a:p>
        </p:txBody>
      </p:sp>
    </p:spTree>
    <p:extLst>
      <p:ext uri="{BB962C8B-B14F-4D97-AF65-F5344CB8AC3E}">
        <p14:creationId xmlns:p14="http://schemas.microsoft.com/office/powerpoint/2010/main" val="989712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7" name="Rectangle 7"/>
          <p:cNvSpPr/>
          <p:nvPr userDrawn="1"/>
        </p:nvSpPr>
        <p:spPr bwMode="ltGray">
          <a:xfrm>
            <a:off x="273465" y="250374"/>
            <a:ext cx="5306646" cy="1080000"/>
          </a:xfrm>
          <a:prstGeom prst="rect">
            <a:avLst/>
          </a:prstGeom>
          <a:solidFill>
            <a:srgbClr val="365F2F"/>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图片 7"/>
          <p:cNvPicPr>
            <a:picLocks noChangeAspect="1"/>
          </p:cNvPicPr>
          <p:nvPr userDrawn="1"/>
        </p:nvPicPr>
        <p:blipFill>
          <a:blip r:embed="rId2"/>
          <a:stretch>
            <a:fillRect/>
          </a:stretch>
        </p:blipFill>
        <p:spPr>
          <a:xfrm>
            <a:off x="5580111" y="0"/>
            <a:ext cx="3030632" cy="138656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3" name="矩形 12"/>
          <p:cNvSpPr/>
          <p:nvPr userDrawn="1"/>
        </p:nvSpPr>
        <p:spPr>
          <a:xfrm>
            <a:off x="3810" y="765313"/>
            <a:ext cx="8458200" cy="248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0" y="62436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3175" y="6721475"/>
            <a:ext cx="9144000" cy="1650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合 19"/>
          <p:cNvGrpSpPr/>
          <p:nvPr/>
        </p:nvGrpSpPr>
        <p:grpSpPr bwMode="auto">
          <a:xfrm>
            <a:off x="152400" y="6019800"/>
            <a:ext cx="4476750" cy="620713"/>
            <a:chOff x="4667006" y="6237312"/>
            <a:chExt cx="4476994" cy="620688"/>
          </a:xfrm>
        </p:grpSpPr>
        <p:pic>
          <p:nvPicPr>
            <p:cNvPr id="5" name="Picture 15" descr="C:\Users\admin\Desktop\新建文件夹\中山大学 SUN YAT-SEN UNIVERSITY_files\20100326090959718073.jpg"/>
            <p:cNvPicPr>
              <a:picLocks noChangeAspect="1" noChangeArrowheads="1"/>
            </p:cNvPicPr>
            <p:nvPr/>
          </p:nvPicPr>
          <p:blipFill>
            <a:blip r:embed="rId2" cstate="print"/>
            <a:srcRect/>
            <a:stretch>
              <a:fillRect/>
            </a:stretch>
          </p:blipFill>
          <p:spPr bwMode="auto">
            <a:xfrm>
              <a:off x="4667006" y="6237312"/>
              <a:ext cx="784477" cy="620688"/>
            </a:xfrm>
            <a:prstGeom prst="flowChartOnlineStorage">
              <a:avLst/>
            </a:prstGeom>
            <a:noFill/>
            <a:ln>
              <a:solidFill>
                <a:schemeClr val="bg1"/>
              </a:solidFill>
            </a:ln>
          </p:spPr>
        </p:pic>
        <p:pic>
          <p:nvPicPr>
            <p:cNvPr id="6" name="Picture 17" descr="C:\Users\admin\Desktop\新建文件夹\中山大学 SUN YAT-SEN UNIVERSITY_files\20100326091031765303.jpg"/>
            <p:cNvPicPr>
              <a:picLocks noChangeAspect="1" noChangeArrowheads="1"/>
            </p:cNvPicPr>
            <p:nvPr/>
          </p:nvPicPr>
          <p:blipFill>
            <a:blip r:embed="rId3" cstate="print"/>
            <a:srcRect/>
            <a:stretch>
              <a:fillRect/>
            </a:stretch>
          </p:blipFill>
          <p:spPr bwMode="auto">
            <a:xfrm>
              <a:off x="6405494" y="6237312"/>
              <a:ext cx="773730" cy="620688"/>
            </a:xfrm>
            <a:prstGeom prst="flowChartOnlineStorage">
              <a:avLst/>
            </a:prstGeom>
            <a:noFill/>
            <a:ln>
              <a:solidFill>
                <a:schemeClr val="bg1"/>
              </a:solidFill>
            </a:ln>
          </p:spPr>
        </p:pic>
        <p:pic>
          <p:nvPicPr>
            <p:cNvPr id="7" name="Picture 18" descr="C:\Users\admin\Desktop\新建文件夹\中山大学 SUN YAT-SEN UNIVERSITY_files\20100326090919484875.jpg"/>
            <p:cNvPicPr>
              <a:picLocks noChangeAspect="1" noChangeArrowheads="1"/>
            </p:cNvPicPr>
            <p:nvPr/>
          </p:nvPicPr>
          <p:blipFill>
            <a:blip r:embed="rId4" cstate="print"/>
            <a:srcRect/>
            <a:stretch>
              <a:fillRect/>
            </a:stretch>
          </p:blipFill>
          <p:spPr bwMode="auto">
            <a:xfrm>
              <a:off x="5570294" y="6237312"/>
              <a:ext cx="722892" cy="620688"/>
            </a:xfrm>
            <a:prstGeom prst="flowChartOnlineStorage">
              <a:avLst/>
            </a:prstGeom>
            <a:noFill/>
            <a:ln>
              <a:solidFill>
                <a:schemeClr val="bg1"/>
              </a:solidFill>
            </a:ln>
          </p:spPr>
        </p:pic>
        <p:pic>
          <p:nvPicPr>
            <p:cNvPr id="8" name="Picture 19" descr="C:\Users\admin\Desktop\新建文件夹\中山大学 SUN YAT-SEN UNIVERSITY_files\20100326091611312484.jpg"/>
            <p:cNvPicPr>
              <a:picLocks noChangeAspect="1" noChangeArrowheads="1"/>
            </p:cNvPicPr>
            <p:nvPr/>
          </p:nvPicPr>
          <p:blipFill>
            <a:blip r:embed="rId5" cstate="print"/>
            <a:srcRect/>
            <a:stretch>
              <a:fillRect/>
            </a:stretch>
          </p:blipFill>
          <p:spPr bwMode="auto">
            <a:xfrm>
              <a:off x="7299059" y="6237312"/>
              <a:ext cx="798023" cy="620688"/>
            </a:xfrm>
            <a:prstGeom prst="flowChartOnlineStorage">
              <a:avLst/>
            </a:prstGeom>
            <a:noFill/>
            <a:ln>
              <a:solidFill>
                <a:schemeClr val="bg1"/>
              </a:solidFill>
            </a:ln>
          </p:spPr>
        </p:pic>
        <p:pic>
          <p:nvPicPr>
            <p:cNvPr id="9" name="Picture 20" descr="C:\Users\admin\Desktop\新建文件夹\中山大学 SUN YAT-SEN UNIVERSITY_files\20100324161939791076.jpg"/>
            <p:cNvPicPr>
              <a:picLocks noChangeAspect="1" noChangeArrowheads="1"/>
            </p:cNvPicPr>
            <p:nvPr/>
          </p:nvPicPr>
          <p:blipFill>
            <a:blip r:embed="rId6" cstate="print"/>
            <a:srcRect/>
            <a:stretch>
              <a:fillRect/>
            </a:stretch>
          </p:blipFill>
          <p:spPr bwMode="auto">
            <a:xfrm>
              <a:off x="8213478" y="6237312"/>
              <a:ext cx="930522" cy="620688"/>
            </a:xfrm>
            <a:prstGeom prst="flowChartOnlineStorage">
              <a:avLst/>
            </a:prstGeom>
            <a:noFill/>
            <a:ln>
              <a:solidFill>
                <a:schemeClr val="bg1"/>
              </a:solidFill>
            </a:ln>
          </p:spPr>
        </p:pic>
      </p:grpSp>
      <p:pic>
        <p:nvPicPr>
          <p:cNvPr id="10" name="Picture 5" descr="C:\Users\YHGong\Desktop\未命名-5.jpg"/>
          <p:cNvPicPr>
            <a:picLocks noChangeAspect="1" noChangeArrowheads="1"/>
          </p:cNvPicPr>
          <p:nvPr userDrawn="1"/>
        </p:nvPicPr>
        <p:blipFill>
          <a:blip r:embed="rId7">
            <a:clrChange>
              <a:clrFrom>
                <a:srgbClr val="FFFFFF"/>
              </a:clrFrom>
              <a:clrTo>
                <a:srgbClr val="FFFFFF">
                  <a:alpha val="0"/>
                </a:srgbClr>
              </a:clrTo>
            </a:clrChange>
          </a:blip>
          <a:srcRect/>
          <a:stretch>
            <a:fillRect/>
          </a:stretch>
        </p:blipFill>
        <p:spPr bwMode="auto">
          <a:xfrm>
            <a:off x="-9525" y="533400"/>
            <a:ext cx="916305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3"/>
          <p:cNvPicPr>
            <a:picLocks noChangeAspect="1" noChangeArrowheads="1"/>
          </p:cNvPicPr>
          <p:nvPr/>
        </p:nvPicPr>
        <p:blipFill>
          <a:blip r:embed="rId8"/>
          <a:srcRect t="23546" b="8830"/>
          <a:stretch>
            <a:fillRect/>
          </a:stretch>
        </p:blipFill>
        <p:spPr bwMode="auto">
          <a:xfrm>
            <a:off x="-9525" y="-87313"/>
            <a:ext cx="4019550" cy="124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C:\Users\YHGong\Desktop\未命名-2.jpg"/>
          <p:cNvPicPr>
            <a:picLocks noChangeAspect="1" noChangeArrowheads="1"/>
          </p:cNvPicPr>
          <p:nvPr userDrawn="1"/>
        </p:nvPicPr>
        <p:blipFill>
          <a:blip r:embed="rId9"/>
          <a:srcRect/>
          <a:stretch>
            <a:fillRect/>
          </a:stretch>
        </p:blipFill>
        <p:spPr bwMode="auto">
          <a:xfrm flipV="1">
            <a:off x="352425" y="3751263"/>
            <a:ext cx="78486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ctrTitle"/>
          </p:nvPr>
        </p:nvSpPr>
        <p:spPr>
          <a:xfrm>
            <a:off x="334108" y="1747965"/>
            <a:ext cx="7848600" cy="1927225"/>
          </a:xfrm>
          <a:prstGeom prst="rect">
            <a:avLst/>
          </a:prstGeom>
        </p:spPr>
        <p:txBody>
          <a:bodyPr anchor="b">
            <a:noAutofit/>
          </a:bodyPr>
          <a:lstStyle>
            <a:lvl1pPr algn="l">
              <a:defRPr sz="6000" b="0" i="0" cap="none" baseline="0">
                <a:solidFill>
                  <a:schemeClr val="tx1"/>
                </a:solidFill>
                <a:effectLst/>
                <a:latin typeface="Kaiti SC" panose="02010600040101010101" pitchFamily="2" charset="-122"/>
                <a:ea typeface="Kaiti SC" panose="02010600040101010101" pitchFamily="2" charset="-122"/>
              </a:defRPr>
            </a:lvl1pPr>
          </a:lstStyle>
          <a:p>
            <a:r>
              <a:rPr lang="zh-CN" altLang="en-US" dirty="0"/>
              <a:t>单击此处编辑母版标题样式</a:t>
            </a:r>
            <a:endParaRPr lang="en-US" dirty="0"/>
          </a:p>
        </p:txBody>
      </p:sp>
      <p:sp>
        <p:nvSpPr>
          <p:cNvPr id="16" name="Subtitle 2"/>
          <p:cNvSpPr>
            <a:spLocks noGrp="1"/>
          </p:cNvSpPr>
          <p:nvPr>
            <p:ph type="subTitle" idx="1"/>
          </p:nvPr>
        </p:nvSpPr>
        <p:spPr>
          <a:xfrm>
            <a:off x="334108" y="3881565"/>
            <a:ext cx="7848600" cy="1752600"/>
          </a:xfrm>
          <a:prstGeom prst="rect">
            <a:avLst/>
          </a:prstGeom>
        </p:spPr>
        <p:txBody>
          <a:bodyPr>
            <a:normAutofit/>
          </a:bodyPr>
          <a:lstStyle>
            <a:lvl1pPr marL="0" indent="0" algn="l">
              <a:buNone/>
              <a:defRPr sz="3200" b="0" i="0">
                <a:solidFill>
                  <a:schemeClr val="tx1">
                    <a:lumMod val="75000"/>
                    <a:lumOff val="25000"/>
                  </a:schemeClr>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13" name="矩形 12"/>
          <p:cNvSpPr/>
          <p:nvPr userDrawn="1"/>
        </p:nvSpPr>
        <p:spPr>
          <a:xfrm>
            <a:off x="3810" y="765313"/>
            <a:ext cx="8458200" cy="248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p:cNvSpPr/>
          <p:nvPr userDrawn="1"/>
        </p:nvSpPr>
        <p:spPr>
          <a:xfrm>
            <a:off x="0" y="62436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userDrawn="1"/>
        </p:nvSpPr>
        <p:spPr>
          <a:xfrm>
            <a:off x="-3175" y="6721475"/>
            <a:ext cx="9144000" cy="1650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合 19"/>
          <p:cNvGrpSpPr/>
          <p:nvPr/>
        </p:nvGrpSpPr>
        <p:grpSpPr bwMode="auto">
          <a:xfrm>
            <a:off x="152400" y="6019800"/>
            <a:ext cx="4476750" cy="620713"/>
            <a:chOff x="4667006" y="6237312"/>
            <a:chExt cx="4476994" cy="620688"/>
          </a:xfrm>
        </p:grpSpPr>
        <p:pic>
          <p:nvPicPr>
            <p:cNvPr id="5" name="Picture 15" descr="C:\Users\admin\Desktop\新建文件夹\中山大学 SUN YAT-SEN UNIVERSITY_files\20100326090959718073.jpg"/>
            <p:cNvPicPr>
              <a:picLocks noChangeAspect="1" noChangeArrowheads="1"/>
            </p:cNvPicPr>
            <p:nvPr/>
          </p:nvPicPr>
          <p:blipFill>
            <a:blip r:embed="rId2" cstate="print"/>
            <a:srcRect/>
            <a:stretch>
              <a:fillRect/>
            </a:stretch>
          </p:blipFill>
          <p:spPr bwMode="auto">
            <a:xfrm>
              <a:off x="4667006" y="6237312"/>
              <a:ext cx="784477" cy="620688"/>
            </a:xfrm>
            <a:prstGeom prst="flowChartOnlineStorage">
              <a:avLst/>
            </a:prstGeom>
            <a:noFill/>
            <a:ln>
              <a:solidFill>
                <a:schemeClr val="bg1"/>
              </a:solidFill>
            </a:ln>
          </p:spPr>
        </p:pic>
        <p:pic>
          <p:nvPicPr>
            <p:cNvPr id="6" name="Picture 17" descr="C:\Users\admin\Desktop\新建文件夹\中山大学 SUN YAT-SEN UNIVERSITY_files\20100326091031765303.jpg"/>
            <p:cNvPicPr>
              <a:picLocks noChangeAspect="1" noChangeArrowheads="1"/>
            </p:cNvPicPr>
            <p:nvPr/>
          </p:nvPicPr>
          <p:blipFill>
            <a:blip r:embed="rId3" cstate="print"/>
            <a:srcRect/>
            <a:stretch>
              <a:fillRect/>
            </a:stretch>
          </p:blipFill>
          <p:spPr bwMode="auto">
            <a:xfrm>
              <a:off x="6405494" y="6237312"/>
              <a:ext cx="773730" cy="620688"/>
            </a:xfrm>
            <a:prstGeom prst="flowChartOnlineStorage">
              <a:avLst/>
            </a:prstGeom>
            <a:noFill/>
            <a:ln>
              <a:solidFill>
                <a:schemeClr val="bg1"/>
              </a:solidFill>
            </a:ln>
          </p:spPr>
        </p:pic>
        <p:pic>
          <p:nvPicPr>
            <p:cNvPr id="7" name="Picture 18" descr="C:\Users\admin\Desktop\新建文件夹\中山大学 SUN YAT-SEN UNIVERSITY_files\20100326090919484875.jpg"/>
            <p:cNvPicPr>
              <a:picLocks noChangeAspect="1" noChangeArrowheads="1"/>
            </p:cNvPicPr>
            <p:nvPr/>
          </p:nvPicPr>
          <p:blipFill>
            <a:blip r:embed="rId4" cstate="print"/>
            <a:srcRect/>
            <a:stretch>
              <a:fillRect/>
            </a:stretch>
          </p:blipFill>
          <p:spPr bwMode="auto">
            <a:xfrm>
              <a:off x="5570294" y="6237312"/>
              <a:ext cx="722892" cy="620688"/>
            </a:xfrm>
            <a:prstGeom prst="flowChartOnlineStorage">
              <a:avLst/>
            </a:prstGeom>
            <a:noFill/>
            <a:ln>
              <a:solidFill>
                <a:schemeClr val="bg1"/>
              </a:solidFill>
            </a:ln>
          </p:spPr>
        </p:pic>
        <p:pic>
          <p:nvPicPr>
            <p:cNvPr id="8" name="Picture 19" descr="C:\Users\admin\Desktop\新建文件夹\中山大学 SUN YAT-SEN UNIVERSITY_files\20100326091611312484.jpg"/>
            <p:cNvPicPr>
              <a:picLocks noChangeAspect="1" noChangeArrowheads="1"/>
            </p:cNvPicPr>
            <p:nvPr/>
          </p:nvPicPr>
          <p:blipFill>
            <a:blip r:embed="rId5" cstate="print"/>
            <a:srcRect/>
            <a:stretch>
              <a:fillRect/>
            </a:stretch>
          </p:blipFill>
          <p:spPr bwMode="auto">
            <a:xfrm>
              <a:off x="7299059" y="6237312"/>
              <a:ext cx="798023" cy="620688"/>
            </a:xfrm>
            <a:prstGeom prst="flowChartOnlineStorage">
              <a:avLst/>
            </a:prstGeom>
            <a:noFill/>
            <a:ln>
              <a:solidFill>
                <a:schemeClr val="bg1"/>
              </a:solidFill>
            </a:ln>
          </p:spPr>
        </p:pic>
        <p:pic>
          <p:nvPicPr>
            <p:cNvPr id="9" name="Picture 20" descr="C:\Users\admin\Desktop\新建文件夹\中山大学 SUN YAT-SEN UNIVERSITY_files\20100324161939791076.jpg"/>
            <p:cNvPicPr>
              <a:picLocks noChangeAspect="1" noChangeArrowheads="1"/>
            </p:cNvPicPr>
            <p:nvPr/>
          </p:nvPicPr>
          <p:blipFill>
            <a:blip r:embed="rId6" cstate="print"/>
            <a:srcRect/>
            <a:stretch>
              <a:fillRect/>
            </a:stretch>
          </p:blipFill>
          <p:spPr bwMode="auto">
            <a:xfrm>
              <a:off x="8213478" y="6237312"/>
              <a:ext cx="930522" cy="620688"/>
            </a:xfrm>
            <a:prstGeom prst="flowChartOnlineStorage">
              <a:avLst/>
            </a:prstGeom>
            <a:noFill/>
            <a:ln>
              <a:solidFill>
                <a:schemeClr val="bg1"/>
              </a:solidFill>
            </a:ln>
          </p:spPr>
        </p:pic>
      </p:grpSp>
      <p:sp>
        <p:nvSpPr>
          <p:cNvPr id="15" name="Title 1"/>
          <p:cNvSpPr>
            <a:spLocks noGrp="1"/>
          </p:cNvSpPr>
          <p:nvPr>
            <p:ph type="ctrTitle"/>
          </p:nvPr>
        </p:nvSpPr>
        <p:spPr>
          <a:xfrm>
            <a:off x="334108" y="1747965"/>
            <a:ext cx="7848600" cy="1927225"/>
          </a:xfrm>
          <a:prstGeom prst="rect">
            <a:avLst/>
          </a:prstGeom>
        </p:spPr>
        <p:txBody>
          <a:bodyPr anchor="b">
            <a:noAutofit/>
          </a:bodyPr>
          <a:lstStyle>
            <a:lvl1pPr algn="l">
              <a:defRPr sz="5400" b="0" i="0" cap="none" baseline="0">
                <a:solidFill>
                  <a:schemeClr val="tx1"/>
                </a:solidFill>
                <a:effectLst/>
                <a:latin typeface="Kaiti SC" panose="02010600040101010101" pitchFamily="2" charset="-122"/>
                <a:ea typeface="Kaiti SC" panose="02010600040101010101" pitchFamily="2" charset="-122"/>
              </a:defRPr>
            </a:lvl1pPr>
          </a:lstStyle>
          <a:p>
            <a:r>
              <a:rPr lang="zh-CN" altLang="en-US" dirty="0"/>
              <a:t>单击此处编辑母版标题样式</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章节名">
    <p:spTree>
      <p:nvGrpSpPr>
        <p:cNvPr id="1" name=""/>
        <p:cNvGrpSpPr/>
        <p:nvPr/>
      </p:nvGrpSpPr>
      <p:grpSpPr>
        <a:xfrm>
          <a:off x="0" y="0"/>
          <a:ext cx="0" cy="0"/>
          <a:chOff x="0" y="0"/>
          <a:chExt cx="0" cy="0"/>
        </a:xfrm>
      </p:grpSpPr>
      <p:sp>
        <p:nvSpPr>
          <p:cNvPr id="2" name="标题 1"/>
          <p:cNvSpPr>
            <a:spLocks noGrp="1"/>
          </p:cNvSpPr>
          <p:nvPr>
            <p:ph type="title"/>
          </p:nvPr>
        </p:nvSpPr>
        <p:spPr>
          <a:xfrm>
            <a:off x="628650" y="2841626"/>
            <a:ext cx="7886700" cy="1325563"/>
          </a:xfrm>
          <a:prstGeom prst="rect">
            <a:avLst/>
          </a:prstGeom>
        </p:spPr>
        <p:txBody>
          <a:bodyPr>
            <a:noAutofit/>
          </a:bodyPr>
          <a:lstStyle>
            <a:lvl1pPr algn="ctr">
              <a:defRPr sz="5400" b="0" baseline="0">
                <a:solidFill>
                  <a:schemeClr val="tx1"/>
                </a:solidFill>
                <a:effectLst/>
                <a:latin typeface="KaiTi" panose="02010609060101010101" pitchFamily="49" charset="-122"/>
                <a:ea typeface="KaiTi" panose="02010609060101010101" pitchFamily="49" charset="-122"/>
              </a:defRPr>
            </a:lvl1pPr>
          </a:lstStyle>
          <a:p>
            <a:r>
              <a:rPr lang="zh-CN" altLang="en-US" dirty="0"/>
              <a:t>单击此处编辑母版标题样式</a:t>
            </a:r>
          </a:p>
        </p:txBody>
      </p:sp>
      <p:sp>
        <p:nvSpPr>
          <p:cNvPr id="7" name="矩形 6"/>
          <p:cNvSpPr/>
          <p:nvPr userDrawn="1"/>
        </p:nvSpPr>
        <p:spPr>
          <a:xfrm>
            <a:off x="0" y="62436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userDrawn="1"/>
        </p:nvSpPr>
        <p:spPr>
          <a:xfrm>
            <a:off x="-3175" y="6721475"/>
            <a:ext cx="9144000" cy="1650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灯片编号占位符 5"/>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defPPr>
              <a:defRPr lang="en-US"/>
            </a:defPPr>
            <a:lvl1pPr algn="r" rtl="0" eaLnBrk="0" fontAlgn="auto" hangingPunct="0">
              <a:spcBef>
                <a:spcPts val="0"/>
              </a:spcBef>
              <a:spcAft>
                <a:spcPts val="0"/>
              </a:spcAft>
              <a:defRPr kumimoji="1" sz="900" kern="1200" smtClean="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E77BBB7A-0347-E541-A2E2-A5EF01BC7CF9}" type="slidenum">
              <a:rPr lang="zh-CN" altLang="en-US" smtClean="0"/>
              <a:t>‹#›</a:t>
            </a:fld>
            <a:endParaRPr lang="zh-CN" altLang="en-US" dirty="0"/>
          </a:p>
        </p:txBody>
      </p:sp>
      <p:sp>
        <p:nvSpPr>
          <p:cNvPr id="10" name="矩形 9"/>
          <p:cNvSpPr/>
          <p:nvPr userDrawn="1"/>
        </p:nvSpPr>
        <p:spPr>
          <a:xfrm>
            <a:off x="0" y="5667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7" name="CustomShape 1"/>
          <p:cNvSpPr/>
          <p:nvPr userDrawn="1"/>
        </p:nvSpPr>
        <p:spPr>
          <a:xfrm>
            <a:off x="0" y="0"/>
            <a:ext cx="9144000" cy="720000"/>
          </a:xfrm>
          <a:prstGeom prst="rect">
            <a:avLst/>
          </a:prstGeom>
          <a:solidFill>
            <a:srgbClr val="365F2E"/>
          </a:solidFill>
          <a:ln>
            <a:noFill/>
          </a:ln>
        </p:spPr>
        <p:style>
          <a:lnRef idx="0">
            <a:srgbClr val="FFFFFF"/>
          </a:lnRef>
          <a:fillRef idx="0">
            <a:srgbClr val="FFFFFF"/>
          </a:fillRef>
          <a:effectRef idx="0">
            <a:srgbClr val="FFFFFF"/>
          </a:effectRef>
          <a:fontRef idx="minor"/>
        </p:style>
        <p:txBody>
          <a:bodyPr anchor="ctr"/>
          <a:lstStyle/>
          <a:p>
            <a:r>
              <a:rPr lang="zh-CN" altLang="en-US" sz="3000" b="1" spc="-1" dirty="0">
                <a:solidFill>
                  <a:schemeClr val="bg1"/>
                </a:solidFill>
                <a:uFill>
                  <a:solidFill>
                    <a:srgbClr val="FFFFFF"/>
                  </a:solidFill>
                </a:uFill>
                <a:latin typeface="黑体" panose="02010609060101010101" pitchFamily="49" charset="-122"/>
                <a:ea typeface="黑体" panose="02010609060101010101" pitchFamily="49" charset="-122"/>
              </a:rPr>
              <a:t> </a:t>
            </a:r>
          </a:p>
        </p:txBody>
      </p:sp>
      <p:sp>
        <p:nvSpPr>
          <p:cNvPr id="8" name="CustomShape 4"/>
          <p:cNvSpPr/>
          <p:nvPr userDrawn="1"/>
        </p:nvSpPr>
        <p:spPr>
          <a:xfrm>
            <a:off x="79415" y="86989"/>
            <a:ext cx="3633817" cy="45612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pPr>
            <a:endParaRPr lang="zh-CN" altLang="en-US" sz="2800" b="1" spc="-1" dirty="0">
              <a:solidFill>
                <a:schemeClr val="bg1"/>
              </a:solidFill>
              <a:uFill>
                <a:solidFill>
                  <a:srgbClr val="FFFFFF"/>
                </a:solidFill>
              </a:uFill>
              <a:latin typeface="黑体" panose="02010609060101010101" pitchFamily="49" charset="-122"/>
              <a:ea typeface="黑体" panose="02010609060101010101" pitchFamily="49" charset="-122"/>
            </a:endParaRPr>
          </a:p>
        </p:txBody>
      </p:sp>
      <p:sp>
        <p:nvSpPr>
          <p:cNvPr id="9" name="Title Placeholder 1"/>
          <p:cNvSpPr>
            <a:spLocks noGrp="1"/>
          </p:cNvSpPr>
          <p:nvPr>
            <p:ph type="title" hasCustomPrompt="1"/>
          </p:nvPr>
        </p:nvSpPr>
        <p:spPr>
          <a:xfrm>
            <a:off x="0" y="1"/>
            <a:ext cx="7886700" cy="720000"/>
          </a:xfrm>
          <a:prstGeom prst="rect">
            <a:avLst/>
          </a:prstGeom>
        </p:spPr>
        <p:txBody>
          <a:bodyPr vert="horz" lIns="91440" tIns="45720" rIns="91440" bIns="45720" rtlCol="0" anchor="ctr">
            <a:normAutofit/>
          </a:bodyPr>
          <a:lstStyle>
            <a:lvl1pPr>
              <a:defRPr sz="3000" baseline="0">
                <a:solidFill>
                  <a:schemeClr val="bg2"/>
                </a:solidFill>
                <a:latin typeface="Calibri" panose="020F0502020204030204" pitchFamily="34" charset="0"/>
                <a:ea typeface="黑体" panose="02010609060101010101" pitchFamily="49" charset="-122"/>
              </a:defRPr>
            </a:lvl1pPr>
          </a:lstStyle>
          <a:p>
            <a:r>
              <a:rPr lang="zh-CN" altLang="en-US" dirty="0"/>
              <a:t> 单击此处编辑母版标题样式</a:t>
            </a:r>
            <a:endParaRPr lang="en-US" dirty="0"/>
          </a:p>
        </p:txBody>
      </p:sp>
      <p:sp>
        <p:nvSpPr>
          <p:cNvPr id="6" name="Slide Number Placeholder 5"/>
          <p:cNvSpPr>
            <a:spLocks noGrp="1"/>
          </p:cNvSpPr>
          <p:nvPr>
            <p:ph type="sldNum" sz="quarter" idx="12"/>
          </p:nvPr>
        </p:nvSpPr>
        <p:spPr>
          <a:xfrm>
            <a:off x="7966115" y="132486"/>
            <a:ext cx="1098470" cy="365125"/>
          </a:xfrm>
          <a:prstGeom prst="rect">
            <a:avLst/>
          </a:prstGeom>
        </p:spPr>
        <p:txBody>
          <a:bodyPr/>
          <a:lstStyle>
            <a:lvl1pPr algn="ctr">
              <a:defRPr>
                <a:solidFill>
                  <a:schemeClr val="bg1"/>
                </a:solidFill>
                <a:latin typeface="+mn-lt"/>
                <a:ea typeface="黑体" panose="02010609060101010101" pitchFamily="49" charset="-122"/>
              </a:defRPr>
            </a:lvl1pPr>
          </a:lstStyle>
          <a:p>
            <a:fld id="{D8DAEA3C-6CBF-084D-A42C-73170CDC7BA7}" type="slidenum">
              <a:rPr kumimoji="1" lang="zh-CN" altLang="en-US" smtClean="0"/>
              <a:t>‹#›</a:t>
            </a:fld>
            <a:endParaRPr kumimoji="1"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7" name="CustomShape 1"/>
          <p:cNvSpPr/>
          <p:nvPr userDrawn="1"/>
        </p:nvSpPr>
        <p:spPr>
          <a:xfrm>
            <a:off x="0" y="0"/>
            <a:ext cx="9144000" cy="720000"/>
          </a:xfrm>
          <a:prstGeom prst="rect">
            <a:avLst/>
          </a:prstGeom>
          <a:solidFill>
            <a:srgbClr val="365F2E"/>
          </a:solidFill>
          <a:ln>
            <a:noFill/>
          </a:ln>
        </p:spPr>
        <p:style>
          <a:lnRef idx="0">
            <a:srgbClr val="FFFFFF"/>
          </a:lnRef>
          <a:fillRef idx="0">
            <a:srgbClr val="FFFFFF"/>
          </a:fillRef>
          <a:effectRef idx="0">
            <a:srgbClr val="FFFFFF"/>
          </a:effectRef>
          <a:fontRef idx="minor"/>
        </p:style>
        <p:txBody>
          <a:bodyPr anchor="ctr"/>
          <a:lstStyle/>
          <a:p>
            <a:r>
              <a:rPr lang="zh-CN" altLang="en-US" sz="3000" b="1" spc="-1" dirty="0">
                <a:solidFill>
                  <a:schemeClr val="bg1"/>
                </a:solidFill>
                <a:uFill>
                  <a:solidFill>
                    <a:srgbClr val="FFFFFF"/>
                  </a:solidFill>
                </a:uFill>
                <a:latin typeface="黑体" panose="02010609060101010101" pitchFamily="49" charset="-122"/>
                <a:ea typeface="黑体" panose="02010609060101010101" pitchFamily="49" charset="-122"/>
              </a:rPr>
              <a:t> </a:t>
            </a:r>
          </a:p>
        </p:txBody>
      </p:sp>
      <p:sp>
        <p:nvSpPr>
          <p:cNvPr id="8" name="CustomShape 4"/>
          <p:cNvSpPr/>
          <p:nvPr userDrawn="1"/>
        </p:nvSpPr>
        <p:spPr>
          <a:xfrm>
            <a:off x="79415" y="86989"/>
            <a:ext cx="3633817" cy="456120"/>
          </a:xfrm>
          <a:prstGeom prst="rect">
            <a:avLst/>
          </a:prstGeom>
          <a:noFill/>
          <a:ln>
            <a:noFill/>
          </a:ln>
        </p:spPr>
        <p:style>
          <a:lnRef idx="0">
            <a:srgbClr val="FFFFFF"/>
          </a:lnRef>
          <a:fillRef idx="0">
            <a:srgbClr val="FFFFFF"/>
          </a:fillRef>
          <a:effectRef idx="0">
            <a:srgbClr val="FFFFFF"/>
          </a:effectRef>
          <a:fontRef idx="minor"/>
        </p:style>
        <p:txBody>
          <a:bodyPr lIns="90000" tIns="45000" rIns="90000" bIns="45000"/>
          <a:lstStyle/>
          <a:p>
            <a:pPr>
              <a:lnSpc>
                <a:spcPct val="100000"/>
              </a:lnSpc>
            </a:pPr>
            <a:endParaRPr lang="zh-CN" altLang="en-US" sz="2800" b="1" spc="-1" dirty="0">
              <a:solidFill>
                <a:schemeClr val="bg1"/>
              </a:solidFill>
              <a:uFill>
                <a:solidFill>
                  <a:srgbClr val="FFFFFF"/>
                </a:solidFill>
              </a:uFill>
              <a:latin typeface="黑体" panose="02010609060101010101" pitchFamily="49" charset="-122"/>
              <a:ea typeface="黑体" panose="02010609060101010101" pitchFamily="49" charset="-122"/>
            </a:endParaRPr>
          </a:p>
        </p:txBody>
      </p:sp>
      <p:sp>
        <p:nvSpPr>
          <p:cNvPr id="9" name="Title Placeholder 1"/>
          <p:cNvSpPr>
            <a:spLocks noGrp="1"/>
          </p:cNvSpPr>
          <p:nvPr>
            <p:ph type="title" hasCustomPrompt="1"/>
          </p:nvPr>
        </p:nvSpPr>
        <p:spPr>
          <a:xfrm>
            <a:off x="0" y="1"/>
            <a:ext cx="7886700" cy="720000"/>
          </a:xfrm>
          <a:prstGeom prst="rect">
            <a:avLst/>
          </a:prstGeom>
        </p:spPr>
        <p:txBody>
          <a:bodyPr vert="horz" lIns="91440" tIns="45720" rIns="91440" bIns="45720" rtlCol="0" anchor="ctr">
            <a:normAutofit/>
          </a:bodyPr>
          <a:lstStyle>
            <a:lvl1pPr>
              <a:defRPr sz="3200" baseline="0">
                <a:solidFill>
                  <a:schemeClr val="bg2"/>
                </a:solidFill>
                <a:latin typeface="Calibri" panose="020F0502020204030204" pitchFamily="34" charset="0"/>
                <a:ea typeface="黑体" panose="02010609060101010101" pitchFamily="49" charset="-122"/>
              </a:defRPr>
            </a:lvl1pPr>
          </a:lstStyle>
          <a:p>
            <a:r>
              <a:rPr lang="zh-CN" altLang="en-US" dirty="0"/>
              <a:t> 单击此处编辑母版标题样式</a:t>
            </a:r>
            <a:endParaRPr lang="en-US" dirty="0"/>
          </a:p>
        </p:txBody>
      </p:sp>
      <p:sp>
        <p:nvSpPr>
          <p:cNvPr id="6" name="Slide Number Placeholder 5"/>
          <p:cNvSpPr>
            <a:spLocks noGrp="1"/>
          </p:cNvSpPr>
          <p:nvPr>
            <p:ph type="sldNum" sz="quarter" idx="12"/>
          </p:nvPr>
        </p:nvSpPr>
        <p:spPr>
          <a:xfrm>
            <a:off x="7966115" y="132486"/>
            <a:ext cx="1098470" cy="365125"/>
          </a:xfrm>
          <a:prstGeom prst="rect">
            <a:avLst/>
          </a:prstGeom>
        </p:spPr>
        <p:txBody>
          <a:bodyPr/>
          <a:lstStyle>
            <a:lvl1pPr algn="ctr">
              <a:defRPr>
                <a:solidFill>
                  <a:schemeClr val="bg1"/>
                </a:solidFill>
                <a:latin typeface="+mn-lt"/>
                <a:ea typeface="黑体" panose="02010609060101010101" pitchFamily="49" charset="-122"/>
              </a:defRPr>
            </a:lvl1pPr>
          </a:lstStyle>
          <a:p>
            <a:fld id="{D8DAEA3C-6CBF-084D-A42C-73170CDC7BA7}" type="slidenum">
              <a:rPr kumimoji="1" lang="zh-CN" altLang="en-US" smtClean="0"/>
              <a:t>‹#›</a:t>
            </a:fld>
            <a:endParaRPr kumimoji="1" lang="zh-CN" altLang="en-US" dirty="0"/>
          </a:p>
        </p:txBody>
      </p:sp>
      <p:sp>
        <p:nvSpPr>
          <p:cNvPr id="3" name="内容占位符 2">
            <a:extLst>
              <a:ext uri="{FF2B5EF4-FFF2-40B4-BE49-F238E27FC236}">
                <a16:creationId xmlns:a16="http://schemas.microsoft.com/office/drawing/2014/main" id="{E5E8B091-07D1-3342-BD34-0A14CAA50F13}"/>
              </a:ext>
            </a:extLst>
          </p:cNvPr>
          <p:cNvSpPr>
            <a:spLocks noGrp="1"/>
          </p:cNvSpPr>
          <p:nvPr>
            <p:ph sz="quarter" idx="13"/>
          </p:nvPr>
        </p:nvSpPr>
        <p:spPr>
          <a:xfrm>
            <a:off x="199697" y="806988"/>
            <a:ext cx="8755117" cy="5918526"/>
          </a:xfrm>
          <a:prstGeom prst="rect">
            <a:avLst/>
          </a:prstGeom>
        </p:spPr>
        <p:txBody>
          <a:bodyPr/>
          <a:lstStyle>
            <a:lvl1pPr>
              <a:lnSpc>
                <a:spcPct val="130000"/>
              </a:lnSpc>
              <a:buClr>
                <a:schemeClr val="tx1"/>
              </a:buClr>
              <a:defRPr sz="2400">
                <a:latin typeface="Times New Roman" panose="02020603050405020304" pitchFamily="18" charset="0"/>
                <a:ea typeface="SimHei" panose="02010609060101010101" pitchFamily="49" charset="-122"/>
                <a:cs typeface="Times New Roman" panose="02020603050405020304" pitchFamily="18" charset="0"/>
              </a:defRPr>
            </a:lvl1pPr>
            <a:lvl2pPr marL="685800" indent="-360045">
              <a:lnSpc>
                <a:spcPct val="130000"/>
              </a:lnSpc>
              <a:buClr>
                <a:schemeClr val="tx1"/>
              </a:buClr>
              <a:buFont typeface="Wingdings" pitchFamily="2" charset="2"/>
              <a:buChar char="Ø"/>
              <a:defRPr sz="2400">
                <a:latin typeface="Times New Roman" panose="02020603050405020304" pitchFamily="18" charset="0"/>
                <a:ea typeface="SimHei" panose="02010609060101010101" pitchFamily="49" charset="-122"/>
                <a:cs typeface="Times New Roman" panose="02020603050405020304" pitchFamily="18" charset="0"/>
              </a:defRPr>
            </a:lvl2pPr>
            <a:lvl3pPr>
              <a:lnSpc>
                <a:spcPct val="130000"/>
              </a:lnSpc>
              <a:buClr>
                <a:schemeClr val="tx1"/>
              </a:buClr>
              <a:defRPr sz="2000">
                <a:latin typeface="Times New Roman" panose="02020603050405020304" pitchFamily="18" charset="0"/>
                <a:ea typeface="SimHei" panose="02010609060101010101" pitchFamily="49" charset="-122"/>
                <a:cs typeface="Times New Roman" panose="02020603050405020304" pitchFamily="18" charset="0"/>
              </a:defRPr>
            </a:lvl3pPr>
            <a:lvl4pPr marL="1600200" indent="-360045">
              <a:lnSpc>
                <a:spcPct val="130000"/>
              </a:lnSpc>
              <a:buClr>
                <a:schemeClr val="tx1"/>
              </a:buClr>
              <a:buFont typeface="Arial" panose="020B0604020202020204" pitchFamily="34" charset="0"/>
              <a:buChar char="•"/>
              <a:defRPr sz="1800">
                <a:latin typeface="Times New Roman" panose="02020603050405020304" pitchFamily="18" charset="0"/>
                <a:ea typeface="SimHei" panose="02010609060101010101" pitchFamily="49" charset="-122"/>
                <a:cs typeface="Times New Roman" panose="02020603050405020304" pitchFamily="18" charset="0"/>
              </a:defRPr>
            </a:lvl4pPr>
            <a:lvl5pPr marL="2057400" indent="-360045">
              <a:lnSpc>
                <a:spcPct val="130000"/>
              </a:lnSpc>
              <a:buClr>
                <a:schemeClr val="tx1"/>
              </a:buClr>
              <a:buFont typeface="Wingdings" pitchFamily="2" charset="2"/>
              <a:buChar char="ü"/>
              <a:defRPr sz="1800">
                <a:latin typeface="Times New Roman" panose="02020603050405020304" pitchFamily="18" charset="0"/>
                <a:ea typeface="SimHei" panose="02010609060101010101" pitchFamily="49" charset="-122"/>
                <a:cs typeface="Times New Roman" panose="02020603050405020304" pitchFamily="18" charset="0"/>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Tree>
    <p:extLst>
      <p:ext uri="{BB962C8B-B14F-4D97-AF65-F5344CB8AC3E}">
        <p14:creationId xmlns:p14="http://schemas.microsoft.com/office/powerpoint/2010/main" val="419420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646542" y="330370"/>
            <a:ext cx="2368292" cy="309201"/>
          </a:xfrm>
        </p:spPr>
        <p:txBody>
          <a:bodyPr/>
          <a:lstStyle/>
          <a:p>
            <a:endParaRPr lang="en-US" altLang="en-US"/>
          </a:p>
        </p:txBody>
      </p:sp>
      <p:sp>
        <p:nvSpPr>
          <p:cNvPr id="3" name="Footer Placeholder 2"/>
          <p:cNvSpPr>
            <a:spLocks noGrp="1"/>
          </p:cNvSpPr>
          <p:nvPr>
            <p:ph type="ftr" sz="quarter" idx="11"/>
          </p:nvPr>
        </p:nvSpPr>
        <p:spPr>
          <a:xfrm>
            <a:off x="1443491" y="329308"/>
            <a:ext cx="4034004" cy="309201"/>
          </a:xfrm>
        </p:spPr>
        <p:txBody>
          <a:bodyPr/>
          <a:lstStyle/>
          <a:p>
            <a:endParaRPr lang="en-US" altLang="en-US"/>
          </a:p>
        </p:txBody>
      </p:sp>
      <p:sp>
        <p:nvSpPr>
          <p:cNvPr id="4" name="Slide Number Placeholder 3"/>
          <p:cNvSpPr>
            <a:spLocks noGrp="1"/>
          </p:cNvSpPr>
          <p:nvPr>
            <p:ph type="sldNum" sz="quarter" idx="12"/>
          </p:nvPr>
        </p:nvSpPr>
        <p:spPr>
          <a:xfrm>
            <a:off x="487725" y="798973"/>
            <a:ext cx="795746" cy="503578"/>
          </a:xfrm>
        </p:spPr>
        <p:txBody>
          <a:bodyPr/>
          <a:lstStyle/>
          <a:p>
            <a:fld id="{B64B4D1D-2127-4D72-A731-DEDCF38890E5}" type="slidenum">
              <a:rPr lang="en-US" altLang="en-US" smtClean="0"/>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章节名">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881DFDB3-6B61-B441-8409-26A03EFBCAC8}"/>
              </a:ext>
            </a:extLst>
          </p:cNvPr>
          <p:cNvSpPr/>
          <p:nvPr userDrawn="1"/>
        </p:nvSpPr>
        <p:spPr>
          <a:xfrm>
            <a:off x="0" y="62436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0C354B20-D1AC-ED49-9F11-5E0605E7EAEE}"/>
              </a:ext>
            </a:extLst>
          </p:cNvPr>
          <p:cNvSpPr/>
          <p:nvPr userDrawn="1"/>
        </p:nvSpPr>
        <p:spPr>
          <a:xfrm>
            <a:off x="-3175" y="6721475"/>
            <a:ext cx="9144000" cy="1650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灯片编号占位符 5">
            <a:extLst>
              <a:ext uri="{FF2B5EF4-FFF2-40B4-BE49-F238E27FC236}">
                <a16:creationId xmlns:a16="http://schemas.microsoft.com/office/drawing/2014/main" id="{1DE3D7F5-BF27-EB4B-A9EC-00D9A641DD62}"/>
              </a:ext>
            </a:extLst>
          </p:cNvPr>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defPPr>
              <a:defRPr lang="en-US"/>
            </a:defPPr>
            <a:lvl1pPr algn="r" rtl="0" eaLnBrk="0" fontAlgn="auto" hangingPunct="0">
              <a:spcBef>
                <a:spcPts val="0"/>
              </a:spcBef>
              <a:spcAft>
                <a:spcPts val="0"/>
              </a:spcAft>
              <a:defRPr kumimoji="1" sz="900" kern="1200" smtClean="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E77BBB7A-0347-E541-A2E2-A5EF01BC7CF9}" type="slidenum">
              <a:rPr lang="zh-CN" altLang="en-US" smtClean="0"/>
              <a:pPr>
                <a:defRPr/>
              </a:pPr>
              <a:t>‹#›</a:t>
            </a:fld>
            <a:endParaRPr lang="zh-CN" altLang="en-US" dirty="0"/>
          </a:p>
        </p:txBody>
      </p:sp>
      <p:sp>
        <p:nvSpPr>
          <p:cNvPr id="10" name="矩形 9">
            <a:extLst>
              <a:ext uri="{FF2B5EF4-FFF2-40B4-BE49-F238E27FC236}">
                <a16:creationId xmlns:a16="http://schemas.microsoft.com/office/drawing/2014/main" id="{092975A9-694D-0F44-9726-4AC8161A1397}"/>
              </a:ext>
            </a:extLst>
          </p:cNvPr>
          <p:cNvSpPr/>
          <p:nvPr userDrawn="1"/>
        </p:nvSpPr>
        <p:spPr>
          <a:xfrm>
            <a:off x="0" y="5667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61014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节标题">
    <p:bg>
      <p:bgRef idx="1001">
        <a:schemeClr val="bg1"/>
      </p:bgRef>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FC4D8DB6-3DAA-6D4E-A6EE-78ACF5896181}"/>
              </a:ext>
            </a:extLst>
          </p:cNvPr>
          <p:cNvSpPr/>
          <p:nvPr userDrawn="1"/>
        </p:nvSpPr>
        <p:spPr>
          <a:xfrm>
            <a:off x="3810" y="752061"/>
            <a:ext cx="8458200" cy="248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Picture 2" descr="C:\Users\YHGong\Desktop\未命名-2.jpg">
            <a:extLst>
              <a:ext uri="{FF2B5EF4-FFF2-40B4-BE49-F238E27FC236}">
                <a16:creationId xmlns:a16="http://schemas.microsoft.com/office/drawing/2014/main" id="{6179C9F1-A883-7849-8395-B048A3F6627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0033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193430" y="36469"/>
            <a:ext cx="8739555" cy="869950"/>
          </a:xfrm>
        </p:spPr>
        <p:txBody>
          <a:bodyPr/>
          <a:lstStyle>
            <a:lvl1pPr algn="l">
              <a:defRPr b="0" i="0">
                <a:solidFill>
                  <a:schemeClr val="tx1"/>
                </a:solidFill>
                <a:effectLst/>
                <a:latin typeface="Microsoft YaHei" panose="020B0503020204020204" pitchFamily="34" charset="-122"/>
                <a:ea typeface="Microsoft YaHei" panose="020B0503020204020204" pitchFamily="34" charset="-122"/>
              </a:defRPr>
            </a:lvl1pPr>
          </a:lstStyle>
          <a:p>
            <a:r>
              <a:rPr lang="zh-CN" altLang="en-US" dirty="0"/>
              <a:t>单击此处编辑母版标题样式</a:t>
            </a:r>
            <a:endParaRPr lang="en-US" dirty="0"/>
          </a:p>
        </p:txBody>
      </p:sp>
      <p:sp>
        <p:nvSpPr>
          <p:cNvPr id="8" name="Content Placeholder 2"/>
          <p:cNvSpPr>
            <a:spLocks noGrp="1"/>
          </p:cNvSpPr>
          <p:nvPr>
            <p:ph idx="1"/>
          </p:nvPr>
        </p:nvSpPr>
        <p:spPr>
          <a:xfrm>
            <a:off x="193431" y="1100137"/>
            <a:ext cx="8739554" cy="5621340"/>
          </a:xfrm>
        </p:spPr>
        <p:txBody>
          <a:bodyPr>
            <a:normAutofit/>
          </a:bodyPr>
          <a:lstStyle>
            <a:lvl1pPr marL="228600" indent="-360000">
              <a:lnSpc>
                <a:spcPct val="100000"/>
              </a:lnSpc>
              <a:buClr>
                <a:schemeClr val="tx1"/>
              </a:buClr>
              <a:buFont typeface="Arial" panose="020B0604020202020204" pitchFamily="34" charset="0"/>
              <a:buChar char="•"/>
              <a:defRPr sz="2800" b="0" i="0">
                <a:latin typeface="Times New Roman" panose="02020603050405020304" pitchFamily="18" charset="0"/>
                <a:ea typeface="Microsoft YaHei" panose="020B0503020204020204" pitchFamily="34" charset="-122"/>
                <a:cs typeface="Times New Roman" panose="02020603050405020304" pitchFamily="18" charset="0"/>
              </a:defRPr>
            </a:lvl1pPr>
            <a:lvl2pPr marL="685800" indent="-360000">
              <a:lnSpc>
                <a:spcPct val="100000"/>
              </a:lnSpc>
              <a:buClr>
                <a:schemeClr val="tx1"/>
              </a:buClr>
              <a:buFont typeface="Wingdings" pitchFamily="2" charset="2"/>
              <a:buChar char="Ø"/>
              <a:defRPr sz="2400" b="0" i="0">
                <a:latin typeface="Times New Roman" panose="02020603050405020304" pitchFamily="18" charset="0"/>
                <a:ea typeface="Microsoft YaHei" panose="020B0503020204020204" pitchFamily="34" charset="-122"/>
                <a:cs typeface="Times New Roman" panose="02020603050405020304" pitchFamily="18" charset="0"/>
              </a:defRPr>
            </a:lvl2pPr>
            <a:lvl3pPr marL="1143000" indent="-360000">
              <a:lnSpc>
                <a:spcPct val="100000"/>
              </a:lnSpc>
              <a:buClr>
                <a:schemeClr val="tx1"/>
              </a:buClr>
              <a:buFont typeface="Wingdings" pitchFamily="2" charset="2"/>
              <a:buChar char="ü"/>
              <a:defRPr sz="2000" b="0" i="0">
                <a:latin typeface="Times New Roman" panose="02020603050405020304" pitchFamily="18" charset="0"/>
                <a:ea typeface="Microsoft YaHei" panose="020B0503020204020204" pitchFamily="34" charset="-122"/>
                <a:cs typeface="Times New Roman" panose="02020603050405020304" pitchFamily="18" charset="0"/>
              </a:defRPr>
            </a:lvl3pPr>
            <a:lvl4pPr marL="1600200" indent="-360000">
              <a:lnSpc>
                <a:spcPct val="100000"/>
              </a:lnSpc>
              <a:buClr>
                <a:schemeClr val="tx1"/>
              </a:buClr>
              <a:buFont typeface="Arial" panose="020B0604020202020204" pitchFamily="34" charset="0"/>
              <a:buChar char="•"/>
              <a:defRPr sz="1800" b="0" i="0">
                <a:latin typeface="Times New Roman" panose="02020603050405020304" pitchFamily="18" charset="0"/>
                <a:ea typeface="Microsoft YaHei" panose="020B0503020204020204" pitchFamily="34" charset="-122"/>
                <a:cs typeface="Times New Roman" panose="02020603050405020304" pitchFamily="18" charset="0"/>
              </a:defRPr>
            </a:lvl4pPr>
            <a:lvl5pPr marL="2057400" indent="-360000">
              <a:lnSpc>
                <a:spcPct val="100000"/>
              </a:lnSpc>
              <a:buClr>
                <a:schemeClr val="tx1"/>
              </a:buClr>
              <a:buFont typeface="Arial" panose="020B0604020202020204" pitchFamily="34" charset="0"/>
              <a:buChar char="•"/>
              <a:defRPr sz="1800" b="0" i="0">
                <a:latin typeface="Times New Roman" panose="02020603050405020304" pitchFamily="18" charset="0"/>
                <a:ea typeface="Microsoft YaHei" panose="020B0503020204020204" pitchFamily="34" charset="-122"/>
                <a:cs typeface="Times New Roman" panose="02020603050405020304" pitchFamily="18"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endParaRPr lang="en-US" dirty="0"/>
          </a:p>
        </p:txBody>
      </p:sp>
      <p:sp>
        <p:nvSpPr>
          <p:cNvPr id="10" name="矩形 9">
            <a:extLst>
              <a:ext uri="{FF2B5EF4-FFF2-40B4-BE49-F238E27FC236}">
                <a16:creationId xmlns:a16="http://schemas.microsoft.com/office/drawing/2014/main" id="{433F0310-BBEC-794F-AC2B-33AE052D68DB}"/>
              </a:ext>
            </a:extLst>
          </p:cNvPr>
          <p:cNvSpPr/>
          <p:nvPr userDrawn="1"/>
        </p:nvSpPr>
        <p:spPr>
          <a:xfrm>
            <a:off x="0" y="6243638"/>
            <a:ext cx="9144000"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a:extLst>
              <a:ext uri="{FF2B5EF4-FFF2-40B4-BE49-F238E27FC236}">
                <a16:creationId xmlns:a16="http://schemas.microsoft.com/office/drawing/2014/main" id="{05D59F86-8B5E-5648-A782-B59D0DB2DB5B}"/>
              </a:ext>
            </a:extLst>
          </p:cNvPr>
          <p:cNvSpPr/>
          <p:nvPr userDrawn="1"/>
        </p:nvSpPr>
        <p:spPr>
          <a:xfrm>
            <a:off x="-3175" y="6721475"/>
            <a:ext cx="9144000" cy="1650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灯片编号占位符 5">
            <a:extLst>
              <a:ext uri="{FF2B5EF4-FFF2-40B4-BE49-F238E27FC236}">
                <a16:creationId xmlns:a16="http://schemas.microsoft.com/office/drawing/2014/main" id="{B92717B2-595F-2346-804B-3D255E9D83B6}"/>
              </a:ext>
            </a:extLst>
          </p:cNvPr>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defPPr>
              <a:defRPr lang="en-US"/>
            </a:defPPr>
            <a:lvl1pPr algn="r" rtl="0" eaLnBrk="0" fontAlgn="auto" hangingPunct="0">
              <a:spcBef>
                <a:spcPts val="0"/>
              </a:spcBef>
              <a:spcAft>
                <a:spcPts val="0"/>
              </a:spcAft>
              <a:defRPr kumimoji="1" sz="900" kern="1200" smtClean="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E77BBB7A-0347-E541-A2E2-A5EF01BC7CF9}" type="slidenum">
              <a:rPr lang="zh-CN" altLang="en-US" smtClean="0"/>
              <a:pPr>
                <a:defRPr/>
              </a:pPr>
              <a:t>‹#›</a:t>
            </a:fld>
            <a:endParaRPr lang="zh-CN" altLang="en-US" dirty="0"/>
          </a:p>
        </p:txBody>
      </p:sp>
    </p:spTree>
    <p:extLst>
      <p:ext uri="{BB962C8B-B14F-4D97-AF65-F5344CB8AC3E}">
        <p14:creationId xmlns:p14="http://schemas.microsoft.com/office/powerpoint/2010/main" val="304466573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5" r:id="rId5"/>
    <p:sldLayoutId id="2147483657" r:id="rId6"/>
    <p:sldLayoutId id="2147483656" r:id="rId7"/>
    <p:sldLayoutId id="2147483658" r:id="rId8"/>
    <p:sldLayoutId id="2147483659" r:id="rId9"/>
  </p:sldLayoutIdLst>
  <p:hf hdr="0" ftr="0" dt="0"/>
  <p:txStyles>
    <p:titleStyle>
      <a:lvl1pPr algn="l" defTabSz="914400" rtl="0" eaLnBrk="1" latinLnBrk="0" hangingPunct="1">
        <a:lnSpc>
          <a:spcPct val="90000"/>
        </a:lnSpc>
        <a:spcBef>
          <a:spcPct val="0"/>
        </a:spcBef>
        <a:buNone/>
        <a:defRPr sz="3600" b="0" kern="1200" baseline="0">
          <a:solidFill>
            <a:schemeClr val="tx1"/>
          </a:solidFill>
          <a:effectLst/>
          <a:latin typeface="Verdana" panose="020B0604030504040204" pitchFamily="34" charset="0"/>
          <a:ea typeface="幼圆" panose="02010509060101010101" pitchFamily="49" charset="-122"/>
          <a:cs typeface="+mj-cs"/>
        </a:defRPr>
      </a:lvl1pPr>
    </p:titleStyle>
    <p:body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slide" Target="slide43.xml"/><Relationship Id="rId5" Type="http://schemas.openxmlformats.org/officeDocument/2006/relationships/slide" Target="slide9.xml"/><Relationship Id="rId4" Type="http://schemas.openxmlformats.org/officeDocument/2006/relationships/slide" Target="slide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slide" Target="slide4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69272" y="2106591"/>
            <a:ext cx="9005455" cy="1568471"/>
          </a:xfrm>
          <a:prstGeom prst="rect">
            <a:avLst/>
          </a:prstGeom>
        </p:spPr>
        <p:txBody>
          <a:bodyPr/>
          <a:lstStyle/>
          <a:p>
            <a:pPr algn="ctr"/>
            <a:r>
              <a:rPr lang="zh-CN" altLang="en-US" sz="6000" dirty="0">
                <a:latin typeface="KaiTi" panose="02010609060101010101" pitchFamily="49" charset="-122"/>
                <a:ea typeface="KaiTi" panose="02010609060101010101" pitchFamily="49" charset="-122"/>
                <a:cs typeface="黑体" panose="02010609060101010101" pitchFamily="49" charset="-122"/>
              </a:rPr>
              <a:t>第九章 查找（</a:t>
            </a:r>
            <a:r>
              <a:rPr lang="en-US" altLang="zh-CN" sz="6000" dirty="0">
                <a:latin typeface="KaiTi" panose="02010609060101010101" pitchFamily="49" charset="-122"/>
                <a:ea typeface="KaiTi" panose="02010609060101010101" pitchFamily="49" charset="-122"/>
                <a:cs typeface="黑体" panose="02010609060101010101" pitchFamily="49" charset="-122"/>
              </a:rPr>
              <a:t>1</a:t>
            </a:r>
            <a:r>
              <a:rPr lang="zh-CN" altLang="en-US" sz="6000" dirty="0">
                <a:latin typeface="KaiTi" panose="02010609060101010101" pitchFamily="49" charset="-122"/>
                <a:ea typeface="KaiTi" panose="02010609060101010101" pitchFamily="49" charset="-122"/>
                <a:cs typeface="黑体" panose="02010609060101010101" pitchFamily="49" charset="-122"/>
              </a:rPr>
              <a:t>）</a:t>
            </a:r>
            <a:endParaRPr lang="zh-CN" altLang="en-US" sz="6000" b="0" dirty="0">
              <a:solidFill>
                <a:schemeClr val="tx1"/>
              </a:solidFill>
              <a:latin typeface="KaiTi" panose="02010609060101010101" pitchFamily="49" charset="-122"/>
              <a:ea typeface="KaiTi" panose="02010609060101010101" pitchFamily="49" charset="-122"/>
              <a:cs typeface="黑体" panose="02010609060101010101" pitchFamily="49" charset="-122"/>
            </a:endParaRPr>
          </a:p>
        </p:txBody>
      </p:sp>
      <p:sp>
        <p:nvSpPr>
          <p:cNvPr id="3" name="副标题 2"/>
          <p:cNvSpPr>
            <a:spLocks noGrp="1"/>
          </p:cNvSpPr>
          <p:nvPr>
            <p:ph type="subTitle" idx="4294967295"/>
          </p:nvPr>
        </p:nvSpPr>
        <p:spPr>
          <a:xfrm>
            <a:off x="647699" y="3681638"/>
            <a:ext cx="7848600" cy="1752600"/>
          </a:xfrm>
          <a:prstGeom prst="rect">
            <a:avLst/>
          </a:prstGeom>
        </p:spPr>
        <p:txBody>
          <a:bodyPr>
            <a:noAutofit/>
          </a:bodyPr>
          <a:lstStyle/>
          <a:p>
            <a:pPr marL="0" indent="0" algn="ctr">
              <a:buNone/>
            </a:pPr>
            <a:r>
              <a:rPr lang="zh-CN" altLang="en-US" sz="2800" dirty="0">
                <a:latin typeface="Times New Roman" panose="02020603050405020304" pitchFamily="18" charset="0"/>
                <a:ea typeface="华文楷体" panose="02010600040101010101" pitchFamily="2" charset="-122"/>
                <a:cs typeface="Times New Roman" panose="02020603050405020304" pitchFamily="18" charset="0"/>
              </a:rPr>
              <a:t>静态查找</a:t>
            </a:r>
            <a:br>
              <a:rPr lang="zh-CN" altLang="en-US" sz="2800" dirty="0">
                <a:latin typeface="Times New Roman" panose="02020603050405020304" pitchFamily="18" charset="0"/>
                <a:ea typeface="华文楷体" panose="02010600040101010101" pitchFamily="2" charset="-122"/>
                <a:cs typeface="Times New Roman" panose="02020603050405020304" pitchFamily="18" charset="0"/>
              </a:rPr>
            </a:br>
            <a:r>
              <a:rPr lang="zh-CN" altLang="en-US" sz="2800" dirty="0">
                <a:latin typeface="Times New Roman" panose="02020603050405020304" pitchFamily="18" charset="0"/>
                <a:ea typeface="华文楷体" panose="02010600040101010101" pitchFamily="2" charset="-122"/>
                <a:cs typeface="Times New Roman" panose="02020603050405020304" pitchFamily="18" charset="0"/>
              </a:rPr>
              <a:t>二叉查找树</a:t>
            </a:r>
            <a:endParaRPr lang="en-US" altLang="en-US" sz="2800" dirty="0">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3EEC787-7E06-9A44-B6D4-85FDCB383919}"/>
              </a:ext>
            </a:extLst>
          </p:cNvPr>
          <p:cNvSpPr>
            <a:spLocks noGrp="1"/>
          </p:cNvSpPr>
          <p:nvPr>
            <p:ph type="title"/>
          </p:nvPr>
        </p:nvSpPr>
        <p:spPr/>
        <p:txBody>
          <a:bodyPr/>
          <a:lstStyle/>
          <a:p>
            <a:r>
              <a:rPr lang="zh-CN" altLang="en-US" dirty="0"/>
              <a:t>基本概念</a:t>
            </a:r>
          </a:p>
        </p:txBody>
      </p:sp>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2"/>
          </p:nvPr>
        </p:nvSpPr>
        <p:spPr/>
        <p:txBody>
          <a:bodyPr/>
          <a:lstStyle/>
          <a:p>
            <a:pPr>
              <a:defRPr/>
            </a:pPr>
            <a:fld id="{E77BBB7A-0347-E541-A2E2-A5EF01BC7CF9}" type="slidenum">
              <a:rPr lang="zh-CN" altLang="en-US" smtClean="0"/>
              <a:pPr>
                <a:defRPr/>
              </a:pPr>
              <a:t>2</a:t>
            </a:fld>
            <a:endParaRPr lang="zh-CN" altLang="en-US" dirty="0"/>
          </a:p>
        </p:txBody>
      </p:sp>
      <p:sp>
        <p:nvSpPr>
          <p:cNvPr id="37" name="Rectangle 3">
            <a:extLst>
              <a:ext uri="{FF2B5EF4-FFF2-40B4-BE49-F238E27FC236}">
                <a16:creationId xmlns:a16="http://schemas.microsoft.com/office/drawing/2014/main" id="{36F54CF1-A87B-CF47-BA9C-FF7B4A58F404}"/>
              </a:ext>
            </a:extLst>
          </p:cNvPr>
          <p:cNvSpPr txBox="1">
            <a:spLocks noChangeArrowheads="1"/>
          </p:cNvSpPr>
          <p:nvPr/>
        </p:nvSpPr>
        <p:spPr>
          <a:xfrm>
            <a:off x="236659" y="981074"/>
            <a:ext cx="8399341" cy="5330825"/>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auto">
              <a:lnSpc>
                <a:spcPct val="150000"/>
              </a:lnSpc>
              <a:spcAft>
                <a:spcPts val="0"/>
              </a:spcAft>
            </a:pPr>
            <a:r>
              <a:rPr lang="zh-CN" altLang="en-US" sz="24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查找</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也叫</a:t>
            </a:r>
            <a:r>
              <a:rPr lang="zh-CN" altLang="en-US" sz="24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检索</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。根据给定的某个值，在表中确定一个关键字等于给定值的数据元素</a:t>
            </a:r>
          </a:p>
          <a:p>
            <a:pPr lvl="1" fontAlgn="auto">
              <a:lnSpc>
                <a:spcPct val="150000"/>
              </a:lnSpc>
              <a:spcAft>
                <a:spcPts val="0"/>
              </a:spcAft>
            </a:pPr>
            <a:r>
              <a:rPr lang="zh-CN" altLang="en-US" sz="24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关键字</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是数据元素中某个数据项的值，它可以标识一个数据元素</a:t>
            </a:r>
          </a:p>
          <a:p>
            <a:pPr lvl="1"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查找方法评价</a:t>
            </a:r>
          </a:p>
          <a:p>
            <a:pPr lvl="2"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查找速度</a:t>
            </a:r>
          </a:p>
          <a:p>
            <a:pPr lvl="2"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占用存储空间多少</a:t>
            </a:r>
          </a:p>
          <a:p>
            <a:pPr lvl="2"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算法本身复杂程度</a:t>
            </a:r>
          </a:p>
          <a:p>
            <a:pPr lvl="2"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平均查找长度</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ASL(Average Search Length)</a:t>
            </a:r>
          </a:p>
        </p:txBody>
      </p:sp>
    </p:spTree>
    <p:extLst>
      <p:ext uri="{BB962C8B-B14F-4D97-AF65-F5344CB8AC3E}">
        <p14:creationId xmlns:p14="http://schemas.microsoft.com/office/powerpoint/2010/main" val="295351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 calcmode="lin" valueType="num">
                                      <p:cBhvr additive="base">
                                        <p:cTn id="7" dur="500" fill="hold"/>
                                        <p:tgtEl>
                                          <p:spTgt spid="3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anim calcmode="lin" valueType="num">
                                      <p:cBhvr additive="base">
                                        <p:cTn id="13" dur="500" fill="hold"/>
                                        <p:tgtEl>
                                          <p:spTgt spid="3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
                                            <p:txEl>
                                              <p:pRg st="2" end="2"/>
                                            </p:txEl>
                                          </p:spTgt>
                                        </p:tgtEl>
                                        <p:attrNameLst>
                                          <p:attrName>style.visibility</p:attrName>
                                        </p:attrNameLst>
                                      </p:cBhvr>
                                      <p:to>
                                        <p:strVal val="visible"/>
                                      </p:to>
                                    </p:set>
                                    <p:anim calcmode="lin" valueType="num">
                                      <p:cBhvr additive="base">
                                        <p:cTn id="19" dur="500" fill="hold"/>
                                        <p:tgtEl>
                                          <p:spTgt spid="3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
                                            <p:txEl>
                                              <p:pRg st="3" end="3"/>
                                            </p:txEl>
                                          </p:spTgt>
                                        </p:tgtEl>
                                        <p:attrNameLst>
                                          <p:attrName>style.visibility</p:attrName>
                                        </p:attrNameLst>
                                      </p:cBhvr>
                                      <p:to>
                                        <p:strVal val="visible"/>
                                      </p:to>
                                    </p:set>
                                    <p:anim calcmode="lin" valueType="num">
                                      <p:cBhvr additive="base">
                                        <p:cTn id="25" dur="500" fill="hold"/>
                                        <p:tgtEl>
                                          <p:spTgt spid="3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
                                            <p:txEl>
                                              <p:pRg st="4" end="4"/>
                                            </p:txEl>
                                          </p:spTgt>
                                        </p:tgtEl>
                                        <p:attrNameLst>
                                          <p:attrName>style.visibility</p:attrName>
                                        </p:attrNameLst>
                                      </p:cBhvr>
                                      <p:to>
                                        <p:strVal val="visible"/>
                                      </p:to>
                                    </p:set>
                                    <p:anim calcmode="lin" valueType="num">
                                      <p:cBhvr additive="base">
                                        <p:cTn id="31" dur="500" fill="hold"/>
                                        <p:tgtEl>
                                          <p:spTgt spid="3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7">
                                            <p:txEl>
                                              <p:pRg st="5" end="5"/>
                                            </p:txEl>
                                          </p:spTgt>
                                        </p:tgtEl>
                                        <p:attrNameLst>
                                          <p:attrName>style.visibility</p:attrName>
                                        </p:attrNameLst>
                                      </p:cBhvr>
                                      <p:to>
                                        <p:strVal val="visible"/>
                                      </p:to>
                                    </p:set>
                                    <p:anim calcmode="lin" valueType="num">
                                      <p:cBhvr additive="base">
                                        <p:cTn id="37" dur="500" fill="hold"/>
                                        <p:tgtEl>
                                          <p:spTgt spid="3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7">
                                            <p:txEl>
                                              <p:pRg st="6" end="6"/>
                                            </p:txEl>
                                          </p:spTgt>
                                        </p:tgtEl>
                                        <p:attrNameLst>
                                          <p:attrName>style.visibility</p:attrName>
                                        </p:attrNameLst>
                                      </p:cBhvr>
                                      <p:to>
                                        <p:strVal val="visible"/>
                                      </p:to>
                                    </p:set>
                                    <p:anim calcmode="lin" valueType="num">
                                      <p:cBhvr additive="base">
                                        <p:cTn id="43" dur="500" fill="hold"/>
                                        <p:tgtEl>
                                          <p:spTgt spid="3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bldLvl="5"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3A38F31-9C9D-A24B-B1B3-93EBBC8ED0AD}"/>
              </a:ext>
            </a:extLst>
          </p:cNvPr>
          <p:cNvSpPr>
            <a:spLocks noGrp="1"/>
          </p:cNvSpPr>
          <p:nvPr>
            <p:ph type="title"/>
          </p:nvPr>
        </p:nvSpPr>
        <p:spPr/>
        <p:txBody>
          <a:bodyPr/>
          <a:lstStyle/>
          <a:p>
            <a:r>
              <a:rPr lang="zh-CN" altLang="en-US" dirty="0"/>
              <a:t>查找的分类</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3</a:t>
            </a:fld>
            <a:endParaRPr kumimoji="1" lang="zh-CN" altLang="en-US" dirty="0"/>
          </a:p>
        </p:txBody>
      </p:sp>
      <p:sp>
        <p:nvSpPr>
          <p:cNvPr id="108" name="内容占位符 2">
            <a:extLst>
              <a:ext uri="{FF2B5EF4-FFF2-40B4-BE49-F238E27FC236}">
                <a16:creationId xmlns:a16="http://schemas.microsoft.com/office/drawing/2014/main" id="{5A2CDB0F-C7F6-AF4E-8ADA-ED5591D4FB81}"/>
              </a:ext>
            </a:extLst>
          </p:cNvPr>
          <p:cNvSpPr txBox="1">
            <a:spLocks/>
          </p:cNvSpPr>
          <p:nvPr/>
        </p:nvSpPr>
        <p:spPr>
          <a:xfrm>
            <a:off x="297348" y="1035360"/>
            <a:ext cx="8549303" cy="4323983"/>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Aft>
                <a:spcPts val="0"/>
              </a:spcAft>
              <a:buFont typeface="Wingdings" panose="05000000000000000000" pitchFamily="2" charset="2"/>
              <a:buNone/>
              <a:defRPr/>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根据查找方法取决于记录的是关键字的数值还是它的存储位置</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indent="200025" fontAlgn="auto">
              <a:lnSpc>
                <a:spcPct val="150000"/>
              </a:lnSpc>
              <a:spcAft>
                <a:spcPts val="0"/>
              </a:spcAft>
              <a:buFont typeface="Arial" panose="020B0604020202020204" pitchFamily="34" charset="0"/>
              <a:buChar char="•"/>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基于关键字比较的查找</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indent="0" fontAlgn="auto">
              <a:lnSpc>
                <a:spcPct val="150000"/>
              </a:lnSpc>
              <a:spcAft>
                <a:spcPts val="0"/>
              </a:spcAft>
              <a:buFontTx/>
              <a:buNone/>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顺序查找、折半查找、分块查找、二叉树</a:t>
            </a:r>
            <a:r>
              <a:rPr lang="zh-CN" altLang="en-US" sz="2800" b="1"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800" b="1"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B-</a:t>
            </a:r>
            <a:r>
              <a:rPr lang="zh-CN" altLang="en-US" sz="2800" b="1"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树和</a:t>
            </a:r>
            <a:r>
              <a:rPr lang="en-US" altLang="zh-CN" sz="2800" b="1"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B+</a:t>
            </a:r>
            <a:r>
              <a:rPr lang="zh-CN" altLang="en-US" sz="2800" b="1"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树</a:t>
            </a:r>
            <a:endParaRPr lang="en-US" altLang="zh-CN" sz="2800" b="1"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endParaRPr>
          </a:p>
          <a:p>
            <a:pPr indent="200025" fontAlgn="auto">
              <a:lnSpc>
                <a:spcPct val="150000"/>
              </a:lnSpc>
              <a:spcAft>
                <a:spcPts val="0"/>
              </a:spcAft>
              <a:buFont typeface="Arial" panose="020B0604020202020204" pitchFamily="34" charset="0"/>
              <a:buChar char="•"/>
              <a:defRPr/>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基于关键字存储位置的查找</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indent="0" fontAlgn="auto">
              <a:lnSpc>
                <a:spcPct val="150000"/>
              </a:lnSpc>
              <a:spcAft>
                <a:spcPts val="0"/>
              </a:spcAft>
              <a:buFontTx/>
              <a:buNone/>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散列法  （以后学习</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endParaRPr lang="zh-CN" altLang="en-US" sz="2800" dirty="0">
              <a:latin typeface="Times New Roman" panose="02020603050405020304" pitchFamily="18" charset="0"/>
              <a:ea typeface="SimHei"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8">
                                            <p:txEl>
                                              <p:pRg st="3" end="3"/>
                                            </p:txEl>
                                          </p:spTgt>
                                        </p:tgtEl>
                                        <p:attrNameLst>
                                          <p:attrName>style.visibility</p:attrName>
                                        </p:attrNameLst>
                                      </p:cBhvr>
                                      <p:to>
                                        <p:strVal val="visible"/>
                                      </p:to>
                                    </p:set>
                                    <p:animEffect transition="in" filter="blinds(horizontal)">
                                      <p:cBhvr>
                                        <p:cTn id="7" dur="500"/>
                                        <p:tgtEl>
                                          <p:spTgt spid="108">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8">
                                            <p:txEl>
                                              <p:pRg st="4" end="4"/>
                                            </p:txEl>
                                          </p:spTgt>
                                        </p:tgtEl>
                                        <p:attrNameLst>
                                          <p:attrName>style.visibility</p:attrName>
                                        </p:attrNameLst>
                                      </p:cBhvr>
                                      <p:to>
                                        <p:strVal val="visible"/>
                                      </p:to>
                                    </p:set>
                                    <p:animEffect transition="in" filter="blinds(horizontal)">
                                      <p:cBhvr>
                                        <p:cTn id="10" dur="500"/>
                                        <p:tgtEl>
                                          <p:spTgt spid="1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dirty="0">
                <a:solidFill>
                  <a:schemeClr val="bg1"/>
                </a:solidFill>
                <a:latin typeface="Times New Roman" panose="02020603050405020304" pitchFamily="18" charset="0"/>
                <a:cs typeface="Times New Roman" panose="02020603050405020304" pitchFamily="18" charset="0"/>
              </a:rPr>
              <a:t>查找的分类</a:t>
            </a:r>
          </a:p>
        </p:txBody>
      </p:sp>
      <p:sp>
        <p:nvSpPr>
          <p:cNvPr id="4" name="灯片编号占位符 3">
            <a:extLst>
              <a:ext uri="{FF2B5EF4-FFF2-40B4-BE49-F238E27FC236}">
                <a16:creationId xmlns:a16="http://schemas.microsoft.com/office/drawing/2014/main" id="{3A8E7876-4543-A44E-84BB-F4F7DD29AC29}"/>
              </a:ext>
            </a:extLst>
          </p:cNvPr>
          <p:cNvSpPr>
            <a:spLocks noGrp="1"/>
          </p:cNvSpPr>
          <p:nvPr>
            <p:ph type="sldNum" sz="quarter" idx="12"/>
          </p:nvPr>
        </p:nvSpPr>
        <p:spPr/>
        <p:txBody>
          <a:bodyPr/>
          <a:lstStyle/>
          <a:p>
            <a:fld id="{D8DAEA3C-6CBF-084D-A42C-73170CDC7BA7}" type="slidenum">
              <a:rPr kumimoji="1" lang="zh-CN" altLang="en-US" smtClean="0"/>
              <a:t>4</a:t>
            </a:fld>
            <a:endParaRPr kumimoji="1" lang="zh-CN" altLang="en-US" dirty="0"/>
          </a:p>
        </p:txBody>
      </p:sp>
      <p:sp>
        <p:nvSpPr>
          <p:cNvPr id="7" name="内容占位符 2">
            <a:extLst>
              <a:ext uri="{FF2B5EF4-FFF2-40B4-BE49-F238E27FC236}">
                <a16:creationId xmlns:a16="http://schemas.microsoft.com/office/drawing/2014/main" id="{EC9B2359-DBB3-4B43-A783-75AD46FC2D8D}"/>
              </a:ext>
            </a:extLst>
          </p:cNvPr>
          <p:cNvSpPr txBox="1">
            <a:spLocks/>
          </p:cNvSpPr>
          <p:nvPr/>
        </p:nvSpPr>
        <p:spPr>
          <a:xfrm>
            <a:off x="263264" y="936417"/>
            <a:ext cx="8612512" cy="5789097"/>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00025" fontAlgn="auto">
              <a:lnSpc>
                <a:spcPct val="150000"/>
              </a:lnSpc>
              <a:spcAft>
                <a:spcPts val="0"/>
              </a:spcAft>
              <a:buFont typeface="Arial" panose="020B0604020202020204" pitchFamily="34" charset="0"/>
              <a:buChar char="•"/>
              <a:defRPr/>
            </a:pPr>
            <a:r>
              <a:rPr lang="zh-CN" altLang="en-US" sz="28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     静态查找</a:t>
            </a:r>
            <a:endParaRPr lang="en-US" altLang="zh-CN" sz="28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endParaRPr>
          </a:p>
          <a:p>
            <a:pPr indent="0" fontAlgn="auto">
              <a:lnSpc>
                <a:spcPct val="150000"/>
              </a:lnSpc>
              <a:spcAft>
                <a:spcPts val="0"/>
              </a:spcAft>
              <a:buFontTx/>
              <a:buNone/>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查找并提取数据元素属性信息</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indent="0" fontAlgn="auto">
              <a:lnSpc>
                <a:spcPct val="150000"/>
              </a:lnSpc>
              <a:spcAft>
                <a:spcPts val="0"/>
              </a:spcAft>
              <a:buFontTx/>
              <a:buNone/>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被查找的数据集经查找之后</a:t>
            </a:r>
            <a:r>
              <a:rPr lang="zh-CN" altLang="en-US" sz="28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不会改变</a:t>
            </a:r>
            <a:endParaRPr lang="en-US" altLang="zh-CN" sz="28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endParaRPr>
          </a:p>
          <a:p>
            <a:pPr marL="800100" indent="-457200" fontAlgn="auto">
              <a:lnSpc>
                <a:spcPct val="150000"/>
              </a:lnSpc>
              <a:spcAft>
                <a:spcPts val="0"/>
              </a:spcAft>
              <a:buFont typeface="Arial" panose="020B0604020202020204" pitchFamily="34" charset="0"/>
              <a:buChar char="•"/>
              <a:defRPr/>
            </a:pPr>
            <a:r>
              <a:rPr lang="zh-CN" altLang="en-US" sz="28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动态查找</a:t>
            </a:r>
            <a:endParaRPr lang="en-US" altLang="zh-CN" sz="28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endParaRPr>
          </a:p>
          <a:p>
            <a:pPr indent="0" fontAlgn="auto">
              <a:lnSpc>
                <a:spcPct val="150000"/>
              </a:lnSpc>
              <a:spcAft>
                <a:spcPts val="0"/>
              </a:spcAft>
              <a:buFontTx/>
              <a:buNone/>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查找</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插入或删除元素</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indent="0" fontAlgn="auto">
              <a:lnSpc>
                <a:spcPct val="150000"/>
              </a:lnSpc>
              <a:spcAft>
                <a:spcPts val="0"/>
              </a:spcAft>
              <a:buFontTx/>
              <a:buNone/>
              <a:defRPr/>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 </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被查找的数据集经查找之后</a:t>
            </a:r>
            <a:r>
              <a:rPr lang="zh-CN" altLang="en-US" sz="28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可能改变</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，可以插入新的记录，也可以删除原有记录。</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blinds(horizontal)">
                                      <p:cBhvr>
                                        <p:cTn id="7" dur="500"/>
                                        <p:tgtEl>
                                          <p:spTgt spid="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blinds(horizontal)">
                                      <p:cBhvr>
                                        <p:cTn id="10" dur="500"/>
                                        <p:tgtEl>
                                          <p:spTgt spid="7">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animEffect transition="in" filter="blinds(horizontal)">
                                      <p:cBhvr>
                                        <p:cTn id="13"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黑体" panose="02010609060101010101" pitchFamily="49" charset="-122"/>
              </a:rPr>
              <a:t>查找的性能</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5</a:t>
            </a:fld>
            <a:endParaRPr kumimoji="1" lang="zh-CN" altLang="en-US" dirty="0"/>
          </a:p>
        </p:txBody>
      </p:sp>
      <p:sp>
        <p:nvSpPr>
          <p:cNvPr id="4" name="内容占位符 5">
            <a:extLst>
              <a:ext uri="{FF2B5EF4-FFF2-40B4-BE49-F238E27FC236}">
                <a16:creationId xmlns:a16="http://schemas.microsoft.com/office/drawing/2014/main" id="{34E1C9AA-5F9A-8F48-B285-54399783A480}"/>
              </a:ext>
            </a:extLst>
          </p:cNvPr>
          <p:cNvSpPr txBox="1">
            <a:spLocks/>
          </p:cNvSpPr>
          <p:nvPr/>
        </p:nvSpPr>
        <p:spPr>
          <a:xfrm>
            <a:off x="451104" y="854113"/>
            <a:ext cx="8936736" cy="4830397"/>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平均查找长度</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(Average search length)</a:t>
            </a:r>
          </a:p>
          <a:p>
            <a:pPr lvl="1" fontAlgn="auto">
              <a:lnSpc>
                <a:spcPct val="150000"/>
              </a:lnSpc>
              <a:spcAft>
                <a:spcPts val="0"/>
              </a:spcAft>
              <a:buFont typeface="Wingdings" pitchFamily="2" charset="2"/>
              <a:buChar char="n"/>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给定值与关键字进行比较的次数的期望值</a:t>
            </a:r>
            <a:br>
              <a:rPr lang="en-US" altLang="zh-CN" sz="2400" dirty="0">
                <a:latin typeface="Times New Roman" panose="02020603050405020304" pitchFamily="18" charset="0"/>
                <a:ea typeface="SimHei" panose="02010609060101010101" pitchFamily="49" charset="-122"/>
                <a:cs typeface="Times New Roman" panose="02020603050405020304" pitchFamily="18" charset="0"/>
              </a:rPr>
            </a:b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称为查找算法的平均比较长度，简记</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ASL</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lvl="1" fontAlgn="auto">
              <a:lnSpc>
                <a:spcPct val="150000"/>
              </a:lnSpc>
              <a:spcAft>
                <a:spcPts val="0"/>
              </a:spcAft>
              <a:buFont typeface="Wingdings" pitchFamily="2" charset="2"/>
              <a:buChar char="n"/>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计算公式：</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lvl="2"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假设第</a:t>
            </a:r>
            <a:r>
              <a:rPr lang="en-US" altLang="zh-CN" sz="2400" b="1" dirty="0" err="1">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个记录被查找的概率为</a:t>
            </a:r>
            <a:r>
              <a:rPr lang="en-US" altLang="zh-CN" sz="24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p</a:t>
            </a:r>
            <a:r>
              <a:rPr lang="en-US" altLang="zh-CN" sz="2400" b="1" baseline="-25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lvl="2" fontAlgn="auto">
              <a:lnSpc>
                <a:spcPct val="150000"/>
              </a:lnSpc>
              <a:spcAft>
                <a:spcPts val="0"/>
              </a:spcAft>
            </a:pPr>
            <a:r>
              <a:rPr lang="en-US" altLang="zh-CN" sz="24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c</a:t>
            </a:r>
            <a:r>
              <a:rPr lang="en-US" altLang="zh-CN" sz="2400" b="1" baseline="-25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为查找第</a:t>
            </a:r>
            <a:r>
              <a:rPr lang="en-US" altLang="zh-CN" sz="2400" b="1" dirty="0" err="1">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个记录时所需要的比较次数。</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lvl="2" fontAlgn="auto">
              <a:lnSpc>
                <a:spcPct val="150000"/>
              </a:lnSpc>
              <a:spcAft>
                <a:spcPts val="0"/>
              </a:spcAft>
            </a:pPr>
            <a:r>
              <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ASL = sum</a:t>
            </a:r>
            <a:r>
              <a:rPr lang="en-US" altLang="zh-CN" sz="2400" baseline="-25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 </a:t>
            </a:r>
            <a:r>
              <a:rPr lang="en-US" altLang="zh-CN" sz="2400" dirty="0" err="1">
                <a:solidFill>
                  <a:srgbClr val="FF0000"/>
                </a:solidFill>
                <a:latin typeface="Times New Roman" panose="02020603050405020304" pitchFamily="18" charset="0"/>
                <a:ea typeface="SimHei" panose="02010609060101010101" pitchFamily="49" charset="-122"/>
                <a:cs typeface="Times New Roman" panose="02020603050405020304" pitchFamily="18" charset="0"/>
              </a:rPr>
              <a:t>p</a:t>
            </a:r>
            <a:r>
              <a:rPr lang="en-US" altLang="zh-CN" sz="2400" baseline="-25000" dirty="0" err="1">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en-US" altLang="zh-CN" sz="2400" dirty="0" err="1">
                <a:solidFill>
                  <a:srgbClr val="FF0000"/>
                </a:solidFill>
                <a:latin typeface="Times New Roman" panose="02020603050405020304" pitchFamily="18" charset="0"/>
                <a:ea typeface="SimHei" panose="02010609060101010101" pitchFamily="49" charset="-122"/>
                <a:cs typeface="Times New Roman" panose="02020603050405020304" pitchFamily="18" charset="0"/>
              </a:rPr>
              <a:t>c</a:t>
            </a:r>
            <a:r>
              <a:rPr lang="en-US" altLang="zh-CN" sz="2400" baseline="-25000" dirty="0" err="1">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endParaRPr lang="en-US" altLang="zh-CN" sz="2400" baseline="-25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endParaRPr>
          </a:p>
          <a:p>
            <a:pPr lvl="2" fontAlgn="auto">
              <a:lnSpc>
                <a:spcPct val="150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在等概率情况下</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lvl="3" fontAlgn="auto">
              <a:lnSpc>
                <a:spcPct val="150000"/>
              </a:lnSpc>
              <a:spcAft>
                <a:spcPts val="0"/>
              </a:spcAft>
            </a:pPr>
            <a:r>
              <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ASL= 1/n * sum</a:t>
            </a:r>
            <a:r>
              <a:rPr lang="en-US" altLang="zh-CN" sz="2400" baseline="-25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 c</a:t>
            </a:r>
            <a:r>
              <a:rPr lang="en-US" altLang="zh-CN" sz="2400" baseline="-25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i</a:t>
            </a:r>
            <a:r>
              <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  </a:t>
            </a:r>
          </a:p>
          <a:p>
            <a:pPr marL="1371600" lvl="3" indent="0" fontAlgn="auto">
              <a:lnSpc>
                <a:spcPct val="150000"/>
              </a:lnSpc>
              <a:spcAft>
                <a:spcPts val="0"/>
              </a:spcAft>
              <a:buFont typeface="Wingdings" panose="05000000000000000000" pitchFamily="2" charset="2"/>
              <a:buNone/>
            </a:pPr>
            <a:endParaRPr lang="zh-Hans-HK" altLang="en-US" sz="28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5799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500"/>
                                        <p:tgtEl>
                                          <p:spTgt spid="4">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blinds(horizontal)">
                                      <p:cBhvr>
                                        <p:cTn id="18" dur="500"/>
                                        <p:tgtEl>
                                          <p:spTgt spid="4">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blinds(horizontal)">
                                      <p:cBhvr>
                                        <p:cTn id="21" dur="500"/>
                                        <p:tgtEl>
                                          <p:spTgt spid="4">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blinds(horizontal)">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blinds(horizontal)">
                                      <p:cBhvr>
                                        <p:cTn id="29" dur="500"/>
                                        <p:tgtEl>
                                          <p:spTgt spid="4">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blinds(horizontal)">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latin typeface="黑体" panose="02010609060101010101" pitchFamily="49" charset="-122"/>
              </a:rPr>
              <a:t>9.1 </a:t>
            </a:r>
            <a:r>
              <a:rPr lang="zh-CN" altLang="en-US" dirty="0">
                <a:latin typeface="黑体" panose="02010609060101010101" pitchFamily="49" charset="-122"/>
              </a:rPr>
              <a:t>顺序查找</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6</a:t>
            </a:fld>
            <a:endParaRPr kumimoji="1" lang="zh-CN" altLang="en-US" dirty="0"/>
          </a:p>
        </p:txBody>
      </p:sp>
      <p:sp>
        <p:nvSpPr>
          <p:cNvPr id="4" name="Rectangle 2">
            <a:extLst>
              <a:ext uri="{FF2B5EF4-FFF2-40B4-BE49-F238E27FC236}">
                <a16:creationId xmlns:a16="http://schemas.microsoft.com/office/drawing/2014/main" id="{8C3CA509-D6D8-1F44-9826-BFBB7091706C}"/>
              </a:ext>
            </a:extLst>
          </p:cNvPr>
          <p:cNvSpPr txBox="1">
            <a:spLocks noChangeArrowheads="1"/>
          </p:cNvSpPr>
          <p:nvPr/>
        </p:nvSpPr>
        <p:spPr>
          <a:xfrm>
            <a:off x="-79415" y="708819"/>
            <a:ext cx="9079072" cy="2093913"/>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auto">
              <a:lnSpc>
                <a:spcPct val="150000"/>
              </a:lnSpc>
              <a:spcAft>
                <a:spcPts val="0"/>
              </a:spcAft>
            </a:pPr>
            <a:r>
              <a:rPr lang="zh-CN" altLang="en-US" sz="2400" dirty="0">
                <a:latin typeface="SimHei" panose="02010609060101010101" pitchFamily="49" charset="-122"/>
                <a:ea typeface="SimHei" panose="02010609060101010101" pitchFamily="49" charset="-122"/>
              </a:rPr>
              <a:t>查找过程：从表的一端开始逐个进行记录的关键字和给定值的比较</a:t>
            </a:r>
          </a:p>
          <a:p>
            <a:pPr lvl="1" fontAlgn="auto">
              <a:lnSpc>
                <a:spcPct val="150000"/>
              </a:lnSpc>
              <a:spcAft>
                <a:spcPts val="0"/>
              </a:spcAft>
            </a:pPr>
            <a:r>
              <a:rPr lang="zh-CN" altLang="en-US" sz="2400" dirty="0">
                <a:latin typeface="SimHei" panose="02010609060101010101" pitchFamily="49" charset="-122"/>
                <a:ea typeface="SimHei" panose="02010609060101010101" pitchFamily="49" charset="-122"/>
              </a:rPr>
              <a:t>算法描述</a:t>
            </a:r>
          </a:p>
        </p:txBody>
      </p:sp>
      <p:grpSp>
        <p:nvGrpSpPr>
          <p:cNvPr id="5" name="Group 22">
            <a:extLst>
              <a:ext uri="{FF2B5EF4-FFF2-40B4-BE49-F238E27FC236}">
                <a16:creationId xmlns:a16="http://schemas.microsoft.com/office/drawing/2014/main" id="{A5820E2E-AD94-8643-8E18-DB66B5C7313A}"/>
              </a:ext>
            </a:extLst>
          </p:cNvPr>
          <p:cNvGrpSpPr>
            <a:grpSpLocks/>
          </p:cNvGrpSpPr>
          <p:nvPr/>
        </p:nvGrpSpPr>
        <p:grpSpPr bwMode="auto">
          <a:xfrm>
            <a:off x="7780338" y="3462338"/>
            <a:ext cx="254000" cy="619125"/>
            <a:chOff x="975" y="1167"/>
            <a:chExt cx="160" cy="390"/>
          </a:xfrm>
        </p:grpSpPr>
        <p:sp>
          <p:nvSpPr>
            <p:cNvPr id="7" name="Line 23">
              <a:extLst>
                <a:ext uri="{FF2B5EF4-FFF2-40B4-BE49-F238E27FC236}">
                  <a16:creationId xmlns:a16="http://schemas.microsoft.com/office/drawing/2014/main" id="{C669B1BF-FF7E-E94F-928D-99B89B2EC100}"/>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 name="Text Box 24">
              <a:extLst>
                <a:ext uri="{FF2B5EF4-FFF2-40B4-BE49-F238E27FC236}">
                  <a16:creationId xmlns:a16="http://schemas.microsoft.com/office/drawing/2014/main" id="{9F217AA5-BD7E-DD4E-9F4A-09D455623EC9}"/>
                </a:ext>
              </a:extLst>
            </p:cNvPr>
            <p:cNvSpPr txBox="1">
              <a:spLocks noChangeArrowheads="1"/>
            </p:cNvSpPr>
            <p:nvPr/>
          </p:nvSpPr>
          <p:spPr bwMode="auto">
            <a:xfrm>
              <a:off x="975" y="1307"/>
              <a:ext cx="16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i</a:t>
              </a:r>
            </a:p>
          </p:txBody>
        </p:sp>
      </p:grpSp>
      <p:grpSp>
        <p:nvGrpSpPr>
          <p:cNvPr id="9" name="Group 33">
            <a:extLst>
              <a:ext uri="{FF2B5EF4-FFF2-40B4-BE49-F238E27FC236}">
                <a16:creationId xmlns:a16="http://schemas.microsoft.com/office/drawing/2014/main" id="{3EDF73B8-79C5-6542-B87B-A0F829B43D5F}"/>
              </a:ext>
            </a:extLst>
          </p:cNvPr>
          <p:cNvGrpSpPr>
            <a:grpSpLocks/>
          </p:cNvGrpSpPr>
          <p:nvPr/>
        </p:nvGrpSpPr>
        <p:grpSpPr bwMode="auto">
          <a:xfrm>
            <a:off x="998538" y="2243138"/>
            <a:ext cx="7272337" cy="1182687"/>
            <a:chOff x="384" y="2112"/>
            <a:chExt cx="4581" cy="745"/>
          </a:xfrm>
        </p:grpSpPr>
        <p:sp>
          <p:nvSpPr>
            <p:cNvPr id="10" name="Text Box 9">
              <a:extLst>
                <a:ext uri="{FF2B5EF4-FFF2-40B4-BE49-F238E27FC236}">
                  <a16:creationId xmlns:a16="http://schemas.microsoft.com/office/drawing/2014/main" id="{22497214-8AE0-CA4F-BB71-798D06271C10}"/>
                </a:ext>
              </a:extLst>
            </p:cNvPr>
            <p:cNvSpPr txBox="1">
              <a:spLocks noChangeArrowheads="1"/>
            </p:cNvSpPr>
            <p:nvPr/>
          </p:nvSpPr>
          <p:spPr bwMode="auto">
            <a:xfrm>
              <a:off x="384" y="2448"/>
              <a:ext cx="3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例</a:t>
              </a: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rPr>
                <a:t> </a:t>
              </a:r>
            </a:p>
          </p:txBody>
        </p:sp>
        <p:sp>
          <p:nvSpPr>
            <p:cNvPr id="11" name="Text Box 10">
              <a:extLst>
                <a:ext uri="{FF2B5EF4-FFF2-40B4-BE49-F238E27FC236}">
                  <a16:creationId xmlns:a16="http://schemas.microsoft.com/office/drawing/2014/main" id="{9918F319-DB7E-BA45-B82D-2D018286B600}"/>
                </a:ext>
              </a:extLst>
            </p:cNvPr>
            <p:cNvSpPr txBox="1">
              <a:spLocks noChangeArrowheads="1"/>
            </p:cNvSpPr>
            <p:nvPr/>
          </p:nvSpPr>
          <p:spPr bwMode="auto">
            <a:xfrm>
              <a:off x="720" y="2381"/>
              <a:ext cx="4245"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effectLst/>
                  <a:uLnTx/>
                  <a:uFillTx/>
                  <a:latin typeface="Times New Roman" panose="02020603050405020304" pitchFamily="18" charset="0"/>
                  <a:ea typeface="宋体" panose="02010600030101010101" pitchFamily="2" charset="-122"/>
                  <a:cs typeface="+mn-cs"/>
                </a:rPr>
                <a:t>0      1       2       3       4       5       6        7        8       9      10     11</a:t>
              </a:r>
            </a:p>
          </p:txBody>
        </p:sp>
        <p:sp>
          <p:nvSpPr>
            <p:cNvPr id="12" name="Rectangle 11">
              <a:extLst>
                <a:ext uri="{FF2B5EF4-FFF2-40B4-BE49-F238E27FC236}">
                  <a16:creationId xmlns:a16="http://schemas.microsoft.com/office/drawing/2014/main" id="{C91A1BE8-C868-EA4D-9BB6-5A7E68DD6B17}"/>
                </a:ext>
              </a:extLst>
            </p:cNvPr>
            <p:cNvSpPr>
              <a:spLocks noChangeArrowheads="1"/>
            </p:cNvSpPr>
            <p:nvPr/>
          </p:nvSpPr>
          <p:spPr bwMode="auto">
            <a:xfrm>
              <a:off x="672" y="2602"/>
              <a:ext cx="4274"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rPr>
                <a:t>         </a:t>
              </a: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13" name="Line 12">
              <a:extLst>
                <a:ext uri="{FF2B5EF4-FFF2-40B4-BE49-F238E27FC236}">
                  <a16:creationId xmlns:a16="http://schemas.microsoft.com/office/drawing/2014/main" id="{892A1758-D485-2D44-A7BB-DA3D1BAF3CD0}"/>
                </a:ext>
              </a:extLst>
            </p:cNvPr>
            <p:cNvSpPr>
              <a:spLocks noChangeShapeType="1"/>
            </p:cNvSpPr>
            <p:nvPr/>
          </p:nvSpPr>
          <p:spPr bwMode="auto">
            <a:xfrm>
              <a:off x="1334"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 name="Line 13">
              <a:extLst>
                <a:ext uri="{FF2B5EF4-FFF2-40B4-BE49-F238E27FC236}">
                  <a16:creationId xmlns:a16="http://schemas.microsoft.com/office/drawing/2014/main" id="{3379050D-7014-5943-98DC-AC11B2B4EBE5}"/>
                </a:ext>
              </a:extLst>
            </p:cNvPr>
            <p:cNvSpPr>
              <a:spLocks noChangeShapeType="1"/>
            </p:cNvSpPr>
            <p:nvPr/>
          </p:nvSpPr>
          <p:spPr bwMode="auto">
            <a:xfrm>
              <a:off x="1698"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 name="Line 14">
              <a:extLst>
                <a:ext uri="{FF2B5EF4-FFF2-40B4-BE49-F238E27FC236}">
                  <a16:creationId xmlns:a16="http://schemas.microsoft.com/office/drawing/2014/main" id="{91F38348-366B-7047-9F88-7DE2B38E3983}"/>
                </a:ext>
              </a:extLst>
            </p:cNvPr>
            <p:cNvSpPr>
              <a:spLocks noChangeShapeType="1"/>
            </p:cNvSpPr>
            <p:nvPr/>
          </p:nvSpPr>
          <p:spPr bwMode="auto">
            <a:xfrm>
              <a:off x="2062"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6" name="Line 15">
              <a:extLst>
                <a:ext uri="{FF2B5EF4-FFF2-40B4-BE49-F238E27FC236}">
                  <a16:creationId xmlns:a16="http://schemas.microsoft.com/office/drawing/2014/main" id="{D6388DA0-A48A-1A44-A35F-8A0DDF053EAD}"/>
                </a:ext>
              </a:extLst>
            </p:cNvPr>
            <p:cNvSpPr>
              <a:spLocks noChangeShapeType="1"/>
            </p:cNvSpPr>
            <p:nvPr/>
          </p:nvSpPr>
          <p:spPr bwMode="auto">
            <a:xfrm>
              <a:off x="2426"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7" name="Line 16">
              <a:extLst>
                <a:ext uri="{FF2B5EF4-FFF2-40B4-BE49-F238E27FC236}">
                  <a16:creationId xmlns:a16="http://schemas.microsoft.com/office/drawing/2014/main" id="{2CB069BB-27EC-BB49-991E-4BC022F6614A}"/>
                </a:ext>
              </a:extLst>
            </p:cNvPr>
            <p:cNvSpPr>
              <a:spLocks noChangeShapeType="1"/>
            </p:cNvSpPr>
            <p:nvPr/>
          </p:nvSpPr>
          <p:spPr bwMode="auto">
            <a:xfrm>
              <a:off x="2790"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8" name="Line 17">
              <a:extLst>
                <a:ext uri="{FF2B5EF4-FFF2-40B4-BE49-F238E27FC236}">
                  <a16:creationId xmlns:a16="http://schemas.microsoft.com/office/drawing/2014/main" id="{8C5D3E29-C4AC-994F-AEEA-A3E43343A944}"/>
                </a:ext>
              </a:extLst>
            </p:cNvPr>
            <p:cNvSpPr>
              <a:spLocks noChangeShapeType="1"/>
            </p:cNvSpPr>
            <p:nvPr/>
          </p:nvSpPr>
          <p:spPr bwMode="auto">
            <a:xfrm>
              <a:off x="3154"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9" name="Line 18">
              <a:extLst>
                <a:ext uri="{FF2B5EF4-FFF2-40B4-BE49-F238E27FC236}">
                  <a16:creationId xmlns:a16="http://schemas.microsoft.com/office/drawing/2014/main" id="{C52C6995-97D4-054A-8B0B-8FB496D62D1D}"/>
                </a:ext>
              </a:extLst>
            </p:cNvPr>
            <p:cNvSpPr>
              <a:spLocks noChangeShapeType="1"/>
            </p:cNvSpPr>
            <p:nvPr/>
          </p:nvSpPr>
          <p:spPr bwMode="auto">
            <a:xfrm>
              <a:off x="3518"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0" name="Line 19">
              <a:extLst>
                <a:ext uri="{FF2B5EF4-FFF2-40B4-BE49-F238E27FC236}">
                  <a16:creationId xmlns:a16="http://schemas.microsoft.com/office/drawing/2014/main" id="{B0A607C2-636F-E249-ACAC-04376831230B}"/>
                </a:ext>
              </a:extLst>
            </p:cNvPr>
            <p:cNvSpPr>
              <a:spLocks noChangeShapeType="1"/>
            </p:cNvSpPr>
            <p:nvPr/>
          </p:nvSpPr>
          <p:spPr bwMode="auto">
            <a:xfrm>
              <a:off x="3882"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1" name="Line 20">
              <a:extLst>
                <a:ext uri="{FF2B5EF4-FFF2-40B4-BE49-F238E27FC236}">
                  <a16:creationId xmlns:a16="http://schemas.microsoft.com/office/drawing/2014/main" id="{E9F9C0C7-B99D-444D-AFE6-E22B18573A03}"/>
                </a:ext>
              </a:extLst>
            </p:cNvPr>
            <p:cNvSpPr>
              <a:spLocks noChangeShapeType="1"/>
            </p:cNvSpPr>
            <p:nvPr/>
          </p:nvSpPr>
          <p:spPr bwMode="auto">
            <a:xfrm>
              <a:off x="4246"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2" name="Line 21">
              <a:extLst>
                <a:ext uri="{FF2B5EF4-FFF2-40B4-BE49-F238E27FC236}">
                  <a16:creationId xmlns:a16="http://schemas.microsoft.com/office/drawing/2014/main" id="{5A1B5716-BDC9-284B-A84B-16752D7C069A}"/>
                </a:ext>
              </a:extLst>
            </p:cNvPr>
            <p:cNvSpPr>
              <a:spLocks noChangeShapeType="1"/>
            </p:cNvSpPr>
            <p:nvPr/>
          </p:nvSpPr>
          <p:spPr bwMode="auto">
            <a:xfrm>
              <a:off x="4610" y="260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3" name="AutoShape 31">
              <a:extLst>
                <a:ext uri="{FF2B5EF4-FFF2-40B4-BE49-F238E27FC236}">
                  <a16:creationId xmlns:a16="http://schemas.microsoft.com/office/drawing/2014/main" id="{50086BA0-1FE3-1246-96D6-706828F97957}"/>
                </a:ext>
              </a:extLst>
            </p:cNvPr>
            <p:cNvSpPr>
              <a:spLocks noChangeArrowheads="1"/>
            </p:cNvSpPr>
            <p:nvPr/>
          </p:nvSpPr>
          <p:spPr bwMode="auto">
            <a:xfrm>
              <a:off x="3101" y="2112"/>
              <a:ext cx="1022" cy="233"/>
            </a:xfrm>
            <a:prstGeom prst="wedgeEllipseCallout">
              <a:avLst>
                <a:gd name="adj1" fmla="val -43736"/>
                <a:gd name="adj2" fmla="val 70171"/>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找</a:t>
              </a:r>
              <a:r>
                <a:rPr kumimoji="1" lang="en-US" altLang="zh-CN" sz="2000" b="0" i="0" u="none" strike="noStrike" kern="1200" cap="none" spc="0" normalizeH="0" baseline="0" noProof="0" dirty="0">
                  <a:ln>
                    <a:noFill/>
                  </a:ln>
                  <a:solidFill>
                    <a:srgbClr val="002060"/>
                  </a:solidFill>
                  <a:effectLst/>
                  <a:uLnTx/>
                  <a:uFillTx/>
                  <a:latin typeface="SimHei" panose="02010609060101010101" pitchFamily="49" charset="-122"/>
                  <a:ea typeface="SimHei" panose="02010609060101010101" pitchFamily="49" charset="-122"/>
                </a:rPr>
                <a:t>64</a:t>
              </a:r>
            </a:p>
          </p:txBody>
        </p:sp>
        <p:sp>
          <p:nvSpPr>
            <p:cNvPr id="24" name="Line 32">
              <a:extLst>
                <a:ext uri="{FF2B5EF4-FFF2-40B4-BE49-F238E27FC236}">
                  <a16:creationId xmlns:a16="http://schemas.microsoft.com/office/drawing/2014/main" id="{CB69178B-1CEC-6243-A400-843E5515A8CF}"/>
                </a:ext>
              </a:extLst>
            </p:cNvPr>
            <p:cNvSpPr>
              <a:spLocks noChangeShapeType="1"/>
            </p:cNvSpPr>
            <p:nvPr/>
          </p:nvSpPr>
          <p:spPr bwMode="auto">
            <a:xfrm>
              <a:off x="1008" y="259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
        <p:nvSpPr>
          <p:cNvPr id="25" name="Text Box 34">
            <a:extLst>
              <a:ext uri="{FF2B5EF4-FFF2-40B4-BE49-F238E27FC236}">
                <a16:creationId xmlns:a16="http://schemas.microsoft.com/office/drawing/2014/main" id="{9477549D-D7F1-FE4E-8899-4261C6618A9B}"/>
              </a:ext>
            </a:extLst>
          </p:cNvPr>
          <p:cNvSpPr txBox="1">
            <a:spLocks noChangeArrowheads="1"/>
          </p:cNvSpPr>
          <p:nvPr/>
        </p:nvSpPr>
        <p:spPr bwMode="auto">
          <a:xfrm>
            <a:off x="1531938" y="3005138"/>
            <a:ext cx="438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64</a:t>
            </a:r>
            <a:endPar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6" name="AutoShape 35">
            <a:extLst>
              <a:ext uri="{FF2B5EF4-FFF2-40B4-BE49-F238E27FC236}">
                <a16:creationId xmlns:a16="http://schemas.microsoft.com/office/drawing/2014/main" id="{2B1014C0-2ADE-E747-A9EB-AAC2FFDF3E48}"/>
              </a:ext>
            </a:extLst>
          </p:cNvPr>
          <p:cNvSpPr>
            <a:spLocks noChangeArrowheads="1"/>
          </p:cNvSpPr>
          <p:nvPr/>
        </p:nvSpPr>
        <p:spPr bwMode="auto">
          <a:xfrm>
            <a:off x="339853" y="3632963"/>
            <a:ext cx="914400" cy="672804"/>
          </a:xfrm>
          <a:prstGeom prst="cloudCallout">
            <a:avLst>
              <a:gd name="adj1" fmla="val 83412"/>
              <a:gd name="adj2" fmla="val -86853"/>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rPr>
              <a:t>监视哨</a:t>
            </a:r>
          </a:p>
        </p:txBody>
      </p:sp>
      <p:grpSp>
        <p:nvGrpSpPr>
          <p:cNvPr id="27" name="Group 36">
            <a:extLst>
              <a:ext uri="{FF2B5EF4-FFF2-40B4-BE49-F238E27FC236}">
                <a16:creationId xmlns:a16="http://schemas.microsoft.com/office/drawing/2014/main" id="{B29E7249-FAD0-C645-A967-95C9C10F5319}"/>
              </a:ext>
            </a:extLst>
          </p:cNvPr>
          <p:cNvGrpSpPr>
            <a:grpSpLocks/>
          </p:cNvGrpSpPr>
          <p:nvPr/>
        </p:nvGrpSpPr>
        <p:grpSpPr bwMode="auto">
          <a:xfrm>
            <a:off x="5418138" y="3462338"/>
            <a:ext cx="254000" cy="619125"/>
            <a:chOff x="975" y="1167"/>
            <a:chExt cx="160" cy="390"/>
          </a:xfrm>
        </p:grpSpPr>
        <p:sp>
          <p:nvSpPr>
            <p:cNvPr id="28" name="Line 37">
              <a:extLst>
                <a:ext uri="{FF2B5EF4-FFF2-40B4-BE49-F238E27FC236}">
                  <a16:creationId xmlns:a16="http://schemas.microsoft.com/office/drawing/2014/main" id="{D208D16A-DB6E-EF4C-8E8A-767BE4EBC28E}"/>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9" name="Text Box 38">
              <a:extLst>
                <a:ext uri="{FF2B5EF4-FFF2-40B4-BE49-F238E27FC236}">
                  <a16:creationId xmlns:a16="http://schemas.microsoft.com/office/drawing/2014/main" id="{0BED0664-4317-F847-AB8A-82EC8CC61BC0}"/>
                </a:ext>
              </a:extLst>
            </p:cNvPr>
            <p:cNvSpPr txBox="1">
              <a:spLocks noChangeArrowheads="1"/>
            </p:cNvSpPr>
            <p:nvPr/>
          </p:nvSpPr>
          <p:spPr bwMode="auto">
            <a:xfrm>
              <a:off x="975" y="1307"/>
              <a:ext cx="16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i</a:t>
              </a:r>
            </a:p>
          </p:txBody>
        </p:sp>
      </p:grpSp>
      <p:grpSp>
        <p:nvGrpSpPr>
          <p:cNvPr id="30" name="Group 39">
            <a:extLst>
              <a:ext uri="{FF2B5EF4-FFF2-40B4-BE49-F238E27FC236}">
                <a16:creationId xmlns:a16="http://schemas.microsoft.com/office/drawing/2014/main" id="{5D5BA70E-0FED-7645-B2E5-66C08C330FE9}"/>
              </a:ext>
            </a:extLst>
          </p:cNvPr>
          <p:cNvGrpSpPr>
            <a:grpSpLocks/>
          </p:cNvGrpSpPr>
          <p:nvPr/>
        </p:nvGrpSpPr>
        <p:grpSpPr bwMode="auto">
          <a:xfrm>
            <a:off x="6008688" y="3462338"/>
            <a:ext cx="254000" cy="619125"/>
            <a:chOff x="975" y="1167"/>
            <a:chExt cx="160" cy="390"/>
          </a:xfrm>
        </p:grpSpPr>
        <p:sp>
          <p:nvSpPr>
            <p:cNvPr id="31" name="Line 40">
              <a:extLst>
                <a:ext uri="{FF2B5EF4-FFF2-40B4-BE49-F238E27FC236}">
                  <a16:creationId xmlns:a16="http://schemas.microsoft.com/office/drawing/2014/main" id="{E2887339-46BF-CF4E-B8A8-CD25DDB02D6D}"/>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2" name="Text Box 41">
              <a:extLst>
                <a:ext uri="{FF2B5EF4-FFF2-40B4-BE49-F238E27FC236}">
                  <a16:creationId xmlns:a16="http://schemas.microsoft.com/office/drawing/2014/main" id="{7F0D8DA9-C2D0-A14D-981C-6EB1150ED00D}"/>
                </a:ext>
              </a:extLst>
            </p:cNvPr>
            <p:cNvSpPr txBox="1">
              <a:spLocks noChangeArrowheads="1"/>
            </p:cNvSpPr>
            <p:nvPr/>
          </p:nvSpPr>
          <p:spPr bwMode="auto">
            <a:xfrm>
              <a:off x="975" y="1307"/>
              <a:ext cx="16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i</a:t>
              </a:r>
            </a:p>
          </p:txBody>
        </p:sp>
      </p:grpSp>
      <p:grpSp>
        <p:nvGrpSpPr>
          <p:cNvPr id="33" name="Group 42">
            <a:extLst>
              <a:ext uri="{FF2B5EF4-FFF2-40B4-BE49-F238E27FC236}">
                <a16:creationId xmlns:a16="http://schemas.microsoft.com/office/drawing/2014/main" id="{9D6D1B12-3C8E-7141-B04E-B023A9B03EB1}"/>
              </a:ext>
            </a:extLst>
          </p:cNvPr>
          <p:cNvGrpSpPr>
            <a:grpSpLocks/>
          </p:cNvGrpSpPr>
          <p:nvPr/>
        </p:nvGrpSpPr>
        <p:grpSpPr bwMode="auto">
          <a:xfrm>
            <a:off x="6599238" y="3462338"/>
            <a:ext cx="254000" cy="619125"/>
            <a:chOff x="975" y="1167"/>
            <a:chExt cx="160" cy="390"/>
          </a:xfrm>
        </p:grpSpPr>
        <p:sp>
          <p:nvSpPr>
            <p:cNvPr id="34" name="Line 43">
              <a:extLst>
                <a:ext uri="{FF2B5EF4-FFF2-40B4-BE49-F238E27FC236}">
                  <a16:creationId xmlns:a16="http://schemas.microsoft.com/office/drawing/2014/main" id="{C8E60B9A-F1B6-0F47-B795-473F66333703}"/>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5" name="Text Box 44">
              <a:extLst>
                <a:ext uri="{FF2B5EF4-FFF2-40B4-BE49-F238E27FC236}">
                  <a16:creationId xmlns:a16="http://schemas.microsoft.com/office/drawing/2014/main" id="{C80063A6-A959-B041-AEBE-B3E32C9BCE75}"/>
                </a:ext>
              </a:extLst>
            </p:cNvPr>
            <p:cNvSpPr txBox="1">
              <a:spLocks noChangeArrowheads="1"/>
            </p:cNvSpPr>
            <p:nvPr/>
          </p:nvSpPr>
          <p:spPr bwMode="auto">
            <a:xfrm>
              <a:off x="975" y="1307"/>
              <a:ext cx="16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i</a:t>
              </a:r>
            </a:p>
          </p:txBody>
        </p:sp>
      </p:grpSp>
      <p:grpSp>
        <p:nvGrpSpPr>
          <p:cNvPr id="36" name="Group 45">
            <a:extLst>
              <a:ext uri="{FF2B5EF4-FFF2-40B4-BE49-F238E27FC236}">
                <a16:creationId xmlns:a16="http://schemas.microsoft.com/office/drawing/2014/main" id="{AFE73A8B-260F-C047-8276-C85800A3AA76}"/>
              </a:ext>
            </a:extLst>
          </p:cNvPr>
          <p:cNvGrpSpPr>
            <a:grpSpLocks/>
          </p:cNvGrpSpPr>
          <p:nvPr/>
        </p:nvGrpSpPr>
        <p:grpSpPr bwMode="auto">
          <a:xfrm>
            <a:off x="7189788" y="3462338"/>
            <a:ext cx="254000" cy="619125"/>
            <a:chOff x="975" y="1167"/>
            <a:chExt cx="160" cy="390"/>
          </a:xfrm>
        </p:grpSpPr>
        <p:sp>
          <p:nvSpPr>
            <p:cNvPr id="37" name="Line 46">
              <a:extLst>
                <a:ext uri="{FF2B5EF4-FFF2-40B4-BE49-F238E27FC236}">
                  <a16:creationId xmlns:a16="http://schemas.microsoft.com/office/drawing/2014/main" id="{838A0890-E9DF-0E40-BD81-CBD030424EEA}"/>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8" name="Text Box 47">
              <a:extLst>
                <a:ext uri="{FF2B5EF4-FFF2-40B4-BE49-F238E27FC236}">
                  <a16:creationId xmlns:a16="http://schemas.microsoft.com/office/drawing/2014/main" id="{01AD4CF6-702D-7B45-8914-E65DEFCA5027}"/>
                </a:ext>
              </a:extLst>
            </p:cNvPr>
            <p:cNvSpPr txBox="1">
              <a:spLocks noChangeArrowheads="1"/>
            </p:cNvSpPr>
            <p:nvPr/>
          </p:nvSpPr>
          <p:spPr bwMode="auto">
            <a:xfrm>
              <a:off x="975" y="1307"/>
              <a:ext cx="16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i</a:t>
              </a:r>
            </a:p>
          </p:txBody>
        </p:sp>
      </p:grpSp>
      <p:sp>
        <p:nvSpPr>
          <p:cNvPr id="39" name="Text Box 48">
            <a:extLst>
              <a:ext uri="{FF2B5EF4-FFF2-40B4-BE49-F238E27FC236}">
                <a16:creationId xmlns:a16="http://schemas.microsoft.com/office/drawing/2014/main" id="{20840F77-AD16-7C43-A39C-D2D59E2EAA8A}"/>
              </a:ext>
            </a:extLst>
          </p:cNvPr>
          <p:cNvSpPr txBox="1">
            <a:spLocks noChangeArrowheads="1"/>
          </p:cNvSpPr>
          <p:nvPr/>
        </p:nvSpPr>
        <p:spPr bwMode="auto">
          <a:xfrm>
            <a:off x="7070725" y="4194175"/>
            <a:ext cx="1470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比较次数</a:t>
            </a:r>
            <a:r>
              <a:rPr kumimoji="1" lang="en-US" altLang="zh-CN"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=5</a:t>
            </a:r>
          </a:p>
        </p:txBody>
      </p:sp>
      <p:sp>
        <p:nvSpPr>
          <p:cNvPr id="40" name="Text Box 49">
            <a:extLst>
              <a:ext uri="{FF2B5EF4-FFF2-40B4-BE49-F238E27FC236}">
                <a16:creationId xmlns:a16="http://schemas.microsoft.com/office/drawing/2014/main" id="{FE29586A-50E0-064D-B726-E1D6E6D70A57}"/>
              </a:ext>
            </a:extLst>
          </p:cNvPr>
          <p:cNvSpPr txBox="1">
            <a:spLocks noChangeArrowheads="1"/>
          </p:cNvSpPr>
          <p:nvPr/>
        </p:nvSpPr>
        <p:spPr bwMode="auto">
          <a:xfrm>
            <a:off x="1257624" y="4392612"/>
            <a:ext cx="4328028"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比较次数：</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查找第</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n</a:t>
            </a:r>
            <a:r>
              <a:rPr kumimoji="1" lang="zh-CN"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个元素：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查找第</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n-1</a:t>
            </a:r>
            <a:r>
              <a:rPr kumimoji="1" lang="zh-CN"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个元素：2</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查找第</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个元素：   </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n</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查找第</a:t>
            </a:r>
            <a:r>
              <a:rPr kumimoji="1" lang="en-US" altLang="zh-CN" sz="2000" b="0" i="0" u="none" strike="noStrike" kern="1200" cap="none" spc="0" normalizeH="0" baseline="0" noProof="0" dirty="0" err="1">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i</a:t>
            </a:r>
            <a:r>
              <a:rPr kumimoji="1" lang="zh-CN"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个元素：    </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n+1-i</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查找失败</a:t>
            </a:r>
            <a:r>
              <a:rPr kumimoji="1" lang="zh-CN"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n+1</a:t>
            </a:r>
          </a:p>
        </p:txBody>
      </p:sp>
      <mc:AlternateContent xmlns:mc="http://schemas.openxmlformats.org/markup-compatibility/2006" xmlns:a14="http://schemas.microsoft.com/office/drawing/2010/main">
        <mc:Choice Requires="a14">
          <p:sp>
            <p:nvSpPr>
              <p:cNvPr id="41" name="Object 5">
                <a:extLst>
                  <a:ext uri="{FF2B5EF4-FFF2-40B4-BE49-F238E27FC236}">
                    <a16:creationId xmlns:a16="http://schemas.microsoft.com/office/drawing/2014/main" id="{414EEAB9-DFE9-0B4F-9364-4B2FB59CF744}"/>
                  </a:ext>
                </a:extLst>
              </p:cNvPr>
              <p:cNvSpPr txBox="1"/>
              <p:nvPr/>
            </p:nvSpPr>
            <p:spPr bwMode="auto">
              <a:xfrm>
                <a:off x="4992688" y="4974057"/>
                <a:ext cx="3467100" cy="1156310"/>
              </a:xfrm>
              <a:prstGeom prst="rect">
                <a:avLst/>
              </a:prstGeom>
              <a:noFill/>
              <a:ln>
                <a:noFill/>
              </a:ln>
              <a:effectLst/>
            </p:spPr>
            <p:txBody>
              <a:bodyPr>
                <a:noAutofit/>
              </a:bodyPr>
              <a:lstStyle/>
              <a:p>
                <a:pPr/>
                <a14:m>
                  <m:oMathPara xmlns:m="http://schemas.openxmlformats.org/officeDocument/2006/math">
                    <m:oMathParaPr>
                      <m:jc m:val="centerGroup"/>
                    </m:oMathParaPr>
                    <m:oMath xmlns:m="http://schemas.openxmlformats.org/officeDocument/2006/math">
                      <m:r>
                        <a:rPr lang="zh-Hans-HK" altLang="en-US" sz="2000" i="1" smtClean="0">
                          <a:solidFill>
                            <a:schemeClr val="tx1"/>
                          </a:solidFill>
                          <a:latin typeface="Cambria Math" panose="02040503050406030204" pitchFamily="18" charset="0"/>
                        </a:rPr>
                        <m:t>概率相等</m:t>
                      </m:r>
                      <m:sSub>
                        <m:sSubPr>
                          <m:ctrlPr>
                            <a:rPr lang="zh-Hans-HK" altLang="en-US" sz="2000" i="1" smtClean="0">
                              <a:solidFill>
                                <a:schemeClr val="accent5">
                                  <a:lumMod val="25000"/>
                                </a:schemeClr>
                              </a:solidFill>
                              <a:latin typeface="Cambria Math" panose="02040503050406030204" pitchFamily="18" charset="0"/>
                            </a:rPr>
                          </m:ctrlPr>
                        </m:sSubPr>
                        <m:e>
                          <m:r>
                            <a:rPr lang="zh-Hans-HK" altLang="en-US" sz="2000" i="1">
                              <a:solidFill>
                                <a:schemeClr val="accent5">
                                  <a:lumMod val="25000"/>
                                </a:schemeClr>
                              </a:solidFill>
                              <a:latin typeface="Cambria Math" panose="02040503050406030204" pitchFamily="18" charset="0"/>
                            </a:rPr>
                            <m:t>𝑝</m:t>
                          </m:r>
                        </m:e>
                        <m:sub>
                          <m:r>
                            <a:rPr lang="zh-Hans-HK" altLang="en-US" sz="2000" i="1">
                              <a:solidFill>
                                <a:schemeClr val="accent5">
                                  <a:lumMod val="25000"/>
                                </a:schemeClr>
                              </a:solidFill>
                              <a:latin typeface="Cambria Math" panose="02040503050406030204" pitchFamily="18" charset="0"/>
                            </a:rPr>
                            <m:t>𝑖</m:t>
                          </m:r>
                        </m:sub>
                      </m:sSub>
                      <m:r>
                        <a:rPr lang="zh-Hans-HK" altLang="en-US" sz="2000" i="1">
                          <a:solidFill>
                            <a:schemeClr val="accent5">
                              <a:lumMod val="25000"/>
                            </a:schemeClr>
                          </a:solidFill>
                          <a:latin typeface="Cambria Math" panose="02040503050406030204" pitchFamily="18" charset="0"/>
                        </a:rPr>
                        <m:t>=</m:t>
                      </m:r>
                      <m:f>
                        <m:fPr>
                          <m:ctrlPr>
                            <a:rPr lang="zh-Hans-HK" altLang="en-US" sz="2000" i="1">
                              <a:solidFill>
                                <a:schemeClr val="accent5">
                                  <a:lumMod val="25000"/>
                                </a:schemeClr>
                              </a:solidFill>
                              <a:latin typeface="Cambria Math" panose="02040503050406030204" pitchFamily="18" charset="0"/>
                            </a:rPr>
                          </m:ctrlPr>
                        </m:fPr>
                        <m:num>
                          <m:r>
                            <a:rPr lang="zh-Hans-HK" altLang="en-US" sz="2000" i="1">
                              <a:solidFill>
                                <a:schemeClr val="accent5">
                                  <a:lumMod val="25000"/>
                                </a:schemeClr>
                              </a:solidFill>
                              <a:latin typeface="Cambria Math" panose="02040503050406030204" pitchFamily="18" charset="0"/>
                            </a:rPr>
                            <m:t>1</m:t>
                          </m:r>
                        </m:num>
                        <m:den>
                          <m:r>
                            <a:rPr lang="zh-Hans-HK" altLang="en-US" sz="2000" i="1">
                              <a:solidFill>
                                <a:schemeClr val="accent5">
                                  <a:lumMod val="25000"/>
                                </a:schemeClr>
                              </a:solidFill>
                              <a:latin typeface="Cambria Math" panose="02040503050406030204" pitchFamily="18" charset="0"/>
                            </a:rPr>
                            <m:t>𝑛</m:t>
                          </m:r>
                        </m:den>
                      </m:f>
                    </m:oMath>
                  </m:oMathPara>
                </a14:m>
                <a:endParaRPr lang="en-US" altLang="zh-CN" sz="2000" i="1" dirty="0">
                  <a:solidFill>
                    <a:schemeClr val="accent5">
                      <a:lumMod val="25000"/>
                    </a:schemeClr>
                  </a:solidFill>
                  <a:latin typeface="Cambria Math" panose="02040503050406030204" pitchFamily="18" charset="0"/>
                </a:endParaRPr>
              </a:p>
              <a:p>
                <a:pPr/>
                <a:br>
                  <a:rPr lang="zh-Hans-HK" altLang="en-US" sz="2000" i="1" dirty="0">
                    <a:solidFill>
                      <a:schemeClr val="accent5">
                        <a:lumMod val="25000"/>
                      </a:schemeClr>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zh-Hans-HK" altLang="en-US" sz="2000" i="1">
                          <a:solidFill>
                            <a:schemeClr val="accent5">
                              <a:lumMod val="25000"/>
                            </a:schemeClr>
                          </a:solidFill>
                          <a:latin typeface="Cambria Math" panose="02040503050406030204" pitchFamily="18" charset="0"/>
                        </a:rPr>
                        <m:t>则</m:t>
                      </m:r>
                      <m:r>
                        <a:rPr lang="zh-Hans-HK" altLang="en-US" sz="2000" i="1">
                          <a:solidFill>
                            <a:schemeClr val="accent5">
                              <a:lumMod val="25000"/>
                            </a:schemeClr>
                          </a:solidFill>
                          <a:latin typeface="Cambria Math" panose="02040503050406030204" pitchFamily="18" charset="0"/>
                        </a:rPr>
                        <m:t>𝐴𝑆𝐿</m:t>
                      </m:r>
                      <m:r>
                        <a:rPr lang="zh-Hans-HK" altLang="en-US" sz="2000" i="1">
                          <a:solidFill>
                            <a:schemeClr val="accent5">
                              <a:lumMod val="25000"/>
                            </a:schemeClr>
                          </a:solidFill>
                          <a:latin typeface="Cambria Math" panose="02040503050406030204" pitchFamily="18" charset="0"/>
                        </a:rPr>
                        <m:t>=</m:t>
                      </m:r>
                      <m:f>
                        <m:fPr>
                          <m:ctrlPr>
                            <a:rPr lang="zh-Hans-HK" altLang="en-US" sz="2000" i="1">
                              <a:solidFill>
                                <a:schemeClr val="accent5">
                                  <a:lumMod val="25000"/>
                                </a:schemeClr>
                              </a:solidFill>
                              <a:latin typeface="Cambria Math" panose="02040503050406030204" pitchFamily="18" charset="0"/>
                            </a:rPr>
                          </m:ctrlPr>
                        </m:fPr>
                        <m:num>
                          <m:r>
                            <a:rPr lang="zh-Hans-HK" altLang="en-US" sz="2000" i="1">
                              <a:solidFill>
                                <a:schemeClr val="accent5">
                                  <a:lumMod val="25000"/>
                                </a:schemeClr>
                              </a:solidFill>
                              <a:latin typeface="Cambria Math" panose="02040503050406030204" pitchFamily="18" charset="0"/>
                            </a:rPr>
                            <m:t>1</m:t>
                          </m:r>
                        </m:num>
                        <m:den>
                          <m:r>
                            <a:rPr lang="zh-Hans-HK" altLang="en-US" sz="2000" i="1">
                              <a:solidFill>
                                <a:schemeClr val="accent5">
                                  <a:lumMod val="25000"/>
                                </a:schemeClr>
                              </a:solidFill>
                              <a:latin typeface="Cambria Math" panose="02040503050406030204" pitchFamily="18" charset="0"/>
                            </a:rPr>
                            <m:t>𝑛</m:t>
                          </m:r>
                        </m:den>
                      </m:f>
                      <m:r>
                        <a:rPr lang="zh-Hans-HK" altLang="en-US" sz="2000" i="1">
                          <a:solidFill>
                            <a:schemeClr val="accent5">
                              <a:lumMod val="25000"/>
                            </a:schemeClr>
                          </a:solidFill>
                          <a:latin typeface="Cambria Math" panose="02040503050406030204" pitchFamily="18" charset="0"/>
                        </a:rPr>
                        <m:t>⋅</m:t>
                      </m:r>
                      <m:f>
                        <m:fPr>
                          <m:ctrlPr>
                            <a:rPr lang="zh-Hans-HK" altLang="en-US" sz="2000" i="1">
                              <a:solidFill>
                                <a:schemeClr val="accent5">
                                  <a:lumMod val="25000"/>
                                </a:schemeClr>
                              </a:solidFill>
                              <a:latin typeface="Cambria Math" panose="02040503050406030204" pitchFamily="18" charset="0"/>
                            </a:rPr>
                          </m:ctrlPr>
                        </m:fPr>
                        <m:num>
                          <m:r>
                            <a:rPr lang="zh-Hans-HK" altLang="en-US" sz="2000" i="1">
                              <a:solidFill>
                                <a:schemeClr val="accent5">
                                  <a:lumMod val="25000"/>
                                </a:schemeClr>
                              </a:solidFill>
                              <a:latin typeface="Cambria Math" panose="02040503050406030204" pitchFamily="18" charset="0"/>
                            </a:rPr>
                            <m:t>𝑛</m:t>
                          </m:r>
                          <m:r>
                            <a:rPr lang="zh-Hans-HK" altLang="en-US" sz="2000" i="1">
                              <a:solidFill>
                                <a:schemeClr val="accent5">
                                  <a:lumMod val="25000"/>
                                </a:schemeClr>
                              </a:solidFill>
                              <a:latin typeface="Cambria Math" panose="02040503050406030204" pitchFamily="18" charset="0"/>
                            </a:rPr>
                            <m:t>(</m:t>
                          </m:r>
                          <m:r>
                            <a:rPr lang="zh-Hans-HK" altLang="en-US" sz="2000" i="1">
                              <a:solidFill>
                                <a:schemeClr val="accent5">
                                  <a:lumMod val="25000"/>
                                </a:schemeClr>
                              </a:solidFill>
                              <a:latin typeface="Cambria Math" panose="02040503050406030204" pitchFamily="18" charset="0"/>
                            </a:rPr>
                            <m:t>𝑛</m:t>
                          </m:r>
                          <m:r>
                            <a:rPr lang="zh-Hans-HK" altLang="en-US" sz="2000" i="1">
                              <a:solidFill>
                                <a:schemeClr val="accent5">
                                  <a:lumMod val="25000"/>
                                </a:schemeClr>
                              </a:solidFill>
                              <a:latin typeface="Cambria Math" panose="02040503050406030204" pitchFamily="18" charset="0"/>
                            </a:rPr>
                            <m:t>+1)</m:t>
                          </m:r>
                        </m:num>
                        <m:den>
                          <m:r>
                            <a:rPr lang="zh-Hans-HK" altLang="en-US" sz="2000" i="1">
                              <a:solidFill>
                                <a:schemeClr val="accent5">
                                  <a:lumMod val="25000"/>
                                </a:schemeClr>
                              </a:solidFill>
                              <a:latin typeface="Cambria Math" panose="02040503050406030204" pitchFamily="18" charset="0"/>
                            </a:rPr>
                            <m:t>2</m:t>
                          </m:r>
                        </m:den>
                      </m:f>
                      <m:r>
                        <a:rPr lang="zh-Hans-HK" altLang="en-US" sz="2000" i="1">
                          <a:solidFill>
                            <a:schemeClr val="accent5">
                              <a:lumMod val="25000"/>
                            </a:schemeClr>
                          </a:solidFill>
                          <a:latin typeface="Cambria Math" panose="02040503050406030204" pitchFamily="18" charset="0"/>
                        </a:rPr>
                        <m:t>=</m:t>
                      </m:r>
                      <m:f>
                        <m:fPr>
                          <m:ctrlPr>
                            <a:rPr lang="zh-Hans-HK" altLang="en-US" sz="2000" i="1">
                              <a:solidFill>
                                <a:schemeClr val="accent5">
                                  <a:lumMod val="25000"/>
                                </a:schemeClr>
                              </a:solidFill>
                              <a:latin typeface="Cambria Math" panose="02040503050406030204" pitchFamily="18" charset="0"/>
                            </a:rPr>
                          </m:ctrlPr>
                        </m:fPr>
                        <m:num>
                          <m:r>
                            <a:rPr lang="zh-Hans-HK" altLang="en-US" sz="2000" i="1">
                              <a:solidFill>
                                <a:schemeClr val="accent5">
                                  <a:lumMod val="25000"/>
                                </a:schemeClr>
                              </a:solidFill>
                              <a:latin typeface="Cambria Math" panose="02040503050406030204" pitchFamily="18" charset="0"/>
                            </a:rPr>
                            <m:t>𝑛</m:t>
                          </m:r>
                          <m:r>
                            <a:rPr lang="zh-Hans-HK" altLang="en-US" sz="2000" i="1">
                              <a:solidFill>
                                <a:schemeClr val="accent5">
                                  <a:lumMod val="25000"/>
                                </a:schemeClr>
                              </a:solidFill>
                              <a:latin typeface="Cambria Math" panose="02040503050406030204" pitchFamily="18" charset="0"/>
                            </a:rPr>
                            <m:t>+1</m:t>
                          </m:r>
                        </m:num>
                        <m:den>
                          <m:r>
                            <a:rPr lang="zh-Hans-HK" altLang="en-US" sz="2000" i="1">
                              <a:solidFill>
                                <a:schemeClr val="accent5">
                                  <a:lumMod val="25000"/>
                                </a:schemeClr>
                              </a:solidFill>
                              <a:latin typeface="Cambria Math" panose="02040503050406030204" pitchFamily="18" charset="0"/>
                            </a:rPr>
                            <m:t>2</m:t>
                          </m:r>
                        </m:den>
                      </m:f>
                    </m:oMath>
                  </m:oMathPara>
                </a14:m>
                <a:endParaRPr lang="zh-Hans-HK" altLang="en-US" sz="2000" dirty="0">
                  <a:solidFill>
                    <a:schemeClr val="tx1"/>
                  </a:solidFill>
                  <a:latin typeface="Times New Roman" panose="02020603050405020304" pitchFamily="18" charset="0"/>
                  <a:ea typeface="SimHei" panose="02010609060101010101" pitchFamily="49" charset="-122"/>
                  <a:cs typeface="Times New Roman" panose="02020603050405020304" pitchFamily="18" charset="0"/>
                </a:endParaRPr>
              </a:p>
            </p:txBody>
          </p:sp>
        </mc:Choice>
        <mc:Fallback xmlns="">
          <p:sp>
            <p:nvSpPr>
              <p:cNvPr id="41" name="Object 5">
                <a:extLst>
                  <a:ext uri="{FF2B5EF4-FFF2-40B4-BE49-F238E27FC236}">
                    <a16:creationId xmlns:a16="http://schemas.microsoft.com/office/drawing/2014/main" id="{414EEAB9-DFE9-0B4F-9364-4B2FB59CF744}"/>
                  </a:ext>
                </a:extLst>
              </p:cNvPr>
              <p:cNvSpPr txBox="1">
                <a:spLocks noRot="1" noChangeAspect="1" noMove="1" noResize="1" noEditPoints="1" noAdjustHandles="1" noChangeArrowheads="1" noChangeShapeType="1" noTextEdit="1"/>
              </p:cNvSpPr>
              <p:nvPr/>
            </p:nvSpPr>
            <p:spPr bwMode="auto">
              <a:xfrm>
                <a:off x="4992688" y="4974057"/>
                <a:ext cx="3467100" cy="1156310"/>
              </a:xfrm>
              <a:prstGeom prst="rect">
                <a:avLst/>
              </a:prstGeom>
              <a:blipFill>
                <a:blip r:embed="rId4"/>
                <a:stretch>
                  <a:fillRect b="-36957"/>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280180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ox(ou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25">
                                            <p:txEl>
                                              <p:pRg st="0" end="0"/>
                                            </p:txEl>
                                          </p:spTgt>
                                        </p:tgtEl>
                                        <p:attrNameLst>
                                          <p:attrName>style.visibility</p:attrName>
                                        </p:attrNameLst>
                                      </p:cBhvr>
                                      <p:to>
                                        <p:strVal val="visible"/>
                                      </p:to>
                                    </p:set>
                                    <p:animEffect transition="in" filter="box(out)">
                                      <p:cBhvr>
                                        <p:cTn id="24" dur="500"/>
                                        <p:tgtEl>
                                          <p:spTgt spid="2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ox(out)">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499"/>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499"/>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499"/>
                                          </p:stCondLst>
                                        </p:cTn>
                                        <p:tgtEl>
                                          <p:spTgt spid="33"/>
                                        </p:tgtEl>
                                        <p:attrNameLst>
                                          <p:attrName>style.visibility</p:attrName>
                                        </p:attrNameLst>
                                      </p:cBhvr>
                                      <p:to>
                                        <p:strVal val="visible"/>
                                      </p:to>
                                    </p:se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499"/>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4" presetClass="entr" presetSubtype="32" fill="hold" grpId="0" nodeType="clickEffect">
                                  <p:stCondLst>
                                    <p:cond delay="0"/>
                                  </p:stCondLst>
                                  <p:childTnLst>
                                    <p:set>
                                      <p:cBhvr>
                                        <p:cTn id="53" dur="1" fill="hold">
                                          <p:stCondLst>
                                            <p:cond delay="0"/>
                                          </p:stCondLst>
                                        </p:cTn>
                                        <p:tgtEl>
                                          <p:spTgt spid="39">
                                            <p:txEl>
                                              <p:pRg st="0" end="0"/>
                                            </p:txEl>
                                          </p:spTgt>
                                        </p:tgtEl>
                                        <p:attrNameLst>
                                          <p:attrName>style.visibility</p:attrName>
                                        </p:attrNameLst>
                                      </p:cBhvr>
                                      <p:to>
                                        <p:strVal val="visible"/>
                                      </p:to>
                                    </p:set>
                                    <p:animEffect transition="in" filter="box(out)">
                                      <p:cBhvr>
                                        <p:cTn id="54" dur="500"/>
                                        <p:tgtEl>
                                          <p:spTgt spid="39">
                                            <p:txEl>
                                              <p:pRg st="0" end="0"/>
                                            </p:txEl>
                                          </p:spTgt>
                                        </p:tgtEl>
                                      </p:cBhvr>
                                    </p:animEffect>
                                  </p:childTnLst>
                                  <p:subTnLst>
                                    <p:set>
                                      <p:cBhvr override="childStyle">
                                        <p:cTn dur="1" fill="hold" display="0" masterRel="nextClick" afterEffect="1"/>
                                        <p:tgtEl>
                                          <p:spTgt spid="39">
                                            <p:txEl>
                                              <p:pRg st="0" end="0"/>
                                            </p:txEl>
                                          </p:spTgt>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4" presetClass="entr" presetSubtype="32" fill="hold" grpId="0" nodeType="clickEffect">
                                  <p:stCondLst>
                                    <p:cond delay="0"/>
                                  </p:stCondLst>
                                  <p:childTnLst>
                                    <p:set>
                                      <p:cBhvr>
                                        <p:cTn id="58" dur="1" fill="hold">
                                          <p:stCondLst>
                                            <p:cond delay="0"/>
                                          </p:stCondLst>
                                        </p:cTn>
                                        <p:tgtEl>
                                          <p:spTgt spid="40">
                                            <p:txEl>
                                              <p:pRg st="0" end="0"/>
                                            </p:txEl>
                                          </p:spTgt>
                                        </p:tgtEl>
                                        <p:attrNameLst>
                                          <p:attrName>style.visibility</p:attrName>
                                        </p:attrNameLst>
                                      </p:cBhvr>
                                      <p:to>
                                        <p:strVal val="visible"/>
                                      </p:to>
                                    </p:set>
                                    <p:animEffect transition="in" filter="box(out)">
                                      <p:cBhvr>
                                        <p:cTn id="59" dur="500"/>
                                        <p:tgtEl>
                                          <p:spTgt spid="40">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4" presetClass="entr" presetSubtype="32" fill="hold" grpId="0" nodeType="clickEffect">
                                  <p:stCondLst>
                                    <p:cond delay="0"/>
                                  </p:stCondLst>
                                  <p:childTnLst>
                                    <p:set>
                                      <p:cBhvr>
                                        <p:cTn id="63" dur="1" fill="hold">
                                          <p:stCondLst>
                                            <p:cond delay="0"/>
                                          </p:stCondLst>
                                        </p:cTn>
                                        <p:tgtEl>
                                          <p:spTgt spid="40">
                                            <p:txEl>
                                              <p:pRg st="1" end="1"/>
                                            </p:txEl>
                                          </p:spTgt>
                                        </p:tgtEl>
                                        <p:attrNameLst>
                                          <p:attrName>style.visibility</p:attrName>
                                        </p:attrNameLst>
                                      </p:cBhvr>
                                      <p:to>
                                        <p:strVal val="visible"/>
                                      </p:to>
                                    </p:set>
                                    <p:animEffect transition="in" filter="box(out)">
                                      <p:cBhvr>
                                        <p:cTn id="64" dur="500"/>
                                        <p:tgtEl>
                                          <p:spTgt spid="40">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32" fill="hold" grpId="0" nodeType="clickEffect">
                                  <p:stCondLst>
                                    <p:cond delay="0"/>
                                  </p:stCondLst>
                                  <p:childTnLst>
                                    <p:set>
                                      <p:cBhvr>
                                        <p:cTn id="68" dur="1" fill="hold">
                                          <p:stCondLst>
                                            <p:cond delay="0"/>
                                          </p:stCondLst>
                                        </p:cTn>
                                        <p:tgtEl>
                                          <p:spTgt spid="40">
                                            <p:txEl>
                                              <p:pRg st="2" end="2"/>
                                            </p:txEl>
                                          </p:spTgt>
                                        </p:tgtEl>
                                        <p:attrNameLst>
                                          <p:attrName>style.visibility</p:attrName>
                                        </p:attrNameLst>
                                      </p:cBhvr>
                                      <p:to>
                                        <p:strVal val="visible"/>
                                      </p:to>
                                    </p:set>
                                    <p:animEffect transition="in" filter="box(out)">
                                      <p:cBhvr>
                                        <p:cTn id="69" dur="500"/>
                                        <p:tgtEl>
                                          <p:spTgt spid="40">
                                            <p:txEl>
                                              <p:pRg st="2" end="2"/>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4" presetClass="entr" presetSubtype="32" fill="hold" grpId="0" nodeType="clickEffect">
                                  <p:stCondLst>
                                    <p:cond delay="0"/>
                                  </p:stCondLst>
                                  <p:childTnLst>
                                    <p:set>
                                      <p:cBhvr>
                                        <p:cTn id="73" dur="1" fill="hold">
                                          <p:stCondLst>
                                            <p:cond delay="0"/>
                                          </p:stCondLst>
                                        </p:cTn>
                                        <p:tgtEl>
                                          <p:spTgt spid="40">
                                            <p:txEl>
                                              <p:pRg st="3" end="3"/>
                                            </p:txEl>
                                          </p:spTgt>
                                        </p:tgtEl>
                                        <p:attrNameLst>
                                          <p:attrName>style.visibility</p:attrName>
                                        </p:attrNameLst>
                                      </p:cBhvr>
                                      <p:to>
                                        <p:strVal val="visible"/>
                                      </p:to>
                                    </p:set>
                                    <p:animEffect transition="in" filter="box(out)">
                                      <p:cBhvr>
                                        <p:cTn id="74" dur="500"/>
                                        <p:tgtEl>
                                          <p:spTgt spid="40">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4" presetClass="entr" presetSubtype="32" fill="hold" grpId="0" nodeType="clickEffect">
                                  <p:stCondLst>
                                    <p:cond delay="0"/>
                                  </p:stCondLst>
                                  <p:childTnLst>
                                    <p:set>
                                      <p:cBhvr>
                                        <p:cTn id="78" dur="1" fill="hold">
                                          <p:stCondLst>
                                            <p:cond delay="0"/>
                                          </p:stCondLst>
                                        </p:cTn>
                                        <p:tgtEl>
                                          <p:spTgt spid="40">
                                            <p:txEl>
                                              <p:pRg st="4" end="4"/>
                                            </p:txEl>
                                          </p:spTgt>
                                        </p:tgtEl>
                                        <p:attrNameLst>
                                          <p:attrName>style.visibility</p:attrName>
                                        </p:attrNameLst>
                                      </p:cBhvr>
                                      <p:to>
                                        <p:strVal val="visible"/>
                                      </p:to>
                                    </p:set>
                                    <p:animEffect transition="in" filter="box(out)">
                                      <p:cBhvr>
                                        <p:cTn id="79" dur="500"/>
                                        <p:tgtEl>
                                          <p:spTgt spid="40">
                                            <p:txEl>
                                              <p:pRg st="4" end="4"/>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4" presetClass="entr" presetSubtype="32" fill="hold" grpId="0" nodeType="clickEffect">
                                  <p:stCondLst>
                                    <p:cond delay="0"/>
                                  </p:stCondLst>
                                  <p:childTnLst>
                                    <p:set>
                                      <p:cBhvr>
                                        <p:cTn id="83" dur="1" fill="hold">
                                          <p:stCondLst>
                                            <p:cond delay="0"/>
                                          </p:stCondLst>
                                        </p:cTn>
                                        <p:tgtEl>
                                          <p:spTgt spid="40">
                                            <p:txEl>
                                              <p:pRg st="5" end="5"/>
                                            </p:txEl>
                                          </p:spTgt>
                                        </p:tgtEl>
                                        <p:attrNameLst>
                                          <p:attrName>style.visibility</p:attrName>
                                        </p:attrNameLst>
                                      </p:cBhvr>
                                      <p:to>
                                        <p:strVal val="visible"/>
                                      </p:to>
                                    </p:set>
                                    <p:animEffect transition="in" filter="box(out)">
                                      <p:cBhvr>
                                        <p:cTn id="84" dur="500"/>
                                        <p:tgtEl>
                                          <p:spTgt spid="40">
                                            <p:txEl>
                                              <p:pRg st="5" end="5"/>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4" presetClass="entr" presetSubtype="32" fill="hold" grpId="0" nodeType="clickEffect">
                                  <p:stCondLst>
                                    <p:cond delay="0"/>
                                  </p:stCondLst>
                                  <p:childTnLst>
                                    <p:set>
                                      <p:cBhvr>
                                        <p:cTn id="88" dur="1" fill="hold">
                                          <p:stCondLst>
                                            <p:cond delay="0"/>
                                          </p:stCondLst>
                                        </p:cTn>
                                        <p:tgtEl>
                                          <p:spTgt spid="40">
                                            <p:txEl>
                                              <p:pRg st="6" end="6"/>
                                            </p:txEl>
                                          </p:spTgt>
                                        </p:tgtEl>
                                        <p:attrNameLst>
                                          <p:attrName>style.visibility</p:attrName>
                                        </p:attrNameLst>
                                      </p:cBhvr>
                                      <p:to>
                                        <p:strVal val="visible"/>
                                      </p:to>
                                    </p:set>
                                    <p:animEffect transition="in" filter="box(out)">
                                      <p:cBhvr>
                                        <p:cTn id="89" dur="500"/>
                                        <p:tgtEl>
                                          <p:spTgt spid="40">
                                            <p:txEl>
                                              <p:pRg st="6" end="6"/>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utoUpdateAnimBg="0"/>
      <p:bldP spid="25" grpId="0" build="p" autoUpdateAnimBg="0"/>
      <p:bldP spid="26" grpId="0" animBg="1" autoUpdateAnimBg="0"/>
      <p:bldP spid="39" grpId="0" build="p" autoUpdateAnimBg="0"/>
      <p:bldP spid="40" grpId="0" build="p" autoUpdateAnimBg="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latin typeface="Times New Roman" panose="02020603050405020304" pitchFamily="18" charset="0"/>
                <a:cs typeface="Times New Roman" panose="02020603050405020304" pitchFamily="18" charset="0"/>
              </a:rPr>
              <a:t>9.2 </a:t>
            </a:r>
            <a:r>
              <a:rPr lang="zh-CN" altLang="en-US" dirty="0">
                <a:latin typeface="Times New Roman" panose="02020603050405020304" pitchFamily="18" charset="0"/>
                <a:cs typeface="Times New Roman" panose="02020603050405020304" pitchFamily="18" charset="0"/>
              </a:rPr>
              <a:t>折半查找</a:t>
            </a:r>
            <a:endParaRPr lang="zh-CN" altLang="en-US" dirty="0">
              <a:solidFill>
                <a:schemeClr val="bg2"/>
              </a:solidFill>
              <a:latin typeface="Times New Roman" panose="02020603050405020304" pitchFamily="18" charset="0"/>
              <a:cs typeface="Times New Roman" panose="02020603050405020304" pitchFamily="18" charset="0"/>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7</a:t>
            </a:fld>
            <a:endParaRPr kumimoji="1" lang="zh-CN" altLang="en-US" dirty="0"/>
          </a:p>
        </p:txBody>
      </p:sp>
      <p:sp>
        <p:nvSpPr>
          <p:cNvPr id="4" name="Rectangle 2">
            <a:extLst>
              <a:ext uri="{FF2B5EF4-FFF2-40B4-BE49-F238E27FC236}">
                <a16:creationId xmlns:a16="http://schemas.microsoft.com/office/drawing/2014/main" id="{E2ED2637-3F11-C04E-BC00-B87696FF487A}"/>
              </a:ext>
            </a:extLst>
          </p:cNvPr>
          <p:cNvSpPr txBox="1">
            <a:spLocks noChangeArrowheads="1"/>
          </p:cNvSpPr>
          <p:nvPr/>
        </p:nvSpPr>
        <p:spPr>
          <a:xfrm>
            <a:off x="321469" y="826894"/>
            <a:ext cx="8501062" cy="5650106"/>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auto">
              <a:lnSpc>
                <a:spcPct val="125000"/>
              </a:lnSpc>
              <a:spcAft>
                <a:spcPts val="0"/>
              </a:spcAft>
              <a:buFont typeface="Wingdings" pitchFamily="2" charset="2"/>
              <a:buChar char="n"/>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查找过程：每次将待查记录所在区间缩小一半</a:t>
            </a:r>
          </a:p>
          <a:p>
            <a:pPr lvl="1" fontAlgn="auto">
              <a:lnSpc>
                <a:spcPct val="125000"/>
              </a:lnSpc>
              <a:spcAft>
                <a:spcPts val="0"/>
              </a:spcAft>
              <a:buFont typeface="Wingdings" pitchFamily="2" charset="2"/>
              <a:buChar char="n"/>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适用条件：采用</a:t>
            </a:r>
            <a:r>
              <a:rPr lang="zh-CN" altLang="en-US" sz="24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顺序存储</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结构的</a:t>
            </a:r>
            <a:r>
              <a:rPr lang="zh-CN" altLang="en-US" sz="2400" b="1"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关键字有序</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表</a:t>
            </a:r>
          </a:p>
          <a:p>
            <a:pPr lvl="1" fontAlgn="auto">
              <a:lnSpc>
                <a:spcPct val="125000"/>
              </a:lnSpc>
              <a:spcAft>
                <a:spcPts val="0"/>
              </a:spcAft>
              <a:buFont typeface="Wingdings" pitchFamily="2" charset="2"/>
              <a:buChar char="n"/>
            </a:pPr>
            <a:r>
              <a:rPr lang="zh-CN" altLang="en-US"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算法实现</a:t>
            </a:r>
          </a:p>
          <a:p>
            <a:pPr lvl="2" fontAlgn="auto">
              <a:lnSpc>
                <a:spcPct val="125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设表长为</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zh-CN" altLang="en-US" sz="2400"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low</a:t>
            </a:r>
            <a:r>
              <a:rPr lang="zh-CN" altLang="en-US" sz="2400"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high</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和</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mid</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分别指向待查元素所在区间的上界、下界和中点</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k</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为给定值</a:t>
            </a:r>
          </a:p>
          <a:p>
            <a:pPr lvl="2" fontAlgn="auto">
              <a:lnSpc>
                <a:spcPct val="125000"/>
              </a:lnSpc>
              <a:spcAft>
                <a:spcPts val="0"/>
              </a:spcAft>
            </a:pP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初始时，令</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low=1,high=n</a:t>
            </a:r>
          </a:p>
          <a:p>
            <a:pPr lvl="2" fontAlgn="auto">
              <a:lnSpc>
                <a:spcPct val="125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取</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mid=</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a:t>
            </a:r>
            <a:r>
              <a:rPr lang="en-US" altLang="zh-CN" sz="2400" b="1" dirty="0" err="1">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low+high</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)/2</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让</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k</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与</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mid</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指向的记录比较</a:t>
            </a:r>
          </a:p>
          <a:p>
            <a:pPr lvl="3" fontAlgn="auto">
              <a:lnSpc>
                <a:spcPct val="125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若</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k==r[mid].key</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查找成功</a:t>
            </a:r>
          </a:p>
          <a:p>
            <a:pPr lvl="3" fontAlgn="auto">
              <a:lnSpc>
                <a:spcPct val="125000"/>
              </a:lnSpc>
              <a:spcAft>
                <a:spcPts val="0"/>
              </a:spcAft>
            </a:pP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若</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k&lt;r[mid].key</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则</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high=mid-1</a:t>
            </a:r>
          </a:p>
          <a:p>
            <a:pPr lvl="3" fontAlgn="auto">
              <a:lnSpc>
                <a:spcPct val="125000"/>
              </a:lnSpc>
              <a:spcAft>
                <a:spcPts val="0"/>
              </a:spcAft>
            </a:pP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若</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k&gt;r[mid].key</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则</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low=mid+1</a:t>
            </a:r>
          </a:p>
          <a:p>
            <a:pPr lvl="2" fontAlgn="auto">
              <a:lnSpc>
                <a:spcPct val="125000"/>
              </a:lnSpc>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重复上述操作，直至</a:t>
            </a:r>
            <a:r>
              <a:rPr lang="en-US" altLang="zh-CN" sz="2400" b="1" dirty="0">
                <a:solidFill>
                  <a:schemeClr val="tx2">
                    <a:lumMod val="75000"/>
                  </a:schemeClr>
                </a:solidFill>
                <a:latin typeface="Times New Roman" panose="02020603050405020304" pitchFamily="18" charset="0"/>
                <a:ea typeface="SimHei" panose="02010609060101010101" pitchFamily="49" charset="-122"/>
                <a:cs typeface="Times New Roman" panose="02020603050405020304" pitchFamily="18" charset="0"/>
              </a:rPr>
              <a:t>low&gt;high</a:t>
            </a:r>
            <a:r>
              <a:rPr lang="zh-CN" altLang="zh-CN" sz="2400" dirty="0">
                <a:latin typeface="Times New Roman" panose="02020603050405020304" pitchFamily="18" charset="0"/>
                <a:ea typeface="SimHei" panose="02010609060101010101" pitchFamily="49" charset="-122"/>
                <a:cs typeface="Times New Roman" panose="02020603050405020304" pitchFamily="18" charset="0"/>
              </a:rPr>
              <a:t>时，查找失败</a:t>
            </a:r>
            <a:endParaRPr lang="zh-CN" altLang="en-US" sz="24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22840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黑体" panose="02010609060101010101" pitchFamily="49" charset="-122"/>
              </a:rPr>
              <a:t>算法描述</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8</a:t>
            </a:fld>
            <a:endParaRPr kumimoji="1" lang="zh-CN" altLang="en-US" dirty="0"/>
          </a:p>
        </p:txBody>
      </p:sp>
      <p:grpSp>
        <p:nvGrpSpPr>
          <p:cNvPr id="4" name="Group 79">
            <a:extLst>
              <a:ext uri="{FF2B5EF4-FFF2-40B4-BE49-F238E27FC236}">
                <a16:creationId xmlns:a16="http://schemas.microsoft.com/office/drawing/2014/main" id="{54337086-931A-F945-8908-42F9D4E0D86F}"/>
              </a:ext>
            </a:extLst>
          </p:cNvPr>
          <p:cNvGrpSpPr>
            <a:grpSpLocks/>
          </p:cNvGrpSpPr>
          <p:nvPr/>
        </p:nvGrpSpPr>
        <p:grpSpPr bwMode="auto">
          <a:xfrm>
            <a:off x="1580018" y="2591480"/>
            <a:ext cx="6432550" cy="625475"/>
            <a:chOff x="961" y="1653"/>
            <a:chExt cx="4052" cy="394"/>
          </a:xfrm>
        </p:grpSpPr>
        <p:grpSp>
          <p:nvGrpSpPr>
            <p:cNvPr id="5" name="Group 18">
              <a:extLst>
                <a:ext uri="{FF2B5EF4-FFF2-40B4-BE49-F238E27FC236}">
                  <a16:creationId xmlns:a16="http://schemas.microsoft.com/office/drawing/2014/main" id="{674115E4-8B34-1F47-A168-617CEEE46402}"/>
                </a:ext>
              </a:extLst>
            </p:cNvPr>
            <p:cNvGrpSpPr>
              <a:grpSpLocks/>
            </p:cNvGrpSpPr>
            <p:nvPr/>
          </p:nvGrpSpPr>
          <p:grpSpPr bwMode="auto">
            <a:xfrm>
              <a:off x="961" y="1657"/>
              <a:ext cx="356" cy="390"/>
              <a:chOff x="975" y="1167"/>
              <a:chExt cx="356" cy="390"/>
            </a:xfrm>
          </p:grpSpPr>
          <p:sp>
            <p:nvSpPr>
              <p:cNvPr id="10" name="Line 19">
                <a:extLst>
                  <a:ext uri="{FF2B5EF4-FFF2-40B4-BE49-F238E27FC236}">
                    <a16:creationId xmlns:a16="http://schemas.microsoft.com/office/drawing/2014/main" id="{73FDA5AF-5617-8B45-8D89-4652307704B9}"/>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 name="Text Box 20">
                <a:extLst>
                  <a:ext uri="{FF2B5EF4-FFF2-40B4-BE49-F238E27FC236}">
                    <a16:creationId xmlns:a16="http://schemas.microsoft.com/office/drawing/2014/main" id="{0F39915C-0FB4-8846-B931-51682B6ABCAA}"/>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7" name="Group 21">
              <a:extLst>
                <a:ext uri="{FF2B5EF4-FFF2-40B4-BE49-F238E27FC236}">
                  <a16:creationId xmlns:a16="http://schemas.microsoft.com/office/drawing/2014/main" id="{6FF3F8AD-6CD1-DC4A-813A-8DA8811AE09C}"/>
                </a:ext>
              </a:extLst>
            </p:cNvPr>
            <p:cNvGrpSpPr>
              <a:grpSpLocks/>
            </p:cNvGrpSpPr>
            <p:nvPr/>
          </p:nvGrpSpPr>
          <p:grpSpPr bwMode="auto">
            <a:xfrm>
              <a:off x="4613" y="1653"/>
              <a:ext cx="400" cy="390"/>
              <a:chOff x="975" y="1167"/>
              <a:chExt cx="400" cy="390"/>
            </a:xfrm>
          </p:grpSpPr>
          <p:sp>
            <p:nvSpPr>
              <p:cNvPr id="8" name="Line 22">
                <a:extLst>
                  <a:ext uri="{FF2B5EF4-FFF2-40B4-BE49-F238E27FC236}">
                    <a16:creationId xmlns:a16="http://schemas.microsoft.com/office/drawing/2014/main" id="{20938A9C-9027-4C44-98E0-668C4C9B65C7}"/>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 name="Text Box 23">
                <a:extLst>
                  <a:ext uri="{FF2B5EF4-FFF2-40B4-BE49-F238E27FC236}">
                    <a16:creationId xmlns:a16="http://schemas.microsoft.com/office/drawing/2014/main" id="{D5129079-DD56-234E-B722-34E964F6FD94}"/>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grpSp>
        <p:nvGrpSpPr>
          <p:cNvPr id="12" name="Group 24">
            <a:extLst>
              <a:ext uri="{FF2B5EF4-FFF2-40B4-BE49-F238E27FC236}">
                <a16:creationId xmlns:a16="http://schemas.microsoft.com/office/drawing/2014/main" id="{3602742B-63BB-0140-958A-BD879DEC5860}"/>
              </a:ext>
            </a:extLst>
          </p:cNvPr>
          <p:cNvGrpSpPr>
            <a:grpSpLocks/>
          </p:cNvGrpSpPr>
          <p:nvPr/>
        </p:nvGrpSpPr>
        <p:grpSpPr bwMode="auto">
          <a:xfrm>
            <a:off x="4450218" y="2556555"/>
            <a:ext cx="577850" cy="619125"/>
            <a:chOff x="975" y="1167"/>
            <a:chExt cx="364" cy="390"/>
          </a:xfrm>
        </p:grpSpPr>
        <p:sp>
          <p:nvSpPr>
            <p:cNvPr id="13" name="Line 25">
              <a:extLst>
                <a:ext uri="{FF2B5EF4-FFF2-40B4-BE49-F238E27FC236}">
                  <a16:creationId xmlns:a16="http://schemas.microsoft.com/office/drawing/2014/main" id="{FACF49D8-F655-BB40-B72E-42E23C334276}"/>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 name="Text Box 26">
              <a:extLst>
                <a:ext uri="{FF2B5EF4-FFF2-40B4-BE49-F238E27FC236}">
                  <a16:creationId xmlns:a16="http://schemas.microsoft.com/office/drawing/2014/main" id="{4CEA5986-F717-F849-B32B-7E7C75382C1F}"/>
                </a:ext>
              </a:extLst>
            </p:cNvPr>
            <p:cNvSpPr txBox="1">
              <a:spLocks noChangeArrowheads="1"/>
            </p:cNvSpPr>
            <p:nvPr/>
          </p:nvSpPr>
          <p:spPr bwMode="auto">
            <a:xfrm>
              <a:off x="975" y="1307"/>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grpSp>
        <p:nvGrpSpPr>
          <p:cNvPr id="15" name="Group 78">
            <a:extLst>
              <a:ext uri="{FF2B5EF4-FFF2-40B4-BE49-F238E27FC236}">
                <a16:creationId xmlns:a16="http://schemas.microsoft.com/office/drawing/2014/main" id="{1A37B1E9-27E8-E345-9EF1-FCAE45DABFCC}"/>
              </a:ext>
            </a:extLst>
          </p:cNvPr>
          <p:cNvGrpSpPr>
            <a:grpSpLocks/>
          </p:cNvGrpSpPr>
          <p:nvPr/>
        </p:nvGrpSpPr>
        <p:grpSpPr bwMode="auto">
          <a:xfrm>
            <a:off x="892630" y="1415142"/>
            <a:ext cx="6967538" cy="1182688"/>
            <a:chOff x="528" y="912"/>
            <a:chExt cx="4389" cy="745"/>
          </a:xfrm>
        </p:grpSpPr>
        <p:grpSp>
          <p:nvGrpSpPr>
            <p:cNvPr id="16" name="Group 4">
              <a:extLst>
                <a:ext uri="{FF2B5EF4-FFF2-40B4-BE49-F238E27FC236}">
                  <a16:creationId xmlns:a16="http://schemas.microsoft.com/office/drawing/2014/main" id="{79265992-1C19-234C-B1DC-F751AB90FAF3}"/>
                </a:ext>
              </a:extLst>
            </p:cNvPr>
            <p:cNvGrpSpPr>
              <a:grpSpLocks/>
            </p:cNvGrpSpPr>
            <p:nvPr/>
          </p:nvGrpSpPr>
          <p:grpSpPr bwMode="auto">
            <a:xfrm>
              <a:off x="528" y="1181"/>
              <a:ext cx="4389" cy="476"/>
              <a:chOff x="542" y="691"/>
              <a:chExt cx="4389" cy="476"/>
            </a:xfrm>
          </p:grpSpPr>
          <p:sp>
            <p:nvSpPr>
              <p:cNvPr id="18" name="Text Box 5">
                <a:extLst>
                  <a:ext uri="{FF2B5EF4-FFF2-40B4-BE49-F238E27FC236}">
                    <a16:creationId xmlns:a16="http://schemas.microsoft.com/office/drawing/2014/main" id="{1425D970-36FD-104C-A710-C737F3663FB6}"/>
                  </a:ext>
                </a:extLst>
              </p:cNvPr>
              <p:cNvSpPr txBox="1">
                <a:spLocks noChangeArrowheads="1"/>
              </p:cNvSpPr>
              <p:nvPr/>
            </p:nvSpPr>
            <p:spPr bwMode="auto">
              <a:xfrm>
                <a:off x="542" y="806"/>
                <a:ext cx="3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例</a:t>
                </a:r>
                <a:r>
                  <a:rPr kumimoji="1" lang="zh-CN" altLang="en-US" sz="2000" b="0" i="0" u="none" strike="noStrike" kern="1200" cap="none" spc="0" normalizeH="0" baseline="0" noProof="0" dirty="0">
                    <a:ln>
                      <a:noFill/>
                    </a:ln>
                    <a:solidFill>
                      <a:schemeClr val="tx2"/>
                    </a:solidFill>
                    <a:effectLst/>
                    <a:uLnTx/>
                    <a:uFillTx/>
                    <a:latin typeface="Times New Roman" panose="02020603050405020304" pitchFamily="18" charset="0"/>
                    <a:ea typeface="宋体" panose="02010600030101010101" pitchFamily="2" charset="-122"/>
                    <a:cs typeface="+mn-cs"/>
                  </a:rPr>
                  <a:t> </a:t>
                </a:r>
              </a:p>
            </p:txBody>
          </p:sp>
          <p:sp>
            <p:nvSpPr>
              <p:cNvPr id="19" name="Text Box 6">
                <a:extLst>
                  <a:ext uri="{FF2B5EF4-FFF2-40B4-BE49-F238E27FC236}">
                    <a16:creationId xmlns:a16="http://schemas.microsoft.com/office/drawing/2014/main" id="{ACC6425C-E2D3-E244-B3AD-8E561995B648}"/>
                  </a:ext>
                </a:extLst>
              </p:cNvPr>
              <p:cNvSpPr txBox="1">
                <a:spLocks noChangeArrowheads="1"/>
              </p:cNvSpPr>
              <p:nvPr/>
            </p:nvSpPr>
            <p:spPr bwMode="auto">
              <a:xfrm>
                <a:off x="1015" y="691"/>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20" name="Rectangle 7">
                <a:extLst>
                  <a:ext uri="{FF2B5EF4-FFF2-40B4-BE49-F238E27FC236}">
                    <a16:creationId xmlns:a16="http://schemas.microsoft.com/office/drawing/2014/main" id="{4980FB94-6E11-B642-8128-F2F6A3EFB2D6}"/>
                  </a:ext>
                </a:extLst>
              </p:cNvPr>
              <p:cNvSpPr>
                <a:spLocks noChangeArrowheads="1"/>
              </p:cNvSpPr>
              <p:nvPr/>
            </p:nvSpPr>
            <p:spPr bwMode="auto">
              <a:xfrm>
                <a:off x="1033" y="912"/>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21" name="Line 8">
                <a:extLst>
                  <a:ext uri="{FF2B5EF4-FFF2-40B4-BE49-F238E27FC236}">
                    <a16:creationId xmlns:a16="http://schemas.microsoft.com/office/drawing/2014/main" id="{72ABD3C4-416F-0F4E-A9D2-0103C0AA889A}"/>
                  </a:ext>
                </a:extLst>
              </p:cNvPr>
              <p:cNvSpPr>
                <a:spLocks noChangeShapeType="1"/>
              </p:cNvSpPr>
              <p:nvPr/>
            </p:nvSpPr>
            <p:spPr bwMode="auto">
              <a:xfrm>
                <a:off x="1300"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2" name="Line 9">
                <a:extLst>
                  <a:ext uri="{FF2B5EF4-FFF2-40B4-BE49-F238E27FC236}">
                    <a16:creationId xmlns:a16="http://schemas.microsoft.com/office/drawing/2014/main" id="{84AD33A1-07E3-0545-A93B-B292EAA212A4}"/>
                  </a:ext>
                </a:extLst>
              </p:cNvPr>
              <p:cNvSpPr>
                <a:spLocks noChangeShapeType="1"/>
              </p:cNvSpPr>
              <p:nvPr/>
            </p:nvSpPr>
            <p:spPr bwMode="auto">
              <a:xfrm>
                <a:off x="1664"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3" name="Line 10">
                <a:extLst>
                  <a:ext uri="{FF2B5EF4-FFF2-40B4-BE49-F238E27FC236}">
                    <a16:creationId xmlns:a16="http://schemas.microsoft.com/office/drawing/2014/main" id="{E535296C-2F5B-724D-A6BA-87DC64263898}"/>
                  </a:ext>
                </a:extLst>
              </p:cNvPr>
              <p:cNvSpPr>
                <a:spLocks noChangeShapeType="1"/>
              </p:cNvSpPr>
              <p:nvPr/>
            </p:nvSpPr>
            <p:spPr bwMode="auto">
              <a:xfrm>
                <a:off x="2028"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4" name="Line 11">
                <a:extLst>
                  <a:ext uri="{FF2B5EF4-FFF2-40B4-BE49-F238E27FC236}">
                    <a16:creationId xmlns:a16="http://schemas.microsoft.com/office/drawing/2014/main" id="{709AFA6A-BD53-F545-B20A-CE2EC331B691}"/>
                  </a:ext>
                </a:extLst>
              </p:cNvPr>
              <p:cNvSpPr>
                <a:spLocks noChangeShapeType="1"/>
              </p:cNvSpPr>
              <p:nvPr/>
            </p:nvSpPr>
            <p:spPr bwMode="auto">
              <a:xfrm>
                <a:off x="2392"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5" name="Line 12">
                <a:extLst>
                  <a:ext uri="{FF2B5EF4-FFF2-40B4-BE49-F238E27FC236}">
                    <a16:creationId xmlns:a16="http://schemas.microsoft.com/office/drawing/2014/main" id="{2C5654FB-102C-234F-801E-BA603424E508}"/>
                  </a:ext>
                </a:extLst>
              </p:cNvPr>
              <p:cNvSpPr>
                <a:spLocks noChangeShapeType="1"/>
              </p:cNvSpPr>
              <p:nvPr/>
            </p:nvSpPr>
            <p:spPr bwMode="auto">
              <a:xfrm>
                <a:off x="2756"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6" name="Line 13">
                <a:extLst>
                  <a:ext uri="{FF2B5EF4-FFF2-40B4-BE49-F238E27FC236}">
                    <a16:creationId xmlns:a16="http://schemas.microsoft.com/office/drawing/2014/main" id="{F80BE692-DF4C-F648-A9C3-5F82FFC877CF}"/>
                  </a:ext>
                </a:extLst>
              </p:cNvPr>
              <p:cNvSpPr>
                <a:spLocks noChangeShapeType="1"/>
              </p:cNvSpPr>
              <p:nvPr/>
            </p:nvSpPr>
            <p:spPr bwMode="auto">
              <a:xfrm>
                <a:off x="3120"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7" name="Line 14">
                <a:extLst>
                  <a:ext uri="{FF2B5EF4-FFF2-40B4-BE49-F238E27FC236}">
                    <a16:creationId xmlns:a16="http://schemas.microsoft.com/office/drawing/2014/main" id="{DAF2F6CB-1D5F-2140-8DDB-141C8A5385F5}"/>
                  </a:ext>
                </a:extLst>
              </p:cNvPr>
              <p:cNvSpPr>
                <a:spLocks noChangeShapeType="1"/>
              </p:cNvSpPr>
              <p:nvPr/>
            </p:nvSpPr>
            <p:spPr bwMode="auto">
              <a:xfrm>
                <a:off x="3484"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8" name="Line 15">
                <a:extLst>
                  <a:ext uri="{FF2B5EF4-FFF2-40B4-BE49-F238E27FC236}">
                    <a16:creationId xmlns:a16="http://schemas.microsoft.com/office/drawing/2014/main" id="{DAD8125C-D3E4-3D40-A69E-24120B9F77C9}"/>
                  </a:ext>
                </a:extLst>
              </p:cNvPr>
              <p:cNvSpPr>
                <a:spLocks noChangeShapeType="1"/>
              </p:cNvSpPr>
              <p:nvPr/>
            </p:nvSpPr>
            <p:spPr bwMode="auto">
              <a:xfrm>
                <a:off x="3848"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9" name="Line 16">
                <a:extLst>
                  <a:ext uri="{FF2B5EF4-FFF2-40B4-BE49-F238E27FC236}">
                    <a16:creationId xmlns:a16="http://schemas.microsoft.com/office/drawing/2014/main" id="{BA5A8A56-BFA5-C348-ADE8-B05CA5632B73}"/>
                  </a:ext>
                </a:extLst>
              </p:cNvPr>
              <p:cNvSpPr>
                <a:spLocks noChangeShapeType="1"/>
              </p:cNvSpPr>
              <p:nvPr/>
            </p:nvSpPr>
            <p:spPr bwMode="auto">
              <a:xfrm>
                <a:off x="4212"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0" name="Line 17">
                <a:extLst>
                  <a:ext uri="{FF2B5EF4-FFF2-40B4-BE49-F238E27FC236}">
                    <a16:creationId xmlns:a16="http://schemas.microsoft.com/office/drawing/2014/main" id="{203391B4-5CD9-C94E-8594-EEA85723A4FE}"/>
                  </a:ext>
                </a:extLst>
              </p:cNvPr>
              <p:cNvSpPr>
                <a:spLocks noChangeShapeType="1"/>
              </p:cNvSpPr>
              <p:nvPr/>
            </p:nvSpPr>
            <p:spPr bwMode="auto">
              <a:xfrm>
                <a:off x="4576"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
          <p:nvSpPr>
            <p:cNvPr id="17" name="AutoShape 27">
              <a:extLst>
                <a:ext uri="{FF2B5EF4-FFF2-40B4-BE49-F238E27FC236}">
                  <a16:creationId xmlns:a16="http://schemas.microsoft.com/office/drawing/2014/main" id="{3161D414-4E5E-CF40-8A5A-3FCD5E506F09}"/>
                </a:ext>
              </a:extLst>
            </p:cNvPr>
            <p:cNvSpPr>
              <a:spLocks noChangeArrowheads="1"/>
            </p:cNvSpPr>
            <p:nvPr/>
          </p:nvSpPr>
          <p:spPr bwMode="auto">
            <a:xfrm>
              <a:off x="3053" y="912"/>
              <a:ext cx="1022" cy="233"/>
            </a:xfrm>
            <a:prstGeom prst="wedgeEllipseCallout">
              <a:avLst>
                <a:gd name="adj1" fmla="val -43750"/>
                <a:gd name="adj2" fmla="val 70000"/>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找</a:t>
              </a: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21</a:t>
              </a:r>
            </a:p>
          </p:txBody>
        </p:sp>
      </p:grpSp>
      <p:grpSp>
        <p:nvGrpSpPr>
          <p:cNvPr id="31" name="Group 80">
            <a:extLst>
              <a:ext uri="{FF2B5EF4-FFF2-40B4-BE49-F238E27FC236}">
                <a16:creationId xmlns:a16="http://schemas.microsoft.com/office/drawing/2014/main" id="{708A2414-1A25-1B4A-A646-D2D45906986B}"/>
              </a:ext>
            </a:extLst>
          </p:cNvPr>
          <p:cNvGrpSpPr>
            <a:grpSpLocks/>
          </p:cNvGrpSpPr>
          <p:nvPr/>
        </p:nvGrpSpPr>
        <p:grpSpPr bwMode="auto">
          <a:xfrm>
            <a:off x="1608593" y="3283630"/>
            <a:ext cx="6280150" cy="1385887"/>
            <a:chOff x="979" y="2089"/>
            <a:chExt cx="3956" cy="873"/>
          </a:xfrm>
        </p:grpSpPr>
        <p:sp>
          <p:nvSpPr>
            <p:cNvPr id="32" name="Text Box 29">
              <a:extLst>
                <a:ext uri="{FF2B5EF4-FFF2-40B4-BE49-F238E27FC236}">
                  <a16:creationId xmlns:a16="http://schemas.microsoft.com/office/drawing/2014/main" id="{5C5D297F-B4AF-2F4E-815E-E31384A74052}"/>
                </a:ext>
              </a:extLst>
            </p:cNvPr>
            <p:cNvSpPr txBox="1">
              <a:spLocks noChangeArrowheads="1"/>
            </p:cNvSpPr>
            <p:nvPr/>
          </p:nvSpPr>
          <p:spPr bwMode="auto">
            <a:xfrm>
              <a:off x="1019" y="2089"/>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33" name="Rectangle 30">
              <a:extLst>
                <a:ext uri="{FF2B5EF4-FFF2-40B4-BE49-F238E27FC236}">
                  <a16:creationId xmlns:a16="http://schemas.microsoft.com/office/drawing/2014/main" id="{9490611E-A654-6B40-B436-8FEF0FB7E39A}"/>
                </a:ext>
              </a:extLst>
            </p:cNvPr>
            <p:cNvSpPr>
              <a:spLocks noChangeArrowheads="1"/>
            </p:cNvSpPr>
            <p:nvPr/>
          </p:nvSpPr>
          <p:spPr bwMode="auto">
            <a:xfrm>
              <a:off x="1037" y="2310"/>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34" name="Line 31">
              <a:extLst>
                <a:ext uri="{FF2B5EF4-FFF2-40B4-BE49-F238E27FC236}">
                  <a16:creationId xmlns:a16="http://schemas.microsoft.com/office/drawing/2014/main" id="{0A2EDFE0-B3E9-484A-9E66-F8105C49786F}"/>
                </a:ext>
              </a:extLst>
            </p:cNvPr>
            <p:cNvSpPr>
              <a:spLocks noChangeShapeType="1"/>
            </p:cNvSpPr>
            <p:nvPr/>
          </p:nvSpPr>
          <p:spPr bwMode="auto">
            <a:xfrm>
              <a:off x="1304"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5" name="Line 32">
              <a:extLst>
                <a:ext uri="{FF2B5EF4-FFF2-40B4-BE49-F238E27FC236}">
                  <a16:creationId xmlns:a16="http://schemas.microsoft.com/office/drawing/2014/main" id="{0C4F3D7F-62B4-4544-B187-960EF41C1921}"/>
                </a:ext>
              </a:extLst>
            </p:cNvPr>
            <p:cNvSpPr>
              <a:spLocks noChangeShapeType="1"/>
            </p:cNvSpPr>
            <p:nvPr/>
          </p:nvSpPr>
          <p:spPr bwMode="auto">
            <a:xfrm>
              <a:off x="1668"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6" name="Line 33">
              <a:extLst>
                <a:ext uri="{FF2B5EF4-FFF2-40B4-BE49-F238E27FC236}">
                  <a16:creationId xmlns:a16="http://schemas.microsoft.com/office/drawing/2014/main" id="{9F8A9E82-DA1B-E448-99B2-238B9118D892}"/>
                </a:ext>
              </a:extLst>
            </p:cNvPr>
            <p:cNvSpPr>
              <a:spLocks noChangeShapeType="1"/>
            </p:cNvSpPr>
            <p:nvPr/>
          </p:nvSpPr>
          <p:spPr bwMode="auto">
            <a:xfrm>
              <a:off x="2032"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7" name="Line 34">
              <a:extLst>
                <a:ext uri="{FF2B5EF4-FFF2-40B4-BE49-F238E27FC236}">
                  <a16:creationId xmlns:a16="http://schemas.microsoft.com/office/drawing/2014/main" id="{DF3DBA39-E471-4745-83D8-C3D7BA2A2139}"/>
                </a:ext>
              </a:extLst>
            </p:cNvPr>
            <p:cNvSpPr>
              <a:spLocks noChangeShapeType="1"/>
            </p:cNvSpPr>
            <p:nvPr/>
          </p:nvSpPr>
          <p:spPr bwMode="auto">
            <a:xfrm>
              <a:off x="2396"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8" name="Line 35">
              <a:extLst>
                <a:ext uri="{FF2B5EF4-FFF2-40B4-BE49-F238E27FC236}">
                  <a16:creationId xmlns:a16="http://schemas.microsoft.com/office/drawing/2014/main" id="{4F6DB4BC-EAE7-4341-8D6B-B6746EEEAF0C}"/>
                </a:ext>
              </a:extLst>
            </p:cNvPr>
            <p:cNvSpPr>
              <a:spLocks noChangeShapeType="1"/>
            </p:cNvSpPr>
            <p:nvPr/>
          </p:nvSpPr>
          <p:spPr bwMode="auto">
            <a:xfrm>
              <a:off x="2760"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9" name="Line 36">
              <a:extLst>
                <a:ext uri="{FF2B5EF4-FFF2-40B4-BE49-F238E27FC236}">
                  <a16:creationId xmlns:a16="http://schemas.microsoft.com/office/drawing/2014/main" id="{103BA31D-E8BD-B34A-9B81-C03AF896132E}"/>
                </a:ext>
              </a:extLst>
            </p:cNvPr>
            <p:cNvSpPr>
              <a:spLocks noChangeShapeType="1"/>
            </p:cNvSpPr>
            <p:nvPr/>
          </p:nvSpPr>
          <p:spPr bwMode="auto">
            <a:xfrm>
              <a:off x="3124"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0" name="Line 37">
              <a:extLst>
                <a:ext uri="{FF2B5EF4-FFF2-40B4-BE49-F238E27FC236}">
                  <a16:creationId xmlns:a16="http://schemas.microsoft.com/office/drawing/2014/main" id="{E4AED943-06CA-7248-89C1-967F98D58D35}"/>
                </a:ext>
              </a:extLst>
            </p:cNvPr>
            <p:cNvSpPr>
              <a:spLocks noChangeShapeType="1"/>
            </p:cNvSpPr>
            <p:nvPr/>
          </p:nvSpPr>
          <p:spPr bwMode="auto">
            <a:xfrm>
              <a:off x="3488"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1" name="Line 38">
              <a:extLst>
                <a:ext uri="{FF2B5EF4-FFF2-40B4-BE49-F238E27FC236}">
                  <a16:creationId xmlns:a16="http://schemas.microsoft.com/office/drawing/2014/main" id="{3DA66FA6-DC9B-8741-9CBC-4624EA6EEDCC}"/>
                </a:ext>
              </a:extLst>
            </p:cNvPr>
            <p:cNvSpPr>
              <a:spLocks noChangeShapeType="1"/>
            </p:cNvSpPr>
            <p:nvPr/>
          </p:nvSpPr>
          <p:spPr bwMode="auto">
            <a:xfrm>
              <a:off x="3852"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2" name="Line 39">
              <a:extLst>
                <a:ext uri="{FF2B5EF4-FFF2-40B4-BE49-F238E27FC236}">
                  <a16:creationId xmlns:a16="http://schemas.microsoft.com/office/drawing/2014/main" id="{E8E87B6E-8DD8-4843-AEC5-6984D713D017}"/>
                </a:ext>
              </a:extLst>
            </p:cNvPr>
            <p:cNvSpPr>
              <a:spLocks noChangeShapeType="1"/>
            </p:cNvSpPr>
            <p:nvPr/>
          </p:nvSpPr>
          <p:spPr bwMode="auto">
            <a:xfrm>
              <a:off x="4216"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3" name="Line 40">
              <a:extLst>
                <a:ext uri="{FF2B5EF4-FFF2-40B4-BE49-F238E27FC236}">
                  <a16:creationId xmlns:a16="http://schemas.microsoft.com/office/drawing/2014/main" id="{4A0AEDC8-EBBE-DD48-AD11-414E075A331C}"/>
                </a:ext>
              </a:extLst>
            </p:cNvPr>
            <p:cNvSpPr>
              <a:spLocks noChangeShapeType="1"/>
            </p:cNvSpPr>
            <p:nvPr/>
          </p:nvSpPr>
          <p:spPr bwMode="auto">
            <a:xfrm>
              <a:off x="4580" y="2309"/>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44" name="Group 41">
              <a:extLst>
                <a:ext uri="{FF2B5EF4-FFF2-40B4-BE49-F238E27FC236}">
                  <a16:creationId xmlns:a16="http://schemas.microsoft.com/office/drawing/2014/main" id="{0DBA1043-4BA8-ED41-ACBB-6D127F4B6103}"/>
                </a:ext>
              </a:extLst>
            </p:cNvPr>
            <p:cNvGrpSpPr>
              <a:grpSpLocks/>
            </p:cNvGrpSpPr>
            <p:nvPr/>
          </p:nvGrpSpPr>
          <p:grpSpPr bwMode="auto">
            <a:xfrm>
              <a:off x="979" y="2565"/>
              <a:ext cx="356" cy="390"/>
              <a:chOff x="975" y="1167"/>
              <a:chExt cx="356" cy="390"/>
            </a:xfrm>
          </p:grpSpPr>
          <p:sp>
            <p:nvSpPr>
              <p:cNvPr id="51" name="Line 42">
                <a:extLst>
                  <a:ext uri="{FF2B5EF4-FFF2-40B4-BE49-F238E27FC236}">
                    <a16:creationId xmlns:a16="http://schemas.microsoft.com/office/drawing/2014/main" id="{CE76DCBD-183B-B04C-8705-DA7DAB87F581}"/>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2" name="Text Box 43">
                <a:extLst>
                  <a:ext uri="{FF2B5EF4-FFF2-40B4-BE49-F238E27FC236}">
                    <a16:creationId xmlns:a16="http://schemas.microsoft.com/office/drawing/2014/main" id="{AB8AB679-791C-F343-ACD4-11FF06352135}"/>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45" name="Group 44">
              <a:extLst>
                <a:ext uri="{FF2B5EF4-FFF2-40B4-BE49-F238E27FC236}">
                  <a16:creationId xmlns:a16="http://schemas.microsoft.com/office/drawing/2014/main" id="{7D4F5B68-23A0-6149-9DD8-CC338B607A43}"/>
                </a:ext>
              </a:extLst>
            </p:cNvPr>
            <p:cNvGrpSpPr>
              <a:grpSpLocks/>
            </p:cNvGrpSpPr>
            <p:nvPr/>
          </p:nvGrpSpPr>
          <p:grpSpPr bwMode="auto">
            <a:xfrm>
              <a:off x="2419" y="2572"/>
              <a:ext cx="400" cy="390"/>
              <a:chOff x="975" y="1167"/>
              <a:chExt cx="400" cy="390"/>
            </a:xfrm>
          </p:grpSpPr>
          <p:sp>
            <p:nvSpPr>
              <p:cNvPr id="49" name="Line 45">
                <a:extLst>
                  <a:ext uri="{FF2B5EF4-FFF2-40B4-BE49-F238E27FC236}">
                    <a16:creationId xmlns:a16="http://schemas.microsoft.com/office/drawing/2014/main" id="{35466297-CD8C-F646-A540-4E77ACD41CEE}"/>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0" name="Text Box 46">
                <a:extLst>
                  <a:ext uri="{FF2B5EF4-FFF2-40B4-BE49-F238E27FC236}">
                    <a16:creationId xmlns:a16="http://schemas.microsoft.com/office/drawing/2014/main" id="{3E5A5592-B070-4D40-AF1C-2F2901656441}"/>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nvGrpSpPr>
            <p:cNvPr id="46" name="Group 47">
              <a:extLst>
                <a:ext uri="{FF2B5EF4-FFF2-40B4-BE49-F238E27FC236}">
                  <a16:creationId xmlns:a16="http://schemas.microsoft.com/office/drawing/2014/main" id="{07005BCB-BBA5-E14A-BFD9-03C4ABC00F24}"/>
                </a:ext>
              </a:extLst>
            </p:cNvPr>
            <p:cNvGrpSpPr>
              <a:grpSpLocks/>
            </p:cNvGrpSpPr>
            <p:nvPr/>
          </p:nvGrpSpPr>
          <p:grpSpPr bwMode="auto">
            <a:xfrm>
              <a:off x="1709" y="2572"/>
              <a:ext cx="364" cy="390"/>
              <a:chOff x="975" y="1167"/>
              <a:chExt cx="364" cy="390"/>
            </a:xfrm>
          </p:grpSpPr>
          <p:sp>
            <p:nvSpPr>
              <p:cNvPr id="47" name="Line 48">
                <a:extLst>
                  <a:ext uri="{FF2B5EF4-FFF2-40B4-BE49-F238E27FC236}">
                    <a16:creationId xmlns:a16="http://schemas.microsoft.com/office/drawing/2014/main" id="{CD7C240E-198B-864B-A63B-C734C48AB921}"/>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8" name="Text Box 49">
                <a:extLst>
                  <a:ext uri="{FF2B5EF4-FFF2-40B4-BE49-F238E27FC236}">
                    <a16:creationId xmlns:a16="http://schemas.microsoft.com/office/drawing/2014/main" id="{565EFAE6-570A-D74A-8F99-A80A4C253389}"/>
                  </a:ext>
                </a:extLst>
              </p:cNvPr>
              <p:cNvSpPr txBox="1">
                <a:spLocks noChangeArrowheads="1"/>
              </p:cNvSpPr>
              <p:nvPr/>
            </p:nvSpPr>
            <p:spPr bwMode="auto">
              <a:xfrm>
                <a:off x="975" y="1307"/>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grpSp>
      <p:grpSp>
        <p:nvGrpSpPr>
          <p:cNvPr id="53" name="Group 76">
            <a:extLst>
              <a:ext uri="{FF2B5EF4-FFF2-40B4-BE49-F238E27FC236}">
                <a16:creationId xmlns:a16="http://schemas.microsoft.com/office/drawing/2014/main" id="{E3AB7192-0D59-0A4C-A61B-D5B02E93C1FC}"/>
              </a:ext>
            </a:extLst>
          </p:cNvPr>
          <p:cNvGrpSpPr>
            <a:grpSpLocks/>
          </p:cNvGrpSpPr>
          <p:nvPr/>
        </p:nvGrpSpPr>
        <p:grpSpPr bwMode="auto">
          <a:xfrm>
            <a:off x="1683205" y="4618717"/>
            <a:ext cx="6216650" cy="1373188"/>
            <a:chOff x="1026" y="2930"/>
            <a:chExt cx="3916" cy="865"/>
          </a:xfrm>
        </p:grpSpPr>
        <p:sp>
          <p:nvSpPr>
            <p:cNvPr id="54" name="Text Box 50">
              <a:extLst>
                <a:ext uri="{FF2B5EF4-FFF2-40B4-BE49-F238E27FC236}">
                  <a16:creationId xmlns:a16="http://schemas.microsoft.com/office/drawing/2014/main" id="{C7F6DA17-D918-8849-A8F0-C61D69F6D846}"/>
                </a:ext>
              </a:extLst>
            </p:cNvPr>
            <p:cNvSpPr txBox="1">
              <a:spLocks noChangeArrowheads="1"/>
            </p:cNvSpPr>
            <p:nvPr/>
          </p:nvSpPr>
          <p:spPr bwMode="auto">
            <a:xfrm>
              <a:off x="1026" y="2930"/>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grpSp>
          <p:nvGrpSpPr>
            <p:cNvPr id="55" name="Group 51">
              <a:extLst>
                <a:ext uri="{FF2B5EF4-FFF2-40B4-BE49-F238E27FC236}">
                  <a16:creationId xmlns:a16="http://schemas.microsoft.com/office/drawing/2014/main" id="{8E3DE2B5-8163-A04D-A6EE-04263F71C014}"/>
                </a:ext>
              </a:extLst>
            </p:cNvPr>
            <p:cNvGrpSpPr>
              <a:grpSpLocks/>
            </p:cNvGrpSpPr>
            <p:nvPr/>
          </p:nvGrpSpPr>
          <p:grpSpPr bwMode="auto">
            <a:xfrm>
              <a:off x="1044" y="3150"/>
              <a:ext cx="3879" cy="645"/>
              <a:chOff x="1058" y="2660"/>
              <a:chExt cx="3879" cy="645"/>
            </a:xfrm>
          </p:grpSpPr>
          <p:sp>
            <p:nvSpPr>
              <p:cNvPr id="56" name="Rectangle 52">
                <a:extLst>
                  <a:ext uri="{FF2B5EF4-FFF2-40B4-BE49-F238E27FC236}">
                    <a16:creationId xmlns:a16="http://schemas.microsoft.com/office/drawing/2014/main" id="{0AC71CF7-61A6-7C4C-945A-674132C012DF}"/>
                  </a:ext>
                </a:extLst>
              </p:cNvPr>
              <p:cNvSpPr>
                <a:spLocks noChangeArrowheads="1"/>
              </p:cNvSpPr>
              <p:nvPr/>
            </p:nvSpPr>
            <p:spPr bwMode="auto">
              <a:xfrm>
                <a:off x="1058" y="2661"/>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57" name="Line 53">
                <a:extLst>
                  <a:ext uri="{FF2B5EF4-FFF2-40B4-BE49-F238E27FC236}">
                    <a16:creationId xmlns:a16="http://schemas.microsoft.com/office/drawing/2014/main" id="{3424F5BC-FAFE-BA42-B0F0-7FFE472F5FC1}"/>
                  </a:ext>
                </a:extLst>
              </p:cNvPr>
              <p:cNvSpPr>
                <a:spLocks noChangeShapeType="1"/>
              </p:cNvSpPr>
              <p:nvPr/>
            </p:nvSpPr>
            <p:spPr bwMode="auto">
              <a:xfrm>
                <a:off x="1325"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8" name="Line 54">
                <a:extLst>
                  <a:ext uri="{FF2B5EF4-FFF2-40B4-BE49-F238E27FC236}">
                    <a16:creationId xmlns:a16="http://schemas.microsoft.com/office/drawing/2014/main" id="{9AAC60C5-B414-FD4E-922D-928E0B4421BC}"/>
                  </a:ext>
                </a:extLst>
              </p:cNvPr>
              <p:cNvSpPr>
                <a:spLocks noChangeShapeType="1"/>
              </p:cNvSpPr>
              <p:nvPr/>
            </p:nvSpPr>
            <p:spPr bwMode="auto">
              <a:xfrm>
                <a:off x="1689"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9" name="Line 55">
                <a:extLst>
                  <a:ext uri="{FF2B5EF4-FFF2-40B4-BE49-F238E27FC236}">
                    <a16:creationId xmlns:a16="http://schemas.microsoft.com/office/drawing/2014/main" id="{4F93AFE4-A8B8-6940-8E7A-385F95910354}"/>
                  </a:ext>
                </a:extLst>
              </p:cNvPr>
              <p:cNvSpPr>
                <a:spLocks noChangeShapeType="1"/>
              </p:cNvSpPr>
              <p:nvPr/>
            </p:nvSpPr>
            <p:spPr bwMode="auto">
              <a:xfrm>
                <a:off x="2053"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0" name="Line 56">
                <a:extLst>
                  <a:ext uri="{FF2B5EF4-FFF2-40B4-BE49-F238E27FC236}">
                    <a16:creationId xmlns:a16="http://schemas.microsoft.com/office/drawing/2014/main" id="{A4C13BA4-C5B0-C44C-AE67-8FBA7E934984}"/>
                  </a:ext>
                </a:extLst>
              </p:cNvPr>
              <p:cNvSpPr>
                <a:spLocks noChangeShapeType="1"/>
              </p:cNvSpPr>
              <p:nvPr/>
            </p:nvSpPr>
            <p:spPr bwMode="auto">
              <a:xfrm>
                <a:off x="2417"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1" name="Line 57">
                <a:extLst>
                  <a:ext uri="{FF2B5EF4-FFF2-40B4-BE49-F238E27FC236}">
                    <a16:creationId xmlns:a16="http://schemas.microsoft.com/office/drawing/2014/main" id="{3E4709AC-DC18-CD4B-A93A-252EC427CF71}"/>
                  </a:ext>
                </a:extLst>
              </p:cNvPr>
              <p:cNvSpPr>
                <a:spLocks noChangeShapeType="1"/>
              </p:cNvSpPr>
              <p:nvPr/>
            </p:nvSpPr>
            <p:spPr bwMode="auto">
              <a:xfrm>
                <a:off x="2781"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2" name="Line 58">
                <a:extLst>
                  <a:ext uri="{FF2B5EF4-FFF2-40B4-BE49-F238E27FC236}">
                    <a16:creationId xmlns:a16="http://schemas.microsoft.com/office/drawing/2014/main" id="{ABA8C1D9-3EBB-8046-8C1D-6568CF514D3B}"/>
                  </a:ext>
                </a:extLst>
              </p:cNvPr>
              <p:cNvSpPr>
                <a:spLocks noChangeShapeType="1"/>
              </p:cNvSpPr>
              <p:nvPr/>
            </p:nvSpPr>
            <p:spPr bwMode="auto">
              <a:xfrm>
                <a:off x="3145"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3" name="Line 59">
                <a:extLst>
                  <a:ext uri="{FF2B5EF4-FFF2-40B4-BE49-F238E27FC236}">
                    <a16:creationId xmlns:a16="http://schemas.microsoft.com/office/drawing/2014/main" id="{57212557-8174-4945-914F-3D727D406B97}"/>
                  </a:ext>
                </a:extLst>
              </p:cNvPr>
              <p:cNvSpPr>
                <a:spLocks noChangeShapeType="1"/>
              </p:cNvSpPr>
              <p:nvPr/>
            </p:nvSpPr>
            <p:spPr bwMode="auto">
              <a:xfrm>
                <a:off x="3509"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4" name="Line 60">
                <a:extLst>
                  <a:ext uri="{FF2B5EF4-FFF2-40B4-BE49-F238E27FC236}">
                    <a16:creationId xmlns:a16="http://schemas.microsoft.com/office/drawing/2014/main" id="{29F59EE4-87DE-0043-80E4-00F2867D50C6}"/>
                  </a:ext>
                </a:extLst>
              </p:cNvPr>
              <p:cNvSpPr>
                <a:spLocks noChangeShapeType="1"/>
              </p:cNvSpPr>
              <p:nvPr/>
            </p:nvSpPr>
            <p:spPr bwMode="auto">
              <a:xfrm>
                <a:off x="3873"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5" name="Line 61">
                <a:extLst>
                  <a:ext uri="{FF2B5EF4-FFF2-40B4-BE49-F238E27FC236}">
                    <a16:creationId xmlns:a16="http://schemas.microsoft.com/office/drawing/2014/main" id="{6C167E3C-B058-2947-9482-EE6D72B6907E}"/>
                  </a:ext>
                </a:extLst>
              </p:cNvPr>
              <p:cNvSpPr>
                <a:spLocks noChangeShapeType="1"/>
              </p:cNvSpPr>
              <p:nvPr/>
            </p:nvSpPr>
            <p:spPr bwMode="auto">
              <a:xfrm>
                <a:off x="4237"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6" name="Line 62">
                <a:extLst>
                  <a:ext uri="{FF2B5EF4-FFF2-40B4-BE49-F238E27FC236}">
                    <a16:creationId xmlns:a16="http://schemas.microsoft.com/office/drawing/2014/main" id="{4524C457-9EA1-FF41-9D67-799BFA54AE4D}"/>
                  </a:ext>
                </a:extLst>
              </p:cNvPr>
              <p:cNvSpPr>
                <a:spLocks noChangeShapeType="1"/>
              </p:cNvSpPr>
              <p:nvPr/>
            </p:nvSpPr>
            <p:spPr bwMode="auto">
              <a:xfrm>
                <a:off x="4601" y="266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67" name="Group 63">
                <a:extLst>
                  <a:ext uri="{FF2B5EF4-FFF2-40B4-BE49-F238E27FC236}">
                    <a16:creationId xmlns:a16="http://schemas.microsoft.com/office/drawing/2014/main" id="{7C76246D-733F-5146-AC1E-78EE894092FD}"/>
                  </a:ext>
                </a:extLst>
              </p:cNvPr>
              <p:cNvGrpSpPr>
                <a:grpSpLocks/>
              </p:cNvGrpSpPr>
              <p:nvPr/>
            </p:nvGrpSpPr>
            <p:grpSpPr bwMode="auto">
              <a:xfrm>
                <a:off x="1932" y="2912"/>
                <a:ext cx="356" cy="393"/>
                <a:chOff x="975" y="1164"/>
                <a:chExt cx="356" cy="393"/>
              </a:xfrm>
            </p:grpSpPr>
            <p:sp>
              <p:nvSpPr>
                <p:cNvPr id="74" name="Line 64">
                  <a:extLst>
                    <a:ext uri="{FF2B5EF4-FFF2-40B4-BE49-F238E27FC236}">
                      <a16:creationId xmlns:a16="http://schemas.microsoft.com/office/drawing/2014/main" id="{61EAAC7D-BF69-1140-A339-CC532188CC54}"/>
                    </a:ext>
                  </a:extLst>
                </p:cNvPr>
                <p:cNvSpPr>
                  <a:spLocks noChangeShapeType="1"/>
                </p:cNvSpPr>
                <p:nvPr/>
              </p:nvSpPr>
              <p:spPr bwMode="auto">
                <a:xfrm flipV="1">
                  <a:off x="1199" y="1164"/>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5" name="Text Box 65">
                  <a:extLst>
                    <a:ext uri="{FF2B5EF4-FFF2-40B4-BE49-F238E27FC236}">
                      <a16:creationId xmlns:a16="http://schemas.microsoft.com/office/drawing/2014/main" id="{01B1EFCD-51A7-0B44-BB92-1697B5B44F4D}"/>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68" name="Group 66">
                <a:extLst>
                  <a:ext uri="{FF2B5EF4-FFF2-40B4-BE49-F238E27FC236}">
                    <a16:creationId xmlns:a16="http://schemas.microsoft.com/office/drawing/2014/main" id="{B5EC3E80-7A30-3244-9F2D-15B4A62E5990}"/>
                  </a:ext>
                </a:extLst>
              </p:cNvPr>
              <p:cNvGrpSpPr>
                <a:grpSpLocks/>
              </p:cNvGrpSpPr>
              <p:nvPr/>
            </p:nvGrpSpPr>
            <p:grpSpPr bwMode="auto">
              <a:xfrm>
                <a:off x="2507" y="2912"/>
                <a:ext cx="400" cy="390"/>
                <a:chOff x="975" y="1167"/>
                <a:chExt cx="400" cy="390"/>
              </a:xfrm>
            </p:grpSpPr>
            <p:sp>
              <p:nvSpPr>
                <p:cNvPr id="72" name="Line 67">
                  <a:extLst>
                    <a:ext uri="{FF2B5EF4-FFF2-40B4-BE49-F238E27FC236}">
                      <a16:creationId xmlns:a16="http://schemas.microsoft.com/office/drawing/2014/main" id="{55BCED9F-D8D0-7347-80CF-8324AD25F424}"/>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3" name="Text Box 68">
                  <a:extLst>
                    <a:ext uri="{FF2B5EF4-FFF2-40B4-BE49-F238E27FC236}">
                      <a16:creationId xmlns:a16="http://schemas.microsoft.com/office/drawing/2014/main" id="{15778277-40EE-854E-8E17-97A7032F7C81}"/>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nvGrpSpPr>
              <p:cNvPr id="69" name="Group 69">
                <a:extLst>
                  <a:ext uri="{FF2B5EF4-FFF2-40B4-BE49-F238E27FC236}">
                    <a16:creationId xmlns:a16="http://schemas.microsoft.com/office/drawing/2014/main" id="{C98E1943-599C-494A-8509-574C7A0716E5}"/>
                  </a:ext>
                </a:extLst>
              </p:cNvPr>
              <p:cNvGrpSpPr>
                <a:grpSpLocks/>
              </p:cNvGrpSpPr>
              <p:nvPr/>
            </p:nvGrpSpPr>
            <p:grpSpPr bwMode="auto">
              <a:xfrm>
                <a:off x="2185" y="2912"/>
                <a:ext cx="364" cy="390"/>
                <a:chOff x="975" y="1167"/>
                <a:chExt cx="364" cy="390"/>
              </a:xfrm>
            </p:grpSpPr>
            <p:sp>
              <p:nvSpPr>
                <p:cNvPr id="70" name="Line 70">
                  <a:extLst>
                    <a:ext uri="{FF2B5EF4-FFF2-40B4-BE49-F238E27FC236}">
                      <a16:creationId xmlns:a16="http://schemas.microsoft.com/office/drawing/2014/main" id="{BE3F2C4A-3709-A843-84F3-347CD2B3BB47}"/>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1" name="Text Box 71">
                  <a:extLst>
                    <a:ext uri="{FF2B5EF4-FFF2-40B4-BE49-F238E27FC236}">
                      <a16:creationId xmlns:a16="http://schemas.microsoft.com/office/drawing/2014/main" id="{F6F7873C-D9AF-A846-AF4F-1329198D2AC1}"/>
                    </a:ext>
                  </a:extLst>
                </p:cNvPr>
                <p:cNvSpPr txBox="1">
                  <a:spLocks noChangeArrowheads="1"/>
                </p:cNvSpPr>
                <p:nvPr/>
              </p:nvSpPr>
              <p:spPr bwMode="auto">
                <a:xfrm>
                  <a:off x="975" y="1307"/>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grpSp>
      </p:grpSp>
    </p:spTree>
    <p:extLst>
      <p:ext uri="{BB962C8B-B14F-4D97-AF65-F5344CB8AC3E}">
        <p14:creationId xmlns:p14="http://schemas.microsoft.com/office/powerpoint/2010/main" val="23643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ou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ou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ou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ox(ou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box(out)">
                                      <p:cBhvr>
                                        <p:cTn id="2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9</a:t>
            </a:fld>
            <a:endParaRPr lang="zh-CN" altLang="en-US" dirty="0"/>
          </a:p>
        </p:txBody>
      </p:sp>
      <p:grpSp>
        <p:nvGrpSpPr>
          <p:cNvPr id="37" name="Group 2">
            <a:extLst>
              <a:ext uri="{FF2B5EF4-FFF2-40B4-BE49-F238E27FC236}">
                <a16:creationId xmlns:a16="http://schemas.microsoft.com/office/drawing/2014/main" id="{C46F1721-4225-3E43-92C7-2C3C8EB9281B}"/>
              </a:ext>
            </a:extLst>
          </p:cNvPr>
          <p:cNvGrpSpPr>
            <a:grpSpLocks/>
          </p:cNvGrpSpPr>
          <p:nvPr/>
        </p:nvGrpSpPr>
        <p:grpSpPr bwMode="auto">
          <a:xfrm>
            <a:off x="825500" y="406400"/>
            <a:ext cx="7119938" cy="1801813"/>
            <a:chOff x="542" y="422"/>
            <a:chExt cx="4485" cy="1135"/>
          </a:xfrm>
        </p:grpSpPr>
        <p:grpSp>
          <p:nvGrpSpPr>
            <p:cNvPr id="38" name="Group 3">
              <a:extLst>
                <a:ext uri="{FF2B5EF4-FFF2-40B4-BE49-F238E27FC236}">
                  <a16:creationId xmlns:a16="http://schemas.microsoft.com/office/drawing/2014/main" id="{94025DC9-BE79-BC4A-8AFA-01FF3D450627}"/>
                </a:ext>
              </a:extLst>
            </p:cNvPr>
            <p:cNvGrpSpPr>
              <a:grpSpLocks/>
            </p:cNvGrpSpPr>
            <p:nvPr/>
          </p:nvGrpSpPr>
          <p:grpSpPr bwMode="auto">
            <a:xfrm>
              <a:off x="542" y="691"/>
              <a:ext cx="4389" cy="476"/>
              <a:chOff x="542" y="691"/>
              <a:chExt cx="4389" cy="476"/>
            </a:xfrm>
          </p:grpSpPr>
          <p:sp>
            <p:nvSpPr>
              <p:cNvPr id="49" name="Text Box 4">
                <a:extLst>
                  <a:ext uri="{FF2B5EF4-FFF2-40B4-BE49-F238E27FC236}">
                    <a16:creationId xmlns:a16="http://schemas.microsoft.com/office/drawing/2014/main" id="{AA018720-4FA2-2949-81CC-E69942C106C4}"/>
                  </a:ext>
                </a:extLst>
              </p:cNvPr>
              <p:cNvSpPr txBox="1">
                <a:spLocks noChangeArrowheads="1"/>
              </p:cNvSpPr>
              <p:nvPr/>
            </p:nvSpPr>
            <p:spPr bwMode="auto">
              <a:xfrm>
                <a:off x="542" y="806"/>
                <a:ext cx="3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例</a:t>
                </a:r>
                <a:r>
                  <a:rPr kumimoji="1" lang="zh-CN" altLang="en-US" sz="2000" b="0" i="0" u="none" strike="noStrike" kern="1200" cap="none" spc="0" normalizeH="0" baseline="0" noProof="0" dirty="0">
                    <a:ln>
                      <a:noFill/>
                    </a:ln>
                    <a:solidFill>
                      <a:schemeClr val="tx2"/>
                    </a:solidFill>
                    <a:effectLst/>
                    <a:uLnTx/>
                    <a:uFillTx/>
                    <a:latin typeface="Times New Roman" panose="02020603050405020304" pitchFamily="18" charset="0"/>
                    <a:ea typeface="宋体" panose="02010600030101010101" pitchFamily="2" charset="-122"/>
                    <a:cs typeface="+mn-cs"/>
                  </a:rPr>
                  <a:t> </a:t>
                </a:r>
              </a:p>
            </p:txBody>
          </p:sp>
          <p:sp>
            <p:nvSpPr>
              <p:cNvPr id="50" name="Text Box 5">
                <a:extLst>
                  <a:ext uri="{FF2B5EF4-FFF2-40B4-BE49-F238E27FC236}">
                    <a16:creationId xmlns:a16="http://schemas.microsoft.com/office/drawing/2014/main" id="{6833F85C-A83B-E74A-B1B3-6BB793DDC666}"/>
                  </a:ext>
                </a:extLst>
              </p:cNvPr>
              <p:cNvSpPr txBox="1">
                <a:spLocks noChangeArrowheads="1"/>
              </p:cNvSpPr>
              <p:nvPr/>
            </p:nvSpPr>
            <p:spPr bwMode="auto">
              <a:xfrm>
                <a:off x="1015" y="691"/>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51" name="Rectangle 6">
                <a:extLst>
                  <a:ext uri="{FF2B5EF4-FFF2-40B4-BE49-F238E27FC236}">
                    <a16:creationId xmlns:a16="http://schemas.microsoft.com/office/drawing/2014/main" id="{C70A8580-479A-524C-903D-DF561A4CAA67}"/>
                  </a:ext>
                </a:extLst>
              </p:cNvPr>
              <p:cNvSpPr>
                <a:spLocks noChangeArrowheads="1"/>
              </p:cNvSpPr>
              <p:nvPr/>
            </p:nvSpPr>
            <p:spPr bwMode="auto">
              <a:xfrm>
                <a:off x="1033" y="912"/>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52" name="Line 7">
                <a:extLst>
                  <a:ext uri="{FF2B5EF4-FFF2-40B4-BE49-F238E27FC236}">
                    <a16:creationId xmlns:a16="http://schemas.microsoft.com/office/drawing/2014/main" id="{5B19C4A0-FA09-BF49-BA39-60D36AC6617C}"/>
                  </a:ext>
                </a:extLst>
              </p:cNvPr>
              <p:cNvSpPr>
                <a:spLocks noChangeShapeType="1"/>
              </p:cNvSpPr>
              <p:nvPr/>
            </p:nvSpPr>
            <p:spPr bwMode="auto">
              <a:xfrm>
                <a:off x="1300"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3" name="Line 8">
                <a:extLst>
                  <a:ext uri="{FF2B5EF4-FFF2-40B4-BE49-F238E27FC236}">
                    <a16:creationId xmlns:a16="http://schemas.microsoft.com/office/drawing/2014/main" id="{7A6BECBF-CC97-1345-BFC2-E4D5FBB9FC69}"/>
                  </a:ext>
                </a:extLst>
              </p:cNvPr>
              <p:cNvSpPr>
                <a:spLocks noChangeShapeType="1"/>
              </p:cNvSpPr>
              <p:nvPr/>
            </p:nvSpPr>
            <p:spPr bwMode="auto">
              <a:xfrm>
                <a:off x="1664"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4" name="Line 9">
                <a:extLst>
                  <a:ext uri="{FF2B5EF4-FFF2-40B4-BE49-F238E27FC236}">
                    <a16:creationId xmlns:a16="http://schemas.microsoft.com/office/drawing/2014/main" id="{A6F097FC-2F2D-B041-947A-0F6B4DD1C184}"/>
                  </a:ext>
                </a:extLst>
              </p:cNvPr>
              <p:cNvSpPr>
                <a:spLocks noChangeShapeType="1"/>
              </p:cNvSpPr>
              <p:nvPr/>
            </p:nvSpPr>
            <p:spPr bwMode="auto">
              <a:xfrm>
                <a:off x="2028"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5" name="Line 10">
                <a:extLst>
                  <a:ext uri="{FF2B5EF4-FFF2-40B4-BE49-F238E27FC236}">
                    <a16:creationId xmlns:a16="http://schemas.microsoft.com/office/drawing/2014/main" id="{1C4F23DD-B6B6-074A-B85C-ABE9D3DC9BB6}"/>
                  </a:ext>
                </a:extLst>
              </p:cNvPr>
              <p:cNvSpPr>
                <a:spLocks noChangeShapeType="1"/>
              </p:cNvSpPr>
              <p:nvPr/>
            </p:nvSpPr>
            <p:spPr bwMode="auto">
              <a:xfrm>
                <a:off x="2392"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6" name="Line 11">
                <a:extLst>
                  <a:ext uri="{FF2B5EF4-FFF2-40B4-BE49-F238E27FC236}">
                    <a16:creationId xmlns:a16="http://schemas.microsoft.com/office/drawing/2014/main" id="{30EF81D9-760B-E84B-8749-5C366F681234}"/>
                  </a:ext>
                </a:extLst>
              </p:cNvPr>
              <p:cNvSpPr>
                <a:spLocks noChangeShapeType="1"/>
              </p:cNvSpPr>
              <p:nvPr/>
            </p:nvSpPr>
            <p:spPr bwMode="auto">
              <a:xfrm>
                <a:off x="2756"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7" name="Line 12">
                <a:extLst>
                  <a:ext uri="{FF2B5EF4-FFF2-40B4-BE49-F238E27FC236}">
                    <a16:creationId xmlns:a16="http://schemas.microsoft.com/office/drawing/2014/main" id="{ABD06AA0-EAD2-C142-AC31-014DC36D12F6}"/>
                  </a:ext>
                </a:extLst>
              </p:cNvPr>
              <p:cNvSpPr>
                <a:spLocks noChangeShapeType="1"/>
              </p:cNvSpPr>
              <p:nvPr/>
            </p:nvSpPr>
            <p:spPr bwMode="auto">
              <a:xfrm>
                <a:off x="3120"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8" name="Line 13">
                <a:extLst>
                  <a:ext uri="{FF2B5EF4-FFF2-40B4-BE49-F238E27FC236}">
                    <a16:creationId xmlns:a16="http://schemas.microsoft.com/office/drawing/2014/main" id="{76F52575-D676-4840-8E41-0A78192D47AC}"/>
                  </a:ext>
                </a:extLst>
              </p:cNvPr>
              <p:cNvSpPr>
                <a:spLocks noChangeShapeType="1"/>
              </p:cNvSpPr>
              <p:nvPr/>
            </p:nvSpPr>
            <p:spPr bwMode="auto">
              <a:xfrm>
                <a:off x="3484"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9" name="Line 14">
                <a:extLst>
                  <a:ext uri="{FF2B5EF4-FFF2-40B4-BE49-F238E27FC236}">
                    <a16:creationId xmlns:a16="http://schemas.microsoft.com/office/drawing/2014/main" id="{A634A7EF-3CDF-5C48-9E78-CE6F9BE7E8DA}"/>
                  </a:ext>
                </a:extLst>
              </p:cNvPr>
              <p:cNvSpPr>
                <a:spLocks noChangeShapeType="1"/>
              </p:cNvSpPr>
              <p:nvPr/>
            </p:nvSpPr>
            <p:spPr bwMode="auto">
              <a:xfrm>
                <a:off x="3848"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0" name="Line 15">
                <a:extLst>
                  <a:ext uri="{FF2B5EF4-FFF2-40B4-BE49-F238E27FC236}">
                    <a16:creationId xmlns:a16="http://schemas.microsoft.com/office/drawing/2014/main" id="{D32C8617-4D93-874C-8223-5F98D0BBDA33}"/>
                  </a:ext>
                </a:extLst>
              </p:cNvPr>
              <p:cNvSpPr>
                <a:spLocks noChangeShapeType="1"/>
              </p:cNvSpPr>
              <p:nvPr/>
            </p:nvSpPr>
            <p:spPr bwMode="auto">
              <a:xfrm>
                <a:off x="4212"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1" name="Line 16">
                <a:extLst>
                  <a:ext uri="{FF2B5EF4-FFF2-40B4-BE49-F238E27FC236}">
                    <a16:creationId xmlns:a16="http://schemas.microsoft.com/office/drawing/2014/main" id="{598B3C78-F088-B346-A736-6FE53D93A3DE}"/>
                  </a:ext>
                </a:extLst>
              </p:cNvPr>
              <p:cNvSpPr>
                <a:spLocks noChangeShapeType="1"/>
              </p:cNvSpPr>
              <p:nvPr/>
            </p:nvSpPr>
            <p:spPr bwMode="auto">
              <a:xfrm>
                <a:off x="4576" y="911"/>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grpSp>
          <p:nvGrpSpPr>
            <p:cNvPr id="39" name="Group 17">
              <a:extLst>
                <a:ext uri="{FF2B5EF4-FFF2-40B4-BE49-F238E27FC236}">
                  <a16:creationId xmlns:a16="http://schemas.microsoft.com/office/drawing/2014/main" id="{A60EEBE6-B22A-8F4F-AFF8-8567C637D786}"/>
                </a:ext>
              </a:extLst>
            </p:cNvPr>
            <p:cNvGrpSpPr>
              <a:grpSpLocks/>
            </p:cNvGrpSpPr>
            <p:nvPr/>
          </p:nvGrpSpPr>
          <p:grpSpPr bwMode="auto">
            <a:xfrm>
              <a:off x="975" y="1167"/>
              <a:ext cx="356" cy="390"/>
              <a:chOff x="975" y="1167"/>
              <a:chExt cx="356" cy="390"/>
            </a:xfrm>
          </p:grpSpPr>
          <p:sp>
            <p:nvSpPr>
              <p:cNvPr id="47" name="Line 18">
                <a:extLst>
                  <a:ext uri="{FF2B5EF4-FFF2-40B4-BE49-F238E27FC236}">
                    <a16:creationId xmlns:a16="http://schemas.microsoft.com/office/drawing/2014/main" id="{A9ABE7DF-7497-0E44-B770-6ACA16863B92}"/>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8" name="Text Box 19">
                <a:extLst>
                  <a:ext uri="{FF2B5EF4-FFF2-40B4-BE49-F238E27FC236}">
                    <a16:creationId xmlns:a16="http://schemas.microsoft.com/office/drawing/2014/main" id="{CDBDD57C-A9E1-6E49-BC5D-456E77AF9F82}"/>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40" name="Group 20">
              <a:extLst>
                <a:ext uri="{FF2B5EF4-FFF2-40B4-BE49-F238E27FC236}">
                  <a16:creationId xmlns:a16="http://schemas.microsoft.com/office/drawing/2014/main" id="{52EFF390-BE75-5947-B31B-FF00B0622E60}"/>
                </a:ext>
              </a:extLst>
            </p:cNvPr>
            <p:cNvGrpSpPr>
              <a:grpSpLocks/>
            </p:cNvGrpSpPr>
            <p:nvPr/>
          </p:nvGrpSpPr>
          <p:grpSpPr bwMode="auto">
            <a:xfrm>
              <a:off x="4627" y="1163"/>
              <a:ext cx="400" cy="390"/>
              <a:chOff x="975" y="1167"/>
              <a:chExt cx="400" cy="390"/>
            </a:xfrm>
          </p:grpSpPr>
          <p:sp>
            <p:nvSpPr>
              <p:cNvPr id="45" name="Line 21">
                <a:extLst>
                  <a:ext uri="{FF2B5EF4-FFF2-40B4-BE49-F238E27FC236}">
                    <a16:creationId xmlns:a16="http://schemas.microsoft.com/office/drawing/2014/main" id="{ACD90516-4849-114F-8028-014060EFC7FF}"/>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6" name="Text Box 22">
                <a:extLst>
                  <a:ext uri="{FF2B5EF4-FFF2-40B4-BE49-F238E27FC236}">
                    <a16:creationId xmlns:a16="http://schemas.microsoft.com/office/drawing/2014/main" id="{C08219D7-1240-C549-A022-57E84F3EEEDE}"/>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nvGrpSpPr>
            <p:cNvPr id="41" name="Group 23">
              <a:extLst>
                <a:ext uri="{FF2B5EF4-FFF2-40B4-BE49-F238E27FC236}">
                  <a16:creationId xmlns:a16="http://schemas.microsoft.com/office/drawing/2014/main" id="{EBE392F5-3AB8-BD49-B66D-4BC0E22A9836}"/>
                </a:ext>
              </a:extLst>
            </p:cNvPr>
            <p:cNvGrpSpPr>
              <a:grpSpLocks/>
            </p:cNvGrpSpPr>
            <p:nvPr/>
          </p:nvGrpSpPr>
          <p:grpSpPr bwMode="auto">
            <a:xfrm>
              <a:off x="2783" y="1141"/>
              <a:ext cx="364" cy="390"/>
              <a:chOff x="975" y="1167"/>
              <a:chExt cx="364" cy="390"/>
            </a:xfrm>
          </p:grpSpPr>
          <p:sp>
            <p:nvSpPr>
              <p:cNvPr id="43" name="Line 24">
                <a:extLst>
                  <a:ext uri="{FF2B5EF4-FFF2-40B4-BE49-F238E27FC236}">
                    <a16:creationId xmlns:a16="http://schemas.microsoft.com/office/drawing/2014/main" id="{B6124539-99C8-7F4D-9E86-384E03E70F14}"/>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4" name="Text Box 25">
                <a:extLst>
                  <a:ext uri="{FF2B5EF4-FFF2-40B4-BE49-F238E27FC236}">
                    <a16:creationId xmlns:a16="http://schemas.microsoft.com/office/drawing/2014/main" id="{1AABE838-DE75-154D-9DB7-ADDEB24B1278}"/>
                  </a:ext>
                </a:extLst>
              </p:cNvPr>
              <p:cNvSpPr txBox="1">
                <a:spLocks noChangeArrowheads="1"/>
              </p:cNvSpPr>
              <p:nvPr/>
            </p:nvSpPr>
            <p:spPr bwMode="auto">
              <a:xfrm>
                <a:off x="975" y="1307"/>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sp>
          <p:nvSpPr>
            <p:cNvPr id="42" name="AutoShape 26">
              <a:extLst>
                <a:ext uri="{FF2B5EF4-FFF2-40B4-BE49-F238E27FC236}">
                  <a16:creationId xmlns:a16="http://schemas.microsoft.com/office/drawing/2014/main" id="{30C5BB1D-2A6B-9648-914A-B6F374F95A0F}"/>
                </a:ext>
              </a:extLst>
            </p:cNvPr>
            <p:cNvSpPr>
              <a:spLocks noChangeArrowheads="1"/>
            </p:cNvSpPr>
            <p:nvPr/>
          </p:nvSpPr>
          <p:spPr bwMode="auto">
            <a:xfrm>
              <a:off x="3067" y="422"/>
              <a:ext cx="1022" cy="233"/>
            </a:xfrm>
            <a:prstGeom prst="wedgeEllipseCallout">
              <a:avLst>
                <a:gd name="adj1" fmla="val -43750"/>
                <a:gd name="adj2" fmla="val 70000"/>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找</a:t>
              </a: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70</a:t>
              </a:r>
            </a:p>
          </p:txBody>
        </p:sp>
      </p:grpSp>
      <p:grpSp>
        <p:nvGrpSpPr>
          <p:cNvPr id="62" name="Group 27">
            <a:extLst>
              <a:ext uri="{FF2B5EF4-FFF2-40B4-BE49-F238E27FC236}">
                <a16:creationId xmlns:a16="http://schemas.microsoft.com/office/drawing/2014/main" id="{BE1D94A6-3CE6-224D-AA0C-A8565AF4B292}"/>
              </a:ext>
            </a:extLst>
          </p:cNvPr>
          <p:cNvGrpSpPr>
            <a:grpSpLocks/>
          </p:cNvGrpSpPr>
          <p:nvPr/>
        </p:nvGrpSpPr>
        <p:grpSpPr bwMode="auto">
          <a:xfrm>
            <a:off x="1552575" y="2116138"/>
            <a:ext cx="6350000" cy="1368425"/>
            <a:chOff x="933" y="1410"/>
            <a:chExt cx="4000" cy="862"/>
          </a:xfrm>
        </p:grpSpPr>
        <p:sp>
          <p:nvSpPr>
            <p:cNvPr id="63" name="Text Box 28">
              <a:extLst>
                <a:ext uri="{FF2B5EF4-FFF2-40B4-BE49-F238E27FC236}">
                  <a16:creationId xmlns:a16="http://schemas.microsoft.com/office/drawing/2014/main" id="{6198470E-4F74-A54F-BBEC-8CED65A5345E}"/>
                </a:ext>
              </a:extLst>
            </p:cNvPr>
            <p:cNvSpPr txBox="1">
              <a:spLocks noChangeArrowheads="1"/>
            </p:cNvSpPr>
            <p:nvPr/>
          </p:nvSpPr>
          <p:spPr bwMode="auto">
            <a:xfrm>
              <a:off x="933" y="1410"/>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64" name="Rectangle 29">
              <a:extLst>
                <a:ext uri="{FF2B5EF4-FFF2-40B4-BE49-F238E27FC236}">
                  <a16:creationId xmlns:a16="http://schemas.microsoft.com/office/drawing/2014/main" id="{D0ED46D5-C666-594A-AD26-40F45AE04E8C}"/>
                </a:ext>
              </a:extLst>
            </p:cNvPr>
            <p:cNvSpPr>
              <a:spLocks noChangeArrowheads="1"/>
            </p:cNvSpPr>
            <p:nvPr/>
          </p:nvSpPr>
          <p:spPr bwMode="auto">
            <a:xfrm>
              <a:off x="951" y="1631"/>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65" name="Line 30">
              <a:extLst>
                <a:ext uri="{FF2B5EF4-FFF2-40B4-BE49-F238E27FC236}">
                  <a16:creationId xmlns:a16="http://schemas.microsoft.com/office/drawing/2014/main" id="{7D35468E-1CA8-794E-A755-F330A48417D3}"/>
                </a:ext>
              </a:extLst>
            </p:cNvPr>
            <p:cNvSpPr>
              <a:spLocks noChangeShapeType="1"/>
            </p:cNvSpPr>
            <p:nvPr/>
          </p:nvSpPr>
          <p:spPr bwMode="auto">
            <a:xfrm>
              <a:off x="1218"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6" name="Line 31">
              <a:extLst>
                <a:ext uri="{FF2B5EF4-FFF2-40B4-BE49-F238E27FC236}">
                  <a16:creationId xmlns:a16="http://schemas.microsoft.com/office/drawing/2014/main" id="{6F1C30FC-30F5-ED4B-B1AE-9E0B5F20AC22}"/>
                </a:ext>
              </a:extLst>
            </p:cNvPr>
            <p:cNvSpPr>
              <a:spLocks noChangeShapeType="1"/>
            </p:cNvSpPr>
            <p:nvPr/>
          </p:nvSpPr>
          <p:spPr bwMode="auto">
            <a:xfrm>
              <a:off x="1582"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7" name="Line 32">
              <a:extLst>
                <a:ext uri="{FF2B5EF4-FFF2-40B4-BE49-F238E27FC236}">
                  <a16:creationId xmlns:a16="http://schemas.microsoft.com/office/drawing/2014/main" id="{472D999C-1F86-574E-B228-D95E161DFB85}"/>
                </a:ext>
              </a:extLst>
            </p:cNvPr>
            <p:cNvSpPr>
              <a:spLocks noChangeShapeType="1"/>
            </p:cNvSpPr>
            <p:nvPr/>
          </p:nvSpPr>
          <p:spPr bwMode="auto">
            <a:xfrm>
              <a:off x="1946"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8" name="Line 33">
              <a:extLst>
                <a:ext uri="{FF2B5EF4-FFF2-40B4-BE49-F238E27FC236}">
                  <a16:creationId xmlns:a16="http://schemas.microsoft.com/office/drawing/2014/main" id="{5803EF15-0F32-9243-A6A2-A30C42F05B4C}"/>
                </a:ext>
              </a:extLst>
            </p:cNvPr>
            <p:cNvSpPr>
              <a:spLocks noChangeShapeType="1"/>
            </p:cNvSpPr>
            <p:nvPr/>
          </p:nvSpPr>
          <p:spPr bwMode="auto">
            <a:xfrm>
              <a:off x="2310"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9" name="Line 34">
              <a:extLst>
                <a:ext uri="{FF2B5EF4-FFF2-40B4-BE49-F238E27FC236}">
                  <a16:creationId xmlns:a16="http://schemas.microsoft.com/office/drawing/2014/main" id="{2293B059-17DB-CF42-8B8A-967FD12378C8}"/>
                </a:ext>
              </a:extLst>
            </p:cNvPr>
            <p:cNvSpPr>
              <a:spLocks noChangeShapeType="1"/>
            </p:cNvSpPr>
            <p:nvPr/>
          </p:nvSpPr>
          <p:spPr bwMode="auto">
            <a:xfrm>
              <a:off x="2674"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0" name="Line 35">
              <a:extLst>
                <a:ext uri="{FF2B5EF4-FFF2-40B4-BE49-F238E27FC236}">
                  <a16:creationId xmlns:a16="http://schemas.microsoft.com/office/drawing/2014/main" id="{7217C12C-96DB-BD46-8424-FD7BB8B43896}"/>
                </a:ext>
              </a:extLst>
            </p:cNvPr>
            <p:cNvSpPr>
              <a:spLocks noChangeShapeType="1"/>
            </p:cNvSpPr>
            <p:nvPr/>
          </p:nvSpPr>
          <p:spPr bwMode="auto">
            <a:xfrm>
              <a:off x="3038"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1" name="Line 36">
              <a:extLst>
                <a:ext uri="{FF2B5EF4-FFF2-40B4-BE49-F238E27FC236}">
                  <a16:creationId xmlns:a16="http://schemas.microsoft.com/office/drawing/2014/main" id="{00C67C48-FB6E-6D4E-B537-843813D068A8}"/>
                </a:ext>
              </a:extLst>
            </p:cNvPr>
            <p:cNvSpPr>
              <a:spLocks noChangeShapeType="1"/>
            </p:cNvSpPr>
            <p:nvPr/>
          </p:nvSpPr>
          <p:spPr bwMode="auto">
            <a:xfrm>
              <a:off x="3402"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2" name="Line 37">
              <a:extLst>
                <a:ext uri="{FF2B5EF4-FFF2-40B4-BE49-F238E27FC236}">
                  <a16:creationId xmlns:a16="http://schemas.microsoft.com/office/drawing/2014/main" id="{D0470DA9-4AED-3148-8A54-18A6D1BB3F29}"/>
                </a:ext>
              </a:extLst>
            </p:cNvPr>
            <p:cNvSpPr>
              <a:spLocks noChangeShapeType="1"/>
            </p:cNvSpPr>
            <p:nvPr/>
          </p:nvSpPr>
          <p:spPr bwMode="auto">
            <a:xfrm>
              <a:off x="3766"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3" name="Line 38">
              <a:extLst>
                <a:ext uri="{FF2B5EF4-FFF2-40B4-BE49-F238E27FC236}">
                  <a16:creationId xmlns:a16="http://schemas.microsoft.com/office/drawing/2014/main" id="{E07A7528-5FE9-4D4B-9677-C18D2A2F381F}"/>
                </a:ext>
              </a:extLst>
            </p:cNvPr>
            <p:cNvSpPr>
              <a:spLocks noChangeShapeType="1"/>
            </p:cNvSpPr>
            <p:nvPr/>
          </p:nvSpPr>
          <p:spPr bwMode="auto">
            <a:xfrm>
              <a:off x="4130"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4" name="Line 39">
              <a:extLst>
                <a:ext uri="{FF2B5EF4-FFF2-40B4-BE49-F238E27FC236}">
                  <a16:creationId xmlns:a16="http://schemas.microsoft.com/office/drawing/2014/main" id="{DF557744-3AD8-3A46-B3FA-19FC9D6393C5}"/>
                </a:ext>
              </a:extLst>
            </p:cNvPr>
            <p:cNvSpPr>
              <a:spLocks noChangeShapeType="1"/>
            </p:cNvSpPr>
            <p:nvPr/>
          </p:nvSpPr>
          <p:spPr bwMode="auto">
            <a:xfrm>
              <a:off x="4494" y="163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75" name="Group 40">
              <a:extLst>
                <a:ext uri="{FF2B5EF4-FFF2-40B4-BE49-F238E27FC236}">
                  <a16:creationId xmlns:a16="http://schemas.microsoft.com/office/drawing/2014/main" id="{392EEBA9-E865-3446-AB3A-E9AE2D99E16E}"/>
                </a:ext>
              </a:extLst>
            </p:cNvPr>
            <p:cNvGrpSpPr>
              <a:grpSpLocks/>
            </p:cNvGrpSpPr>
            <p:nvPr/>
          </p:nvGrpSpPr>
          <p:grpSpPr bwMode="auto">
            <a:xfrm>
              <a:off x="3060" y="1875"/>
              <a:ext cx="356" cy="390"/>
              <a:chOff x="975" y="1167"/>
              <a:chExt cx="356" cy="390"/>
            </a:xfrm>
          </p:grpSpPr>
          <p:sp>
            <p:nvSpPr>
              <p:cNvPr id="82" name="Line 41">
                <a:extLst>
                  <a:ext uri="{FF2B5EF4-FFF2-40B4-BE49-F238E27FC236}">
                    <a16:creationId xmlns:a16="http://schemas.microsoft.com/office/drawing/2014/main" id="{3D295AAF-EA85-2943-AFF6-2BE62B52875C}"/>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3" name="Text Box 42">
                <a:extLst>
                  <a:ext uri="{FF2B5EF4-FFF2-40B4-BE49-F238E27FC236}">
                    <a16:creationId xmlns:a16="http://schemas.microsoft.com/office/drawing/2014/main" id="{0CE11F60-D9F6-9D48-9E95-40E29D131B32}"/>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76" name="Group 43">
              <a:extLst>
                <a:ext uri="{FF2B5EF4-FFF2-40B4-BE49-F238E27FC236}">
                  <a16:creationId xmlns:a16="http://schemas.microsoft.com/office/drawing/2014/main" id="{2C9C534C-AC7D-AC4A-BF9C-30A1A66194B7}"/>
                </a:ext>
              </a:extLst>
            </p:cNvPr>
            <p:cNvGrpSpPr>
              <a:grpSpLocks/>
            </p:cNvGrpSpPr>
            <p:nvPr/>
          </p:nvGrpSpPr>
          <p:grpSpPr bwMode="auto">
            <a:xfrm>
              <a:off x="4533" y="1882"/>
              <a:ext cx="400" cy="390"/>
              <a:chOff x="975" y="1167"/>
              <a:chExt cx="400" cy="390"/>
            </a:xfrm>
          </p:grpSpPr>
          <p:sp>
            <p:nvSpPr>
              <p:cNvPr id="80" name="Line 44">
                <a:extLst>
                  <a:ext uri="{FF2B5EF4-FFF2-40B4-BE49-F238E27FC236}">
                    <a16:creationId xmlns:a16="http://schemas.microsoft.com/office/drawing/2014/main" id="{63FD8B4D-D6A2-D44A-9A53-63CF913F30F2}"/>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1" name="Text Box 45">
                <a:extLst>
                  <a:ext uri="{FF2B5EF4-FFF2-40B4-BE49-F238E27FC236}">
                    <a16:creationId xmlns:a16="http://schemas.microsoft.com/office/drawing/2014/main" id="{4E3B61F0-79FF-9241-A077-D90EAAB6CDBD}"/>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nvGrpSpPr>
            <p:cNvPr id="77" name="Group 46">
              <a:extLst>
                <a:ext uri="{FF2B5EF4-FFF2-40B4-BE49-F238E27FC236}">
                  <a16:creationId xmlns:a16="http://schemas.microsoft.com/office/drawing/2014/main" id="{9A49785E-6781-9146-B7FF-0D7A2AF10A0F}"/>
                </a:ext>
              </a:extLst>
            </p:cNvPr>
            <p:cNvGrpSpPr>
              <a:grpSpLocks/>
            </p:cNvGrpSpPr>
            <p:nvPr/>
          </p:nvGrpSpPr>
          <p:grpSpPr bwMode="auto">
            <a:xfrm>
              <a:off x="3835" y="1882"/>
              <a:ext cx="364" cy="390"/>
              <a:chOff x="975" y="1167"/>
              <a:chExt cx="364" cy="390"/>
            </a:xfrm>
          </p:grpSpPr>
          <p:sp>
            <p:nvSpPr>
              <p:cNvPr id="78" name="Line 47">
                <a:extLst>
                  <a:ext uri="{FF2B5EF4-FFF2-40B4-BE49-F238E27FC236}">
                    <a16:creationId xmlns:a16="http://schemas.microsoft.com/office/drawing/2014/main" id="{B12B3A74-6A59-1F4C-A990-B172BC8FC594}"/>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9" name="Text Box 48">
                <a:extLst>
                  <a:ext uri="{FF2B5EF4-FFF2-40B4-BE49-F238E27FC236}">
                    <a16:creationId xmlns:a16="http://schemas.microsoft.com/office/drawing/2014/main" id="{449D4FF2-8F8E-B94B-889D-0FB5F87C4E3D}"/>
                  </a:ext>
                </a:extLst>
              </p:cNvPr>
              <p:cNvSpPr txBox="1">
                <a:spLocks noChangeArrowheads="1"/>
              </p:cNvSpPr>
              <p:nvPr/>
            </p:nvSpPr>
            <p:spPr bwMode="auto">
              <a:xfrm>
                <a:off x="975" y="1307"/>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grpSp>
      <p:grpSp>
        <p:nvGrpSpPr>
          <p:cNvPr id="84" name="Group 49">
            <a:extLst>
              <a:ext uri="{FF2B5EF4-FFF2-40B4-BE49-F238E27FC236}">
                <a16:creationId xmlns:a16="http://schemas.microsoft.com/office/drawing/2014/main" id="{CC258C81-9372-974C-96F5-E9F427A788FF}"/>
              </a:ext>
            </a:extLst>
          </p:cNvPr>
          <p:cNvGrpSpPr>
            <a:grpSpLocks/>
          </p:cNvGrpSpPr>
          <p:nvPr/>
        </p:nvGrpSpPr>
        <p:grpSpPr bwMode="auto">
          <a:xfrm>
            <a:off x="1633538" y="4826000"/>
            <a:ext cx="6216650" cy="1651000"/>
            <a:chOff x="1040" y="2784"/>
            <a:chExt cx="3916" cy="1040"/>
          </a:xfrm>
        </p:grpSpPr>
        <p:sp>
          <p:nvSpPr>
            <p:cNvPr id="85" name="Text Box 50">
              <a:extLst>
                <a:ext uri="{FF2B5EF4-FFF2-40B4-BE49-F238E27FC236}">
                  <a16:creationId xmlns:a16="http://schemas.microsoft.com/office/drawing/2014/main" id="{175EC903-D388-9C41-8EED-29243347754C}"/>
                </a:ext>
              </a:extLst>
            </p:cNvPr>
            <p:cNvSpPr txBox="1">
              <a:spLocks noChangeArrowheads="1"/>
            </p:cNvSpPr>
            <p:nvPr/>
          </p:nvSpPr>
          <p:spPr bwMode="auto">
            <a:xfrm>
              <a:off x="1040" y="2784"/>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86" name="Rectangle 51">
              <a:extLst>
                <a:ext uri="{FF2B5EF4-FFF2-40B4-BE49-F238E27FC236}">
                  <a16:creationId xmlns:a16="http://schemas.microsoft.com/office/drawing/2014/main" id="{99112807-7529-A84E-891A-324D09985018}"/>
                </a:ext>
              </a:extLst>
            </p:cNvPr>
            <p:cNvSpPr>
              <a:spLocks noChangeArrowheads="1"/>
            </p:cNvSpPr>
            <p:nvPr/>
          </p:nvSpPr>
          <p:spPr bwMode="auto">
            <a:xfrm>
              <a:off x="1058" y="3005"/>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87" name="Line 52">
              <a:extLst>
                <a:ext uri="{FF2B5EF4-FFF2-40B4-BE49-F238E27FC236}">
                  <a16:creationId xmlns:a16="http://schemas.microsoft.com/office/drawing/2014/main" id="{65B5D8BC-59AB-5748-96DC-BE064C18294E}"/>
                </a:ext>
              </a:extLst>
            </p:cNvPr>
            <p:cNvSpPr>
              <a:spLocks noChangeShapeType="1"/>
            </p:cNvSpPr>
            <p:nvPr/>
          </p:nvSpPr>
          <p:spPr bwMode="auto">
            <a:xfrm>
              <a:off x="1325"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8" name="Line 53">
              <a:extLst>
                <a:ext uri="{FF2B5EF4-FFF2-40B4-BE49-F238E27FC236}">
                  <a16:creationId xmlns:a16="http://schemas.microsoft.com/office/drawing/2014/main" id="{8EFE0D3E-C03A-2248-84BD-DCD45E494814}"/>
                </a:ext>
              </a:extLst>
            </p:cNvPr>
            <p:cNvSpPr>
              <a:spLocks noChangeShapeType="1"/>
            </p:cNvSpPr>
            <p:nvPr/>
          </p:nvSpPr>
          <p:spPr bwMode="auto">
            <a:xfrm>
              <a:off x="1689"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9" name="Line 54">
              <a:extLst>
                <a:ext uri="{FF2B5EF4-FFF2-40B4-BE49-F238E27FC236}">
                  <a16:creationId xmlns:a16="http://schemas.microsoft.com/office/drawing/2014/main" id="{9B29B3DB-96CA-6440-B5A6-72C631D0A74D}"/>
                </a:ext>
              </a:extLst>
            </p:cNvPr>
            <p:cNvSpPr>
              <a:spLocks noChangeShapeType="1"/>
            </p:cNvSpPr>
            <p:nvPr/>
          </p:nvSpPr>
          <p:spPr bwMode="auto">
            <a:xfrm>
              <a:off x="2053"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0" name="Line 55">
              <a:extLst>
                <a:ext uri="{FF2B5EF4-FFF2-40B4-BE49-F238E27FC236}">
                  <a16:creationId xmlns:a16="http://schemas.microsoft.com/office/drawing/2014/main" id="{A04256E9-2CEB-DB41-B9C5-969EBD982F4F}"/>
                </a:ext>
              </a:extLst>
            </p:cNvPr>
            <p:cNvSpPr>
              <a:spLocks noChangeShapeType="1"/>
            </p:cNvSpPr>
            <p:nvPr/>
          </p:nvSpPr>
          <p:spPr bwMode="auto">
            <a:xfrm>
              <a:off x="2417"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1" name="Line 56">
              <a:extLst>
                <a:ext uri="{FF2B5EF4-FFF2-40B4-BE49-F238E27FC236}">
                  <a16:creationId xmlns:a16="http://schemas.microsoft.com/office/drawing/2014/main" id="{CE5CDBCE-8135-A042-BA9E-DF0531484675}"/>
                </a:ext>
              </a:extLst>
            </p:cNvPr>
            <p:cNvSpPr>
              <a:spLocks noChangeShapeType="1"/>
            </p:cNvSpPr>
            <p:nvPr/>
          </p:nvSpPr>
          <p:spPr bwMode="auto">
            <a:xfrm>
              <a:off x="2781"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2" name="Line 57">
              <a:extLst>
                <a:ext uri="{FF2B5EF4-FFF2-40B4-BE49-F238E27FC236}">
                  <a16:creationId xmlns:a16="http://schemas.microsoft.com/office/drawing/2014/main" id="{D78CC8C7-E77D-CC4B-85D0-D79662CB154C}"/>
                </a:ext>
              </a:extLst>
            </p:cNvPr>
            <p:cNvSpPr>
              <a:spLocks noChangeShapeType="1"/>
            </p:cNvSpPr>
            <p:nvPr/>
          </p:nvSpPr>
          <p:spPr bwMode="auto">
            <a:xfrm>
              <a:off x="3145"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3" name="Line 58">
              <a:extLst>
                <a:ext uri="{FF2B5EF4-FFF2-40B4-BE49-F238E27FC236}">
                  <a16:creationId xmlns:a16="http://schemas.microsoft.com/office/drawing/2014/main" id="{81241C61-A026-C748-B299-849BB6D6DC93}"/>
                </a:ext>
              </a:extLst>
            </p:cNvPr>
            <p:cNvSpPr>
              <a:spLocks noChangeShapeType="1"/>
            </p:cNvSpPr>
            <p:nvPr/>
          </p:nvSpPr>
          <p:spPr bwMode="auto">
            <a:xfrm>
              <a:off x="3509"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4" name="Line 59">
              <a:extLst>
                <a:ext uri="{FF2B5EF4-FFF2-40B4-BE49-F238E27FC236}">
                  <a16:creationId xmlns:a16="http://schemas.microsoft.com/office/drawing/2014/main" id="{BDBBC0B6-AB18-9D4D-BE42-A554A178256A}"/>
                </a:ext>
              </a:extLst>
            </p:cNvPr>
            <p:cNvSpPr>
              <a:spLocks noChangeShapeType="1"/>
            </p:cNvSpPr>
            <p:nvPr/>
          </p:nvSpPr>
          <p:spPr bwMode="auto">
            <a:xfrm>
              <a:off x="3873"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29" name="Line 60">
              <a:extLst>
                <a:ext uri="{FF2B5EF4-FFF2-40B4-BE49-F238E27FC236}">
                  <a16:creationId xmlns:a16="http://schemas.microsoft.com/office/drawing/2014/main" id="{ADAF40F8-5505-784D-B700-5B36135CF0A6}"/>
                </a:ext>
              </a:extLst>
            </p:cNvPr>
            <p:cNvSpPr>
              <a:spLocks noChangeShapeType="1"/>
            </p:cNvSpPr>
            <p:nvPr/>
          </p:nvSpPr>
          <p:spPr bwMode="auto">
            <a:xfrm>
              <a:off x="4237"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30" name="Line 61">
              <a:extLst>
                <a:ext uri="{FF2B5EF4-FFF2-40B4-BE49-F238E27FC236}">
                  <a16:creationId xmlns:a16="http://schemas.microsoft.com/office/drawing/2014/main" id="{3057DCD5-287B-7644-849A-D5F2C2704369}"/>
                </a:ext>
              </a:extLst>
            </p:cNvPr>
            <p:cNvSpPr>
              <a:spLocks noChangeShapeType="1"/>
            </p:cNvSpPr>
            <p:nvPr/>
          </p:nvSpPr>
          <p:spPr bwMode="auto">
            <a:xfrm>
              <a:off x="4601" y="3004"/>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131" name="Group 62">
              <a:extLst>
                <a:ext uri="{FF2B5EF4-FFF2-40B4-BE49-F238E27FC236}">
                  <a16:creationId xmlns:a16="http://schemas.microsoft.com/office/drawing/2014/main" id="{AB44E538-2C43-3040-A377-5F0DFA149D8F}"/>
                </a:ext>
              </a:extLst>
            </p:cNvPr>
            <p:cNvGrpSpPr>
              <a:grpSpLocks/>
            </p:cNvGrpSpPr>
            <p:nvPr/>
          </p:nvGrpSpPr>
          <p:grpSpPr bwMode="auto">
            <a:xfrm>
              <a:off x="3400" y="3249"/>
              <a:ext cx="356" cy="390"/>
              <a:chOff x="975" y="1167"/>
              <a:chExt cx="356" cy="390"/>
            </a:xfrm>
          </p:grpSpPr>
          <p:sp>
            <p:nvSpPr>
              <p:cNvPr id="137" name="Line 63">
                <a:extLst>
                  <a:ext uri="{FF2B5EF4-FFF2-40B4-BE49-F238E27FC236}">
                    <a16:creationId xmlns:a16="http://schemas.microsoft.com/office/drawing/2014/main" id="{F8752DD2-FAF4-6B4D-9AF1-3B84213245B0}"/>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38" name="Text Box 64">
                <a:extLst>
                  <a:ext uri="{FF2B5EF4-FFF2-40B4-BE49-F238E27FC236}">
                    <a16:creationId xmlns:a16="http://schemas.microsoft.com/office/drawing/2014/main" id="{553B969E-AD84-2944-A6ED-B0714820A72E}"/>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132" name="Group 65">
              <a:extLst>
                <a:ext uri="{FF2B5EF4-FFF2-40B4-BE49-F238E27FC236}">
                  <a16:creationId xmlns:a16="http://schemas.microsoft.com/office/drawing/2014/main" id="{560F8082-4A97-D44B-802C-23A6295FA1D3}"/>
                </a:ext>
              </a:extLst>
            </p:cNvPr>
            <p:cNvGrpSpPr>
              <a:grpSpLocks/>
            </p:cNvGrpSpPr>
            <p:nvPr/>
          </p:nvGrpSpPr>
          <p:grpSpPr bwMode="auto">
            <a:xfrm>
              <a:off x="3673" y="3256"/>
              <a:ext cx="400" cy="390"/>
              <a:chOff x="975" y="1167"/>
              <a:chExt cx="400" cy="390"/>
            </a:xfrm>
          </p:grpSpPr>
          <p:sp>
            <p:nvSpPr>
              <p:cNvPr id="135" name="Line 66">
                <a:extLst>
                  <a:ext uri="{FF2B5EF4-FFF2-40B4-BE49-F238E27FC236}">
                    <a16:creationId xmlns:a16="http://schemas.microsoft.com/office/drawing/2014/main" id="{35DA2287-07C7-4B4B-8127-0B25E9121B04}"/>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36" name="Text Box 67">
                <a:extLst>
                  <a:ext uri="{FF2B5EF4-FFF2-40B4-BE49-F238E27FC236}">
                    <a16:creationId xmlns:a16="http://schemas.microsoft.com/office/drawing/2014/main" id="{B440AEE6-8516-B64F-BDC3-7A25B4AA2FEA}"/>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sp>
          <p:nvSpPr>
            <p:cNvPr id="133" name="Line 68">
              <a:extLst>
                <a:ext uri="{FF2B5EF4-FFF2-40B4-BE49-F238E27FC236}">
                  <a16:creationId xmlns:a16="http://schemas.microsoft.com/office/drawing/2014/main" id="{EC3E6A89-5AB3-FE44-B2F5-418A1957B6AB}"/>
                </a:ext>
              </a:extLst>
            </p:cNvPr>
            <p:cNvSpPr>
              <a:spLocks noChangeShapeType="1"/>
            </p:cNvSpPr>
            <p:nvPr/>
          </p:nvSpPr>
          <p:spPr bwMode="auto">
            <a:xfrm flipV="1">
              <a:off x="3688" y="3234"/>
              <a:ext cx="1" cy="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34" name="Text Box 69">
              <a:extLst>
                <a:ext uri="{FF2B5EF4-FFF2-40B4-BE49-F238E27FC236}">
                  <a16:creationId xmlns:a16="http://schemas.microsoft.com/office/drawing/2014/main" id="{2D9EC249-FA21-744C-876C-FB88C7111A04}"/>
                </a:ext>
              </a:extLst>
            </p:cNvPr>
            <p:cNvSpPr txBox="1">
              <a:spLocks noChangeArrowheads="1"/>
            </p:cNvSpPr>
            <p:nvPr/>
          </p:nvSpPr>
          <p:spPr bwMode="auto">
            <a:xfrm>
              <a:off x="3509" y="3574"/>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grpSp>
        <p:nvGrpSpPr>
          <p:cNvPr id="139" name="Group 70">
            <a:extLst>
              <a:ext uri="{FF2B5EF4-FFF2-40B4-BE49-F238E27FC236}">
                <a16:creationId xmlns:a16="http://schemas.microsoft.com/office/drawing/2014/main" id="{895707C1-7B17-4B4F-9EDA-297E959DAF3B}"/>
              </a:ext>
            </a:extLst>
          </p:cNvPr>
          <p:cNvGrpSpPr>
            <a:grpSpLocks/>
          </p:cNvGrpSpPr>
          <p:nvPr/>
        </p:nvGrpSpPr>
        <p:grpSpPr bwMode="auto">
          <a:xfrm>
            <a:off x="1593850" y="3460750"/>
            <a:ext cx="6216650" cy="1368425"/>
            <a:chOff x="974" y="2406"/>
            <a:chExt cx="3916" cy="862"/>
          </a:xfrm>
        </p:grpSpPr>
        <p:sp>
          <p:nvSpPr>
            <p:cNvPr id="140" name="Text Box 71">
              <a:extLst>
                <a:ext uri="{FF2B5EF4-FFF2-40B4-BE49-F238E27FC236}">
                  <a16:creationId xmlns:a16="http://schemas.microsoft.com/office/drawing/2014/main" id="{0653E778-FCD2-4C40-8538-0B43CE1AABA9}"/>
                </a:ext>
              </a:extLst>
            </p:cNvPr>
            <p:cNvSpPr txBox="1">
              <a:spLocks noChangeArrowheads="1"/>
            </p:cNvSpPr>
            <p:nvPr/>
          </p:nvSpPr>
          <p:spPr bwMode="auto">
            <a:xfrm>
              <a:off x="974" y="2406"/>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141" name="Rectangle 72">
              <a:extLst>
                <a:ext uri="{FF2B5EF4-FFF2-40B4-BE49-F238E27FC236}">
                  <a16:creationId xmlns:a16="http://schemas.microsoft.com/office/drawing/2014/main" id="{B60EE8FC-0C63-4C44-97A3-982D2CDFC1E3}"/>
                </a:ext>
              </a:extLst>
            </p:cNvPr>
            <p:cNvSpPr>
              <a:spLocks noChangeArrowheads="1"/>
            </p:cNvSpPr>
            <p:nvPr/>
          </p:nvSpPr>
          <p:spPr bwMode="auto">
            <a:xfrm>
              <a:off x="992" y="2627"/>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142" name="Line 73">
              <a:extLst>
                <a:ext uri="{FF2B5EF4-FFF2-40B4-BE49-F238E27FC236}">
                  <a16:creationId xmlns:a16="http://schemas.microsoft.com/office/drawing/2014/main" id="{8A5D202A-FE21-BC42-9F5A-52C7854A587F}"/>
                </a:ext>
              </a:extLst>
            </p:cNvPr>
            <p:cNvSpPr>
              <a:spLocks noChangeShapeType="1"/>
            </p:cNvSpPr>
            <p:nvPr/>
          </p:nvSpPr>
          <p:spPr bwMode="auto">
            <a:xfrm>
              <a:off x="1259"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3" name="Line 74">
              <a:extLst>
                <a:ext uri="{FF2B5EF4-FFF2-40B4-BE49-F238E27FC236}">
                  <a16:creationId xmlns:a16="http://schemas.microsoft.com/office/drawing/2014/main" id="{C2DF6766-7B30-AF45-8AD7-E199E3E5A0E9}"/>
                </a:ext>
              </a:extLst>
            </p:cNvPr>
            <p:cNvSpPr>
              <a:spLocks noChangeShapeType="1"/>
            </p:cNvSpPr>
            <p:nvPr/>
          </p:nvSpPr>
          <p:spPr bwMode="auto">
            <a:xfrm>
              <a:off x="1623"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4" name="Line 75">
              <a:extLst>
                <a:ext uri="{FF2B5EF4-FFF2-40B4-BE49-F238E27FC236}">
                  <a16:creationId xmlns:a16="http://schemas.microsoft.com/office/drawing/2014/main" id="{1FD6598D-0448-F84D-AEED-6603A829283B}"/>
                </a:ext>
              </a:extLst>
            </p:cNvPr>
            <p:cNvSpPr>
              <a:spLocks noChangeShapeType="1"/>
            </p:cNvSpPr>
            <p:nvPr/>
          </p:nvSpPr>
          <p:spPr bwMode="auto">
            <a:xfrm>
              <a:off x="1987"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5" name="Line 76">
              <a:extLst>
                <a:ext uri="{FF2B5EF4-FFF2-40B4-BE49-F238E27FC236}">
                  <a16:creationId xmlns:a16="http://schemas.microsoft.com/office/drawing/2014/main" id="{E1BDFA0A-4633-F94D-8EE9-92C96521636D}"/>
                </a:ext>
              </a:extLst>
            </p:cNvPr>
            <p:cNvSpPr>
              <a:spLocks noChangeShapeType="1"/>
            </p:cNvSpPr>
            <p:nvPr/>
          </p:nvSpPr>
          <p:spPr bwMode="auto">
            <a:xfrm>
              <a:off x="2351"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6" name="Line 77">
              <a:extLst>
                <a:ext uri="{FF2B5EF4-FFF2-40B4-BE49-F238E27FC236}">
                  <a16:creationId xmlns:a16="http://schemas.microsoft.com/office/drawing/2014/main" id="{AAB1FCF6-D2DB-0946-9E9C-25D3D36713E1}"/>
                </a:ext>
              </a:extLst>
            </p:cNvPr>
            <p:cNvSpPr>
              <a:spLocks noChangeShapeType="1"/>
            </p:cNvSpPr>
            <p:nvPr/>
          </p:nvSpPr>
          <p:spPr bwMode="auto">
            <a:xfrm>
              <a:off x="2715"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7" name="Line 78">
              <a:extLst>
                <a:ext uri="{FF2B5EF4-FFF2-40B4-BE49-F238E27FC236}">
                  <a16:creationId xmlns:a16="http://schemas.microsoft.com/office/drawing/2014/main" id="{746B4E34-6CC3-8F41-8AE1-C2DBC9F0C392}"/>
                </a:ext>
              </a:extLst>
            </p:cNvPr>
            <p:cNvSpPr>
              <a:spLocks noChangeShapeType="1"/>
            </p:cNvSpPr>
            <p:nvPr/>
          </p:nvSpPr>
          <p:spPr bwMode="auto">
            <a:xfrm>
              <a:off x="3079"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8" name="Line 79">
              <a:extLst>
                <a:ext uri="{FF2B5EF4-FFF2-40B4-BE49-F238E27FC236}">
                  <a16:creationId xmlns:a16="http://schemas.microsoft.com/office/drawing/2014/main" id="{08D71B63-011E-2946-BF96-02B622542585}"/>
                </a:ext>
              </a:extLst>
            </p:cNvPr>
            <p:cNvSpPr>
              <a:spLocks noChangeShapeType="1"/>
            </p:cNvSpPr>
            <p:nvPr/>
          </p:nvSpPr>
          <p:spPr bwMode="auto">
            <a:xfrm>
              <a:off x="3443"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9" name="Line 80">
              <a:extLst>
                <a:ext uri="{FF2B5EF4-FFF2-40B4-BE49-F238E27FC236}">
                  <a16:creationId xmlns:a16="http://schemas.microsoft.com/office/drawing/2014/main" id="{C24A7E94-F055-2748-8BE8-320FA3238B19}"/>
                </a:ext>
              </a:extLst>
            </p:cNvPr>
            <p:cNvSpPr>
              <a:spLocks noChangeShapeType="1"/>
            </p:cNvSpPr>
            <p:nvPr/>
          </p:nvSpPr>
          <p:spPr bwMode="auto">
            <a:xfrm>
              <a:off x="3807"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0" name="Line 81">
              <a:extLst>
                <a:ext uri="{FF2B5EF4-FFF2-40B4-BE49-F238E27FC236}">
                  <a16:creationId xmlns:a16="http://schemas.microsoft.com/office/drawing/2014/main" id="{73005C12-3951-3845-A7FA-8F124769B917}"/>
                </a:ext>
              </a:extLst>
            </p:cNvPr>
            <p:cNvSpPr>
              <a:spLocks noChangeShapeType="1"/>
            </p:cNvSpPr>
            <p:nvPr/>
          </p:nvSpPr>
          <p:spPr bwMode="auto">
            <a:xfrm>
              <a:off x="4171"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1" name="Line 82">
              <a:extLst>
                <a:ext uri="{FF2B5EF4-FFF2-40B4-BE49-F238E27FC236}">
                  <a16:creationId xmlns:a16="http://schemas.microsoft.com/office/drawing/2014/main" id="{3320C015-6614-2E46-A8AC-8AABE805316D}"/>
                </a:ext>
              </a:extLst>
            </p:cNvPr>
            <p:cNvSpPr>
              <a:spLocks noChangeShapeType="1"/>
            </p:cNvSpPr>
            <p:nvPr/>
          </p:nvSpPr>
          <p:spPr bwMode="auto">
            <a:xfrm>
              <a:off x="4535" y="262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152" name="Group 83">
              <a:extLst>
                <a:ext uri="{FF2B5EF4-FFF2-40B4-BE49-F238E27FC236}">
                  <a16:creationId xmlns:a16="http://schemas.microsoft.com/office/drawing/2014/main" id="{F060F1F1-5847-2943-88A6-B0B73520DAA4}"/>
                </a:ext>
              </a:extLst>
            </p:cNvPr>
            <p:cNvGrpSpPr>
              <a:grpSpLocks/>
            </p:cNvGrpSpPr>
            <p:nvPr/>
          </p:nvGrpSpPr>
          <p:grpSpPr bwMode="auto">
            <a:xfrm>
              <a:off x="3001" y="2860"/>
              <a:ext cx="356" cy="390"/>
              <a:chOff x="975" y="1167"/>
              <a:chExt cx="356" cy="390"/>
            </a:xfrm>
          </p:grpSpPr>
          <p:sp>
            <p:nvSpPr>
              <p:cNvPr id="159" name="Line 84">
                <a:extLst>
                  <a:ext uri="{FF2B5EF4-FFF2-40B4-BE49-F238E27FC236}">
                    <a16:creationId xmlns:a16="http://schemas.microsoft.com/office/drawing/2014/main" id="{65B3CD99-27A2-8448-93F7-010FC66DE409}"/>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60" name="Text Box 85">
                <a:extLst>
                  <a:ext uri="{FF2B5EF4-FFF2-40B4-BE49-F238E27FC236}">
                    <a16:creationId xmlns:a16="http://schemas.microsoft.com/office/drawing/2014/main" id="{87086F98-70E6-0C44-BB84-996671525181}"/>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153" name="Group 86">
              <a:extLst>
                <a:ext uri="{FF2B5EF4-FFF2-40B4-BE49-F238E27FC236}">
                  <a16:creationId xmlns:a16="http://schemas.microsoft.com/office/drawing/2014/main" id="{5BF27343-F7E7-2548-BEAA-81443666A07D}"/>
                </a:ext>
              </a:extLst>
            </p:cNvPr>
            <p:cNvGrpSpPr>
              <a:grpSpLocks/>
            </p:cNvGrpSpPr>
            <p:nvPr/>
          </p:nvGrpSpPr>
          <p:grpSpPr bwMode="auto">
            <a:xfrm>
              <a:off x="3607" y="2878"/>
              <a:ext cx="400" cy="390"/>
              <a:chOff x="975" y="1167"/>
              <a:chExt cx="400" cy="390"/>
            </a:xfrm>
          </p:grpSpPr>
          <p:sp>
            <p:nvSpPr>
              <p:cNvPr id="157" name="Line 87">
                <a:extLst>
                  <a:ext uri="{FF2B5EF4-FFF2-40B4-BE49-F238E27FC236}">
                    <a16:creationId xmlns:a16="http://schemas.microsoft.com/office/drawing/2014/main" id="{8E6F7943-BE41-5B4A-9F8A-EA21A5DB4C2A}"/>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8" name="Text Box 88">
                <a:extLst>
                  <a:ext uri="{FF2B5EF4-FFF2-40B4-BE49-F238E27FC236}">
                    <a16:creationId xmlns:a16="http://schemas.microsoft.com/office/drawing/2014/main" id="{3EA9E809-1D20-7B4B-8C7D-D8FAFD833BC2}"/>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nvGrpSpPr>
            <p:cNvPr id="154" name="Group 89">
              <a:extLst>
                <a:ext uri="{FF2B5EF4-FFF2-40B4-BE49-F238E27FC236}">
                  <a16:creationId xmlns:a16="http://schemas.microsoft.com/office/drawing/2014/main" id="{F613DE00-4AC7-D64F-9A52-A78C15172090}"/>
                </a:ext>
              </a:extLst>
            </p:cNvPr>
            <p:cNvGrpSpPr>
              <a:grpSpLocks/>
            </p:cNvGrpSpPr>
            <p:nvPr/>
          </p:nvGrpSpPr>
          <p:grpSpPr bwMode="auto">
            <a:xfrm>
              <a:off x="3276" y="2856"/>
              <a:ext cx="364" cy="390"/>
              <a:chOff x="975" y="1167"/>
              <a:chExt cx="364" cy="390"/>
            </a:xfrm>
          </p:grpSpPr>
          <p:sp>
            <p:nvSpPr>
              <p:cNvPr id="155" name="Line 90">
                <a:extLst>
                  <a:ext uri="{FF2B5EF4-FFF2-40B4-BE49-F238E27FC236}">
                    <a16:creationId xmlns:a16="http://schemas.microsoft.com/office/drawing/2014/main" id="{10B3CE86-05E0-F245-B7CE-4F386B6F1206}"/>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6" name="Text Box 91">
                <a:extLst>
                  <a:ext uri="{FF2B5EF4-FFF2-40B4-BE49-F238E27FC236}">
                    <a16:creationId xmlns:a16="http://schemas.microsoft.com/office/drawing/2014/main" id="{ACC8A14A-DC63-5840-8FE7-B1E05F7C2ED2}"/>
                  </a:ext>
                </a:extLst>
              </p:cNvPr>
              <p:cNvSpPr txBox="1">
                <a:spLocks noChangeArrowheads="1"/>
              </p:cNvSpPr>
              <p:nvPr/>
            </p:nvSpPr>
            <p:spPr bwMode="auto">
              <a:xfrm>
                <a:off x="975" y="1307"/>
                <a:ext cx="36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mid</a:t>
                </a:r>
              </a:p>
            </p:txBody>
          </p:sp>
        </p:grpSp>
      </p:grpSp>
    </p:spTree>
    <p:extLst>
      <p:ext uri="{BB962C8B-B14F-4D97-AF65-F5344CB8AC3E}">
        <p14:creationId xmlns:p14="http://schemas.microsoft.com/office/powerpoint/2010/main" val="79372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additive="base">
                                        <p:cTn id="13" dur="500" fill="hold"/>
                                        <p:tgtEl>
                                          <p:spTgt spid="62"/>
                                        </p:tgtEl>
                                        <p:attrNameLst>
                                          <p:attrName>ppt_x</p:attrName>
                                        </p:attrNameLst>
                                      </p:cBhvr>
                                      <p:tavLst>
                                        <p:tav tm="0">
                                          <p:val>
                                            <p:strVal val="0-#ppt_w/2"/>
                                          </p:val>
                                        </p:tav>
                                        <p:tav tm="100000">
                                          <p:val>
                                            <p:strVal val="#ppt_x"/>
                                          </p:val>
                                        </p:tav>
                                      </p:tavLst>
                                    </p:anim>
                                    <p:anim calcmode="lin" valueType="num">
                                      <p:cBhvr additive="base">
                                        <p:cTn id="14"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39"/>
                                        </p:tgtEl>
                                        <p:attrNameLst>
                                          <p:attrName>style.visibility</p:attrName>
                                        </p:attrNameLst>
                                      </p:cBhvr>
                                      <p:to>
                                        <p:strVal val="visible"/>
                                      </p:to>
                                    </p:set>
                                    <p:anim calcmode="lin" valueType="num">
                                      <p:cBhvr additive="base">
                                        <p:cTn id="19" dur="500" fill="hold"/>
                                        <p:tgtEl>
                                          <p:spTgt spid="139"/>
                                        </p:tgtEl>
                                        <p:attrNameLst>
                                          <p:attrName>ppt_x</p:attrName>
                                        </p:attrNameLst>
                                      </p:cBhvr>
                                      <p:tavLst>
                                        <p:tav tm="0">
                                          <p:val>
                                            <p:strVal val="0-#ppt_w/2"/>
                                          </p:val>
                                        </p:tav>
                                        <p:tav tm="100000">
                                          <p:val>
                                            <p:strVal val="#ppt_x"/>
                                          </p:val>
                                        </p:tav>
                                      </p:tavLst>
                                    </p:anim>
                                    <p:anim calcmode="lin" valueType="num">
                                      <p:cBhvr additive="base">
                                        <p:cTn id="20" dur="500" fill="hold"/>
                                        <p:tgtEl>
                                          <p:spTgt spid="13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10</a:t>
            </a:fld>
            <a:endParaRPr lang="zh-CN" altLang="en-US" dirty="0"/>
          </a:p>
        </p:txBody>
      </p:sp>
      <p:grpSp>
        <p:nvGrpSpPr>
          <p:cNvPr id="37" name="Group 2">
            <a:extLst>
              <a:ext uri="{FF2B5EF4-FFF2-40B4-BE49-F238E27FC236}">
                <a16:creationId xmlns:a16="http://schemas.microsoft.com/office/drawing/2014/main" id="{DEC99881-8C19-E14F-9C94-26451AB611A0}"/>
              </a:ext>
            </a:extLst>
          </p:cNvPr>
          <p:cNvGrpSpPr>
            <a:grpSpLocks/>
          </p:cNvGrpSpPr>
          <p:nvPr/>
        </p:nvGrpSpPr>
        <p:grpSpPr bwMode="auto">
          <a:xfrm>
            <a:off x="1372056" y="630238"/>
            <a:ext cx="6216650" cy="1385887"/>
            <a:chOff x="934" y="786"/>
            <a:chExt cx="3916" cy="873"/>
          </a:xfrm>
        </p:grpSpPr>
        <p:sp>
          <p:nvSpPr>
            <p:cNvPr id="38" name="Text Box 3">
              <a:extLst>
                <a:ext uri="{FF2B5EF4-FFF2-40B4-BE49-F238E27FC236}">
                  <a16:creationId xmlns:a16="http://schemas.microsoft.com/office/drawing/2014/main" id="{523B05A7-09A1-B744-AD89-6E1230252C95}"/>
                </a:ext>
              </a:extLst>
            </p:cNvPr>
            <p:cNvSpPr txBox="1">
              <a:spLocks noChangeArrowheads="1"/>
            </p:cNvSpPr>
            <p:nvPr/>
          </p:nvSpPr>
          <p:spPr bwMode="auto">
            <a:xfrm>
              <a:off x="934" y="786"/>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39" name="Rectangle 4">
              <a:extLst>
                <a:ext uri="{FF2B5EF4-FFF2-40B4-BE49-F238E27FC236}">
                  <a16:creationId xmlns:a16="http://schemas.microsoft.com/office/drawing/2014/main" id="{20A28ED7-5221-A448-8846-AADB5A7D7390}"/>
                </a:ext>
              </a:extLst>
            </p:cNvPr>
            <p:cNvSpPr>
              <a:spLocks noChangeArrowheads="1"/>
            </p:cNvSpPr>
            <p:nvPr/>
          </p:nvSpPr>
          <p:spPr bwMode="auto">
            <a:xfrm>
              <a:off x="952" y="1007"/>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40" name="Line 5">
              <a:extLst>
                <a:ext uri="{FF2B5EF4-FFF2-40B4-BE49-F238E27FC236}">
                  <a16:creationId xmlns:a16="http://schemas.microsoft.com/office/drawing/2014/main" id="{0539C021-9B42-E649-A541-002FC6FF81BF}"/>
                </a:ext>
              </a:extLst>
            </p:cNvPr>
            <p:cNvSpPr>
              <a:spLocks noChangeShapeType="1"/>
            </p:cNvSpPr>
            <p:nvPr/>
          </p:nvSpPr>
          <p:spPr bwMode="auto">
            <a:xfrm>
              <a:off x="1219"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1" name="Line 6">
              <a:extLst>
                <a:ext uri="{FF2B5EF4-FFF2-40B4-BE49-F238E27FC236}">
                  <a16:creationId xmlns:a16="http://schemas.microsoft.com/office/drawing/2014/main" id="{DF1A7F87-6736-184B-9D1E-C922EC123515}"/>
                </a:ext>
              </a:extLst>
            </p:cNvPr>
            <p:cNvSpPr>
              <a:spLocks noChangeShapeType="1"/>
            </p:cNvSpPr>
            <p:nvPr/>
          </p:nvSpPr>
          <p:spPr bwMode="auto">
            <a:xfrm>
              <a:off x="1583"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2" name="Line 7">
              <a:extLst>
                <a:ext uri="{FF2B5EF4-FFF2-40B4-BE49-F238E27FC236}">
                  <a16:creationId xmlns:a16="http://schemas.microsoft.com/office/drawing/2014/main" id="{925B3082-13C0-DD49-B0D8-B0BBBDD695FD}"/>
                </a:ext>
              </a:extLst>
            </p:cNvPr>
            <p:cNvSpPr>
              <a:spLocks noChangeShapeType="1"/>
            </p:cNvSpPr>
            <p:nvPr/>
          </p:nvSpPr>
          <p:spPr bwMode="auto">
            <a:xfrm>
              <a:off x="1947"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3" name="Line 8">
              <a:extLst>
                <a:ext uri="{FF2B5EF4-FFF2-40B4-BE49-F238E27FC236}">
                  <a16:creationId xmlns:a16="http://schemas.microsoft.com/office/drawing/2014/main" id="{8C450187-66CD-724A-A32A-93EF0558B11D}"/>
                </a:ext>
              </a:extLst>
            </p:cNvPr>
            <p:cNvSpPr>
              <a:spLocks noChangeShapeType="1"/>
            </p:cNvSpPr>
            <p:nvPr/>
          </p:nvSpPr>
          <p:spPr bwMode="auto">
            <a:xfrm>
              <a:off x="2311"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4" name="Line 9">
              <a:extLst>
                <a:ext uri="{FF2B5EF4-FFF2-40B4-BE49-F238E27FC236}">
                  <a16:creationId xmlns:a16="http://schemas.microsoft.com/office/drawing/2014/main" id="{FC2821E6-1AAE-5D4C-94F2-6F03838F89F8}"/>
                </a:ext>
              </a:extLst>
            </p:cNvPr>
            <p:cNvSpPr>
              <a:spLocks noChangeShapeType="1"/>
            </p:cNvSpPr>
            <p:nvPr/>
          </p:nvSpPr>
          <p:spPr bwMode="auto">
            <a:xfrm>
              <a:off x="2675"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5" name="Line 10">
              <a:extLst>
                <a:ext uri="{FF2B5EF4-FFF2-40B4-BE49-F238E27FC236}">
                  <a16:creationId xmlns:a16="http://schemas.microsoft.com/office/drawing/2014/main" id="{B554E384-733C-7744-B9C0-6EE69A2B4518}"/>
                </a:ext>
              </a:extLst>
            </p:cNvPr>
            <p:cNvSpPr>
              <a:spLocks noChangeShapeType="1"/>
            </p:cNvSpPr>
            <p:nvPr/>
          </p:nvSpPr>
          <p:spPr bwMode="auto">
            <a:xfrm>
              <a:off x="3039"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6" name="Line 11">
              <a:extLst>
                <a:ext uri="{FF2B5EF4-FFF2-40B4-BE49-F238E27FC236}">
                  <a16:creationId xmlns:a16="http://schemas.microsoft.com/office/drawing/2014/main" id="{09B621FB-903F-B34E-BEA8-B426BBFAABC2}"/>
                </a:ext>
              </a:extLst>
            </p:cNvPr>
            <p:cNvSpPr>
              <a:spLocks noChangeShapeType="1"/>
            </p:cNvSpPr>
            <p:nvPr/>
          </p:nvSpPr>
          <p:spPr bwMode="auto">
            <a:xfrm>
              <a:off x="3403"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7" name="Line 12">
              <a:extLst>
                <a:ext uri="{FF2B5EF4-FFF2-40B4-BE49-F238E27FC236}">
                  <a16:creationId xmlns:a16="http://schemas.microsoft.com/office/drawing/2014/main" id="{E4B9EE55-EFBB-BC4E-859C-3947783FA06F}"/>
                </a:ext>
              </a:extLst>
            </p:cNvPr>
            <p:cNvSpPr>
              <a:spLocks noChangeShapeType="1"/>
            </p:cNvSpPr>
            <p:nvPr/>
          </p:nvSpPr>
          <p:spPr bwMode="auto">
            <a:xfrm>
              <a:off x="3767"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8" name="Line 13">
              <a:extLst>
                <a:ext uri="{FF2B5EF4-FFF2-40B4-BE49-F238E27FC236}">
                  <a16:creationId xmlns:a16="http://schemas.microsoft.com/office/drawing/2014/main" id="{B5F07A9D-D3B0-DB4A-A694-9DE6537FC056}"/>
                </a:ext>
              </a:extLst>
            </p:cNvPr>
            <p:cNvSpPr>
              <a:spLocks noChangeShapeType="1"/>
            </p:cNvSpPr>
            <p:nvPr/>
          </p:nvSpPr>
          <p:spPr bwMode="auto">
            <a:xfrm>
              <a:off x="4131"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9" name="Line 14">
              <a:extLst>
                <a:ext uri="{FF2B5EF4-FFF2-40B4-BE49-F238E27FC236}">
                  <a16:creationId xmlns:a16="http://schemas.microsoft.com/office/drawing/2014/main" id="{FB57B999-89CD-8749-AF41-C34B3E355A16}"/>
                </a:ext>
              </a:extLst>
            </p:cNvPr>
            <p:cNvSpPr>
              <a:spLocks noChangeShapeType="1"/>
            </p:cNvSpPr>
            <p:nvPr/>
          </p:nvSpPr>
          <p:spPr bwMode="auto">
            <a:xfrm>
              <a:off x="4495" y="1006"/>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50" name="Group 15">
              <a:extLst>
                <a:ext uri="{FF2B5EF4-FFF2-40B4-BE49-F238E27FC236}">
                  <a16:creationId xmlns:a16="http://schemas.microsoft.com/office/drawing/2014/main" id="{49AB3993-43F3-CE45-B983-2F83E2028D12}"/>
                </a:ext>
              </a:extLst>
            </p:cNvPr>
            <p:cNvGrpSpPr>
              <a:grpSpLocks/>
            </p:cNvGrpSpPr>
            <p:nvPr/>
          </p:nvGrpSpPr>
          <p:grpSpPr bwMode="auto">
            <a:xfrm>
              <a:off x="3383" y="1251"/>
              <a:ext cx="356" cy="390"/>
              <a:chOff x="975" y="1167"/>
              <a:chExt cx="356" cy="390"/>
            </a:xfrm>
          </p:grpSpPr>
          <p:sp>
            <p:nvSpPr>
              <p:cNvPr id="54" name="Line 16">
                <a:extLst>
                  <a:ext uri="{FF2B5EF4-FFF2-40B4-BE49-F238E27FC236}">
                    <a16:creationId xmlns:a16="http://schemas.microsoft.com/office/drawing/2014/main" id="{051FF8E0-3969-5747-83C4-15A42E98BE13}"/>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5" name="Text Box 17">
                <a:extLst>
                  <a:ext uri="{FF2B5EF4-FFF2-40B4-BE49-F238E27FC236}">
                    <a16:creationId xmlns:a16="http://schemas.microsoft.com/office/drawing/2014/main" id="{A4870F70-D174-CB45-BBD8-9FAD9B3B4769}"/>
                  </a:ext>
                </a:extLst>
              </p:cNvPr>
              <p:cNvSpPr txBox="1">
                <a:spLocks noChangeArrowheads="1"/>
              </p:cNvSpPr>
              <p:nvPr/>
            </p:nvSpPr>
            <p:spPr bwMode="auto">
              <a:xfrm>
                <a:off x="975" y="1307"/>
                <a:ext cx="3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low</a:t>
                </a:r>
              </a:p>
            </p:txBody>
          </p:sp>
        </p:grpSp>
        <p:grpSp>
          <p:nvGrpSpPr>
            <p:cNvPr id="51" name="Group 18">
              <a:extLst>
                <a:ext uri="{FF2B5EF4-FFF2-40B4-BE49-F238E27FC236}">
                  <a16:creationId xmlns:a16="http://schemas.microsoft.com/office/drawing/2014/main" id="{767446E4-9008-1C44-BDA7-9EFDC1FAE04E}"/>
                </a:ext>
              </a:extLst>
            </p:cNvPr>
            <p:cNvGrpSpPr>
              <a:grpSpLocks/>
            </p:cNvGrpSpPr>
            <p:nvPr/>
          </p:nvGrpSpPr>
          <p:grpSpPr bwMode="auto">
            <a:xfrm>
              <a:off x="3010" y="1269"/>
              <a:ext cx="400" cy="390"/>
              <a:chOff x="975" y="1167"/>
              <a:chExt cx="400" cy="390"/>
            </a:xfrm>
          </p:grpSpPr>
          <p:sp>
            <p:nvSpPr>
              <p:cNvPr id="52" name="Line 19">
                <a:extLst>
                  <a:ext uri="{FF2B5EF4-FFF2-40B4-BE49-F238E27FC236}">
                    <a16:creationId xmlns:a16="http://schemas.microsoft.com/office/drawing/2014/main" id="{A4E77A20-F0C6-874F-9376-FF5ADF236102}"/>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3" name="Text Box 20">
                <a:extLst>
                  <a:ext uri="{FF2B5EF4-FFF2-40B4-BE49-F238E27FC236}">
                    <a16:creationId xmlns:a16="http://schemas.microsoft.com/office/drawing/2014/main" id="{BD14D2D2-31FD-C048-8C9F-F66693D37C76}"/>
                  </a:ext>
                </a:extLst>
              </p:cNvPr>
              <p:cNvSpPr txBox="1">
                <a:spLocks noChangeArrowheads="1"/>
              </p:cNvSpPr>
              <p:nvPr/>
            </p:nvSpPr>
            <p:spPr bwMode="auto">
              <a:xfrm>
                <a:off x="975" y="1307"/>
                <a:ext cx="400"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high</a:t>
                </a:r>
              </a:p>
            </p:txBody>
          </p:sp>
        </p:grpSp>
      </p:grpSp>
      <p:grpSp>
        <p:nvGrpSpPr>
          <p:cNvPr id="56" name="Group 65">
            <a:extLst>
              <a:ext uri="{FF2B5EF4-FFF2-40B4-BE49-F238E27FC236}">
                <a16:creationId xmlns:a16="http://schemas.microsoft.com/office/drawing/2014/main" id="{E7A369BC-1AAF-174E-8BA2-D667EC5F3C50}"/>
              </a:ext>
            </a:extLst>
          </p:cNvPr>
          <p:cNvGrpSpPr>
            <a:grpSpLocks/>
          </p:cNvGrpSpPr>
          <p:nvPr/>
        </p:nvGrpSpPr>
        <p:grpSpPr bwMode="auto">
          <a:xfrm>
            <a:off x="1348244" y="2333625"/>
            <a:ext cx="6216650" cy="3338513"/>
            <a:chOff x="719" y="1470"/>
            <a:chExt cx="3916" cy="2103"/>
          </a:xfrm>
        </p:grpSpPr>
        <p:grpSp>
          <p:nvGrpSpPr>
            <p:cNvPr id="57" name="Group 21">
              <a:extLst>
                <a:ext uri="{FF2B5EF4-FFF2-40B4-BE49-F238E27FC236}">
                  <a16:creationId xmlns:a16="http://schemas.microsoft.com/office/drawing/2014/main" id="{B7F79DFC-9D88-A549-A57F-2377625A159C}"/>
                </a:ext>
              </a:extLst>
            </p:cNvPr>
            <p:cNvGrpSpPr>
              <a:grpSpLocks/>
            </p:cNvGrpSpPr>
            <p:nvPr/>
          </p:nvGrpSpPr>
          <p:grpSpPr bwMode="auto">
            <a:xfrm>
              <a:off x="1309" y="2227"/>
              <a:ext cx="2546" cy="1346"/>
              <a:chOff x="1098" y="1884"/>
              <a:chExt cx="2546" cy="1346"/>
            </a:xfrm>
          </p:grpSpPr>
          <p:grpSp>
            <p:nvGrpSpPr>
              <p:cNvPr id="70" name="Group 22">
                <a:extLst>
                  <a:ext uri="{FF2B5EF4-FFF2-40B4-BE49-F238E27FC236}">
                    <a16:creationId xmlns:a16="http://schemas.microsoft.com/office/drawing/2014/main" id="{EAB25A6D-9CC1-F84F-AB83-3F8970C1AAF6}"/>
                  </a:ext>
                </a:extLst>
              </p:cNvPr>
              <p:cNvGrpSpPr>
                <a:grpSpLocks/>
              </p:cNvGrpSpPr>
              <p:nvPr/>
            </p:nvGrpSpPr>
            <p:grpSpPr bwMode="auto">
              <a:xfrm>
                <a:off x="1683" y="1892"/>
                <a:ext cx="1961" cy="1338"/>
                <a:chOff x="3028" y="2392"/>
                <a:chExt cx="1961" cy="1338"/>
              </a:xfrm>
            </p:grpSpPr>
            <p:sp>
              <p:nvSpPr>
                <p:cNvPr id="72" name="Oval 23">
                  <a:extLst>
                    <a:ext uri="{FF2B5EF4-FFF2-40B4-BE49-F238E27FC236}">
                      <a16:creationId xmlns:a16="http://schemas.microsoft.com/office/drawing/2014/main" id="{203AD605-5C8D-174D-BA61-EB3A7045729C}"/>
                    </a:ext>
                  </a:extLst>
                </p:cNvPr>
                <p:cNvSpPr>
                  <a:spLocks noChangeArrowheads="1"/>
                </p:cNvSpPr>
                <p:nvPr/>
              </p:nvSpPr>
              <p:spPr bwMode="auto">
                <a:xfrm>
                  <a:off x="4744" y="3496"/>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11</a:t>
                  </a:r>
                </a:p>
              </p:txBody>
            </p:sp>
            <p:sp>
              <p:nvSpPr>
                <p:cNvPr id="73" name="Oval 24">
                  <a:extLst>
                    <a:ext uri="{FF2B5EF4-FFF2-40B4-BE49-F238E27FC236}">
                      <a16:creationId xmlns:a16="http://schemas.microsoft.com/office/drawing/2014/main" id="{31F7F008-C993-5C4F-8A3D-CC51DD5ABBE7}"/>
                    </a:ext>
                  </a:extLst>
                </p:cNvPr>
                <p:cNvSpPr>
                  <a:spLocks noChangeArrowheads="1"/>
                </p:cNvSpPr>
                <p:nvPr/>
              </p:nvSpPr>
              <p:spPr bwMode="auto">
                <a:xfrm>
                  <a:off x="4262" y="3496"/>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8</a:t>
                  </a:r>
                </a:p>
              </p:txBody>
            </p:sp>
            <p:sp>
              <p:nvSpPr>
                <p:cNvPr id="74" name="Oval 25">
                  <a:extLst>
                    <a:ext uri="{FF2B5EF4-FFF2-40B4-BE49-F238E27FC236}">
                      <a16:creationId xmlns:a16="http://schemas.microsoft.com/office/drawing/2014/main" id="{85DEF2D3-C7ED-934B-8E77-8754762479D0}"/>
                    </a:ext>
                  </a:extLst>
                </p:cNvPr>
                <p:cNvSpPr>
                  <a:spLocks noChangeArrowheads="1"/>
                </p:cNvSpPr>
                <p:nvPr/>
              </p:nvSpPr>
              <p:spPr bwMode="auto">
                <a:xfrm>
                  <a:off x="3793" y="3496"/>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5</a:t>
                  </a:r>
                </a:p>
              </p:txBody>
            </p:sp>
            <p:sp>
              <p:nvSpPr>
                <p:cNvPr id="75" name="Oval 26">
                  <a:extLst>
                    <a:ext uri="{FF2B5EF4-FFF2-40B4-BE49-F238E27FC236}">
                      <a16:creationId xmlns:a16="http://schemas.microsoft.com/office/drawing/2014/main" id="{16818281-0E3B-0A46-BA30-F5BAA2E6FC5E}"/>
                    </a:ext>
                  </a:extLst>
                </p:cNvPr>
                <p:cNvSpPr>
                  <a:spLocks noChangeArrowheads="1"/>
                </p:cNvSpPr>
                <p:nvPr/>
              </p:nvSpPr>
              <p:spPr bwMode="auto">
                <a:xfrm>
                  <a:off x="3266" y="3496"/>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2</a:t>
                  </a:r>
                </a:p>
              </p:txBody>
            </p:sp>
            <p:sp>
              <p:nvSpPr>
                <p:cNvPr id="76" name="Oval 27">
                  <a:extLst>
                    <a:ext uri="{FF2B5EF4-FFF2-40B4-BE49-F238E27FC236}">
                      <a16:creationId xmlns:a16="http://schemas.microsoft.com/office/drawing/2014/main" id="{4554DF65-6ED2-9844-807E-19B0B8413660}"/>
                    </a:ext>
                  </a:extLst>
                </p:cNvPr>
                <p:cNvSpPr>
                  <a:spLocks noChangeArrowheads="1"/>
                </p:cNvSpPr>
                <p:nvPr/>
              </p:nvSpPr>
              <p:spPr bwMode="auto">
                <a:xfrm>
                  <a:off x="4517" y="3072"/>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10</a:t>
                  </a:r>
                </a:p>
              </p:txBody>
            </p:sp>
            <p:sp>
              <p:nvSpPr>
                <p:cNvPr id="77" name="Oval 28">
                  <a:extLst>
                    <a:ext uri="{FF2B5EF4-FFF2-40B4-BE49-F238E27FC236}">
                      <a16:creationId xmlns:a16="http://schemas.microsoft.com/office/drawing/2014/main" id="{F8B0C354-64AD-9B45-AFEB-C00EC88E7157}"/>
                    </a:ext>
                  </a:extLst>
                </p:cNvPr>
                <p:cNvSpPr>
                  <a:spLocks noChangeArrowheads="1"/>
                </p:cNvSpPr>
                <p:nvPr/>
              </p:nvSpPr>
              <p:spPr bwMode="auto">
                <a:xfrm>
                  <a:off x="4002" y="3072"/>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7</a:t>
                  </a:r>
                </a:p>
              </p:txBody>
            </p:sp>
            <p:sp>
              <p:nvSpPr>
                <p:cNvPr id="78" name="Oval 29">
                  <a:extLst>
                    <a:ext uri="{FF2B5EF4-FFF2-40B4-BE49-F238E27FC236}">
                      <a16:creationId xmlns:a16="http://schemas.microsoft.com/office/drawing/2014/main" id="{9E9B29AE-9E7B-E34C-8C53-97783A3166DB}"/>
                    </a:ext>
                  </a:extLst>
                </p:cNvPr>
                <p:cNvSpPr>
                  <a:spLocks noChangeArrowheads="1"/>
                </p:cNvSpPr>
                <p:nvPr/>
              </p:nvSpPr>
              <p:spPr bwMode="auto">
                <a:xfrm>
                  <a:off x="3543" y="3072"/>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4</a:t>
                  </a:r>
                </a:p>
              </p:txBody>
            </p:sp>
            <p:sp>
              <p:nvSpPr>
                <p:cNvPr id="79" name="Oval 30">
                  <a:extLst>
                    <a:ext uri="{FF2B5EF4-FFF2-40B4-BE49-F238E27FC236}">
                      <a16:creationId xmlns:a16="http://schemas.microsoft.com/office/drawing/2014/main" id="{B984219B-0118-3B4C-B43D-D2C5510746AC}"/>
                    </a:ext>
                  </a:extLst>
                </p:cNvPr>
                <p:cNvSpPr>
                  <a:spLocks noChangeArrowheads="1"/>
                </p:cNvSpPr>
                <p:nvPr/>
              </p:nvSpPr>
              <p:spPr bwMode="auto">
                <a:xfrm>
                  <a:off x="3028" y="3072"/>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a:t>
                  </a:r>
                </a:p>
              </p:txBody>
            </p:sp>
            <p:sp>
              <p:nvSpPr>
                <p:cNvPr id="80" name="Oval 31">
                  <a:extLst>
                    <a:ext uri="{FF2B5EF4-FFF2-40B4-BE49-F238E27FC236}">
                      <a16:creationId xmlns:a16="http://schemas.microsoft.com/office/drawing/2014/main" id="{BE95823D-CE3B-DA4F-9301-721B7E2A1D84}"/>
                    </a:ext>
                  </a:extLst>
                </p:cNvPr>
                <p:cNvSpPr>
                  <a:spLocks noChangeArrowheads="1"/>
                </p:cNvSpPr>
                <p:nvPr/>
              </p:nvSpPr>
              <p:spPr bwMode="auto">
                <a:xfrm>
                  <a:off x="4291" y="2708"/>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9</a:t>
                  </a:r>
                </a:p>
              </p:txBody>
            </p:sp>
            <p:sp>
              <p:nvSpPr>
                <p:cNvPr id="81" name="Oval 32">
                  <a:extLst>
                    <a:ext uri="{FF2B5EF4-FFF2-40B4-BE49-F238E27FC236}">
                      <a16:creationId xmlns:a16="http://schemas.microsoft.com/office/drawing/2014/main" id="{B3F10444-4983-0F41-9553-43FC27975401}"/>
                    </a:ext>
                  </a:extLst>
                </p:cNvPr>
                <p:cNvSpPr>
                  <a:spLocks noChangeArrowheads="1"/>
                </p:cNvSpPr>
                <p:nvPr/>
              </p:nvSpPr>
              <p:spPr bwMode="auto">
                <a:xfrm>
                  <a:off x="3275" y="2708"/>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3</a:t>
                  </a:r>
                </a:p>
              </p:txBody>
            </p:sp>
            <p:sp>
              <p:nvSpPr>
                <p:cNvPr id="82" name="Oval 33">
                  <a:extLst>
                    <a:ext uri="{FF2B5EF4-FFF2-40B4-BE49-F238E27FC236}">
                      <a16:creationId xmlns:a16="http://schemas.microsoft.com/office/drawing/2014/main" id="{CFF03C6A-9315-F54B-B5D1-C2AF30F55173}"/>
                    </a:ext>
                  </a:extLst>
                </p:cNvPr>
                <p:cNvSpPr>
                  <a:spLocks noChangeArrowheads="1"/>
                </p:cNvSpPr>
                <p:nvPr/>
              </p:nvSpPr>
              <p:spPr bwMode="auto">
                <a:xfrm>
                  <a:off x="3805" y="2392"/>
                  <a:ext cx="245" cy="234"/>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6</a:t>
                  </a:r>
                </a:p>
              </p:txBody>
            </p:sp>
            <p:sp>
              <p:nvSpPr>
                <p:cNvPr id="83" name="Line 34">
                  <a:extLst>
                    <a:ext uri="{FF2B5EF4-FFF2-40B4-BE49-F238E27FC236}">
                      <a16:creationId xmlns:a16="http://schemas.microsoft.com/office/drawing/2014/main" id="{84E0AB8E-5225-BF4F-BC87-036DAC3E8290}"/>
                    </a:ext>
                  </a:extLst>
                </p:cNvPr>
                <p:cNvSpPr>
                  <a:spLocks noChangeShapeType="1"/>
                </p:cNvSpPr>
                <p:nvPr/>
              </p:nvSpPr>
              <p:spPr bwMode="auto">
                <a:xfrm flipH="1">
                  <a:off x="3500" y="2555"/>
                  <a:ext cx="323" cy="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4" name="Line 35">
                  <a:extLst>
                    <a:ext uri="{FF2B5EF4-FFF2-40B4-BE49-F238E27FC236}">
                      <a16:creationId xmlns:a16="http://schemas.microsoft.com/office/drawing/2014/main" id="{5B55AB7E-DB36-A24C-9D7A-85EB84ADADD5}"/>
                    </a:ext>
                  </a:extLst>
                </p:cNvPr>
                <p:cNvSpPr>
                  <a:spLocks noChangeShapeType="1"/>
                </p:cNvSpPr>
                <p:nvPr/>
              </p:nvSpPr>
              <p:spPr bwMode="auto">
                <a:xfrm>
                  <a:off x="4023" y="2544"/>
                  <a:ext cx="300" cy="2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5" name="Line 36">
                  <a:extLst>
                    <a:ext uri="{FF2B5EF4-FFF2-40B4-BE49-F238E27FC236}">
                      <a16:creationId xmlns:a16="http://schemas.microsoft.com/office/drawing/2014/main" id="{7362A179-B627-0749-BE26-D97AEE06AC80}"/>
                    </a:ext>
                  </a:extLst>
                </p:cNvPr>
                <p:cNvSpPr>
                  <a:spLocks noChangeShapeType="1"/>
                </p:cNvSpPr>
                <p:nvPr/>
              </p:nvSpPr>
              <p:spPr bwMode="auto">
                <a:xfrm flipH="1">
                  <a:off x="3178" y="2922"/>
                  <a:ext cx="156" cy="1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6" name="Line 37">
                  <a:extLst>
                    <a:ext uri="{FF2B5EF4-FFF2-40B4-BE49-F238E27FC236}">
                      <a16:creationId xmlns:a16="http://schemas.microsoft.com/office/drawing/2014/main" id="{F586058A-598F-594F-95D3-7D3ADF71C86C}"/>
                    </a:ext>
                  </a:extLst>
                </p:cNvPr>
                <p:cNvSpPr>
                  <a:spLocks noChangeShapeType="1"/>
                </p:cNvSpPr>
                <p:nvPr/>
              </p:nvSpPr>
              <p:spPr bwMode="auto">
                <a:xfrm>
                  <a:off x="3478" y="2933"/>
                  <a:ext cx="146" cy="1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7" name="Line 38">
                  <a:extLst>
                    <a:ext uri="{FF2B5EF4-FFF2-40B4-BE49-F238E27FC236}">
                      <a16:creationId xmlns:a16="http://schemas.microsoft.com/office/drawing/2014/main" id="{136E894D-B994-504A-A920-59947A3B75FB}"/>
                    </a:ext>
                  </a:extLst>
                </p:cNvPr>
                <p:cNvSpPr>
                  <a:spLocks noChangeShapeType="1"/>
                </p:cNvSpPr>
                <p:nvPr/>
              </p:nvSpPr>
              <p:spPr bwMode="auto">
                <a:xfrm flipH="1">
                  <a:off x="4189" y="2933"/>
                  <a:ext cx="156" cy="1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8" name="Line 39">
                  <a:extLst>
                    <a:ext uri="{FF2B5EF4-FFF2-40B4-BE49-F238E27FC236}">
                      <a16:creationId xmlns:a16="http://schemas.microsoft.com/office/drawing/2014/main" id="{57886CAF-7C96-344C-8F3F-A0360AA367A6}"/>
                    </a:ext>
                  </a:extLst>
                </p:cNvPr>
                <p:cNvSpPr>
                  <a:spLocks noChangeShapeType="1"/>
                </p:cNvSpPr>
                <p:nvPr/>
              </p:nvSpPr>
              <p:spPr bwMode="auto">
                <a:xfrm>
                  <a:off x="4489" y="2922"/>
                  <a:ext cx="167" cy="1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9" name="Line 40">
                  <a:extLst>
                    <a:ext uri="{FF2B5EF4-FFF2-40B4-BE49-F238E27FC236}">
                      <a16:creationId xmlns:a16="http://schemas.microsoft.com/office/drawing/2014/main" id="{C1BF99B9-FD63-594C-A032-165C00827DD1}"/>
                    </a:ext>
                  </a:extLst>
                </p:cNvPr>
                <p:cNvSpPr>
                  <a:spLocks noChangeShapeType="1"/>
                </p:cNvSpPr>
                <p:nvPr/>
              </p:nvSpPr>
              <p:spPr bwMode="auto">
                <a:xfrm>
                  <a:off x="3212" y="3300"/>
                  <a:ext cx="133" cy="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0" name="Line 41">
                  <a:extLst>
                    <a:ext uri="{FF2B5EF4-FFF2-40B4-BE49-F238E27FC236}">
                      <a16:creationId xmlns:a16="http://schemas.microsoft.com/office/drawing/2014/main" id="{C16E92CB-14FA-3743-A256-77F4D7A2CCBF}"/>
                    </a:ext>
                  </a:extLst>
                </p:cNvPr>
                <p:cNvSpPr>
                  <a:spLocks noChangeShapeType="1"/>
                </p:cNvSpPr>
                <p:nvPr/>
              </p:nvSpPr>
              <p:spPr bwMode="auto">
                <a:xfrm>
                  <a:off x="3734" y="3289"/>
                  <a:ext cx="155" cy="2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1" name="Line 42">
                  <a:extLst>
                    <a:ext uri="{FF2B5EF4-FFF2-40B4-BE49-F238E27FC236}">
                      <a16:creationId xmlns:a16="http://schemas.microsoft.com/office/drawing/2014/main" id="{C8DC7E80-7574-9841-A4C9-80F4300EEEC8}"/>
                    </a:ext>
                  </a:extLst>
                </p:cNvPr>
                <p:cNvSpPr>
                  <a:spLocks noChangeShapeType="1"/>
                </p:cNvSpPr>
                <p:nvPr/>
              </p:nvSpPr>
              <p:spPr bwMode="auto">
                <a:xfrm>
                  <a:off x="4212" y="3289"/>
                  <a:ext cx="155" cy="2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2" name="Line 43">
                  <a:extLst>
                    <a:ext uri="{FF2B5EF4-FFF2-40B4-BE49-F238E27FC236}">
                      <a16:creationId xmlns:a16="http://schemas.microsoft.com/office/drawing/2014/main" id="{12B430D2-98B5-7844-BD40-2693C4E69EC0}"/>
                    </a:ext>
                  </a:extLst>
                </p:cNvPr>
                <p:cNvSpPr>
                  <a:spLocks noChangeShapeType="1"/>
                </p:cNvSpPr>
                <p:nvPr/>
              </p:nvSpPr>
              <p:spPr bwMode="auto">
                <a:xfrm>
                  <a:off x="4723" y="3289"/>
                  <a:ext cx="155" cy="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
            <p:nvSpPr>
              <p:cNvPr id="71" name="Text Box 44">
                <a:extLst>
                  <a:ext uri="{FF2B5EF4-FFF2-40B4-BE49-F238E27FC236}">
                    <a16:creationId xmlns:a16="http://schemas.microsoft.com/office/drawing/2014/main" id="{DDD60C05-58E2-9846-892A-27186EF2AC6C}"/>
                  </a:ext>
                </a:extLst>
              </p:cNvPr>
              <p:cNvSpPr txBox="1">
                <a:spLocks noChangeArrowheads="1"/>
              </p:cNvSpPr>
              <p:nvPr/>
            </p:nvSpPr>
            <p:spPr bwMode="auto">
              <a:xfrm>
                <a:off x="1098" y="1884"/>
                <a:ext cx="7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判定树：</a:t>
                </a:r>
              </a:p>
            </p:txBody>
          </p:sp>
        </p:grpSp>
        <p:sp>
          <p:nvSpPr>
            <p:cNvPr id="58" name="Text Box 47">
              <a:extLst>
                <a:ext uri="{FF2B5EF4-FFF2-40B4-BE49-F238E27FC236}">
                  <a16:creationId xmlns:a16="http://schemas.microsoft.com/office/drawing/2014/main" id="{542C6D6F-E026-F146-AFCF-B99DAEFF6A5C}"/>
                </a:ext>
              </a:extLst>
            </p:cNvPr>
            <p:cNvSpPr txBox="1">
              <a:spLocks noChangeArrowheads="1"/>
            </p:cNvSpPr>
            <p:nvPr/>
          </p:nvSpPr>
          <p:spPr bwMode="auto">
            <a:xfrm>
              <a:off x="719" y="1470"/>
              <a:ext cx="3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a:t>
              </a:r>
            </a:p>
          </p:txBody>
        </p:sp>
        <p:sp>
          <p:nvSpPr>
            <p:cNvPr id="59" name="Rectangle 48">
              <a:extLst>
                <a:ext uri="{FF2B5EF4-FFF2-40B4-BE49-F238E27FC236}">
                  <a16:creationId xmlns:a16="http://schemas.microsoft.com/office/drawing/2014/main" id="{1B294B7B-D5BF-8E4B-AA31-D5A6EAD2C210}"/>
                </a:ext>
              </a:extLst>
            </p:cNvPr>
            <p:cNvSpPr>
              <a:spLocks noChangeArrowheads="1"/>
            </p:cNvSpPr>
            <p:nvPr/>
          </p:nvSpPr>
          <p:spPr bwMode="auto">
            <a:xfrm>
              <a:off x="737" y="1691"/>
              <a:ext cx="3879" cy="2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5      13     19     21     37     56      64      75     80     88     92</a:t>
              </a:r>
            </a:p>
          </p:txBody>
        </p:sp>
        <p:sp>
          <p:nvSpPr>
            <p:cNvPr id="60" name="Line 49">
              <a:extLst>
                <a:ext uri="{FF2B5EF4-FFF2-40B4-BE49-F238E27FC236}">
                  <a16:creationId xmlns:a16="http://schemas.microsoft.com/office/drawing/2014/main" id="{F74C37D9-C547-1248-945F-14343E2594B7}"/>
                </a:ext>
              </a:extLst>
            </p:cNvPr>
            <p:cNvSpPr>
              <a:spLocks noChangeShapeType="1"/>
            </p:cNvSpPr>
            <p:nvPr/>
          </p:nvSpPr>
          <p:spPr bwMode="auto">
            <a:xfrm>
              <a:off x="1004"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1" name="Line 50">
              <a:extLst>
                <a:ext uri="{FF2B5EF4-FFF2-40B4-BE49-F238E27FC236}">
                  <a16:creationId xmlns:a16="http://schemas.microsoft.com/office/drawing/2014/main" id="{0D8EAD44-0ADF-2340-994D-A6ECE7704C70}"/>
                </a:ext>
              </a:extLst>
            </p:cNvPr>
            <p:cNvSpPr>
              <a:spLocks noChangeShapeType="1"/>
            </p:cNvSpPr>
            <p:nvPr/>
          </p:nvSpPr>
          <p:spPr bwMode="auto">
            <a:xfrm>
              <a:off x="1368"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2" name="Line 51">
              <a:extLst>
                <a:ext uri="{FF2B5EF4-FFF2-40B4-BE49-F238E27FC236}">
                  <a16:creationId xmlns:a16="http://schemas.microsoft.com/office/drawing/2014/main" id="{F52A0A42-FE55-8244-9880-7BBFD6468172}"/>
                </a:ext>
              </a:extLst>
            </p:cNvPr>
            <p:cNvSpPr>
              <a:spLocks noChangeShapeType="1"/>
            </p:cNvSpPr>
            <p:nvPr/>
          </p:nvSpPr>
          <p:spPr bwMode="auto">
            <a:xfrm>
              <a:off x="1732"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3" name="Line 52">
              <a:extLst>
                <a:ext uri="{FF2B5EF4-FFF2-40B4-BE49-F238E27FC236}">
                  <a16:creationId xmlns:a16="http://schemas.microsoft.com/office/drawing/2014/main" id="{68546F96-3FFD-044C-9BFA-2BA1C1103CB7}"/>
                </a:ext>
              </a:extLst>
            </p:cNvPr>
            <p:cNvSpPr>
              <a:spLocks noChangeShapeType="1"/>
            </p:cNvSpPr>
            <p:nvPr/>
          </p:nvSpPr>
          <p:spPr bwMode="auto">
            <a:xfrm>
              <a:off x="2096"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4" name="Line 53">
              <a:extLst>
                <a:ext uri="{FF2B5EF4-FFF2-40B4-BE49-F238E27FC236}">
                  <a16:creationId xmlns:a16="http://schemas.microsoft.com/office/drawing/2014/main" id="{BCC39537-C7A5-564B-86C5-A3E7F0884C8C}"/>
                </a:ext>
              </a:extLst>
            </p:cNvPr>
            <p:cNvSpPr>
              <a:spLocks noChangeShapeType="1"/>
            </p:cNvSpPr>
            <p:nvPr/>
          </p:nvSpPr>
          <p:spPr bwMode="auto">
            <a:xfrm>
              <a:off x="2460"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5" name="Line 54">
              <a:extLst>
                <a:ext uri="{FF2B5EF4-FFF2-40B4-BE49-F238E27FC236}">
                  <a16:creationId xmlns:a16="http://schemas.microsoft.com/office/drawing/2014/main" id="{FF63581B-76BA-1347-87CC-338C9889A199}"/>
                </a:ext>
              </a:extLst>
            </p:cNvPr>
            <p:cNvSpPr>
              <a:spLocks noChangeShapeType="1"/>
            </p:cNvSpPr>
            <p:nvPr/>
          </p:nvSpPr>
          <p:spPr bwMode="auto">
            <a:xfrm>
              <a:off x="2824"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6" name="Line 55">
              <a:extLst>
                <a:ext uri="{FF2B5EF4-FFF2-40B4-BE49-F238E27FC236}">
                  <a16:creationId xmlns:a16="http://schemas.microsoft.com/office/drawing/2014/main" id="{5D6F21A0-7D2E-5040-9435-D19131E49B50}"/>
                </a:ext>
              </a:extLst>
            </p:cNvPr>
            <p:cNvSpPr>
              <a:spLocks noChangeShapeType="1"/>
            </p:cNvSpPr>
            <p:nvPr/>
          </p:nvSpPr>
          <p:spPr bwMode="auto">
            <a:xfrm>
              <a:off x="3188"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7" name="Line 56">
              <a:extLst>
                <a:ext uri="{FF2B5EF4-FFF2-40B4-BE49-F238E27FC236}">
                  <a16:creationId xmlns:a16="http://schemas.microsoft.com/office/drawing/2014/main" id="{6C62673E-F0E6-8343-883A-79AF77AE0639}"/>
                </a:ext>
              </a:extLst>
            </p:cNvPr>
            <p:cNvSpPr>
              <a:spLocks noChangeShapeType="1"/>
            </p:cNvSpPr>
            <p:nvPr/>
          </p:nvSpPr>
          <p:spPr bwMode="auto">
            <a:xfrm>
              <a:off x="3552"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8" name="Line 57">
              <a:extLst>
                <a:ext uri="{FF2B5EF4-FFF2-40B4-BE49-F238E27FC236}">
                  <a16:creationId xmlns:a16="http://schemas.microsoft.com/office/drawing/2014/main" id="{D36F815B-E8B9-A447-96D8-0268741583C4}"/>
                </a:ext>
              </a:extLst>
            </p:cNvPr>
            <p:cNvSpPr>
              <a:spLocks noChangeShapeType="1"/>
            </p:cNvSpPr>
            <p:nvPr/>
          </p:nvSpPr>
          <p:spPr bwMode="auto">
            <a:xfrm>
              <a:off x="3916"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9" name="Line 58">
              <a:extLst>
                <a:ext uri="{FF2B5EF4-FFF2-40B4-BE49-F238E27FC236}">
                  <a16:creationId xmlns:a16="http://schemas.microsoft.com/office/drawing/2014/main" id="{99995B84-FD2E-3A4D-BD47-8B9A3D3832FB}"/>
                </a:ext>
              </a:extLst>
            </p:cNvPr>
            <p:cNvSpPr>
              <a:spLocks noChangeShapeType="1"/>
            </p:cNvSpPr>
            <p:nvPr/>
          </p:nvSpPr>
          <p:spPr bwMode="auto">
            <a:xfrm>
              <a:off x="4280" y="1690"/>
              <a:ext cx="0" cy="2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Tree>
    <p:extLst>
      <p:ext uri="{BB962C8B-B14F-4D97-AF65-F5344CB8AC3E}">
        <p14:creationId xmlns:p14="http://schemas.microsoft.com/office/powerpoint/2010/main" val="317542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ox(out)">
                                      <p:cBhvr>
                                        <p:cTn id="1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黑体" panose="02010609060101010101" pitchFamily="49" charset="-122"/>
              </a:rPr>
              <a:t>算法评价</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11</a:t>
            </a:fld>
            <a:endParaRPr kumimoji="1" lang="zh-CN" altLang="en-US" dirty="0"/>
          </a:p>
        </p:txBody>
      </p:sp>
      <p:sp>
        <p:nvSpPr>
          <p:cNvPr id="4" name="Rectangle 2">
            <a:extLst>
              <a:ext uri="{FF2B5EF4-FFF2-40B4-BE49-F238E27FC236}">
                <a16:creationId xmlns:a16="http://schemas.microsoft.com/office/drawing/2014/main" id="{ACE073BE-B29C-FF47-9A83-12940B0CC300}"/>
              </a:ext>
            </a:extLst>
          </p:cNvPr>
          <p:cNvSpPr>
            <a:spLocks noChangeArrowheads="1"/>
          </p:cNvSpPr>
          <p:nvPr/>
        </p:nvSpPr>
        <p:spPr bwMode="auto">
          <a:xfrm>
            <a:off x="321469" y="966150"/>
            <a:ext cx="8501062" cy="3143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indent="-228600" eaLnBrk="1" hangingPunct="1">
              <a:lnSpc>
                <a:spcPct val="150000"/>
              </a:lnSpc>
              <a:buClr>
                <a:srgbClr val="FF3300"/>
              </a:buClr>
              <a:buFont typeface="Wingdings" panose="05000000000000000000" pitchFamily="2" charset="2"/>
              <a:buChar char="v"/>
              <a:defRPr/>
            </a:pPr>
            <a:r>
              <a:rPr kumimoji="1" lang="zh-CN" altLang="en-US"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判定树：描述查找过程的二叉树叫</a:t>
            </a:r>
            <a:r>
              <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indent="-228600" eaLnBrk="1" hangingPunct="1">
              <a:lnSpc>
                <a:spcPct val="150000"/>
              </a:lnSpc>
              <a:buClr>
                <a:srgbClr val="FF3300"/>
              </a:buClr>
              <a:buFont typeface="Wingdings" panose="05000000000000000000" pitchFamily="2" charset="2"/>
              <a:buChar char="v"/>
              <a:defRPr/>
            </a:pPr>
            <a:r>
              <a:rPr kumimoji="1" lang="zh-CN" altLang="en-US"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有</a:t>
            </a:r>
            <a:r>
              <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n</a:t>
            </a:r>
            <a:r>
              <a:rPr kumimoji="1" lang="zh-CN"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个结点的判定树的深度为</a:t>
            </a:r>
            <a:r>
              <a:rPr kumimoji="1" lang="zh-CN"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a:t>
            </a:r>
            <a:r>
              <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log</a:t>
            </a:r>
            <a:r>
              <a:rPr kumimoji="1" lang="en-US" altLang="zh-CN" sz="2400" b="0" i="0" u="none" strike="noStrike" kern="1200" cap="none" spc="0" normalizeH="0" baseline="-2500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2</a:t>
            </a:r>
            <a:r>
              <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n+1</a:t>
            </a:r>
          </a:p>
          <a:p>
            <a:pPr indent="-228600" eaLnBrk="1" hangingPunct="1">
              <a:lnSpc>
                <a:spcPct val="150000"/>
              </a:lnSpc>
              <a:buClr>
                <a:srgbClr val="FF3300"/>
              </a:buClr>
              <a:buFont typeface="Wingdings" panose="05000000000000000000" pitchFamily="2" charset="2"/>
              <a:buChar char="v"/>
              <a:defRPr/>
            </a:pPr>
            <a:r>
              <a:rPr kumimoji="1" lang="zh-CN"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折半查找法在查找过程中进行的比较次数最多不超过其判定树的深度</a:t>
            </a:r>
          </a:p>
          <a:p>
            <a:pPr indent="-228600" eaLnBrk="1" hangingPunct="1">
              <a:lnSpc>
                <a:spcPct val="150000"/>
              </a:lnSpc>
              <a:buClr>
                <a:srgbClr val="FF3300"/>
              </a:buClr>
              <a:buFont typeface="Wingdings" panose="05000000000000000000" pitchFamily="2" charset="2"/>
              <a:buChar char="v"/>
              <a:defRPr/>
            </a:pPr>
            <a:r>
              <a:rPr kumimoji="1" lang="zh-CN"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折半查找的</a:t>
            </a:r>
            <a:r>
              <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sym typeface="Symbol" panose="05050102010706020507" pitchFamily="18" charset="2"/>
              </a:rPr>
              <a:t>ASL</a:t>
            </a:r>
            <a:endPar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68498B9A-D272-4D4C-A388-20AD6FD27908}"/>
                  </a:ext>
                </a:extLst>
              </p:cNvPr>
              <p:cNvSpPr txBox="1"/>
              <p:nvPr/>
            </p:nvSpPr>
            <p:spPr>
              <a:xfrm>
                <a:off x="476249" y="4295775"/>
                <a:ext cx="8346281" cy="2005421"/>
              </a:xfrm>
              <a:prstGeom prst="rect">
                <a:avLst/>
              </a:prstGeom>
              <a:noFill/>
            </p:spPr>
            <p:txBody>
              <a:bodyPr wrap="square" rtlCol="0">
                <a:spAutoFit/>
              </a:bodyPr>
              <a:lstStyle/>
              <a:p>
                <a:r>
                  <a:rPr lang="zh-CN" altLang="en-US" sz="2000" b="1" dirty="0"/>
                  <a:t>设表长</a:t>
                </a:r>
                <a:r>
                  <a:rPr lang="en-US" altLang="zh-CN" sz="2000" b="1" dirty="0"/>
                  <a:t> </a:t>
                </a:r>
                <a14:m>
                  <m:oMath xmlns:m="http://schemas.openxmlformats.org/officeDocument/2006/math">
                    <m:r>
                      <a:rPr lang="en-US" altLang="zh-CN" sz="2000" b="1" i="1" smtClean="0">
                        <a:latin typeface="Cambria Math" panose="02040503050406030204" pitchFamily="18" charset="0"/>
                      </a:rPr>
                      <m:t>𝒏</m:t>
                    </m:r>
                    <m:r>
                      <a:rPr lang="en-US" altLang="zh-CN" sz="2000" b="1" i="1" smtClean="0">
                        <a:latin typeface="Cambria Math" panose="02040503050406030204" pitchFamily="18" charset="0"/>
                      </a:rPr>
                      <m:t>=</m:t>
                    </m:r>
                    <m:sSup>
                      <m:sSupPr>
                        <m:ctrlPr>
                          <a:rPr lang="en-US" altLang="zh-CN" sz="2000" b="1" i="1" smtClean="0">
                            <a:latin typeface="Cambria Math" panose="02040503050406030204" pitchFamily="18" charset="0"/>
                          </a:rPr>
                        </m:ctrlPr>
                      </m:sSupPr>
                      <m:e>
                        <m:r>
                          <a:rPr lang="en-US" altLang="zh-CN" sz="2000" b="1" i="1" smtClean="0">
                            <a:latin typeface="Cambria Math" panose="02040503050406030204" pitchFamily="18" charset="0"/>
                          </a:rPr>
                          <m:t>𝟐</m:t>
                        </m:r>
                      </m:e>
                      <m:sup>
                        <m:r>
                          <a:rPr lang="en-US" altLang="zh-CN" sz="2000" b="1" i="1" smtClean="0">
                            <a:latin typeface="Cambria Math" panose="02040503050406030204" pitchFamily="18" charset="0"/>
                          </a:rPr>
                          <m:t>𝒉</m:t>
                        </m:r>
                      </m:sup>
                    </m:sSup>
                    <m:r>
                      <a:rPr lang="en-US" altLang="zh-CN" sz="2000" b="1" i="1" smtClean="0">
                        <a:latin typeface="Cambria Math" panose="02040503050406030204" pitchFamily="18" charset="0"/>
                      </a:rPr>
                      <m:t>−</m:t>
                    </m:r>
                    <m:r>
                      <a:rPr lang="en-US" altLang="zh-CN" sz="2000" b="1" i="1" smtClean="0">
                        <a:latin typeface="Cambria Math" panose="02040503050406030204" pitchFamily="18" charset="0"/>
                      </a:rPr>
                      <m:t>𝟏</m:t>
                    </m:r>
                    <m:r>
                      <a:rPr lang="en-US" altLang="zh-CN" sz="2000" b="1" i="1" smtClean="0">
                        <a:latin typeface="Cambria Math" panose="02040503050406030204" pitchFamily="18" charset="0"/>
                      </a:rPr>
                      <m:t>,     </m:t>
                    </m:r>
                    <m:r>
                      <a:rPr lang="en-US" altLang="zh-CN" sz="2000" b="1" i="1" smtClean="0">
                        <a:latin typeface="Cambria Math" panose="02040503050406030204" pitchFamily="18" charset="0"/>
                      </a:rPr>
                      <m:t>𝒉</m:t>
                    </m:r>
                    <m:r>
                      <a:rPr lang="en-US" altLang="zh-CN" sz="2000" b="1" i="1" smtClean="0">
                        <a:latin typeface="Cambria Math" panose="02040503050406030204" pitchFamily="18" charset="0"/>
                      </a:rPr>
                      <m:t>=</m:t>
                    </m:r>
                    <m:func>
                      <m:funcPr>
                        <m:ctrlPr>
                          <a:rPr lang="en-US" altLang="zh-CN" sz="2000" b="1" i="1" smtClean="0">
                            <a:latin typeface="Cambria Math" panose="02040503050406030204" pitchFamily="18" charset="0"/>
                          </a:rPr>
                        </m:ctrlPr>
                      </m:funcPr>
                      <m:fName>
                        <m:sSub>
                          <m:sSubPr>
                            <m:ctrlPr>
                              <a:rPr lang="en-US" altLang="zh-CN" sz="2000" b="1" i="1" smtClean="0">
                                <a:latin typeface="Cambria Math" panose="02040503050406030204" pitchFamily="18" charset="0"/>
                              </a:rPr>
                            </m:ctrlPr>
                          </m:sSubPr>
                          <m:e>
                            <m:r>
                              <a:rPr lang="en-US" altLang="zh-CN" sz="2000" b="1" i="0" smtClean="0">
                                <a:latin typeface="Cambria Math" panose="02040503050406030204" pitchFamily="18" charset="0"/>
                              </a:rPr>
                              <m:t>𝐥𝐨𝐠</m:t>
                            </m:r>
                          </m:e>
                          <m:sub>
                            <m:r>
                              <a:rPr lang="en-US" altLang="zh-CN" sz="2000" b="1" i="1" smtClean="0">
                                <a:latin typeface="Cambria Math" panose="02040503050406030204" pitchFamily="18" charset="0"/>
                              </a:rPr>
                              <m:t>𝟐</m:t>
                            </m:r>
                          </m:sub>
                        </m:sSub>
                      </m:fName>
                      <m:e>
                        <m:r>
                          <a:rPr lang="en-US" altLang="zh-CN" sz="2000" b="1" i="1" smtClean="0">
                            <a:latin typeface="Cambria Math" panose="02040503050406030204" pitchFamily="18" charset="0"/>
                          </a:rPr>
                          <m:t>(</m:t>
                        </m:r>
                        <m:r>
                          <a:rPr lang="en-US" altLang="zh-CN" sz="2000" b="1" i="1" smtClean="0">
                            <a:latin typeface="Cambria Math" panose="02040503050406030204" pitchFamily="18" charset="0"/>
                          </a:rPr>
                          <m:t>𝒏</m:t>
                        </m:r>
                        <m:r>
                          <a:rPr lang="en-US" altLang="zh-CN" sz="2000" b="1" i="1" smtClean="0">
                            <a:latin typeface="Cambria Math" panose="02040503050406030204" pitchFamily="18" charset="0"/>
                          </a:rPr>
                          <m:t>+</m:t>
                        </m:r>
                        <m:r>
                          <a:rPr lang="en-US" altLang="zh-CN" sz="2000" b="1" i="1" smtClean="0">
                            <a:latin typeface="Cambria Math" panose="02040503050406030204" pitchFamily="18" charset="0"/>
                          </a:rPr>
                          <m:t>𝟏</m:t>
                        </m:r>
                        <m:r>
                          <a:rPr lang="en-US" altLang="zh-CN" sz="2000" b="1" i="1" smtClean="0">
                            <a:latin typeface="Cambria Math" panose="02040503050406030204" pitchFamily="18" charset="0"/>
                          </a:rPr>
                          <m:t>)</m:t>
                        </m:r>
                      </m:e>
                    </m:func>
                  </m:oMath>
                </a14:m>
                <a:r>
                  <a:rPr lang="zh-CN" altLang="en-US" sz="2000" b="1" dirty="0"/>
                  <a:t> ，即判定树是深度为</a:t>
                </a:r>
                <a:r>
                  <a:rPr lang="en-US" altLang="zh-CN" sz="2000" b="1" dirty="0"/>
                  <a:t> </a:t>
                </a:r>
                <a14:m>
                  <m:oMath xmlns:m="http://schemas.openxmlformats.org/officeDocument/2006/math">
                    <m:r>
                      <a:rPr lang="en-US" altLang="zh-CN" sz="2000" b="1" i="1" smtClean="0">
                        <a:latin typeface="Cambria Math" panose="02040503050406030204" pitchFamily="18" charset="0"/>
                      </a:rPr>
                      <m:t>𝒉</m:t>
                    </m:r>
                  </m:oMath>
                </a14:m>
                <a:r>
                  <a:rPr lang="zh-CN" altLang="en-US" sz="2000" b="1" dirty="0"/>
                  <a:t> 的满二叉树</a:t>
                </a:r>
                <a:endParaRPr lang="en-US" altLang="zh-CN" sz="2000" b="1" dirty="0"/>
              </a:p>
              <a:p>
                <a:endParaRPr lang="en-US" altLang="zh-CN" sz="2000" b="1" dirty="0"/>
              </a:p>
              <a:p>
                <a:r>
                  <a:rPr lang="zh-CN" altLang="en-US" sz="2000" b="1" dirty="0"/>
                  <a:t>设表中每个记录的查找     概率相等</a:t>
                </a:r>
                <a14:m>
                  <m:oMath xmlns:m="http://schemas.openxmlformats.org/officeDocument/2006/math">
                    <m:sSub>
                      <m:sSubPr>
                        <m:ctrlPr>
                          <a:rPr lang="en-US" altLang="zh-CN" sz="2000" b="1" i="1" smtClean="0">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smtClean="0">
                            <a:latin typeface="Cambria Math" panose="02040503050406030204" pitchFamily="18" charset="0"/>
                          </a:rPr>
                          <m:t>𝒊</m:t>
                        </m:r>
                      </m:sub>
                    </m:sSub>
                    <m:r>
                      <a:rPr lang="en-US" altLang="zh-CN" sz="2000" b="1" i="1" smtClean="0">
                        <a:latin typeface="Cambria Math" panose="02040503050406030204" pitchFamily="18" charset="0"/>
                      </a:rPr>
                      <m:t>=</m:t>
                    </m:r>
                    <m:f>
                      <m:fPr>
                        <m:ctrlPr>
                          <a:rPr lang="en-US" altLang="zh-CN" sz="2000" b="1" i="1" smtClean="0">
                            <a:latin typeface="Cambria Math" panose="02040503050406030204" pitchFamily="18" charset="0"/>
                          </a:rPr>
                        </m:ctrlPr>
                      </m:fPr>
                      <m:num>
                        <m:r>
                          <a:rPr lang="en-US" altLang="zh-CN" sz="2000" b="1" i="1" smtClean="0">
                            <a:latin typeface="Cambria Math" panose="02040503050406030204" pitchFamily="18" charset="0"/>
                          </a:rPr>
                          <m:t>𝟏</m:t>
                        </m:r>
                      </m:num>
                      <m:den>
                        <m:r>
                          <a:rPr lang="en-US" altLang="zh-CN" sz="2000" b="1" i="1" smtClean="0">
                            <a:latin typeface="Cambria Math" panose="02040503050406030204" pitchFamily="18" charset="0"/>
                          </a:rPr>
                          <m:t>𝒏</m:t>
                        </m:r>
                      </m:den>
                    </m:f>
                  </m:oMath>
                </a14:m>
                <a:endParaRPr lang="en-US" altLang="zh-CN" sz="2000" b="1" dirty="0"/>
              </a:p>
              <a:p>
                <a:endParaRPr lang="en-US" altLang="zh-CN" sz="2000" b="1" dirty="0"/>
              </a:p>
              <a:p>
                <a:r>
                  <a:rPr lang="zh-CN" altLang="en-US" sz="2000" b="1" dirty="0"/>
                  <a:t>则： </a:t>
                </a:r>
                <a14:m>
                  <m:oMath xmlns:m="http://schemas.openxmlformats.org/officeDocument/2006/math">
                    <m:r>
                      <a:rPr lang="en-US" altLang="zh-CN" sz="2400" b="1" i="1" dirty="0" smtClean="0">
                        <a:latin typeface="Cambria Math" panose="02040503050406030204" pitchFamily="18" charset="0"/>
                      </a:rPr>
                      <m:t>𝑨𝑺𝑳</m:t>
                    </m:r>
                    <m:r>
                      <a:rPr lang="en-US" altLang="zh-CN" sz="2400" b="1" i="1" dirty="0" smtClean="0">
                        <a:latin typeface="Cambria Math" panose="02040503050406030204" pitchFamily="18" charset="0"/>
                      </a:rPr>
                      <m:t>=</m:t>
                    </m:r>
                    <m:nary>
                      <m:naryPr>
                        <m:chr m:val="∑"/>
                        <m:ctrlPr>
                          <a:rPr lang="en-US" altLang="zh-CN" sz="2400" b="1" i="1" dirty="0" smtClean="0">
                            <a:latin typeface="Cambria Math" panose="02040503050406030204" pitchFamily="18" charset="0"/>
                          </a:rPr>
                        </m:ctrlPr>
                      </m:naryPr>
                      <m:sub>
                        <m:r>
                          <m:rPr>
                            <m:brk m:alnAt="23"/>
                          </m:rPr>
                          <a:rPr lang="en-US" altLang="zh-CN" sz="2400" b="1" i="1" dirty="0" smtClean="0">
                            <a:latin typeface="Cambria Math" panose="02040503050406030204" pitchFamily="18" charset="0"/>
                          </a:rPr>
                          <m:t>𝒊</m:t>
                        </m:r>
                        <m:r>
                          <a:rPr lang="en-US" altLang="zh-CN" sz="2400" b="1" i="1" dirty="0" smtClean="0">
                            <a:latin typeface="Cambria Math" panose="02040503050406030204" pitchFamily="18" charset="0"/>
                          </a:rPr>
                          <m:t>=</m:t>
                        </m:r>
                        <m:r>
                          <a:rPr lang="en-US" altLang="zh-CN" sz="2400" b="1" i="1" dirty="0" smtClean="0">
                            <a:latin typeface="Cambria Math" panose="02040503050406030204" pitchFamily="18" charset="0"/>
                          </a:rPr>
                          <m:t>𝟏</m:t>
                        </m:r>
                      </m:sub>
                      <m:sup>
                        <m:r>
                          <a:rPr lang="en-US" altLang="zh-CN" sz="2400" b="1" i="1" dirty="0" smtClean="0">
                            <a:latin typeface="Cambria Math" panose="02040503050406030204" pitchFamily="18" charset="0"/>
                          </a:rPr>
                          <m:t>𝒏</m:t>
                        </m:r>
                      </m:sup>
                      <m:e>
                        <m:sSub>
                          <m:sSubPr>
                            <m:ctrlPr>
                              <a:rPr lang="en-US" altLang="zh-CN" sz="2400" b="1" i="1" dirty="0" smtClean="0">
                                <a:latin typeface="Cambria Math" panose="02040503050406030204" pitchFamily="18" charset="0"/>
                              </a:rPr>
                            </m:ctrlPr>
                          </m:sSubPr>
                          <m:e>
                            <m:r>
                              <a:rPr lang="en-US" altLang="zh-CN" sz="2400" b="1" i="1" dirty="0" smtClean="0">
                                <a:latin typeface="Cambria Math" panose="02040503050406030204" pitchFamily="18" charset="0"/>
                              </a:rPr>
                              <m:t>𝒑</m:t>
                            </m:r>
                          </m:e>
                          <m:sub>
                            <m:r>
                              <a:rPr lang="en-US" altLang="zh-CN" sz="2400" b="1" i="1" dirty="0" smtClean="0">
                                <a:latin typeface="Cambria Math" panose="02040503050406030204" pitchFamily="18" charset="0"/>
                              </a:rPr>
                              <m:t>𝒊</m:t>
                            </m:r>
                          </m:sub>
                        </m:sSub>
                        <m:sSub>
                          <m:sSubPr>
                            <m:ctrlPr>
                              <a:rPr lang="en-US" altLang="zh-CN" sz="2400" b="1" i="1" dirty="0" smtClean="0">
                                <a:latin typeface="Cambria Math" panose="02040503050406030204" pitchFamily="18" charset="0"/>
                              </a:rPr>
                            </m:ctrlPr>
                          </m:sSubPr>
                          <m:e>
                            <m:r>
                              <a:rPr lang="en-US" altLang="zh-CN" sz="2400" b="1" i="1" dirty="0" smtClean="0">
                                <a:latin typeface="Cambria Math" panose="02040503050406030204" pitchFamily="18" charset="0"/>
                              </a:rPr>
                              <m:t>𝒄</m:t>
                            </m:r>
                          </m:e>
                          <m:sub>
                            <m:r>
                              <a:rPr lang="en-US" altLang="zh-CN" sz="2400" b="1" i="1" dirty="0" smtClean="0">
                                <a:latin typeface="Cambria Math" panose="02040503050406030204" pitchFamily="18" charset="0"/>
                              </a:rPr>
                              <m:t>𝒊</m:t>
                            </m:r>
                          </m:sub>
                        </m:sSub>
                        <m:r>
                          <a:rPr lang="en-US" altLang="zh-CN" sz="2400" b="1" i="1" dirty="0" smtClean="0">
                            <a:latin typeface="Cambria Math" panose="02040503050406030204" pitchFamily="18" charset="0"/>
                          </a:rPr>
                          <m:t>=</m:t>
                        </m:r>
                        <m:f>
                          <m:fPr>
                            <m:ctrlPr>
                              <a:rPr lang="en-US" altLang="zh-CN" sz="2400" b="1" i="1" dirty="0" smtClean="0">
                                <a:latin typeface="Cambria Math" panose="02040503050406030204" pitchFamily="18" charset="0"/>
                              </a:rPr>
                            </m:ctrlPr>
                          </m:fPr>
                          <m:num>
                            <m:r>
                              <a:rPr lang="en-US" altLang="zh-CN" sz="2400" b="1" i="1" dirty="0" smtClean="0">
                                <a:latin typeface="Cambria Math" panose="02040503050406030204" pitchFamily="18" charset="0"/>
                              </a:rPr>
                              <m:t>𝟏</m:t>
                            </m:r>
                          </m:num>
                          <m:den>
                            <m:r>
                              <a:rPr lang="en-US" altLang="zh-CN" sz="2400" b="1" i="1" dirty="0" smtClean="0">
                                <a:latin typeface="Cambria Math" panose="02040503050406030204" pitchFamily="18" charset="0"/>
                              </a:rPr>
                              <m:t>𝒏</m:t>
                            </m:r>
                          </m:den>
                        </m:f>
                        <m:nary>
                          <m:naryPr>
                            <m:chr m:val="∑"/>
                            <m:ctrlPr>
                              <a:rPr lang="en-US" altLang="zh-CN" sz="2400" b="1" i="1" dirty="0" smtClean="0">
                                <a:latin typeface="Cambria Math" panose="02040503050406030204" pitchFamily="18" charset="0"/>
                              </a:rPr>
                            </m:ctrlPr>
                          </m:naryPr>
                          <m:sub>
                            <m:r>
                              <m:rPr>
                                <m:brk m:alnAt="23"/>
                              </m:rPr>
                              <a:rPr lang="en-US" altLang="zh-CN" sz="2400" b="1" i="1" dirty="0" smtClean="0">
                                <a:latin typeface="Cambria Math" panose="02040503050406030204" pitchFamily="18" charset="0"/>
                              </a:rPr>
                              <m:t>𝒊</m:t>
                            </m:r>
                            <m:r>
                              <a:rPr lang="en-US" altLang="zh-CN" sz="2400" b="1" i="1" dirty="0" smtClean="0">
                                <a:latin typeface="Cambria Math" panose="02040503050406030204" pitchFamily="18" charset="0"/>
                              </a:rPr>
                              <m:t>=</m:t>
                            </m:r>
                            <m:r>
                              <a:rPr lang="en-US" altLang="zh-CN" sz="2400" b="1" i="1" dirty="0" smtClean="0">
                                <a:latin typeface="Cambria Math" panose="02040503050406030204" pitchFamily="18" charset="0"/>
                              </a:rPr>
                              <m:t>𝟏</m:t>
                            </m:r>
                          </m:sub>
                          <m:sup>
                            <m:r>
                              <a:rPr lang="en-US" altLang="zh-CN" sz="2400" b="1" i="1" dirty="0" smtClean="0">
                                <a:latin typeface="Cambria Math" panose="02040503050406030204" pitchFamily="18" charset="0"/>
                              </a:rPr>
                              <m:t>𝒏</m:t>
                            </m:r>
                          </m:sup>
                          <m:e>
                            <m:sSub>
                              <m:sSubPr>
                                <m:ctrlPr>
                                  <a:rPr lang="en-US" altLang="zh-CN" sz="2400" b="1" i="1" dirty="0" smtClean="0">
                                    <a:latin typeface="Cambria Math" panose="02040503050406030204" pitchFamily="18" charset="0"/>
                                  </a:rPr>
                                </m:ctrlPr>
                              </m:sSubPr>
                              <m:e>
                                <m:r>
                                  <a:rPr lang="en-US" altLang="zh-CN" sz="2400" b="1" i="1" dirty="0" smtClean="0">
                                    <a:latin typeface="Cambria Math" panose="02040503050406030204" pitchFamily="18" charset="0"/>
                                  </a:rPr>
                                  <m:t>𝒄</m:t>
                                </m:r>
                              </m:e>
                              <m:sub>
                                <m:r>
                                  <a:rPr lang="en-US" altLang="zh-CN" sz="2400" b="1" i="1" dirty="0" smtClean="0">
                                    <a:latin typeface="Cambria Math" panose="02040503050406030204" pitchFamily="18" charset="0"/>
                                  </a:rPr>
                                  <m:t>𝒊</m:t>
                                </m:r>
                              </m:sub>
                            </m:sSub>
                          </m:e>
                        </m:nary>
                        <m:r>
                          <a:rPr lang="en-US" altLang="zh-CN" sz="2400" b="1" i="1" dirty="0" smtClean="0">
                            <a:latin typeface="Cambria Math" panose="02040503050406030204" pitchFamily="18" charset="0"/>
                            <a:ea typeface="Cambria Math" panose="02040503050406030204" pitchFamily="18" charset="0"/>
                          </a:rPr>
                          <m:t>≤</m:t>
                        </m:r>
                        <m:f>
                          <m:fPr>
                            <m:ctrlPr>
                              <a:rPr lang="en-US" altLang="zh-CN" sz="2400" b="1" i="1" dirty="0" smtClean="0">
                                <a:latin typeface="Cambria Math" panose="02040503050406030204" pitchFamily="18" charset="0"/>
                                <a:ea typeface="Cambria Math" panose="02040503050406030204" pitchFamily="18" charset="0"/>
                              </a:rPr>
                            </m:ctrlPr>
                          </m:fPr>
                          <m:num>
                            <m:r>
                              <a:rPr lang="en-US" altLang="zh-CN" sz="2400" b="1" i="1" dirty="0" smtClean="0">
                                <a:latin typeface="Cambria Math" panose="02040503050406030204" pitchFamily="18" charset="0"/>
                                <a:ea typeface="Cambria Math" panose="02040503050406030204" pitchFamily="18" charset="0"/>
                              </a:rPr>
                              <m:t>𝟏</m:t>
                            </m:r>
                          </m:num>
                          <m:den>
                            <m:r>
                              <a:rPr lang="en-US" altLang="zh-CN" sz="2400" b="1" i="1" dirty="0" smtClean="0">
                                <a:latin typeface="Cambria Math" panose="02040503050406030204" pitchFamily="18" charset="0"/>
                                <a:ea typeface="Cambria Math" panose="02040503050406030204" pitchFamily="18" charset="0"/>
                              </a:rPr>
                              <m:t>𝒏</m:t>
                            </m:r>
                          </m:den>
                        </m:f>
                        <m:d>
                          <m:dPr>
                            <m:ctrlPr>
                              <a:rPr lang="en-US" altLang="zh-CN" sz="2400" b="1" i="1" dirty="0" smtClean="0">
                                <a:latin typeface="Cambria Math" panose="02040503050406030204" pitchFamily="18" charset="0"/>
                                <a:ea typeface="Cambria Math" panose="02040503050406030204" pitchFamily="18" charset="0"/>
                              </a:rPr>
                            </m:ctrlPr>
                          </m:dPr>
                          <m:e>
                            <m:r>
                              <a:rPr lang="en-US" altLang="zh-CN" sz="2400" b="1" i="1" dirty="0" smtClean="0">
                                <a:latin typeface="Cambria Math" panose="02040503050406030204" pitchFamily="18" charset="0"/>
                                <a:ea typeface="Cambria Math" panose="02040503050406030204" pitchFamily="18" charset="0"/>
                              </a:rPr>
                              <m:t>𝒏𝒉</m:t>
                            </m:r>
                          </m:e>
                        </m:d>
                        <m:r>
                          <a:rPr lang="en-US" altLang="zh-CN" sz="2400" b="1" i="1" dirty="0" smtClean="0">
                            <a:latin typeface="Cambria Math" panose="02040503050406030204" pitchFamily="18" charset="0"/>
                            <a:ea typeface="Cambria Math" panose="02040503050406030204" pitchFamily="18" charset="0"/>
                          </a:rPr>
                          <m:t>=</m:t>
                        </m:r>
                        <m:r>
                          <a:rPr lang="en-US" altLang="zh-CN" sz="2400" b="1" i="1" dirty="0" smtClean="0">
                            <a:latin typeface="Cambria Math" panose="02040503050406030204" pitchFamily="18" charset="0"/>
                            <a:ea typeface="Cambria Math" panose="02040503050406030204" pitchFamily="18" charset="0"/>
                          </a:rPr>
                          <m:t>𝒉</m:t>
                        </m:r>
                        <m:r>
                          <a:rPr lang="en-US" altLang="zh-CN" sz="2400" b="1" i="1" dirty="0" smtClean="0">
                            <a:latin typeface="Cambria Math" panose="02040503050406030204" pitchFamily="18" charset="0"/>
                            <a:ea typeface="Cambria Math" panose="02040503050406030204" pitchFamily="18" charset="0"/>
                          </a:rPr>
                          <m:t>=</m:t>
                        </m:r>
                        <m:func>
                          <m:funcPr>
                            <m:ctrlPr>
                              <a:rPr lang="en-US" altLang="zh-CN" sz="2400" b="1" i="1" dirty="0" smtClean="0">
                                <a:latin typeface="Cambria Math" panose="02040503050406030204" pitchFamily="18" charset="0"/>
                                <a:ea typeface="Cambria Math" panose="02040503050406030204" pitchFamily="18" charset="0"/>
                              </a:rPr>
                            </m:ctrlPr>
                          </m:funcPr>
                          <m:fName>
                            <m:sSub>
                              <m:sSubPr>
                                <m:ctrlPr>
                                  <a:rPr lang="en-US" altLang="zh-CN" sz="2400" b="1" i="1" dirty="0" smtClean="0">
                                    <a:latin typeface="Cambria Math" panose="02040503050406030204" pitchFamily="18" charset="0"/>
                                    <a:ea typeface="Cambria Math" panose="02040503050406030204" pitchFamily="18" charset="0"/>
                                  </a:rPr>
                                </m:ctrlPr>
                              </m:sSubPr>
                              <m:e>
                                <m:r>
                                  <m:rPr>
                                    <m:sty m:val="p"/>
                                  </m:rPr>
                                  <a:rPr lang="en-US" altLang="zh-CN" sz="2400" b="0" i="0" dirty="0" smtClean="0">
                                    <a:latin typeface="Cambria Math" panose="02040503050406030204" pitchFamily="18" charset="0"/>
                                    <a:ea typeface="Cambria Math" panose="02040503050406030204" pitchFamily="18" charset="0"/>
                                  </a:rPr>
                                  <m:t>log</m:t>
                                </m:r>
                              </m:e>
                              <m:sub>
                                <m:r>
                                  <a:rPr lang="en-US" altLang="zh-CN" sz="2400" b="1" i="1" dirty="0" smtClean="0">
                                    <a:latin typeface="Cambria Math" panose="02040503050406030204" pitchFamily="18" charset="0"/>
                                    <a:ea typeface="Cambria Math" panose="02040503050406030204" pitchFamily="18" charset="0"/>
                                  </a:rPr>
                                  <m:t>𝟐</m:t>
                                </m:r>
                              </m:sub>
                            </m:sSub>
                          </m:fName>
                          <m:e>
                            <m:r>
                              <a:rPr lang="en-US" altLang="zh-CN" sz="2400" b="1" i="1" dirty="0" smtClean="0">
                                <a:latin typeface="Cambria Math" panose="02040503050406030204" pitchFamily="18" charset="0"/>
                                <a:ea typeface="Cambria Math" panose="02040503050406030204" pitchFamily="18" charset="0"/>
                              </a:rPr>
                              <m:t>(</m:t>
                            </m:r>
                            <m:r>
                              <a:rPr lang="en-US" altLang="zh-CN" sz="2400" b="1" i="1" dirty="0" smtClean="0">
                                <a:latin typeface="Cambria Math" panose="02040503050406030204" pitchFamily="18" charset="0"/>
                                <a:ea typeface="Cambria Math" panose="02040503050406030204" pitchFamily="18" charset="0"/>
                              </a:rPr>
                              <m:t>𝒏</m:t>
                            </m:r>
                            <m:r>
                              <a:rPr lang="en-US" altLang="zh-CN" sz="2400" b="1" i="1" dirty="0" smtClean="0">
                                <a:latin typeface="Cambria Math" panose="02040503050406030204" pitchFamily="18" charset="0"/>
                                <a:ea typeface="Cambria Math" panose="02040503050406030204" pitchFamily="18" charset="0"/>
                              </a:rPr>
                              <m:t>+</m:t>
                            </m:r>
                            <m:r>
                              <a:rPr lang="en-US" altLang="zh-CN" sz="2400" b="1" i="1" dirty="0" smtClean="0">
                                <a:latin typeface="Cambria Math" panose="02040503050406030204" pitchFamily="18" charset="0"/>
                                <a:ea typeface="Cambria Math" panose="02040503050406030204" pitchFamily="18" charset="0"/>
                              </a:rPr>
                              <m:t>𝟏</m:t>
                            </m:r>
                            <m:r>
                              <a:rPr lang="en-US" altLang="zh-CN" sz="2400" b="1" i="1" dirty="0" smtClean="0">
                                <a:latin typeface="Cambria Math" panose="02040503050406030204" pitchFamily="18" charset="0"/>
                                <a:ea typeface="Cambria Math" panose="02040503050406030204" pitchFamily="18" charset="0"/>
                              </a:rPr>
                              <m:t>)</m:t>
                            </m:r>
                          </m:e>
                        </m:func>
                      </m:e>
                    </m:nary>
                  </m:oMath>
                </a14:m>
                <a:endParaRPr lang="zh-CN" altLang="en-US" sz="2000" b="1" dirty="0"/>
              </a:p>
            </p:txBody>
          </p:sp>
        </mc:Choice>
        <mc:Fallback>
          <p:sp>
            <p:nvSpPr>
              <p:cNvPr id="3" name="文本框 2">
                <a:extLst>
                  <a:ext uri="{FF2B5EF4-FFF2-40B4-BE49-F238E27FC236}">
                    <a16:creationId xmlns:a16="http://schemas.microsoft.com/office/drawing/2014/main" id="{68498B9A-D272-4D4C-A388-20AD6FD27908}"/>
                  </a:ext>
                </a:extLst>
              </p:cNvPr>
              <p:cNvSpPr txBox="1">
                <a:spLocks noRot="1" noChangeAspect="1" noMove="1" noResize="1" noEditPoints="1" noAdjustHandles="1" noChangeArrowheads="1" noChangeShapeType="1" noTextEdit="1"/>
              </p:cNvSpPr>
              <p:nvPr/>
            </p:nvSpPr>
            <p:spPr>
              <a:xfrm>
                <a:off x="476249" y="4295775"/>
                <a:ext cx="8346281" cy="2005421"/>
              </a:xfrm>
              <a:prstGeom prst="rect">
                <a:avLst/>
              </a:prstGeom>
              <a:blipFill>
                <a:blip r:embed="rId3"/>
                <a:stretch>
                  <a:fillRect l="-730" t="-2432" r="-6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5228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latin typeface="黑体" panose="02010609060101010101" pitchFamily="49" charset="-122"/>
              </a:rPr>
              <a:t>9.3 </a:t>
            </a:r>
            <a:r>
              <a:rPr lang="zh-CN" altLang="en-US" dirty="0">
                <a:latin typeface="黑体" panose="02010609060101010101" pitchFamily="49" charset="-122"/>
              </a:rPr>
              <a:t>分块查找</a:t>
            </a:r>
            <a:r>
              <a:rPr lang="en-US" altLang="zh-CN" dirty="0">
                <a:latin typeface="黑体" panose="02010609060101010101" pitchFamily="49" charset="-122"/>
              </a:rPr>
              <a:t>(**)</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12</a:t>
            </a:fld>
            <a:endParaRPr kumimoji="1" lang="zh-CN" altLang="en-US" dirty="0"/>
          </a:p>
        </p:txBody>
      </p:sp>
      <p:sp>
        <p:nvSpPr>
          <p:cNvPr id="4" name="Rectangle 2">
            <a:extLst>
              <a:ext uri="{FF2B5EF4-FFF2-40B4-BE49-F238E27FC236}">
                <a16:creationId xmlns:a16="http://schemas.microsoft.com/office/drawing/2014/main" id="{551C64C7-5774-7141-A9E3-0563A7C1BD4B}"/>
              </a:ext>
            </a:extLst>
          </p:cNvPr>
          <p:cNvSpPr txBox="1">
            <a:spLocks noChangeArrowheads="1"/>
          </p:cNvSpPr>
          <p:nvPr/>
        </p:nvSpPr>
        <p:spPr>
          <a:xfrm>
            <a:off x="187357" y="720001"/>
            <a:ext cx="8501062" cy="4473575"/>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auto">
              <a:lnSpc>
                <a:spcPct val="150000"/>
              </a:lnSpc>
              <a:spcAft>
                <a:spcPts val="0"/>
              </a:spcAft>
              <a:buFont typeface="Wingdings" pitchFamily="2" charset="2"/>
              <a:buChar char="n"/>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查找过程：将表分成几块，块内无序，块间有序；先确定待查记录所在块，再在块内查找</a:t>
            </a:r>
          </a:p>
          <a:p>
            <a:pPr lvl="1" fontAlgn="auto">
              <a:lnSpc>
                <a:spcPct val="150000"/>
              </a:lnSpc>
              <a:spcAft>
                <a:spcPts val="0"/>
              </a:spcAft>
              <a:buFont typeface="Wingdings" pitchFamily="2" charset="2"/>
              <a:buChar char="n"/>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适用条件：分块有序表</a:t>
            </a:r>
          </a:p>
          <a:p>
            <a:pPr lvl="1" fontAlgn="auto">
              <a:lnSpc>
                <a:spcPct val="150000"/>
              </a:lnSpc>
              <a:spcAft>
                <a:spcPts val="0"/>
              </a:spcAft>
              <a:buFont typeface="Wingdings" pitchFamily="2" charset="2"/>
              <a:buChar char="n"/>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算法实现</a:t>
            </a:r>
          </a:p>
          <a:p>
            <a:pPr lvl="2" fontAlgn="auto">
              <a:lnSpc>
                <a:spcPct val="150000"/>
              </a:lnSpc>
              <a:spcAft>
                <a:spcPts val="0"/>
              </a:spcAft>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用数组存放待查记录</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每个数据元素至少含有关键字域</a:t>
            </a:r>
          </a:p>
          <a:p>
            <a:pPr lvl="2" fontAlgn="auto">
              <a:lnSpc>
                <a:spcPct val="150000"/>
              </a:lnSpc>
              <a:spcAft>
                <a:spcPts val="0"/>
              </a:spcAft>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建立索引表，每个索引表结点含有最大关键字域和指向本块第一个结点的指针</a:t>
            </a:r>
          </a:p>
          <a:p>
            <a:pPr lvl="1" fontAlgn="auto">
              <a:lnSpc>
                <a:spcPct val="150000"/>
              </a:lnSpc>
              <a:spcAft>
                <a:spcPts val="0"/>
              </a:spcAft>
              <a:buFont typeface="Wingdings" pitchFamily="2" charset="2"/>
              <a:buChar char="n"/>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算法描述</a:t>
            </a:r>
          </a:p>
        </p:txBody>
      </p:sp>
    </p:spTree>
    <p:extLst>
      <p:ext uri="{BB962C8B-B14F-4D97-AF65-F5344CB8AC3E}">
        <p14:creationId xmlns:p14="http://schemas.microsoft.com/office/powerpoint/2010/main" val="369223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13</a:t>
            </a:fld>
            <a:endParaRPr lang="zh-CN" altLang="en-US" dirty="0"/>
          </a:p>
        </p:txBody>
      </p:sp>
      <p:grpSp>
        <p:nvGrpSpPr>
          <p:cNvPr id="3" name="Group 2">
            <a:extLst>
              <a:ext uri="{FF2B5EF4-FFF2-40B4-BE49-F238E27FC236}">
                <a16:creationId xmlns:a16="http://schemas.microsoft.com/office/drawing/2014/main" id="{E5BC379C-E3D6-BD4E-A373-0DFFA6D1D18A}"/>
              </a:ext>
            </a:extLst>
          </p:cNvPr>
          <p:cNvGrpSpPr>
            <a:grpSpLocks/>
          </p:cNvGrpSpPr>
          <p:nvPr/>
        </p:nvGrpSpPr>
        <p:grpSpPr bwMode="auto">
          <a:xfrm>
            <a:off x="1196181" y="931636"/>
            <a:ext cx="6751638" cy="2706688"/>
            <a:chOff x="956" y="484"/>
            <a:chExt cx="4253" cy="1705"/>
          </a:xfrm>
        </p:grpSpPr>
        <p:grpSp>
          <p:nvGrpSpPr>
            <p:cNvPr id="4" name="Group 3">
              <a:extLst>
                <a:ext uri="{FF2B5EF4-FFF2-40B4-BE49-F238E27FC236}">
                  <a16:creationId xmlns:a16="http://schemas.microsoft.com/office/drawing/2014/main" id="{6A695C99-9BC3-3247-8FD0-981255A13BC8}"/>
                </a:ext>
              </a:extLst>
            </p:cNvPr>
            <p:cNvGrpSpPr>
              <a:grpSpLocks/>
            </p:cNvGrpSpPr>
            <p:nvPr/>
          </p:nvGrpSpPr>
          <p:grpSpPr bwMode="auto">
            <a:xfrm>
              <a:off x="956" y="484"/>
              <a:ext cx="4253" cy="1705"/>
              <a:chOff x="956" y="484"/>
              <a:chExt cx="4253" cy="1705"/>
            </a:xfrm>
          </p:grpSpPr>
          <p:sp>
            <p:nvSpPr>
              <p:cNvPr id="6" name="Text Box 4">
                <a:extLst>
                  <a:ext uri="{FF2B5EF4-FFF2-40B4-BE49-F238E27FC236}">
                    <a16:creationId xmlns:a16="http://schemas.microsoft.com/office/drawing/2014/main" id="{59B25103-6BEB-7C4E-A544-03AC1AE462C4}"/>
                  </a:ext>
                </a:extLst>
              </p:cNvPr>
              <p:cNvSpPr txBox="1">
                <a:spLocks noChangeArrowheads="1"/>
              </p:cNvSpPr>
              <p:nvPr/>
            </p:nvSpPr>
            <p:spPr bwMode="auto">
              <a:xfrm>
                <a:off x="1013" y="1719"/>
                <a:ext cx="419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1    2    3    4   5    6    7    8    9  10  11  12  13  14 15  16  17  18</a:t>
                </a:r>
              </a:p>
            </p:txBody>
          </p:sp>
          <p:sp>
            <p:nvSpPr>
              <p:cNvPr id="7" name="Rectangle 5">
                <a:extLst>
                  <a:ext uri="{FF2B5EF4-FFF2-40B4-BE49-F238E27FC236}">
                    <a16:creationId xmlns:a16="http://schemas.microsoft.com/office/drawing/2014/main" id="{F5F4D350-8D3C-D74A-BD97-0EDB646B43B5}"/>
                  </a:ext>
                </a:extLst>
              </p:cNvPr>
              <p:cNvSpPr>
                <a:spLocks noChangeArrowheads="1"/>
              </p:cNvSpPr>
              <p:nvPr/>
            </p:nvSpPr>
            <p:spPr bwMode="auto">
              <a:xfrm>
                <a:off x="956" y="1922"/>
                <a:ext cx="4222" cy="2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22  12  13   8   9   20  33  42  44 38  24  48  60  58  74 57  86  53</a:t>
                </a:r>
              </a:p>
            </p:txBody>
          </p:sp>
          <p:sp>
            <p:nvSpPr>
              <p:cNvPr id="8" name="Line 6">
                <a:extLst>
                  <a:ext uri="{FF2B5EF4-FFF2-40B4-BE49-F238E27FC236}">
                    <a16:creationId xmlns:a16="http://schemas.microsoft.com/office/drawing/2014/main" id="{046CDF61-1B99-2848-A0FA-4855007DB1CD}"/>
                  </a:ext>
                </a:extLst>
              </p:cNvPr>
              <p:cNvSpPr>
                <a:spLocks noChangeShapeType="1"/>
              </p:cNvSpPr>
              <p:nvPr/>
            </p:nvSpPr>
            <p:spPr bwMode="auto">
              <a:xfrm>
                <a:off x="1211"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 name="Line 7">
                <a:extLst>
                  <a:ext uri="{FF2B5EF4-FFF2-40B4-BE49-F238E27FC236}">
                    <a16:creationId xmlns:a16="http://schemas.microsoft.com/office/drawing/2014/main" id="{D2491EDE-B8FA-1B45-AD65-FFA5093E5477}"/>
                  </a:ext>
                </a:extLst>
              </p:cNvPr>
              <p:cNvSpPr>
                <a:spLocks noChangeShapeType="1"/>
              </p:cNvSpPr>
              <p:nvPr/>
            </p:nvSpPr>
            <p:spPr bwMode="auto">
              <a:xfrm>
                <a:off x="1443"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 name="Line 8">
                <a:extLst>
                  <a:ext uri="{FF2B5EF4-FFF2-40B4-BE49-F238E27FC236}">
                    <a16:creationId xmlns:a16="http://schemas.microsoft.com/office/drawing/2014/main" id="{45B8874F-83C6-4A4C-A41A-46A7B8988AA6}"/>
                  </a:ext>
                </a:extLst>
              </p:cNvPr>
              <p:cNvSpPr>
                <a:spLocks noChangeShapeType="1"/>
              </p:cNvSpPr>
              <p:nvPr/>
            </p:nvSpPr>
            <p:spPr bwMode="auto">
              <a:xfrm>
                <a:off x="1675"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 name="Line 9">
                <a:extLst>
                  <a:ext uri="{FF2B5EF4-FFF2-40B4-BE49-F238E27FC236}">
                    <a16:creationId xmlns:a16="http://schemas.microsoft.com/office/drawing/2014/main" id="{EF3F124E-387F-EE45-969D-127A5A5F7209}"/>
                  </a:ext>
                </a:extLst>
              </p:cNvPr>
              <p:cNvSpPr>
                <a:spLocks noChangeShapeType="1"/>
              </p:cNvSpPr>
              <p:nvPr/>
            </p:nvSpPr>
            <p:spPr bwMode="auto">
              <a:xfrm>
                <a:off x="1907"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2" name="Line 10">
                <a:extLst>
                  <a:ext uri="{FF2B5EF4-FFF2-40B4-BE49-F238E27FC236}">
                    <a16:creationId xmlns:a16="http://schemas.microsoft.com/office/drawing/2014/main" id="{6F28DB1B-1F55-D54E-AE92-55FA680F9D34}"/>
                  </a:ext>
                </a:extLst>
              </p:cNvPr>
              <p:cNvSpPr>
                <a:spLocks noChangeShapeType="1"/>
              </p:cNvSpPr>
              <p:nvPr/>
            </p:nvSpPr>
            <p:spPr bwMode="auto">
              <a:xfrm>
                <a:off x="2139"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3" name="Line 11">
                <a:extLst>
                  <a:ext uri="{FF2B5EF4-FFF2-40B4-BE49-F238E27FC236}">
                    <a16:creationId xmlns:a16="http://schemas.microsoft.com/office/drawing/2014/main" id="{DEA0E166-BE23-674F-BBE0-DDA700D8C9F8}"/>
                  </a:ext>
                </a:extLst>
              </p:cNvPr>
              <p:cNvSpPr>
                <a:spLocks noChangeShapeType="1"/>
              </p:cNvSpPr>
              <p:nvPr/>
            </p:nvSpPr>
            <p:spPr bwMode="auto">
              <a:xfrm>
                <a:off x="2371" y="1922"/>
                <a:ext cx="0" cy="267"/>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 name="Line 12">
                <a:extLst>
                  <a:ext uri="{FF2B5EF4-FFF2-40B4-BE49-F238E27FC236}">
                    <a16:creationId xmlns:a16="http://schemas.microsoft.com/office/drawing/2014/main" id="{EFF6D658-9916-B44F-B23E-53BB9BD738B3}"/>
                  </a:ext>
                </a:extLst>
              </p:cNvPr>
              <p:cNvSpPr>
                <a:spLocks noChangeShapeType="1"/>
              </p:cNvSpPr>
              <p:nvPr/>
            </p:nvSpPr>
            <p:spPr bwMode="auto">
              <a:xfrm>
                <a:off x="2603"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 name="Line 13">
                <a:extLst>
                  <a:ext uri="{FF2B5EF4-FFF2-40B4-BE49-F238E27FC236}">
                    <a16:creationId xmlns:a16="http://schemas.microsoft.com/office/drawing/2014/main" id="{9FD08D61-218B-A445-8A24-1F6A65D14975}"/>
                  </a:ext>
                </a:extLst>
              </p:cNvPr>
              <p:cNvSpPr>
                <a:spLocks noChangeShapeType="1"/>
              </p:cNvSpPr>
              <p:nvPr/>
            </p:nvSpPr>
            <p:spPr bwMode="auto">
              <a:xfrm>
                <a:off x="2835"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6" name="Line 14">
                <a:extLst>
                  <a:ext uri="{FF2B5EF4-FFF2-40B4-BE49-F238E27FC236}">
                    <a16:creationId xmlns:a16="http://schemas.microsoft.com/office/drawing/2014/main" id="{1C500B56-133C-9645-B493-3FC5B2614A82}"/>
                  </a:ext>
                </a:extLst>
              </p:cNvPr>
              <p:cNvSpPr>
                <a:spLocks noChangeShapeType="1"/>
              </p:cNvSpPr>
              <p:nvPr/>
            </p:nvSpPr>
            <p:spPr bwMode="auto">
              <a:xfrm>
                <a:off x="3068"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7" name="Line 15">
                <a:extLst>
                  <a:ext uri="{FF2B5EF4-FFF2-40B4-BE49-F238E27FC236}">
                    <a16:creationId xmlns:a16="http://schemas.microsoft.com/office/drawing/2014/main" id="{39DC3754-D28F-F546-B148-6BDBCD590A1A}"/>
                  </a:ext>
                </a:extLst>
              </p:cNvPr>
              <p:cNvSpPr>
                <a:spLocks noChangeShapeType="1"/>
              </p:cNvSpPr>
              <p:nvPr/>
            </p:nvSpPr>
            <p:spPr bwMode="auto">
              <a:xfrm>
                <a:off x="3300"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8" name="Line 16">
                <a:extLst>
                  <a:ext uri="{FF2B5EF4-FFF2-40B4-BE49-F238E27FC236}">
                    <a16:creationId xmlns:a16="http://schemas.microsoft.com/office/drawing/2014/main" id="{C9998B7C-5100-A34C-9260-77296388E641}"/>
                  </a:ext>
                </a:extLst>
              </p:cNvPr>
              <p:cNvSpPr>
                <a:spLocks noChangeShapeType="1"/>
              </p:cNvSpPr>
              <p:nvPr/>
            </p:nvSpPr>
            <p:spPr bwMode="auto">
              <a:xfrm>
                <a:off x="3532"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9" name="Line 17">
                <a:extLst>
                  <a:ext uri="{FF2B5EF4-FFF2-40B4-BE49-F238E27FC236}">
                    <a16:creationId xmlns:a16="http://schemas.microsoft.com/office/drawing/2014/main" id="{D2DE5626-36E1-F04F-9FA6-F0391AB7E631}"/>
                  </a:ext>
                </a:extLst>
              </p:cNvPr>
              <p:cNvSpPr>
                <a:spLocks noChangeShapeType="1"/>
              </p:cNvSpPr>
              <p:nvPr/>
            </p:nvSpPr>
            <p:spPr bwMode="auto">
              <a:xfrm>
                <a:off x="3764" y="1922"/>
                <a:ext cx="0" cy="267"/>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0" name="Line 18">
                <a:extLst>
                  <a:ext uri="{FF2B5EF4-FFF2-40B4-BE49-F238E27FC236}">
                    <a16:creationId xmlns:a16="http://schemas.microsoft.com/office/drawing/2014/main" id="{8B8ACB13-FEE0-E746-A40C-652AF00993CD}"/>
                  </a:ext>
                </a:extLst>
              </p:cNvPr>
              <p:cNvSpPr>
                <a:spLocks noChangeShapeType="1"/>
              </p:cNvSpPr>
              <p:nvPr/>
            </p:nvSpPr>
            <p:spPr bwMode="auto">
              <a:xfrm>
                <a:off x="3996"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1" name="Line 19">
                <a:extLst>
                  <a:ext uri="{FF2B5EF4-FFF2-40B4-BE49-F238E27FC236}">
                    <a16:creationId xmlns:a16="http://schemas.microsoft.com/office/drawing/2014/main" id="{71CC3B37-3F8D-2B4D-9270-D062BCC09F8A}"/>
                  </a:ext>
                </a:extLst>
              </p:cNvPr>
              <p:cNvSpPr>
                <a:spLocks noChangeShapeType="1"/>
              </p:cNvSpPr>
              <p:nvPr/>
            </p:nvSpPr>
            <p:spPr bwMode="auto">
              <a:xfrm>
                <a:off x="4228"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2" name="Line 20">
                <a:extLst>
                  <a:ext uri="{FF2B5EF4-FFF2-40B4-BE49-F238E27FC236}">
                    <a16:creationId xmlns:a16="http://schemas.microsoft.com/office/drawing/2014/main" id="{3246895E-D10D-854D-BB58-42EA4B206DCF}"/>
                  </a:ext>
                </a:extLst>
              </p:cNvPr>
              <p:cNvSpPr>
                <a:spLocks noChangeShapeType="1"/>
              </p:cNvSpPr>
              <p:nvPr/>
            </p:nvSpPr>
            <p:spPr bwMode="auto">
              <a:xfrm>
                <a:off x="4460"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3" name="Line 21">
                <a:extLst>
                  <a:ext uri="{FF2B5EF4-FFF2-40B4-BE49-F238E27FC236}">
                    <a16:creationId xmlns:a16="http://schemas.microsoft.com/office/drawing/2014/main" id="{7C6D4F2C-6A8C-2F47-BB0D-8E61F575A5F9}"/>
                  </a:ext>
                </a:extLst>
              </p:cNvPr>
              <p:cNvSpPr>
                <a:spLocks noChangeShapeType="1"/>
              </p:cNvSpPr>
              <p:nvPr/>
            </p:nvSpPr>
            <p:spPr bwMode="auto">
              <a:xfrm>
                <a:off x="4692"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4" name="Line 22">
                <a:extLst>
                  <a:ext uri="{FF2B5EF4-FFF2-40B4-BE49-F238E27FC236}">
                    <a16:creationId xmlns:a16="http://schemas.microsoft.com/office/drawing/2014/main" id="{A4FF3414-93EE-7140-9FF3-8AE0A87D8FD7}"/>
                  </a:ext>
                </a:extLst>
              </p:cNvPr>
              <p:cNvSpPr>
                <a:spLocks noChangeShapeType="1"/>
              </p:cNvSpPr>
              <p:nvPr/>
            </p:nvSpPr>
            <p:spPr bwMode="auto">
              <a:xfrm>
                <a:off x="4925" y="1922"/>
                <a:ext cx="0" cy="2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25" name="Group 23">
                <a:extLst>
                  <a:ext uri="{FF2B5EF4-FFF2-40B4-BE49-F238E27FC236}">
                    <a16:creationId xmlns:a16="http://schemas.microsoft.com/office/drawing/2014/main" id="{E038E6DD-764B-E143-ADEF-F4EB9F981B46}"/>
                  </a:ext>
                </a:extLst>
              </p:cNvPr>
              <p:cNvGrpSpPr>
                <a:grpSpLocks/>
              </p:cNvGrpSpPr>
              <p:nvPr/>
            </p:nvGrpSpPr>
            <p:grpSpPr bwMode="auto">
              <a:xfrm>
                <a:off x="2400" y="733"/>
                <a:ext cx="1134" cy="501"/>
                <a:chOff x="1611" y="2944"/>
                <a:chExt cx="1134" cy="501"/>
              </a:xfrm>
            </p:grpSpPr>
            <p:grpSp>
              <p:nvGrpSpPr>
                <p:cNvPr id="36" name="Group 24">
                  <a:extLst>
                    <a:ext uri="{FF2B5EF4-FFF2-40B4-BE49-F238E27FC236}">
                      <a16:creationId xmlns:a16="http://schemas.microsoft.com/office/drawing/2014/main" id="{75378BC2-F406-7847-A58B-9AB28290115E}"/>
                    </a:ext>
                  </a:extLst>
                </p:cNvPr>
                <p:cNvGrpSpPr>
                  <a:grpSpLocks/>
                </p:cNvGrpSpPr>
                <p:nvPr/>
              </p:nvGrpSpPr>
              <p:grpSpPr bwMode="auto">
                <a:xfrm>
                  <a:off x="1611" y="2944"/>
                  <a:ext cx="1132" cy="478"/>
                  <a:chOff x="1667" y="2944"/>
                  <a:chExt cx="1076" cy="478"/>
                </a:xfrm>
              </p:grpSpPr>
              <p:sp>
                <p:nvSpPr>
                  <p:cNvPr id="41" name="Rectangle 25">
                    <a:extLst>
                      <a:ext uri="{FF2B5EF4-FFF2-40B4-BE49-F238E27FC236}">
                        <a16:creationId xmlns:a16="http://schemas.microsoft.com/office/drawing/2014/main" id="{B45152AF-1D37-984C-A1B1-AA539872BB3F}"/>
                      </a:ext>
                    </a:extLst>
                  </p:cNvPr>
                  <p:cNvSpPr>
                    <a:spLocks noChangeArrowheads="1"/>
                  </p:cNvSpPr>
                  <p:nvPr/>
                </p:nvSpPr>
                <p:spPr bwMode="auto">
                  <a:xfrm>
                    <a:off x="1667" y="2944"/>
                    <a:ext cx="1076" cy="47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2" name="Line 26">
                    <a:extLst>
                      <a:ext uri="{FF2B5EF4-FFF2-40B4-BE49-F238E27FC236}">
                        <a16:creationId xmlns:a16="http://schemas.microsoft.com/office/drawing/2014/main" id="{9BC83243-6AF3-B147-89D4-0D33F1EDC463}"/>
                      </a:ext>
                    </a:extLst>
                  </p:cNvPr>
                  <p:cNvSpPr>
                    <a:spLocks noChangeShapeType="1"/>
                  </p:cNvSpPr>
                  <p:nvPr/>
                </p:nvSpPr>
                <p:spPr bwMode="auto">
                  <a:xfrm>
                    <a:off x="1667" y="3189"/>
                    <a:ext cx="10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
              <p:nvSpPr>
                <p:cNvPr id="37" name="Text Box 27">
                  <a:extLst>
                    <a:ext uri="{FF2B5EF4-FFF2-40B4-BE49-F238E27FC236}">
                      <a16:creationId xmlns:a16="http://schemas.microsoft.com/office/drawing/2014/main" id="{33AF3805-A030-4241-A8AE-082E4F40A8F2}"/>
                    </a:ext>
                  </a:extLst>
                </p:cNvPr>
                <p:cNvSpPr txBox="1">
                  <a:spLocks noChangeArrowheads="1"/>
                </p:cNvSpPr>
                <p:nvPr/>
              </p:nvSpPr>
              <p:spPr bwMode="auto">
                <a:xfrm>
                  <a:off x="1698" y="2950"/>
                  <a:ext cx="103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22     48      86</a:t>
                  </a:r>
                </a:p>
              </p:txBody>
            </p:sp>
            <p:sp>
              <p:nvSpPr>
                <p:cNvPr id="38" name="Line 28">
                  <a:extLst>
                    <a:ext uri="{FF2B5EF4-FFF2-40B4-BE49-F238E27FC236}">
                      <a16:creationId xmlns:a16="http://schemas.microsoft.com/office/drawing/2014/main" id="{441D6564-3FAC-984C-920F-D0800B5D06E2}"/>
                    </a:ext>
                  </a:extLst>
                </p:cNvPr>
                <p:cNvSpPr>
                  <a:spLocks noChangeShapeType="1"/>
                </p:cNvSpPr>
                <p:nvPr/>
              </p:nvSpPr>
              <p:spPr bwMode="auto">
                <a:xfrm>
                  <a:off x="1978" y="2944"/>
                  <a:ext cx="0" cy="47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9" name="Line 29">
                  <a:extLst>
                    <a:ext uri="{FF2B5EF4-FFF2-40B4-BE49-F238E27FC236}">
                      <a16:creationId xmlns:a16="http://schemas.microsoft.com/office/drawing/2014/main" id="{3EED0FBA-92EF-8A4D-9C6E-82BBDFA76513}"/>
                    </a:ext>
                  </a:extLst>
                </p:cNvPr>
                <p:cNvSpPr>
                  <a:spLocks noChangeShapeType="1"/>
                </p:cNvSpPr>
                <p:nvPr/>
              </p:nvSpPr>
              <p:spPr bwMode="auto">
                <a:xfrm>
                  <a:off x="2378" y="2944"/>
                  <a:ext cx="0" cy="47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0" name="Text Box 30">
                  <a:extLst>
                    <a:ext uri="{FF2B5EF4-FFF2-40B4-BE49-F238E27FC236}">
                      <a16:creationId xmlns:a16="http://schemas.microsoft.com/office/drawing/2014/main" id="{E5B05B4F-E224-D948-A9D2-803DE701BB1E}"/>
                    </a:ext>
                  </a:extLst>
                </p:cNvPr>
                <p:cNvSpPr txBox="1">
                  <a:spLocks noChangeArrowheads="1"/>
                </p:cNvSpPr>
                <p:nvPr/>
              </p:nvSpPr>
              <p:spPr bwMode="auto">
                <a:xfrm>
                  <a:off x="1709" y="3195"/>
                  <a:ext cx="103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rPr>
                    <a:t>1        7       13</a:t>
                  </a:r>
                </a:p>
              </p:txBody>
            </p:sp>
          </p:grpSp>
          <p:sp>
            <p:nvSpPr>
              <p:cNvPr id="26" name="Line 31">
                <a:extLst>
                  <a:ext uri="{FF2B5EF4-FFF2-40B4-BE49-F238E27FC236}">
                    <a16:creationId xmlns:a16="http://schemas.microsoft.com/office/drawing/2014/main" id="{E32D768D-2A30-1F45-BBB2-42B3F063B6EA}"/>
                  </a:ext>
                </a:extLst>
              </p:cNvPr>
              <p:cNvSpPr>
                <a:spLocks noChangeShapeType="1"/>
              </p:cNvSpPr>
              <p:nvPr/>
            </p:nvSpPr>
            <p:spPr bwMode="auto">
              <a:xfrm>
                <a:off x="2534" y="1211"/>
                <a:ext cx="0" cy="1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7" name="Line 32">
                <a:extLst>
                  <a:ext uri="{FF2B5EF4-FFF2-40B4-BE49-F238E27FC236}">
                    <a16:creationId xmlns:a16="http://schemas.microsoft.com/office/drawing/2014/main" id="{219C3CB1-375B-9447-99FB-E884E67B8A66}"/>
                  </a:ext>
                </a:extLst>
              </p:cNvPr>
              <p:cNvSpPr>
                <a:spLocks noChangeShapeType="1"/>
              </p:cNvSpPr>
              <p:nvPr/>
            </p:nvSpPr>
            <p:spPr bwMode="auto">
              <a:xfrm flipH="1">
                <a:off x="1133" y="1378"/>
                <a:ext cx="140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8" name="Line 33">
                <a:extLst>
                  <a:ext uri="{FF2B5EF4-FFF2-40B4-BE49-F238E27FC236}">
                    <a16:creationId xmlns:a16="http://schemas.microsoft.com/office/drawing/2014/main" id="{1F3580F3-935D-B845-BAB9-9E5B4AC278D9}"/>
                  </a:ext>
                </a:extLst>
              </p:cNvPr>
              <p:cNvSpPr>
                <a:spLocks noChangeShapeType="1"/>
              </p:cNvSpPr>
              <p:nvPr/>
            </p:nvSpPr>
            <p:spPr bwMode="auto">
              <a:xfrm>
                <a:off x="1122" y="1378"/>
                <a:ext cx="0" cy="35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9" name="Line 34">
                <a:extLst>
                  <a:ext uri="{FF2B5EF4-FFF2-40B4-BE49-F238E27FC236}">
                    <a16:creationId xmlns:a16="http://schemas.microsoft.com/office/drawing/2014/main" id="{673979A2-2C71-2F47-908D-838B8AB24240}"/>
                  </a:ext>
                </a:extLst>
              </p:cNvPr>
              <p:cNvSpPr>
                <a:spLocks noChangeShapeType="1"/>
              </p:cNvSpPr>
              <p:nvPr/>
            </p:nvSpPr>
            <p:spPr bwMode="auto">
              <a:xfrm>
                <a:off x="2945" y="1211"/>
                <a:ext cx="0" cy="33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0" name="Line 35">
                <a:extLst>
                  <a:ext uri="{FF2B5EF4-FFF2-40B4-BE49-F238E27FC236}">
                    <a16:creationId xmlns:a16="http://schemas.microsoft.com/office/drawing/2014/main" id="{E146E445-38E7-684D-A908-E20B85769EC7}"/>
                  </a:ext>
                </a:extLst>
              </p:cNvPr>
              <p:cNvSpPr>
                <a:spLocks noChangeShapeType="1"/>
              </p:cNvSpPr>
              <p:nvPr/>
            </p:nvSpPr>
            <p:spPr bwMode="auto">
              <a:xfrm flipH="1">
                <a:off x="2523" y="1533"/>
                <a:ext cx="42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1" name="Line 36">
                <a:extLst>
                  <a:ext uri="{FF2B5EF4-FFF2-40B4-BE49-F238E27FC236}">
                    <a16:creationId xmlns:a16="http://schemas.microsoft.com/office/drawing/2014/main" id="{17BF7B0C-2832-3944-85BE-83A24D3B5992}"/>
                  </a:ext>
                </a:extLst>
              </p:cNvPr>
              <p:cNvSpPr>
                <a:spLocks noChangeShapeType="1"/>
              </p:cNvSpPr>
              <p:nvPr/>
            </p:nvSpPr>
            <p:spPr bwMode="auto">
              <a:xfrm>
                <a:off x="2534" y="1533"/>
                <a:ext cx="0" cy="25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2" name="Line 37">
                <a:extLst>
                  <a:ext uri="{FF2B5EF4-FFF2-40B4-BE49-F238E27FC236}">
                    <a16:creationId xmlns:a16="http://schemas.microsoft.com/office/drawing/2014/main" id="{9BE218C1-BDB8-5946-9DED-8641B92C4532}"/>
                  </a:ext>
                </a:extLst>
              </p:cNvPr>
              <p:cNvSpPr>
                <a:spLocks noChangeShapeType="1"/>
              </p:cNvSpPr>
              <p:nvPr/>
            </p:nvSpPr>
            <p:spPr bwMode="auto">
              <a:xfrm>
                <a:off x="3378" y="1211"/>
                <a:ext cx="0" cy="2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3" name="Line 38">
                <a:extLst>
                  <a:ext uri="{FF2B5EF4-FFF2-40B4-BE49-F238E27FC236}">
                    <a16:creationId xmlns:a16="http://schemas.microsoft.com/office/drawing/2014/main" id="{58DD865F-A0CC-F040-940F-770D8471E035}"/>
                  </a:ext>
                </a:extLst>
              </p:cNvPr>
              <p:cNvSpPr>
                <a:spLocks noChangeShapeType="1"/>
              </p:cNvSpPr>
              <p:nvPr/>
            </p:nvSpPr>
            <p:spPr bwMode="auto">
              <a:xfrm>
                <a:off x="3378" y="1433"/>
                <a:ext cx="53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4" name="Line 39">
                <a:extLst>
                  <a:ext uri="{FF2B5EF4-FFF2-40B4-BE49-F238E27FC236}">
                    <a16:creationId xmlns:a16="http://schemas.microsoft.com/office/drawing/2014/main" id="{D3DB3702-076F-5044-8CD8-FF09FAF9DB09}"/>
                  </a:ext>
                </a:extLst>
              </p:cNvPr>
              <p:cNvSpPr>
                <a:spLocks noChangeShapeType="1"/>
              </p:cNvSpPr>
              <p:nvPr/>
            </p:nvSpPr>
            <p:spPr bwMode="auto">
              <a:xfrm>
                <a:off x="3923" y="1433"/>
                <a:ext cx="0" cy="33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5" name="Text Box 40">
                <a:extLst>
                  <a:ext uri="{FF2B5EF4-FFF2-40B4-BE49-F238E27FC236}">
                    <a16:creationId xmlns:a16="http://schemas.microsoft.com/office/drawing/2014/main" id="{0641C174-5389-9946-8EBF-2E94A5832354}"/>
                  </a:ext>
                </a:extLst>
              </p:cNvPr>
              <p:cNvSpPr txBox="1">
                <a:spLocks noChangeArrowheads="1"/>
              </p:cNvSpPr>
              <p:nvPr/>
            </p:nvSpPr>
            <p:spPr bwMode="auto">
              <a:xfrm>
                <a:off x="2676" y="484"/>
                <a:ext cx="59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索引表</a:t>
                </a:r>
              </a:p>
            </p:txBody>
          </p:sp>
        </p:grpSp>
        <p:sp>
          <p:nvSpPr>
            <p:cNvPr id="5" name="AutoShape 41">
              <a:extLst>
                <a:ext uri="{FF2B5EF4-FFF2-40B4-BE49-F238E27FC236}">
                  <a16:creationId xmlns:a16="http://schemas.microsoft.com/office/drawing/2014/main" id="{0EBC8775-63E7-3C49-BC75-F32BB2DDF1F7}"/>
                </a:ext>
              </a:extLst>
            </p:cNvPr>
            <p:cNvSpPr>
              <a:spLocks noChangeArrowheads="1"/>
            </p:cNvSpPr>
            <p:nvPr/>
          </p:nvSpPr>
          <p:spPr bwMode="auto">
            <a:xfrm>
              <a:off x="4023" y="710"/>
              <a:ext cx="989" cy="290"/>
            </a:xfrm>
            <a:prstGeom prst="wedgeEllipseCallout">
              <a:avLst>
                <a:gd name="adj1" fmla="val -43227"/>
                <a:gd name="adj2" fmla="val 74481"/>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查</a:t>
              </a: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rPr>
                <a:t>38</a:t>
              </a:r>
            </a:p>
          </p:txBody>
        </p:sp>
      </p:grpSp>
      <p:sp>
        <p:nvSpPr>
          <p:cNvPr id="43" name="Line 42">
            <a:extLst>
              <a:ext uri="{FF2B5EF4-FFF2-40B4-BE49-F238E27FC236}">
                <a16:creationId xmlns:a16="http://schemas.microsoft.com/office/drawing/2014/main" id="{D3C22408-DAA9-4E4B-8AC0-C5863B4EFA62}"/>
              </a:ext>
            </a:extLst>
          </p:cNvPr>
          <p:cNvSpPr>
            <a:spLocks noChangeShapeType="1"/>
          </p:cNvSpPr>
          <p:nvPr/>
        </p:nvSpPr>
        <p:spPr bwMode="auto">
          <a:xfrm>
            <a:off x="3640931" y="925286"/>
            <a:ext cx="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4" name="Line 43">
            <a:extLst>
              <a:ext uri="{FF2B5EF4-FFF2-40B4-BE49-F238E27FC236}">
                <a16:creationId xmlns:a16="http://schemas.microsoft.com/office/drawing/2014/main" id="{BDFDD8DE-63E1-E645-9EB3-0B96D7452FCC}"/>
              </a:ext>
            </a:extLst>
          </p:cNvPr>
          <p:cNvSpPr>
            <a:spLocks noChangeShapeType="1"/>
          </p:cNvSpPr>
          <p:nvPr/>
        </p:nvSpPr>
        <p:spPr bwMode="auto">
          <a:xfrm>
            <a:off x="4326731" y="925286"/>
            <a:ext cx="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5" name="Line 44">
            <a:extLst>
              <a:ext uri="{FF2B5EF4-FFF2-40B4-BE49-F238E27FC236}">
                <a16:creationId xmlns:a16="http://schemas.microsoft.com/office/drawing/2014/main" id="{710EF465-49EE-464A-8FF2-44CA88C68C2C}"/>
              </a:ext>
            </a:extLst>
          </p:cNvPr>
          <p:cNvSpPr>
            <a:spLocks noChangeShapeType="1"/>
          </p:cNvSpPr>
          <p:nvPr/>
        </p:nvSpPr>
        <p:spPr bwMode="auto">
          <a:xfrm flipV="1">
            <a:off x="3640931" y="3627211"/>
            <a:ext cx="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6" name="Line 45">
            <a:extLst>
              <a:ext uri="{FF2B5EF4-FFF2-40B4-BE49-F238E27FC236}">
                <a16:creationId xmlns:a16="http://schemas.microsoft.com/office/drawing/2014/main" id="{F2CB5CA1-3188-964E-A3D3-CF535C62CF12}"/>
              </a:ext>
            </a:extLst>
          </p:cNvPr>
          <p:cNvSpPr>
            <a:spLocks noChangeShapeType="1"/>
          </p:cNvSpPr>
          <p:nvPr/>
        </p:nvSpPr>
        <p:spPr bwMode="auto">
          <a:xfrm flipV="1">
            <a:off x="4021931" y="3627211"/>
            <a:ext cx="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7" name="Line 46">
            <a:extLst>
              <a:ext uri="{FF2B5EF4-FFF2-40B4-BE49-F238E27FC236}">
                <a16:creationId xmlns:a16="http://schemas.microsoft.com/office/drawing/2014/main" id="{7B332B02-2492-3444-A4B7-6455E60D60ED}"/>
              </a:ext>
            </a:extLst>
          </p:cNvPr>
          <p:cNvSpPr>
            <a:spLocks noChangeShapeType="1"/>
          </p:cNvSpPr>
          <p:nvPr/>
        </p:nvSpPr>
        <p:spPr bwMode="auto">
          <a:xfrm flipV="1">
            <a:off x="4402931" y="3627211"/>
            <a:ext cx="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8" name="Line 47">
            <a:extLst>
              <a:ext uri="{FF2B5EF4-FFF2-40B4-BE49-F238E27FC236}">
                <a16:creationId xmlns:a16="http://schemas.microsoft.com/office/drawing/2014/main" id="{0F12FBAE-5A46-FC46-977B-7FA97606DFCC}"/>
              </a:ext>
            </a:extLst>
          </p:cNvPr>
          <p:cNvSpPr>
            <a:spLocks noChangeShapeType="1"/>
          </p:cNvSpPr>
          <p:nvPr/>
        </p:nvSpPr>
        <p:spPr bwMode="auto">
          <a:xfrm flipV="1">
            <a:off x="4783931" y="3627211"/>
            <a:ext cx="0" cy="381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9" name="Text Box 40">
            <a:extLst>
              <a:ext uri="{FF2B5EF4-FFF2-40B4-BE49-F238E27FC236}">
                <a16:creationId xmlns:a16="http://schemas.microsoft.com/office/drawing/2014/main" id="{221BDCEF-D29D-504A-A53C-9E9F264FBAB5}"/>
              </a:ext>
            </a:extLst>
          </p:cNvPr>
          <p:cNvSpPr txBox="1">
            <a:spLocks noChangeArrowheads="1"/>
          </p:cNvSpPr>
          <p:nvPr/>
        </p:nvSpPr>
        <p:spPr bwMode="auto">
          <a:xfrm>
            <a:off x="1972469" y="1325336"/>
            <a:ext cx="146685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最大关键字</a:t>
            </a:r>
          </a:p>
        </p:txBody>
      </p:sp>
      <p:sp>
        <p:nvSpPr>
          <p:cNvPr id="50" name="Text Box 40">
            <a:extLst>
              <a:ext uri="{FF2B5EF4-FFF2-40B4-BE49-F238E27FC236}">
                <a16:creationId xmlns:a16="http://schemas.microsoft.com/office/drawing/2014/main" id="{D9DC382A-BFCB-254D-8311-B787BCFD9494}"/>
              </a:ext>
            </a:extLst>
          </p:cNvPr>
          <p:cNvSpPr txBox="1">
            <a:spLocks noChangeArrowheads="1"/>
          </p:cNvSpPr>
          <p:nvPr/>
        </p:nvSpPr>
        <p:spPr bwMode="auto">
          <a:xfrm>
            <a:off x="2199481" y="1706336"/>
            <a:ext cx="1211263"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起始地址</a:t>
            </a:r>
          </a:p>
        </p:txBody>
      </p:sp>
    </p:spTree>
    <p:extLst>
      <p:ext uri="{BB962C8B-B14F-4D97-AF65-F5344CB8AC3E}">
        <p14:creationId xmlns:p14="http://schemas.microsoft.com/office/powerpoint/2010/main" val="314906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44"/>
                                        </p:tgtEl>
                                        <p:attrNameLst>
                                          <p:attrName>style.visibility</p:attrName>
                                        </p:attrNameLst>
                                      </p:cBhvr>
                                      <p:to>
                                        <p:strVal val="visible"/>
                                      </p:to>
                                    </p:set>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45"/>
                                        </p:tgtEl>
                                        <p:attrNameLst>
                                          <p:attrName>style.visibility</p:attrName>
                                        </p:attrNameLst>
                                      </p:cBhvr>
                                      <p:to>
                                        <p:strVal val="visible"/>
                                      </p:to>
                                    </p:set>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46"/>
                                        </p:tgtEl>
                                        <p:attrNameLst>
                                          <p:attrName>style.visibility</p:attrName>
                                        </p:attrNameLst>
                                      </p:cBhvr>
                                      <p:to>
                                        <p:strVal val="visible"/>
                                      </p:to>
                                    </p:set>
                                  </p:childTnLst>
                                  <p:subTnLst>
                                    <p:set>
                                      <p:cBhvr override="childStyle">
                                        <p:cTn dur="1" fill="hold" display="0" masterRel="nextClick" afterEffect="1"/>
                                        <p:tgtEl>
                                          <p:spTgt spid="46"/>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48"/>
                                        </p:tgtEl>
                                        <p:attrNameLst>
                                          <p:attrName>style.visibility</p:attrName>
                                        </p:attrNameLst>
                                      </p:cBhvr>
                                      <p:to>
                                        <p:strVal val="visible"/>
                                      </p:to>
                                    </p:set>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14</a:t>
            </a:fld>
            <a:endParaRPr lang="zh-CN" altLang="en-US" dirty="0"/>
          </a:p>
        </p:txBody>
      </p:sp>
      <p:grpSp>
        <p:nvGrpSpPr>
          <p:cNvPr id="3" name="Group 28">
            <a:extLst>
              <a:ext uri="{FF2B5EF4-FFF2-40B4-BE49-F238E27FC236}">
                <a16:creationId xmlns:a16="http://schemas.microsoft.com/office/drawing/2014/main" id="{F0A040EF-4A2C-0348-B6DB-945C3752442B}"/>
              </a:ext>
            </a:extLst>
          </p:cNvPr>
          <p:cNvGrpSpPr>
            <a:grpSpLocks/>
          </p:cNvGrpSpPr>
          <p:nvPr/>
        </p:nvGrpSpPr>
        <p:grpSpPr bwMode="auto">
          <a:xfrm>
            <a:off x="1323181" y="2347460"/>
            <a:ext cx="5995988" cy="396875"/>
            <a:chOff x="654" y="1417"/>
            <a:chExt cx="3777" cy="250"/>
          </a:xfrm>
        </p:grpSpPr>
        <p:sp>
          <p:nvSpPr>
            <p:cNvPr id="4" name="Text Box 7">
              <a:extLst>
                <a:ext uri="{FF2B5EF4-FFF2-40B4-BE49-F238E27FC236}">
                  <a16:creationId xmlns:a16="http://schemas.microsoft.com/office/drawing/2014/main" id="{DD4C05A7-6B08-E447-B895-CB306154F272}"/>
                </a:ext>
              </a:extLst>
            </p:cNvPr>
            <p:cNvSpPr txBox="1">
              <a:spLocks noChangeArrowheads="1"/>
            </p:cNvSpPr>
            <p:nvPr/>
          </p:nvSpPr>
          <p:spPr bwMode="auto">
            <a:xfrm>
              <a:off x="654" y="1417"/>
              <a:ext cx="419"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rPr>
                <a:t>ASL</a:t>
              </a:r>
            </a:p>
          </p:txBody>
        </p:sp>
        <p:sp>
          <p:nvSpPr>
            <p:cNvPr id="5" name="Text Box 10">
              <a:extLst>
                <a:ext uri="{FF2B5EF4-FFF2-40B4-BE49-F238E27FC236}">
                  <a16:creationId xmlns:a16="http://schemas.microsoft.com/office/drawing/2014/main" id="{29C604F0-92F0-E64E-B019-E687E269A49B}"/>
                </a:ext>
              </a:extLst>
            </p:cNvPr>
            <p:cNvSpPr txBox="1">
              <a:spLocks noChangeArrowheads="1"/>
            </p:cNvSpPr>
            <p:nvPr/>
          </p:nvSpPr>
          <p:spPr bwMode="auto">
            <a:xfrm>
              <a:off x="1387" y="1417"/>
              <a:ext cx="43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最大</a:t>
              </a:r>
            </a:p>
          </p:txBody>
        </p:sp>
        <p:sp>
          <p:nvSpPr>
            <p:cNvPr id="6" name="Text Box 11">
              <a:extLst>
                <a:ext uri="{FF2B5EF4-FFF2-40B4-BE49-F238E27FC236}">
                  <a16:creationId xmlns:a16="http://schemas.microsoft.com/office/drawing/2014/main" id="{258AE573-B8CA-EA4B-AEFF-F0FD52124180}"/>
                </a:ext>
              </a:extLst>
            </p:cNvPr>
            <p:cNvSpPr txBox="1">
              <a:spLocks noChangeArrowheads="1"/>
            </p:cNvSpPr>
            <p:nvPr/>
          </p:nvSpPr>
          <p:spPr bwMode="auto">
            <a:xfrm>
              <a:off x="2598" y="1417"/>
              <a:ext cx="43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最小</a:t>
              </a:r>
            </a:p>
          </p:txBody>
        </p:sp>
        <p:sp>
          <p:nvSpPr>
            <p:cNvPr id="7" name="Text Box 12">
              <a:extLst>
                <a:ext uri="{FF2B5EF4-FFF2-40B4-BE49-F238E27FC236}">
                  <a16:creationId xmlns:a16="http://schemas.microsoft.com/office/drawing/2014/main" id="{2110B734-DA4B-5648-9EE5-C5C4C9040596}"/>
                </a:ext>
              </a:extLst>
            </p:cNvPr>
            <p:cNvSpPr txBox="1">
              <a:spLocks noChangeArrowheads="1"/>
            </p:cNvSpPr>
            <p:nvPr/>
          </p:nvSpPr>
          <p:spPr bwMode="auto">
            <a:xfrm>
              <a:off x="3675" y="1417"/>
              <a:ext cx="7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两者之间</a:t>
              </a:r>
            </a:p>
          </p:txBody>
        </p:sp>
      </p:grpSp>
      <p:grpSp>
        <p:nvGrpSpPr>
          <p:cNvPr id="8" name="Group 29">
            <a:extLst>
              <a:ext uri="{FF2B5EF4-FFF2-40B4-BE49-F238E27FC236}">
                <a16:creationId xmlns:a16="http://schemas.microsoft.com/office/drawing/2014/main" id="{AEE6743B-5F9E-F74B-85B0-60C280846218}"/>
              </a:ext>
            </a:extLst>
          </p:cNvPr>
          <p:cNvGrpSpPr>
            <a:grpSpLocks/>
          </p:cNvGrpSpPr>
          <p:nvPr/>
        </p:nvGrpSpPr>
        <p:grpSpPr bwMode="auto">
          <a:xfrm>
            <a:off x="1253331" y="2877685"/>
            <a:ext cx="6319838" cy="396875"/>
            <a:chOff x="610" y="1751"/>
            <a:chExt cx="3981" cy="250"/>
          </a:xfrm>
        </p:grpSpPr>
        <p:sp>
          <p:nvSpPr>
            <p:cNvPr id="9" name="Text Box 8">
              <a:extLst>
                <a:ext uri="{FF2B5EF4-FFF2-40B4-BE49-F238E27FC236}">
                  <a16:creationId xmlns:a16="http://schemas.microsoft.com/office/drawing/2014/main" id="{8C885793-1A2F-5949-88AF-782B5786C2E7}"/>
                </a:ext>
              </a:extLst>
            </p:cNvPr>
            <p:cNvSpPr txBox="1">
              <a:spLocks noChangeArrowheads="1"/>
            </p:cNvSpPr>
            <p:nvPr/>
          </p:nvSpPr>
          <p:spPr bwMode="auto">
            <a:xfrm>
              <a:off x="610" y="1751"/>
              <a:ext cx="59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表结构</a:t>
              </a:r>
            </a:p>
          </p:txBody>
        </p:sp>
        <p:sp>
          <p:nvSpPr>
            <p:cNvPr id="10" name="Text Box 13">
              <a:extLst>
                <a:ext uri="{FF2B5EF4-FFF2-40B4-BE49-F238E27FC236}">
                  <a16:creationId xmlns:a16="http://schemas.microsoft.com/office/drawing/2014/main" id="{100F0675-80AA-3845-812D-9F0BE81F05A3}"/>
                </a:ext>
              </a:extLst>
            </p:cNvPr>
            <p:cNvSpPr txBox="1">
              <a:spLocks noChangeArrowheads="1"/>
            </p:cNvSpPr>
            <p:nvPr/>
          </p:nvSpPr>
          <p:spPr bwMode="auto">
            <a:xfrm>
              <a:off x="1387" y="1751"/>
              <a:ext cx="123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有序表、无序表</a:t>
              </a:r>
            </a:p>
          </p:txBody>
        </p:sp>
        <p:sp>
          <p:nvSpPr>
            <p:cNvPr id="11" name="Text Box 14">
              <a:extLst>
                <a:ext uri="{FF2B5EF4-FFF2-40B4-BE49-F238E27FC236}">
                  <a16:creationId xmlns:a16="http://schemas.microsoft.com/office/drawing/2014/main" id="{D578F816-E728-AF41-AAB2-377230B9AABE}"/>
                </a:ext>
              </a:extLst>
            </p:cNvPr>
            <p:cNvSpPr txBox="1">
              <a:spLocks noChangeArrowheads="1"/>
            </p:cNvSpPr>
            <p:nvPr/>
          </p:nvSpPr>
          <p:spPr bwMode="auto">
            <a:xfrm>
              <a:off x="2598" y="1751"/>
              <a:ext cx="59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有序表</a:t>
              </a:r>
            </a:p>
          </p:txBody>
        </p:sp>
        <p:sp>
          <p:nvSpPr>
            <p:cNvPr id="12" name="Text Box 15">
              <a:extLst>
                <a:ext uri="{FF2B5EF4-FFF2-40B4-BE49-F238E27FC236}">
                  <a16:creationId xmlns:a16="http://schemas.microsoft.com/office/drawing/2014/main" id="{DA2C23F9-EB74-4B40-A838-A72F48CFC3B9}"/>
                </a:ext>
              </a:extLst>
            </p:cNvPr>
            <p:cNvSpPr txBox="1">
              <a:spLocks noChangeArrowheads="1"/>
            </p:cNvSpPr>
            <p:nvPr/>
          </p:nvSpPr>
          <p:spPr bwMode="auto">
            <a:xfrm>
              <a:off x="3675" y="1751"/>
              <a:ext cx="91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分块有序表</a:t>
              </a:r>
            </a:p>
          </p:txBody>
        </p:sp>
      </p:grpSp>
      <p:grpSp>
        <p:nvGrpSpPr>
          <p:cNvPr id="13" name="Group 30">
            <a:extLst>
              <a:ext uri="{FF2B5EF4-FFF2-40B4-BE49-F238E27FC236}">
                <a16:creationId xmlns:a16="http://schemas.microsoft.com/office/drawing/2014/main" id="{375CC299-E6E1-0F46-A2B5-6E34A797B740}"/>
              </a:ext>
            </a:extLst>
          </p:cNvPr>
          <p:cNvGrpSpPr>
            <a:grpSpLocks/>
          </p:cNvGrpSpPr>
          <p:nvPr/>
        </p:nvGrpSpPr>
        <p:grpSpPr bwMode="auto">
          <a:xfrm>
            <a:off x="1181894" y="3352347"/>
            <a:ext cx="6645275" cy="701675"/>
            <a:chOff x="565" y="2050"/>
            <a:chExt cx="4186" cy="442"/>
          </a:xfrm>
        </p:grpSpPr>
        <p:sp>
          <p:nvSpPr>
            <p:cNvPr id="14" name="Text Box 9">
              <a:extLst>
                <a:ext uri="{FF2B5EF4-FFF2-40B4-BE49-F238E27FC236}">
                  <a16:creationId xmlns:a16="http://schemas.microsoft.com/office/drawing/2014/main" id="{063F30CB-E4EF-7D43-BBC8-D8ACFB82C5A1}"/>
                </a:ext>
              </a:extLst>
            </p:cNvPr>
            <p:cNvSpPr txBox="1">
              <a:spLocks noChangeArrowheads="1"/>
            </p:cNvSpPr>
            <p:nvPr/>
          </p:nvSpPr>
          <p:spPr bwMode="auto">
            <a:xfrm>
              <a:off x="565" y="2050"/>
              <a:ext cx="7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存储结构</a:t>
              </a:r>
            </a:p>
          </p:txBody>
        </p:sp>
        <p:sp>
          <p:nvSpPr>
            <p:cNvPr id="15" name="Text Box 16">
              <a:extLst>
                <a:ext uri="{FF2B5EF4-FFF2-40B4-BE49-F238E27FC236}">
                  <a16:creationId xmlns:a16="http://schemas.microsoft.com/office/drawing/2014/main" id="{2F09C649-752C-BD4F-B0FB-5EB1E83C3272}"/>
                </a:ext>
              </a:extLst>
            </p:cNvPr>
            <p:cNvSpPr txBox="1">
              <a:spLocks noChangeArrowheads="1"/>
            </p:cNvSpPr>
            <p:nvPr/>
          </p:nvSpPr>
          <p:spPr bwMode="auto">
            <a:xfrm>
              <a:off x="1387" y="2050"/>
              <a:ext cx="1076" cy="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顺序存储结构</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线性链表</a:t>
              </a:r>
            </a:p>
          </p:txBody>
        </p:sp>
        <p:sp>
          <p:nvSpPr>
            <p:cNvPr id="16" name="Text Box 17">
              <a:extLst>
                <a:ext uri="{FF2B5EF4-FFF2-40B4-BE49-F238E27FC236}">
                  <a16:creationId xmlns:a16="http://schemas.microsoft.com/office/drawing/2014/main" id="{D3398181-2130-5249-B350-2A0BA7FEBC8E}"/>
                </a:ext>
              </a:extLst>
            </p:cNvPr>
            <p:cNvSpPr txBox="1">
              <a:spLocks noChangeArrowheads="1"/>
            </p:cNvSpPr>
            <p:nvPr/>
          </p:nvSpPr>
          <p:spPr bwMode="auto">
            <a:xfrm>
              <a:off x="2598" y="2050"/>
              <a:ext cx="107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顺序存储结构</a:t>
              </a:r>
            </a:p>
          </p:txBody>
        </p:sp>
        <p:sp>
          <p:nvSpPr>
            <p:cNvPr id="17" name="Text Box 18">
              <a:extLst>
                <a:ext uri="{FF2B5EF4-FFF2-40B4-BE49-F238E27FC236}">
                  <a16:creationId xmlns:a16="http://schemas.microsoft.com/office/drawing/2014/main" id="{E052DB28-E68A-FC4B-A351-F64E0F33A4C6}"/>
                </a:ext>
              </a:extLst>
            </p:cNvPr>
            <p:cNvSpPr txBox="1">
              <a:spLocks noChangeArrowheads="1"/>
            </p:cNvSpPr>
            <p:nvPr/>
          </p:nvSpPr>
          <p:spPr bwMode="auto">
            <a:xfrm>
              <a:off x="3675" y="2050"/>
              <a:ext cx="1076" cy="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顺序存储结构</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线性链表</a:t>
              </a:r>
            </a:p>
          </p:txBody>
        </p:sp>
      </p:grpSp>
      <p:grpSp>
        <p:nvGrpSpPr>
          <p:cNvPr id="18" name="Group 27">
            <a:extLst>
              <a:ext uri="{FF2B5EF4-FFF2-40B4-BE49-F238E27FC236}">
                <a16:creationId xmlns:a16="http://schemas.microsoft.com/office/drawing/2014/main" id="{77E2C06F-93F6-0941-B933-154CBC13F666}"/>
              </a:ext>
            </a:extLst>
          </p:cNvPr>
          <p:cNvGrpSpPr>
            <a:grpSpLocks/>
          </p:cNvGrpSpPr>
          <p:nvPr/>
        </p:nvGrpSpPr>
        <p:grpSpPr bwMode="auto">
          <a:xfrm>
            <a:off x="1150144" y="1167947"/>
            <a:ext cx="6843712" cy="2879724"/>
            <a:chOff x="545" y="674"/>
            <a:chExt cx="4311" cy="1814"/>
          </a:xfrm>
        </p:grpSpPr>
        <p:sp>
          <p:nvSpPr>
            <p:cNvPr id="19" name="Text Box 3">
              <a:extLst>
                <a:ext uri="{FF2B5EF4-FFF2-40B4-BE49-F238E27FC236}">
                  <a16:creationId xmlns:a16="http://schemas.microsoft.com/office/drawing/2014/main" id="{7E3D0994-5188-3B40-BFF3-6169C792F156}"/>
                </a:ext>
              </a:extLst>
            </p:cNvPr>
            <p:cNvSpPr txBox="1">
              <a:spLocks noChangeArrowheads="1"/>
            </p:cNvSpPr>
            <p:nvPr/>
          </p:nvSpPr>
          <p:spPr bwMode="auto">
            <a:xfrm>
              <a:off x="1963" y="674"/>
              <a:ext cx="1473" cy="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0" i="0" u="none" strike="noStrike" kern="1200" cap="none" spc="0" normalizeH="0" baseline="0" noProof="0" dirty="0">
                  <a:ln>
                    <a:noFill/>
                  </a:ln>
                  <a:solidFill>
                    <a:schemeClr val="tx2">
                      <a:lumMod val="75000"/>
                    </a:schemeClr>
                  </a:solidFill>
                  <a:effectLst/>
                  <a:uLnTx/>
                  <a:uFillTx/>
                  <a:latin typeface="SimHei" panose="02010609060101010101" pitchFamily="49" charset="-122"/>
                  <a:ea typeface="SimHei" panose="02010609060101010101" pitchFamily="49" charset="-122"/>
                </a:rPr>
                <a:t>查找方法比较</a:t>
              </a:r>
            </a:p>
          </p:txBody>
        </p:sp>
        <p:sp>
          <p:nvSpPr>
            <p:cNvPr id="20" name="Text Box 4">
              <a:extLst>
                <a:ext uri="{FF2B5EF4-FFF2-40B4-BE49-F238E27FC236}">
                  <a16:creationId xmlns:a16="http://schemas.microsoft.com/office/drawing/2014/main" id="{749B04A4-BD79-BB4C-A032-46EF79648AFF}"/>
                </a:ext>
              </a:extLst>
            </p:cNvPr>
            <p:cNvSpPr txBox="1">
              <a:spLocks noChangeArrowheads="1"/>
            </p:cNvSpPr>
            <p:nvPr/>
          </p:nvSpPr>
          <p:spPr bwMode="auto">
            <a:xfrm>
              <a:off x="1387" y="1161"/>
              <a:ext cx="7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顺序查找</a:t>
              </a:r>
            </a:p>
          </p:txBody>
        </p:sp>
        <p:sp>
          <p:nvSpPr>
            <p:cNvPr id="21" name="Text Box 5">
              <a:extLst>
                <a:ext uri="{FF2B5EF4-FFF2-40B4-BE49-F238E27FC236}">
                  <a16:creationId xmlns:a16="http://schemas.microsoft.com/office/drawing/2014/main" id="{246EB14B-49D9-1E46-B4FB-B22923A0FC43}"/>
                </a:ext>
              </a:extLst>
            </p:cNvPr>
            <p:cNvSpPr txBox="1">
              <a:spLocks noChangeArrowheads="1"/>
            </p:cNvSpPr>
            <p:nvPr/>
          </p:nvSpPr>
          <p:spPr bwMode="auto">
            <a:xfrm>
              <a:off x="2598" y="1161"/>
              <a:ext cx="7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折半查找</a:t>
              </a:r>
            </a:p>
          </p:txBody>
        </p:sp>
        <p:sp>
          <p:nvSpPr>
            <p:cNvPr id="22" name="Text Box 6">
              <a:extLst>
                <a:ext uri="{FF2B5EF4-FFF2-40B4-BE49-F238E27FC236}">
                  <a16:creationId xmlns:a16="http://schemas.microsoft.com/office/drawing/2014/main" id="{42BD4ADE-F588-8C47-86D7-DE275AC2D9D5}"/>
                </a:ext>
              </a:extLst>
            </p:cNvPr>
            <p:cNvSpPr txBox="1">
              <a:spLocks noChangeArrowheads="1"/>
            </p:cNvSpPr>
            <p:nvPr/>
          </p:nvSpPr>
          <p:spPr bwMode="auto">
            <a:xfrm>
              <a:off x="3675" y="1184"/>
              <a:ext cx="756"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0" i="0" u="none" strike="noStrike" kern="1200" cap="none" spc="0" normalizeH="0" baseline="0" noProof="0" dirty="0">
                  <a:ln>
                    <a:noFill/>
                  </a:ln>
                  <a:solidFill>
                    <a:srgbClr val="660066"/>
                  </a:solidFill>
                  <a:effectLst/>
                  <a:uLnTx/>
                  <a:uFillTx/>
                  <a:latin typeface="SimHei" panose="02010609060101010101" pitchFamily="49" charset="-122"/>
                  <a:ea typeface="SimHei" panose="02010609060101010101" pitchFamily="49" charset="-122"/>
                </a:rPr>
                <a:t>分块查找</a:t>
              </a:r>
            </a:p>
          </p:txBody>
        </p:sp>
        <p:sp>
          <p:nvSpPr>
            <p:cNvPr id="23" name="Line 19">
              <a:extLst>
                <a:ext uri="{FF2B5EF4-FFF2-40B4-BE49-F238E27FC236}">
                  <a16:creationId xmlns:a16="http://schemas.microsoft.com/office/drawing/2014/main" id="{DB75322B-8507-5F4B-A89E-42CED86EB069}"/>
                </a:ext>
              </a:extLst>
            </p:cNvPr>
            <p:cNvSpPr>
              <a:spLocks noChangeShapeType="1"/>
            </p:cNvSpPr>
            <p:nvPr/>
          </p:nvSpPr>
          <p:spPr bwMode="auto">
            <a:xfrm>
              <a:off x="556" y="1400"/>
              <a:ext cx="43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nvGrpSpPr>
            <p:cNvPr id="24" name="Group 20">
              <a:extLst>
                <a:ext uri="{FF2B5EF4-FFF2-40B4-BE49-F238E27FC236}">
                  <a16:creationId xmlns:a16="http://schemas.microsoft.com/office/drawing/2014/main" id="{19524827-DAAA-DC44-BC07-83688D742DB6}"/>
                </a:ext>
              </a:extLst>
            </p:cNvPr>
            <p:cNvGrpSpPr>
              <a:grpSpLocks/>
            </p:cNvGrpSpPr>
            <p:nvPr/>
          </p:nvGrpSpPr>
          <p:grpSpPr bwMode="auto">
            <a:xfrm>
              <a:off x="545" y="1133"/>
              <a:ext cx="4310" cy="1355"/>
              <a:chOff x="545" y="1133"/>
              <a:chExt cx="4310" cy="1622"/>
            </a:xfrm>
          </p:grpSpPr>
          <p:sp>
            <p:nvSpPr>
              <p:cNvPr id="27" name="Rectangle 21">
                <a:extLst>
                  <a:ext uri="{FF2B5EF4-FFF2-40B4-BE49-F238E27FC236}">
                    <a16:creationId xmlns:a16="http://schemas.microsoft.com/office/drawing/2014/main" id="{6ED8C183-B759-3443-88C6-81053522678E}"/>
                  </a:ext>
                </a:extLst>
              </p:cNvPr>
              <p:cNvSpPr>
                <a:spLocks noChangeArrowheads="1"/>
              </p:cNvSpPr>
              <p:nvPr/>
            </p:nvSpPr>
            <p:spPr bwMode="auto">
              <a:xfrm>
                <a:off x="545" y="1133"/>
                <a:ext cx="4310" cy="162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8" name="Line 22">
                <a:extLst>
                  <a:ext uri="{FF2B5EF4-FFF2-40B4-BE49-F238E27FC236}">
                    <a16:creationId xmlns:a16="http://schemas.microsoft.com/office/drawing/2014/main" id="{4FE66742-3CBC-FB41-BB17-4A2DADA2BE52}"/>
                  </a:ext>
                </a:extLst>
              </p:cNvPr>
              <p:cNvSpPr>
                <a:spLocks noChangeShapeType="1"/>
              </p:cNvSpPr>
              <p:nvPr/>
            </p:nvSpPr>
            <p:spPr bwMode="auto">
              <a:xfrm>
                <a:off x="1356" y="1144"/>
                <a:ext cx="0" cy="16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9" name="Line 23">
                <a:extLst>
                  <a:ext uri="{FF2B5EF4-FFF2-40B4-BE49-F238E27FC236}">
                    <a16:creationId xmlns:a16="http://schemas.microsoft.com/office/drawing/2014/main" id="{7FDD4393-A654-8E4F-99CA-8EF4666923A3}"/>
                  </a:ext>
                </a:extLst>
              </p:cNvPr>
              <p:cNvSpPr>
                <a:spLocks noChangeShapeType="1"/>
              </p:cNvSpPr>
              <p:nvPr/>
            </p:nvSpPr>
            <p:spPr bwMode="auto">
              <a:xfrm>
                <a:off x="2567" y="1133"/>
                <a:ext cx="0" cy="16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0" name="Line 24">
                <a:extLst>
                  <a:ext uri="{FF2B5EF4-FFF2-40B4-BE49-F238E27FC236}">
                    <a16:creationId xmlns:a16="http://schemas.microsoft.com/office/drawing/2014/main" id="{B36DD2A4-26A9-9043-BC3F-68F30092371E}"/>
                  </a:ext>
                </a:extLst>
              </p:cNvPr>
              <p:cNvSpPr>
                <a:spLocks noChangeShapeType="1"/>
              </p:cNvSpPr>
              <p:nvPr/>
            </p:nvSpPr>
            <p:spPr bwMode="auto">
              <a:xfrm flipH="1">
                <a:off x="3634" y="1133"/>
                <a:ext cx="0" cy="16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
          <p:nvSpPr>
            <p:cNvPr id="25" name="Line 25">
              <a:extLst>
                <a:ext uri="{FF2B5EF4-FFF2-40B4-BE49-F238E27FC236}">
                  <a16:creationId xmlns:a16="http://schemas.microsoft.com/office/drawing/2014/main" id="{9A0F808E-00D7-924B-B8F6-C8B0EDFFDB8E}"/>
                </a:ext>
              </a:extLst>
            </p:cNvPr>
            <p:cNvSpPr>
              <a:spLocks noChangeShapeType="1"/>
            </p:cNvSpPr>
            <p:nvPr/>
          </p:nvSpPr>
          <p:spPr bwMode="auto">
            <a:xfrm>
              <a:off x="545" y="1689"/>
              <a:ext cx="431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6" name="Line 26">
              <a:extLst>
                <a:ext uri="{FF2B5EF4-FFF2-40B4-BE49-F238E27FC236}">
                  <a16:creationId xmlns:a16="http://schemas.microsoft.com/office/drawing/2014/main" id="{8E10A555-F32A-C74E-8054-AEB29A3FC072}"/>
                </a:ext>
              </a:extLst>
            </p:cNvPr>
            <p:cNvSpPr>
              <a:spLocks noChangeShapeType="1"/>
            </p:cNvSpPr>
            <p:nvPr/>
          </p:nvSpPr>
          <p:spPr bwMode="auto">
            <a:xfrm>
              <a:off x="545" y="1989"/>
              <a:ext cx="431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grpSp>
    </p:spTree>
    <p:extLst>
      <p:ext uri="{BB962C8B-B14F-4D97-AF65-F5344CB8AC3E}">
        <p14:creationId xmlns:p14="http://schemas.microsoft.com/office/powerpoint/2010/main" val="178364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15</a:t>
            </a:fld>
            <a:endParaRPr lang="zh-CN" altLang="en-US" dirty="0"/>
          </a:p>
        </p:txBody>
      </p:sp>
      <p:sp>
        <p:nvSpPr>
          <p:cNvPr id="3" name="Text Box 2">
            <a:extLst>
              <a:ext uri="{FF2B5EF4-FFF2-40B4-BE49-F238E27FC236}">
                <a16:creationId xmlns:a16="http://schemas.microsoft.com/office/drawing/2014/main" id="{824D0A69-1C2A-BD45-AD6E-BA4BD1C7D341}"/>
              </a:ext>
            </a:extLst>
          </p:cNvPr>
          <p:cNvSpPr txBox="1">
            <a:spLocks noChangeArrowheads="1"/>
          </p:cNvSpPr>
          <p:nvPr/>
        </p:nvSpPr>
        <p:spPr bwMode="auto">
          <a:xfrm>
            <a:off x="2494340" y="680828"/>
            <a:ext cx="4666662" cy="893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en-US" altLang="zh-CN" sz="4800" b="1"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9.4</a:t>
            </a:r>
            <a:r>
              <a:rPr kumimoji="1" lang="zh-CN" altLang="en-US" sz="4800" b="1"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、二叉查找树</a:t>
            </a:r>
          </a:p>
        </p:txBody>
      </p:sp>
      <p:sp>
        <p:nvSpPr>
          <p:cNvPr id="4" name="Text Box 4">
            <a:hlinkClick r:id="" action="ppaction://hlinkshowjump?jump=nextslide"/>
            <a:extLst>
              <a:ext uri="{FF2B5EF4-FFF2-40B4-BE49-F238E27FC236}">
                <a16:creationId xmlns:a16="http://schemas.microsoft.com/office/drawing/2014/main" id="{6AED2C75-D047-BC47-8448-5F7B327DA731}"/>
              </a:ext>
            </a:extLst>
          </p:cNvPr>
          <p:cNvSpPr txBox="1">
            <a:spLocks noChangeArrowheads="1"/>
          </p:cNvSpPr>
          <p:nvPr/>
        </p:nvSpPr>
        <p:spPr bwMode="auto">
          <a:xfrm>
            <a:off x="1622095" y="2013438"/>
            <a:ext cx="18069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．定义</a:t>
            </a:r>
            <a:endParaRPr kumimoji="1" lang="zh-CN" altLang="en-US" sz="44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Rectangle 5">
            <a:hlinkClick r:id="rId3" action="ppaction://hlinksldjump"/>
            <a:extLst>
              <a:ext uri="{FF2B5EF4-FFF2-40B4-BE49-F238E27FC236}">
                <a16:creationId xmlns:a16="http://schemas.microsoft.com/office/drawing/2014/main" id="{D1BEDD72-D69C-F548-AB45-3EC18F645792}"/>
              </a:ext>
            </a:extLst>
          </p:cNvPr>
          <p:cNvSpPr>
            <a:spLocks noChangeArrowheads="1"/>
          </p:cNvSpPr>
          <p:nvPr/>
        </p:nvSpPr>
        <p:spPr bwMode="auto">
          <a:xfrm>
            <a:off x="1622095" y="2819322"/>
            <a:ext cx="27334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．查找算法</a:t>
            </a:r>
            <a:endParaRPr kumimoji="1" lang="zh-CN" altLang="en-US" sz="24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Text Box 6">
            <a:hlinkClick r:id="rId4" action="ppaction://hlinksldjump"/>
            <a:extLst>
              <a:ext uri="{FF2B5EF4-FFF2-40B4-BE49-F238E27FC236}">
                <a16:creationId xmlns:a16="http://schemas.microsoft.com/office/drawing/2014/main" id="{FB3A7C35-0FC3-5B4A-829B-2615E3B30287}"/>
              </a:ext>
            </a:extLst>
          </p:cNvPr>
          <p:cNvSpPr txBox="1">
            <a:spLocks noChangeArrowheads="1"/>
          </p:cNvSpPr>
          <p:nvPr/>
        </p:nvSpPr>
        <p:spPr bwMode="auto">
          <a:xfrm>
            <a:off x="1622095" y="3625206"/>
            <a:ext cx="27334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3</a:t>
            </a:r>
            <a:r>
              <a:rPr kumimoji="1" lang="zh-CN" altLang="en-US"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．插入算法</a:t>
            </a:r>
            <a:endParaRPr kumimoji="1" lang="zh-CN" altLang="en-US" sz="24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 Box 7">
            <a:hlinkClick r:id="rId5" action="ppaction://hlinksldjump"/>
            <a:extLst>
              <a:ext uri="{FF2B5EF4-FFF2-40B4-BE49-F238E27FC236}">
                <a16:creationId xmlns:a16="http://schemas.microsoft.com/office/drawing/2014/main" id="{23B66991-813E-EB4E-B9D3-D5D58FB9A583}"/>
              </a:ext>
            </a:extLst>
          </p:cNvPr>
          <p:cNvSpPr txBox="1">
            <a:spLocks noChangeArrowheads="1"/>
          </p:cNvSpPr>
          <p:nvPr/>
        </p:nvSpPr>
        <p:spPr bwMode="auto">
          <a:xfrm>
            <a:off x="1622094" y="4431090"/>
            <a:ext cx="27334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4</a:t>
            </a:r>
            <a:r>
              <a:rPr kumimoji="1" lang="zh-CN" altLang="en-US"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．删除算法</a:t>
            </a:r>
            <a:endParaRPr kumimoji="1" lang="zh-CN" altLang="en-US" sz="40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Text Box 8">
            <a:hlinkClick r:id="rId6" action="ppaction://hlinksldjump"/>
            <a:extLst>
              <a:ext uri="{FF2B5EF4-FFF2-40B4-BE49-F238E27FC236}">
                <a16:creationId xmlns:a16="http://schemas.microsoft.com/office/drawing/2014/main" id="{4B83C6B4-8B1F-974F-935F-36B8769226C7}"/>
              </a:ext>
            </a:extLst>
          </p:cNvPr>
          <p:cNvSpPr txBox="1">
            <a:spLocks noChangeArrowheads="1"/>
          </p:cNvSpPr>
          <p:nvPr/>
        </p:nvSpPr>
        <p:spPr bwMode="auto">
          <a:xfrm>
            <a:off x="1622094" y="5236974"/>
            <a:ext cx="412324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5</a:t>
            </a:r>
            <a:r>
              <a:rPr kumimoji="1" lang="zh-CN" altLang="en-US" sz="36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．查找性能的分析</a:t>
            </a:r>
            <a:endParaRPr kumimoji="1" lang="zh-CN" altLang="en-US" sz="240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28754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par>
                          <p:cTn id="22" fill="hold">
                            <p:stCondLst>
                              <p:cond delay="2000"/>
                            </p:stCondLst>
                            <p:childTnLst>
                              <p:par>
                                <p:cTn id="23" presetID="3" presetClass="entr" presetSubtype="1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P spid="7" grpId="0" autoUpdateAnimBg="0"/>
      <p:bldP spid="8"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2D0C785C-8EBB-AE4E-8417-9BC55D1DA11B}"/>
              </a:ext>
            </a:extLst>
          </p:cNvPr>
          <p:cNvSpPr>
            <a:spLocks noGrp="1"/>
          </p:cNvSpPr>
          <p:nvPr>
            <p:ph type="title"/>
          </p:nvPr>
        </p:nvSpPr>
        <p:spPr/>
        <p:txBody>
          <a:bodyPr>
            <a:normAutofit/>
          </a:bodyPr>
          <a:lstStyle/>
          <a:p>
            <a:r>
              <a:rPr kumimoji="1" lang="en-US" altLang="zh-CN" b="1" dirty="0">
                <a:solidFill>
                  <a:schemeClr val="bg1"/>
                </a:solidFill>
                <a:latin typeface="SimHei" panose="02010609060101010101" pitchFamily="49" charset="-122"/>
                <a:ea typeface="SimHei" panose="02010609060101010101" pitchFamily="49" charset="-122"/>
              </a:rPr>
              <a:t>1</a:t>
            </a:r>
            <a:r>
              <a:rPr kumimoji="1" lang="zh-CN" altLang="en-US" b="1" dirty="0">
                <a:solidFill>
                  <a:schemeClr val="bg1"/>
                </a:solidFill>
                <a:latin typeface="SimHei" panose="02010609060101010101" pitchFamily="49" charset="-122"/>
                <a:ea typeface="SimHei" panose="02010609060101010101" pitchFamily="49" charset="-122"/>
              </a:rPr>
              <a:t>．定义：</a:t>
            </a:r>
            <a:endParaRPr lang="zh-CN" altLang="en-US" dirty="0">
              <a:solidFill>
                <a:schemeClr val="bg1"/>
              </a:solidFill>
            </a:endParaRPr>
          </a:p>
        </p:txBody>
      </p:sp>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2"/>
          </p:nvPr>
        </p:nvSpPr>
        <p:spPr/>
        <p:txBody>
          <a:bodyPr/>
          <a:lstStyle/>
          <a:p>
            <a:pPr>
              <a:defRPr/>
            </a:pPr>
            <a:fld id="{E77BBB7A-0347-E541-A2E2-A5EF01BC7CF9}" type="slidenum">
              <a:rPr lang="zh-CN" altLang="en-US" smtClean="0"/>
              <a:pPr>
                <a:defRPr/>
              </a:pPr>
              <a:t>16</a:t>
            </a:fld>
            <a:endParaRPr lang="zh-CN" altLang="en-US" dirty="0"/>
          </a:p>
        </p:txBody>
      </p:sp>
      <p:sp>
        <p:nvSpPr>
          <p:cNvPr id="3" name="Text Box 2">
            <a:extLst>
              <a:ext uri="{FF2B5EF4-FFF2-40B4-BE49-F238E27FC236}">
                <a16:creationId xmlns:a16="http://schemas.microsoft.com/office/drawing/2014/main" id="{53222F19-86E8-C643-9779-582DB2C4902C}"/>
              </a:ext>
            </a:extLst>
          </p:cNvPr>
          <p:cNvSpPr txBox="1">
            <a:spLocks noChangeArrowheads="1"/>
          </p:cNvSpPr>
          <p:nvPr/>
        </p:nvSpPr>
        <p:spPr bwMode="auto">
          <a:xfrm>
            <a:off x="1401395" y="2771686"/>
            <a:ext cx="6468437" cy="97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）若它的左子树不空，则左子树上</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所有</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结点的值</a:t>
            </a:r>
            <a:r>
              <a:rPr kumimoji="1" lang="zh-CN" altLang="en-US" sz="2800" b="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均小于</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根结点的值；</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 Box 4">
            <a:extLst>
              <a:ext uri="{FF2B5EF4-FFF2-40B4-BE49-F238E27FC236}">
                <a16:creationId xmlns:a16="http://schemas.microsoft.com/office/drawing/2014/main" id="{6221784D-FE54-2749-BAC6-5E5CB9C44EDA}"/>
              </a:ext>
            </a:extLst>
          </p:cNvPr>
          <p:cNvSpPr txBox="1">
            <a:spLocks noChangeArrowheads="1"/>
          </p:cNvSpPr>
          <p:nvPr/>
        </p:nvSpPr>
        <p:spPr bwMode="auto">
          <a:xfrm>
            <a:off x="1190337" y="1219096"/>
            <a:ext cx="7106433" cy="1224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二叉查找树</a:t>
            </a:r>
            <a:r>
              <a:rPr lang="en-US" altLang="zh-CN" sz="2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a:t>
            </a:r>
            <a:r>
              <a:rPr kumimoji="1" lang="zh-CN" altLang="en-US"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二叉排序树</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或是一棵空树；</a:t>
            </a:r>
            <a:b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b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或是具有如下特性的二叉树</a:t>
            </a:r>
            <a:r>
              <a:rPr kumimoji="1" lang="zh-CN" altLang="en-US" sz="2800" b="0" i="0" u="none" strike="noStrike" kern="1200" cap="none" spc="0" normalizeH="0" baseline="0" noProof="0" dirty="0">
                <a:ln>
                  <a:noFill/>
                </a:ln>
                <a:solidFill>
                  <a:srgbClr val="0000FF"/>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6" name="Text Box 5">
            <a:extLst>
              <a:ext uri="{FF2B5EF4-FFF2-40B4-BE49-F238E27FC236}">
                <a16:creationId xmlns:a16="http://schemas.microsoft.com/office/drawing/2014/main" id="{D9081951-88A9-2849-A254-9BABFEDA5A05}"/>
              </a:ext>
            </a:extLst>
          </p:cNvPr>
          <p:cNvSpPr txBox="1">
            <a:spLocks noChangeArrowheads="1"/>
          </p:cNvSpPr>
          <p:nvPr/>
        </p:nvSpPr>
        <p:spPr bwMode="auto">
          <a:xfrm>
            <a:off x="1401395" y="5517849"/>
            <a:ext cx="6009542" cy="598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3</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）左、右子树也</a:t>
            </a:r>
            <a:r>
              <a:rPr kumimoji="1" lang="zh-CN" altLang="en-US" sz="2800" b="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都是</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二叉排序树。</a:t>
            </a:r>
            <a:endParaRPr kumimoji="1" lang="zh-CN" altLang="en-US" sz="1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 Box 6">
            <a:extLst>
              <a:ext uri="{FF2B5EF4-FFF2-40B4-BE49-F238E27FC236}">
                <a16:creationId xmlns:a16="http://schemas.microsoft.com/office/drawing/2014/main" id="{94A5481C-BE41-CF41-B717-154036CB3508}"/>
              </a:ext>
            </a:extLst>
          </p:cNvPr>
          <p:cNvSpPr txBox="1">
            <a:spLocks noChangeArrowheads="1"/>
          </p:cNvSpPr>
          <p:nvPr/>
        </p:nvSpPr>
        <p:spPr bwMode="auto">
          <a:xfrm>
            <a:off x="1401395" y="4088285"/>
            <a:ext cx="6468437" cy="1039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）若它的右子树不空，则右子树上</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所有</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结点的值</a:t>
            </a:r>
            <a:r>
              <a:rPr kumimoji="1" lang="zh-CN" altLang="en-US" sz="2800" b="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均大于</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根结点的值；</a:t>
            </a:r>
            <a:endParaRPr kumimoji="1" lang="zh-CN" altLang="en-US" sz="1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89711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To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6" grpId="0" autoUpdateAnimBg="0"/>
      <p:bldP spid="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17</a:t>
            </a:fld>
            <a:endParaRPr lang="zh-CN" altLang="en-US" dirty="0"/>
          </a:p>
        </p:txBody>
      </p:sp>
      <p:sp>
        <p:nvSpPr>
          <p:cNvPr id="3" name="Oval 2">
            <a:extLst>
              <a:ext uri="{FF2B5EF4-FFF2-40B4-BE49-F238E27FC236}">
                <a16:creationId xmlns:a16="http://schemas.microsoft.com/office/drawing/2014/main" id="{3A046320-7E71-DC48-A19B-ABFB6E272FF2}"/>
              </a:ext>
            </a:extLst>
          </p:cNvPr>
          <p:cNvSpPr>
            <a:spLocks noChangeArrowheads="1"/>
          </p:cNvSpPr>
          <p:nvPr/>
        </p:nvSpPr>
        <p:spPr bwMode="auto">
          <a:xfrm>
            <a:off x="4507523" y="7854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4" name="Oval 3">
            <a:extLst>
              <a:ext uri="{FF2B5EF4-FFF2-40B4-BE49-F238E27FC236}">
                <a16:creationId xmlns:a16="http://schemas.microsoft.com/office/drawing/2014/main" id="{7C30F34F-D111-FF49-97AF-BC7F82489CC0}"/>
              </a:ext>
            </a:extLst>
          </p:cNvPr>
          <p:cNvSpPr>
            <a:spLocks noChangeArrowheads="1"/>
          </p:cNvSpPr>
          <p:nvPr/>
        </p:nvSpPr>
        <p:spPr bwMode="auto">
          <a:xfrm>
            <a:off x="2907323" y="16998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30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5" name="Oval 4">
            <a:extLst>
              <a:ext uri="{FF2B5EF4-FFF2-40B4-BE49-F238E27FC236}">
                <a16:creationId xmlns:a16="http://schemas.microsoft.com/office/drawing/2014/main" id="{69038CBC-0429-E342-A9F3-77B455DBC800}"/>
              </a:ext>
            </a:extLst>
          </p:cNvPr>
          <p:cNvSpPr>
            <a:spLocks noChangeArrowheads="1"/>
          </p:cNvSpPr>
          <p:nvPr/>
        </p:nvSpPr>
        <p:spPr bwMode="auto">
          <a:xfrm>
            <a:off x="6260123" y="16998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80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6" name="Oval 5">
            <a:extLst>
              <a:ext uri="{FF2B5EF4-FFF2-40B4-BE49-F238E27FC236}">
                <a16:creationId xmlns:a16="http://schemas.microsoft.com/office/drawing/2014/main" id="{2C211990-19E6-1C42-91DF-81BF0028C073}"/>
              </a:ext>
            </a:extLst>
          </p:cNvPr>
          <p:cNvSpPr>
            <a:spLocks noChangeArrowheads="1"/>
          </p:cNvSpPr>
          <p:nvPr/>
        </p:nvSpPr>
        <p:spPr bwMode="auto">
          <a:xfrm>
            <a:off x="1383323" y="2614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20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7" name="Oval 6">
            <a:extLst>
              <a:ext uri="{FF2B5EF4-FFF2-40B4-BE49-F238E27FC236}">
                <a16:creationId xmlns:a16="http://schemas.microsoft.com/office/drawing/2014/main" id="{5704E16F-532D-2749-AEDE-EAA4D9B861E8}"/>
              </a:ext>
            </a:extLst>
          </p:cNvPr>
          <p:cNvSpPr>
            <a:spLocks noChangeArrowheads="1"/>
          </p:cNvSpPr>
          <p:nvPr/>
        </p:nvSpPr>
        <p:spPr bwMode="auto">
          <a:xfrm>
            <a:off x="7784123" y="2614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8" name="Oval 7">
            <a:extLst>
              <a:ext uri="{FF2B5EF4-FFF2-40B4-BE49-F238E27FC236}">
                <a16:creationId xmlns:a16="http://schemas.microsoft.com/office/drawing/2014/main" id="{81A1C839-0E75-DB48-A1D3-A8B2AA601998}"/>
              </a:ext>
            </a:extLst>
          </p:cNvPr>
          <p:cNvSpPr>
            <a:spLocks noChangeArrowheads="1"/>
          </p:cNvSpPr>
          <p:nvPr/>
        </p:nvSpPr>
        <p:spPr bwMode="auto">
          <a:xfrm>
            <a:off x="697523" y="3757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10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9" name="Oval 8">
            <a:extLst>
              <a:ext uri="{FF2B5EF4-FFF2-40B4-BE49-F238E27FC236}">
                <a16:creationId xmlns:a16="http://schemas.microsoft.com/office/drawing/2014/main" id="{76D8A432-1DB6-914B-A1CC-FBFE95DF248D}"/>
              </a:ext>
            </a:extLst>
          </p:cNvPr>
          <p:cNvSpPr>
            <a:spLocks noChangeArrowheads="1"/>
          </p:cNvSpPr>
          <p:nvPr/>
        </p:nvSpPr>
        <p:spPr bwMode="auto">
          <a:xfrm>
            <a:off x="6793523" y="3757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10" name="Oval 9">
            <a:extLst>
              <a:ext uri="{FF2B5EF4-FFF2-40B4-BE49-F238E27FC236}">
                <a16:creationId xmlns:a16="http://schemas.microsoft.com/office/drawing/2014/main" id="{99BE2EB2-B379-4442-A3C8-9BFA7EF7498C}"/>
              </a:ext>
            </a:extLst>
          </p:cNvPr>
          <p:cNvSpPr>
            <a:spLocks noChangeArrowheads="1"/>
          </p:cNvSpPr>
          <p:nvPr/>
        </p:nvSpPr>
        <p:spPr bwMode="auto">
          <a:xfrm>
            <a:off x="4507523" y="2614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rPr>
              <a:t>40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11" name="Oval 10">
            <a:extLst>
              <a:ext uri="{FF2B5EF4-FFF2-40B4-BE49-F238E27FC236}">
                <a16:creationId xmlns:a16="http://schemas.microsoft.com/office/drawing/2014/main" id="{C0F1B8DF-AB66-7641-B962-6E77E0D3814C}"/>
              </a:ext>
            </a:extLst>
          </p:cNvPr>
          <p:cNvSpPr>
            <a:spLocks noChangeArrowheads="1"/>
          </p:cNvSpPr>
          <p:nvPr/>
        </p:nvSpPr>
        <p:spPr bwMode="auto">
          <a:xfrm>
            <a:off x="3593123" y="3757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12" name="Oval 11">
            <a:extLst>
              <a:ext uri="{FF2B5EF4-FFF2-40B4-BE49-F238E27FC236}">
                <a16:creationId xmlns:a16="http://schemas.microsoft.com/office/drawing/2014/main" id="{E6EBF159-6496-824C-8914-9988D4C31E59}"/>
              </a:ext>
            </a:extLst>
          </p:cNvPr>
          <p:cNvSpPr>
            <a:spLocks noChangeArrowheads="1"/>
          </p:cNvSpPr>
          <p:nvPr/>
        </p:nvSpPr>
        <p:spPr bwMode="auto">
          <a:xfrm>
            <a:off x="2145323" y="37572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25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13" name="Oval 12">
            <a:extLst>
              <a:ext uri="{FF2B5EF4-FFF2-40B4-BE49-F238E27FC236}">
                <a16:creationId xmlns:a16="http://schemas.microsoft.com/office/drawing/2014/main" id="{A2EECB98-7E10-F64F-817A-39CDBA94D352}"/>
              </a:ext>
            </a:extLst>
          </p:cNvPr>
          <p:cNvSpPr>
            <a:spLocks noChangeArrowheads="1"/>
          </p:cNvSpPr>
          <p:nvPr/>
        </p:nvSpPr>
        <p:spPr bwMode="auto">
          <a:xfrm>
            <a:off x="1535723" y="47478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23</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14" name="Oval 13">
            <a:extLst>
              <a:ext uri="{FF2B5EF4-FFF2-40B4-BE49-F238E27FC236}">
                <a16:creationId xmlns:a16="http://schemas.microsoft.com/office/drawing/2014/main" id="{8CF1DEAA-51B1-7345-A098-B3368C687047}"/>
              </a:ext>
            </a:extLst>
          </p:cNvPr>
          <p:cNvSpPr>
            <a:spLocks noChangeArrowheads="1"/>
          </p:cNvSpPr>
          <p:nvPr/>
        </p:nvSpPr>
        <p:spPr bwMode="auto">
          <a:xfrm>
            <a:off x="7784123" y="4747846"/>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88</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15" name="Line 14">
            <a:extLst>
              <a:ext uri="{FF2B5EF4-FFF2-40B4-BE49-F238E27FC236}">
                <a16:creationId xmlns:a16="http://schemas.microsoft.com/office/drawing/2014/main" id="{5EE6C7BD-5CF9-BE44-9FE9-ECBF8ECC9D2A}"/>
              </a:ext>
            </a:extLst>
          </p:cNvPr>
          <p:cNvSpPr>
            <a:spLocks noChangeShapeType="1"/>
          </p:cNvSpPr>
          <p:nvPr/>
        </p:nvSpPr>
        <p:spPr bwMode="auto">
          <a:xfrm flipH="1">
            <a:off x="3593123" y="1242646"/>
            <a:ext cx="914400" cy="5334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6" name="Line 15">
            <a:extLst>
              <a:ext uri="{FF2B5EF4-FFF2-40B4-BE49-F238E27FC236}">
                <a16:creationId xmlns:a16="http://schemas.microsoft.com/office/drawing/2014/main" id="{B82AB478-EEBE-E741-9AC2-6E5322847ED0}"/>
              </a:ext>
            </a:extLst>
          </p:cNvPr>
          <p:cNvSpPr>
            <a:spLocks noChangeShapeType="1"/>
          </p:cNvSpPr>
          <p:nvPr/>
        </p:nvSpPr>
        <p:spPr bwMode="auto">
          <a:xfrm flipH="1">
            <a:off x="2069123" y="2157046"/>
            <a:ext cx="838200" cy="5334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7" name="Line 16">
            <a:extLst>
              <a:ext uri="{FF2B5EF4-FFF2-40B4-BE49-F238E27FC236}">
                <a16:creationId xmlns:a16="http://schemas.microsoft.com/office/drawing/2014/main" id="{061C2310-DEB3-7340-886F-4C51EE559D48}"/>
              </a:ext>
            </a:extLst>
          </p:cNvPr>
          <p:cNvSpPr>
            <a:spLocks noChangeShapeType="1"/>
          </p:cNvSpPr>
          <p:nvPr/>
        </p:nvSpPr>
        <p:spPr bwMode="auto">
          <a:xfrm>
            <a:off x="5193323" y="1242646"/>
            <a:ext cx="1143000" cy="5334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8" name="Line 17">
            <a:extLst>
              <a:ext uri="{FF2B5EF4-FFF2-40B4-BE49-F238E27FC236}">
                <a16:creationId xmlns:a16="http://schemas.microsoft.com/office/drawing/2014/main" id="{2CA11682-4E80-094B-985F-3B39BD23C75A}"/>
              </a:ext>
            </a:extLst>
          </p:cNvPr>
          <p:cNvSpPr>
            <a:spLocks noChangeShapeType="1"/>
          </p:cNvSpPr>
          <p:nvPr/>
        </p:nvSpPr>
        <p:spPr bwMode="auto">
          <a:xfrm>
            <a:off x="3593123" y="2157046"/>
            <a:ext cx="9906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9" name="Line 18">
            <a:extLst>
              <a:ext uri="{FF2B5EF4-FFF2-40B4-BE49-F238E27FC236}">
                <a16:creationId xmlns:a16="http://schemas.microsoft.com/office/drawing/2014/main" id="{916CE2C8-A7DB-B84B-84EB-9273E38F1C08}"/>
              </a:ext>
            </a:extLst>
          </p:cNvPr>
          <p:cNvSpPr>
            <a:spLocks noChangeShapeType="1"/>
          </p:cNvSpPr>
          <p:nvPr/>
        </p:nvSpPr>
        <p:spPr bwMode="auto">
          <a:xfrm flipH="1">
            <a:off x="1078523" y="3223846"/>
            <a:ext cx="457200" cy="5334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0" name="Line 19">
            <a:extLst>
              <a:ext uri="{FF2B5EF4-FFF2-40B4-BE49-F238E27FC236}">
                <a16:creationId xmlns:a16="http://schemas.microsoft.com/office/drawing/2014/main" id="{BFE1C5D5-4005-A640-A5BB-9703C3834D80}"/>
              </a:ext>
            </a:extLst>
          </p:cNvPr>
          <p:cNvSpPr>
            <a:spLocks noChangeShapeType="1"/>
          </p:cNvSpPr>
          <p:nvPr/>
        </p:nvSpPr>
        <p:spPr bwMode="auto">
          <a:xfrm>
            <a:off x="1916723" y="3147646"/>
            <a:ext cx="5334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1" name="Line 20">
            <a:extLst>
              <a:ext uri="{FF2B5EF4-FFF2-40B4-BE49-F238E27FC236}">
                <a16:creationId xmlns:a16="http://schemas.microsoft.com/office/drawing/2014/main" id="{6C08BAE8-0A2E-A842-94B9-1B33D0631B37}"/>
              </a:ext>
            </a:extLst>
          </p:cNvPr>
          <p:cNvSpPr>
            <a:spLocks noChangeShapeType="1"/>
          </p:cNvSpPr>
          <p:nvPr/>
        </p:nvSpPr>
        <p:spPr bwMode="auto">
          <a:xfrm flipH="1">
            <a:off x="1916723" y="4366846"/>
            <a:ext cx="457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2" name="Line 21">
            <a:extLst>
              <a:ext uri="{FF2B5EF4-FFF2-40B4-BE49-F238E27FC236}">
                <a16:creationId xmlns:a16="http://schemas.microsoft.com/office/drawing/2014/main" id="{BBA5F3FC-D883-D546-883F-CCDD3871C849}"/>
              </a:ext>
            </a:extLst>
          </p:cNvPr>
          <p:cNvSpPr>
            <a:spLocks noChangeShapeType="1"/>
          </p:cNvSpPr>
          <p:nvPr/>
        </p:nvSpPr>
        <p:spPr bwMode="auto">
          <a:xfrm flipH="1">
            <a:off x="3974123" y="3147646"/>
            <a:ext cx="6096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3" name="Line 22">
            <a:extLst>
              <a:ext uri="{FF2B5EF4-FFF2-40B4-BE49-F238E27FC236}">
                <a16:creationId xmlns:a16="http://schemas.microsoft.com/office/drawing/2014/main" id="{034B75B8-867A-574F-B2A3-E8B5D301F269}"/>
              </a:ext>
            </a:extLst>
          </p:cNvPr>
          <p:cNvSpPr>
            <a:spLocks noChangeShapeType="1"/>
          </p:cNvSpPr>
          <p:nvPr/>
        </p:nvSpPr>
        <p:spPr bwMode="auto">
          <a:xfrm>
            <a:off x="7022123" y="2157046"/>
            <a:ext cx="838200" cy="5334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4" name="Line 23">
            <a:extLst>
              <a:ext uri="{FF2B5EF4-FFF2-40B4-BE49-F238E27FC236}">
                <a16:creationId xmlns:a16="http://schemas.microsoft.com/office/drawing/2014/main" id="{12CD4432-4281-0A44-A38C-48FADCBD6B9A}"/>
              </a:ext>
            </a:extLst>
          </p:cNvPr>
          <p:cNvSpPr>
            <a:spLocks noChangeShapeType="1"/>
          </p:cNvSpPr>
          <p:nvPr/>
        </p:nvSpPr>
        <p:spPr bwMode="auto">
          <a:xfrm flipH="1">
            <a:off x="7403123" y="3223846"/>
            <a:ext cx="5334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5" name="Line 24">
            <a:extLst>
              <a:ext uri="{FF2B5EF4-FFF2-40B4-BE49-F238E27FC236}">
                <a16:creationId xmlns:a16="http://schemas.microsoft.com/office/drawing/2014/main" id="{C83DF2B7-FA8E-754E-9274-D449391B04AD}"/>
              </a:ext>
            </a:extLst>
          </p:cNvPr>
          <p:cNvSpPr>
            <a:spLocks noChangeShapeType="1"/>
          </p:cNvSpPr>
          <p:nvPr/>
        </p:nvSpPr>
        <p:spPr bwMode="auto">
          <a:xfrm>
            <a:off x="7326923" y="4290646"/>
            <a:ext cx="6858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6" name="Text Box 25">
            <a:extLst>
              <a:ext uri="{FF2B5EF4-FFF2-40B4-BE49-F238E27FC236}">
                <a16:creationId xmlns:a16="http://schemas.microsoft.com/office/drawing/2014/main" id="{A02B4C95-DF48-5F4B-B2DE-D26D8AAAF25B}"/>
              </a:ext>
            </a:extLst>
          </p:cNvPr>
          <p:cNvSpPr txBox="1">
            <a:spLocks noChangeArrowheads="1"/>
          </p:cNvSpPr>
          <p:nvPr/>
        </p:nvSpPr>
        <p:spPr bwMode="auto">
          <a:xfrm>
            <a:off x="773723" y="556846"/>
            <a:ext cx="103425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400" b="1"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rPr>
              <a:t>例</a:t>
            </a:r>
            <a:r>
              <a:rPr kumimoji="1" lang="en-US" altLang="zh-CN" sz="4400" b="1"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rPr>
              <a:t>:</a:t>
            </a:r>
            <a:endParaRPr kumimoji="1" lang="en-US" altLang="zh-CN" sz="2400" b="0"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endParaRPr>
          </a:p>
        </p:txBody>
      </p:sp>
      <p:sp>
        <p:nvSpPr>
          <p:cNvPr id="27" name="Text Box 26">
            <a:extLst>
              <a:ext uri="{FF2B5EF4-FFF2-40B4-BE49-F238E27FC236}">
                <a16:creationId xmlns:a16="http://schemas.microsoft.com/office/drawing/2014/main" id="{5DB1FF37-21E8-BC4A-B8B0-C2E427BFB593}"/>
              </a:ext>
            </a:extLst>
          </p:cNvPr>
          <p:cNvSpPr txBox="1">
            <a:spLocks noChangeArrowheads="1"/>
          </p:cNvSpPr>
          <p:nvPr/>
        </p:nvSpPr>
        <p:spPr bwMode="auto">
          <a:xfrm>
            <a:off x="3839979" y="5433646"/>
            <a:ext cx="37734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是二叉排序树。</a:t>
            </a:r>
            <a:endParaRPr kumimoji="1" lang="zh-CN" altLang="en-US" sz="3600" b="0" i="0" u="none" strike="noStrike" kern="1200" cap="none" spc="0" normalizeH="0" baseline="0" noProof="0" dirty="0">
              <a:ln>
                <a:noFill/>
              </a:ln>
              <a:effectLst/>
              <a:uLnTx/>
              <a:uFillTx/>
              <a:latin typeface="SimHei" panose="02010609060101010101" pitchFamily="49" charset="-122"/>
              <a:ea typeface="SimHei" panose="02010609060101010101" pitchFamily="49" charset="-122"/>
            </a:endParaRPr>
          </a:p>
        </p:txBody>
      </p:sp>
      <p:sp>
        <p:nvSpPr>
          <p:cNvPr id="28" name="Line 27">
            <a:extLst>
              <a:ext uri="{FF2B5EF4-FFF2-40B4-BE49-F238E27FC236}">
                <a16:creationId xmlns:a16="http://schemas.microsoft.com/office/drawing/2014/main" id="{5EB1336B-293D-814D-965C-E19B7EF61347}"/>
              </a:ext>
            </a:extLst>
          </p:cNvPr>
          <p:cNvSpPr>
            <a:spLocks noChangeShapeType="1"/>
          </p:cNvSpPr>
          <p:nvPr/>
        </p:nvSpPr>
        <p:spPr bwMode="auto">
          <a:xfrm>
            <a:off x="5193323" y="3071446"/>
            <a:ext cx="762000" cy="762000"/>
          </a:xfrm>
          <a:prstGeom prst="line">
            <a:avLst/>
          </a:prstGeom>
          <a:noFill/>
          <a:ln w="38100">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9" name="Oval 28">
            <a:extLst>
              <a:ext uri="{FF2B5EF4-FFF2-40B4-BE49-F238E27FC236}">
                <a16:creationId xmlns:a16="http://schemas.microsoft.com/office/drawing/2014/main" id="{BC6C07E4-DD8F-FF4A-83B5-D144E2CBD562}"/>
              </a:ext>
            </a:extLst>
          </p:cNvPr>
          <p:cNvSpPr>
            <a:spLocks noChangeArrowheads="1"/>
          </p:cNvSpPr>
          <p:nvPr/>
        </p:nvSpPr>
        <p:spPr bwMode="auto">
          <a:xfrm>
            <a:off x="5726723" y="3833446"/>
            <a:ext cx="762000" cy="533400"/>
          </a:xfrm>
          <a:prstGeom prst="ellipse">
            <a:avLst/>
          </a:prstGeom>
          <a:solidFill>
            <a:srgbClr val="CCFFCC"/>
          </a:solidFill>
          <a:ln w="3810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rPr>
              <a:t>66</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宋体" panose="02010600030101010101" pitchFamily="2" charset="-122"/>
              <a:cs typeface="+mn-cs"/>
            </a:endParaRPr>
          </a:p>
        </p:txBody>
      </p:sp>
      <p:sp>
        <p:nvSpPr>
          <p:cNvPr id="30" name="Text Box 29">
            <a:extLst>
              <a:ext uri="{FF2B5EF4-FFF2-40B4-BE49-F238E27FC236}">
                <a16:creationId xmlns:a16="http://schemas.microsoft.com/office/drawing/2014/main" id="{9DBACCFF-3D86-CD4B-ACF7-52F52EE46E9D}"/>
              </a:ext>
            </a:extLst>
          </p:cNvPr>
          <p:cNvSpPr txBox="1">
            <a:spLocks noChangeArrowheads="1"/>
          </p:cNvSpPr>
          <p:nvPr/>
        </p:nvSpPr>
        <p:spPr bwMode="auto">
          <a:xfrm>
            <a:off x="3008129" y="5205046"/>
            <a:ext cx="9525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6000" b="1" i="0" u="none" strike="noStrike" kern="1200" cap="none" spc="0" normalizeH="0" baseline="0" noProof="0" dirty="0">
                <a:ln>
                  <a:noFill/>
                </a:ln>
                <a:solidFill>
                  <a:srgbClr val="00B0F0"/>
                </a:solidFill>
                <a:effectLst/>
                <a:uLnTx/>
                <a:uFillTx/>
                <a:latin typeface="SimHei" panose="02010609060101010101" pitchFamily="49" charset="-122"/>
                <a:ea typeface="SimHei" panose="02010609060101010101" pitchFamily="49" charset="-122"/>
              </a:rPr>
              <a:t>不</a:t>
            </a:r>
            <a:endParaRPr kumimoji="1" lang="zh-CN" altLang="en-US" sz="6000" b="0" i="0" u="none" strike="noStrike" kern="1200" cap="none" spc="0" normalizeH="0" baseline="0" noProof="0" dirty="0">
              <a:ln>
                <a:noFill/>
              </a:ln>
              <a:solidFill>
                <a:srgbClr val="00B0F0"/>
              </a:solidFill>
              <a:effectLst/>
              <a:uLnTx/>
              <a:uFillTx/>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17885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lide(fromTop)">
                                      <p:cBhvr>
                                        <p:cTn id="13" dur="500"/>
                                        <p:tgtEl>
                                          <p:spTgt spid="3"/>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4"/>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5"/>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499"/>
                                          </p:stCondLst>
                                        </p:cTn>
                                        <p:tgtEl>
                                          <p:spTgt spid="7"/>
                                        </p:tgtEl>
                                        <p:attrNameLst>
                                          <p:attrName>style.visibility</p:attrName>
                                        </p:attrNameLst>
                                      </p:cBhvr>
                                      <p:to>
                                        <p:strVal val="visible"/>
                                      </p:to>
                                    </p:se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499"/>
                                          </p:stCondLst>
                                        </p:cTn>
                                        <p:tgtEl>
                                          <p:spTgt spid="8"/>
                                        </p:tgtEl>
                                        <p:attrNameLst>
                                          <p:attrName>style.visibility</p:attrName>
                                        </p:attrNameLst>
                                      </p:cBhvr>
                                      <p:to>
                                        <p:strVal val="visible"/>
                                      </p:to>
                                    </p:set>
                                  </p:childTnLst>
                                </p:cTn>
                              </p:par>
                            </p:childTnLst>
                          </p:cTn>
                        </p:par>
                        <p:par>
                          <p:cTn id="29" fill="hold">
                            <p:stCondLst>
                              <p:cond delay="3000"/>
                            </p:stCondLst>
                            <p:childTnLst>
                              <p:par>
                                <p:cTn id="30" presetID="1" presetClass="entr" presetSubtype="0" fill="hold" grpId="0" nodeType="afterEffect">
                                  <p:stCondLst>
                                    <p:cond delay="0"/>
                                  </p:stCondLst>
                                  <p:childTnLst>
                                    <p:set>
                                      <p:cBhvr>
                                        <p:cTn id="31" dur="1" fill="hold">
                                          <p:stCondLst>
                                            <p:cond delay="499"/>
                                          </p:stCondLst>
                                        </p:cTn>
                                        <p:tgtEl>
                                          <p:spTgt spid="9"/>
                                        </p:tgtEl>
                                        <p:attrNameLst>
                                          <p:attrName>style.visibility</p:attrName>
                                        </p:attrNameLst>
                                      </p:cBhvr>
                                      <p:to>
                                        <p:strVal val="visible"/>
                                      </p:to>
                                    </p:set>
                                  </p:childTnLst>
                                </p:cTn>
                              </p:par>
                            </p:childTnLst>
                          </p:cTn>
                        </p:par>
                        <p:par>
                          <p:cTn id="32" fill="hold">
                            <p:stCondLst>
                              <p:cond delay="3500"/>
                            </p:stCondLst>
                            <p:childTnLst>
                              <p:par>
                                <p:cTn id="33" presetID="1" presetClass="entr" presetSubtype="0" fill="hold" grpId="0" nodeType="afterEffect">
                                  <p:stCondLst>
                                    <p:cond delay="0"/>
                                  </p:stCondLst>
                                  <p:childTnLst>
                                    <p:set>
                                      <p:cBhvr>
                                        <p:cTn id="34" dur="1" fill="hold">
                                          <p:stCondLst>
                                            <p:cond delay="499"/>
                                          </p:stCondLst>
                                        </p:cTn>
                                        <p:tgtEl>
                                          <p:spTgt spid="10"/>
                                        </p:tgtEl>
                                        <p:attrNameLst>
                                          <p:attrName>style.visibility</p:attrName>
                                        </p:attrNameLst>
                                      </p:cBhvr>
                                      <p:to>
                                        <p:strVal val="visible"/>
                                      </p:to>
                                    </p:set>
                                  </p:childTnLst>
                                </p:cTn>
                              </p:par>
                            </p:childTnLst>
                          </p:cTn>
                        </p:par>
                        <p:par>
                          <p:cTn id="35" fill="hold">
                            <p:stCondLst>
                              <p:cond delay="4000"/>
                            </p:stCondLst>
                            <p:childTnLst>
                              <p:par>
                                <p:cTn id="36" presetID="1" presetClass="entr" presetSubtype="0" fill="hold" grpId="0" nodeType="afterEffect">
                                  <p:stCondLst>
                                    <p:cond delay="0"/>
                                  </p:stCondLst>
                                  <p:childTnLst>
                                    <p:set>
                                      <p:cBhvr>
                                        <p:cTn id="37" dur="1" fill="hold">
                                          <p:stCondLst>
                                            <p:cond delay="499"/>
                                          </p:stCondLst>
                                        </p:cTn>
                                        <p:tgtEl>
                                          <p:spTgt spid="11"/>
                                        </p:tgtEl>
                                        <p:attrNameLst>
                                          <p:attrName>style.visibility</p:attrName>
                                        </p:attrNameLst>
                                      </p:cBhvr>
                                      <p:to>
                                        <p:strVal val="visible"/>
                                      </p:to>
                                    </p:set>
                                  </p:childTnLst>
                                </p:cTn>
                              </p:par>
                            </p:childTnLst>
                          </p:cTn>
                        </p:par>
                        <p:par>
                          <p:cTn id="38" fill="hold">
                            <p:stCondLst>
                              <p:cond delay="4500"/>
                            </p:stCondLst>
                            <p:childTnLst>
                              <p:par>
                                <p:cTn id="39" presetID="1" presetClass="entr" presetSubtype="0" fill="hold" grpId="0" nodeType="afterEffect">
                                  <p:stCondLst>
                                    <p:cond delay="0"/>
                                  </p:stCondLst>
                                  <p:childTnLst>
                                    <p:set>
                                      <p:cBhvr>
                                        <p:cTn id="40" dur="1" fill="hold">
                                          <p:stCondLst>
                                            <p:cond delay="499"/>
                                          </p:stCondLst>
                                        </p:cTn>
                                        <p:tgtEl>
                                          <p:spTgt spid="12"/>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499"/>
                                          </p:stCondLst>
                                        </p:cTn>
                                        <p:tgtEl>
                                          <p:spTgt spid="13"/>
                                        </p:tgtEl>
                                        <p:attrNameLst>
                                          <p:attrName>style.visibility</p:attrName>
                                        </p:attrNameLst>
                                      </p:cBhvr>
                                      <p:to>
                                        <p:strVal val="visible"/>
                                      </p:to>
                                    </p:set>
                                  </p:childTnLst>
                                </p:cTn>
                              </p:par>
                            </p:childTnLst>
                          </p:cTn>
                        </p:par>
                        <p:par>
                          <p:cTn id="44" fill="hold">
                            <p:stCondLst>
                              <p:cond delay="5500"/>
                            </p:stCondLst>
                            <p:childTnLst>
                              <p:par>
                                <p:cTn id="45" presetID="1" presetClass="entr" presetSubtype="0" fill="hold" grpId="0" nodeType="afterEffect">
                                  <p:stCondLst>
                                    <p:cond delay="0"/>
                                  </p:stCondLst>
                                  <p:childTnLst>
                                    <p:set>
                                      <p:cBhvr>
                                        <p:cTn id="46" dur="1" fill="hold">
                                          <p:stCondLst>
                                            <p:cond delay="499"/>
                                          </p:stCondLst>
                                        </p:cTn>
                                        <p:tgtEl>
                                          <p:spTgt spid="14"/>
                                        </p:tgtEl>
                                        <p:attrNameLst>
                                          <p:attrName>style.visibility</p:attrName>
                                        </p:attrNameLst>
                                      </p:cBhvr>
                                      <p:to>
                                        <p:strVal val="visible"/>
                                      </p:to>
                                    </p:set>
                                  </p:childTnLst>
                                </p:cTn>
                              </p:par>
                            </p:childTnLst>
                          </p:cTn>
                        </p:par>
                        <p:par>
                          <p:cTn id="47" fill="hold">
                            <p:stCondLst>
                              <p:cond delay="6000"/>
                            </p:stCondLst>
                            <p:childTnLst>
                              <p:par>
                                <p:cTn id="48" presetID="1" presetClass="entr" presetSubtype="0" fill="hold" nodeType="afterEffect">
                                  <p:stCondLst>
                                    <p:cond delay="0"/>
                                  </p:stCondLst>
                                  <p:childTnLst>
                                    <p:set>
                                      <p:cBhvr>
                                        <p:cTn id="49" dur="1" fill="hold">
                                          <p:stCondLst>
                                            <p:cond delay="499"/>
                                          </p:stCondLst>
                                        </p:cTn>
                                        <p:tgtEl>
                                          <p:spTgt spid="15"/>
                                        </p:tgtEl>
                                        <p:attrNameLst>
                                          <p:attrName>style.visibility</p:attrName>
                                        </p:attrNameLst>
                                      </p:cBhvr>
                                      <p:to>
                                        <p:strVal val="visible"/>
                                      </p:to>
                                    </p:set>
                                  </p:childTnLst>
                                </p:cTn>
                              </p:par>
                            </p:childTnLst>
                          </p:cTn>
                        </p:par>
                        <p:par>
                          <p:cTn id="50" fill="hold">
                            <p:stCondLst>
                              <p:cond delay="6500"/>
                            </p:stCondLst>
                            <p:childTnLst>
                              <p:par>
                                <p:cTn id="51" presetID="1" presetClass="entr" presetSubtype="0" fill="hold" nodeType="afterEffect">
                                  <p:stCondLst>
                                    <p:cond delay="0"/>
                                  </p:stCondLst>
                                  <p:childTnLst>
                                    <p:set>
                                      <p:cBhvr>
                                        <p:cTn id="52" dur="1" fill="hold">
                                          <p:stCondLst>
                                            <p:cond delay="499"/>
                                          </p:stCondLst>
                                        </p:cTn>
                                        <p:tgtEl>
                                          <p:spTgt spid="16"/>
                                        </p:tgtEl>
                                        <p:attrNameLst>
                                          <p:attrName>style.visibility</p:attrName>
                                        </p:attrNameLst>
                                      </p:cBhvr>
                                      <p:to>
                                        <p:strVal val="visible"/>
                                      </p:to>
                                    </p:set>
                                  </p:childTnLst>
                                </p:cTn>
                              </p:par>
                            </p:childTnLst>
                          </p:cTn>
                        </p:par>
                        <p:par>
                          <p:cTn id="53" fill="hold">
                            <p:stCondLst>
                              <p:cond delay="7000"/>
                            </p:stCondLst>
                            <p:childTnLst>
                              <p:par>
                                <p:cTn id="54" presetID="1" presetClass="entr" presetSubtype="0" fill="hold" nodeType="afterEffect">
                                  <p:stCondLst>
                                    <p:cond delay="0"/>
                                  </p:stCondLst>
                                  <p:childTnLst>
                                    <p:set>
                                      <p:cBhvr>
                                        <p:cTn id="55" dur="1" fill="hold">
                                          <p:stCondLst>
                                            <p:cond delay="499"/>
                                          </p:stCondLst>
                                        </p:cTn>
                                        <p:tgtEl>
                                          <p:spTgt spid="17"/>
                                        </p:tgtEl>
                                        <p:attrNameLst>
                                          <p:attrName>style.visibility</p:attrName>
                                        </p:attrNameLst>
                                      </p:cBhvr>
                                      <p:to>
                                        <p:strVal val="visible"/>
                                      </p:to>
                                    </p:set>
                                  </p:childTnLst>
                                </p:cTn>
                              </p:par>
                            </p:childTnLst>
                          </p:cTn>
                        </p:par>
                        <p:par>
                          <p:cTn id="56" fill="hold">
                            <p:stCondLst>
                              <p:cond delay="7500"/>
                            </p:stCondLst>
                            <p:childTnLst>
                              <p:par>
                                <p:cTn id="57" presetID="1" presetClass="entr" presetSubtype="0" fill="hold" nodeType="afterEffect">
                                  <p:stCondLst>
                                    <p:cond delay="0"/>
                                  </p:stCondLst>
                                  <p:childTnLst>
                                    <p:set>
                                      <p:cBhvr>
                                        <p:cTn id="58" dur="1" fill="hold">
                                          <p:stCondLst>
                                            <p:cond delay="499"/>
                                          </p:stCondLst>
                                        </p:cTn>
                                        <p:tgtEl>
                                          <p:spTgt spid="18"/>
                                        </p:tgtEl>
                                        <p:attrNameLst>
                                          <p:attrName>style.visibility</p:attrName>
                                        </p:attrNameLst>
                                      </p:cBhvr>
                                      <p:to>
                                        <p:strVal val="visible"/>
                                      </p:to>
                                    </p:set>
                                  </p:childTnLst>
                                </p:cTn>
                              </p:par>
                            </p:childTnLst>
                          </p:cTn>
                        </p:par>
                        <p:par>
                          <p:cTn id="59" fill="hold">
                            <p:stCondLst>
                              <p:cond delay="8000"/>
                            </p:stCondLst>
                            <p:childTnLst>
                              <p:par>
                                <p:cTn id="60" presetID="1" presetClass="entr" presetSubtype="0" fill="hold" nodeType="afterEffect">
                                  <p:stCondLst>
                                    <p:cond delay="0"/>
                                  </p:stCondLst>
                                  <p:childTnLst>
                                    <p:set>
                                      <p:cBhvr>
                                        <p:cTn id="61" dur="1" fill="hold">
                                          <p:stCondLst>
                                            <p:cond delay="499"/>
                                          </p:stCondLst>
                                        </p:cTn>
                                        <p:tgtEl>
                                          <p:spTgt spid="19"/>
                                        </p:tgtEl>
                                        <p:attrNameLst>
                                          <p:attrName>style.visibility</p:attrName>
                                        </p:attrNameLst>
                                      </p:cBhvr>
                                      <p:to>
                                        <p:strVal val="visible"/>
                                      </p:to>
                                    </p:set>
                                  </p:childTnLst>
                                </p:cTn>
                              </p:par>
                            </p:childTnLst>
                          </p:cTn>
                        </p:par>
                        <p:par>
                          <p:cTn id="62" fill="hold">
                            <p:stCondLst>
                              <p:cond delay="8500"/>
                            </p:stCondLst>
                            <p:childTnLst>
                              <p:par>
                                <p:cTn id="63" presetID="1" presetClass="entr" presetSubtype="0" fill="hold" nodeType="afterEffect">
                                  <p:stCondLst>
                                    <p:cond delay="0"/>
                                  </p:stCondLst>
                                  <p:childTnLst>
                                    <p:set>
                                      <p:cBhvr>
                                        <p:cTn id="64" dur="1" fill="hold">
                                          <p:stCondLst>
                                            <p:cond delay="499"/>
                                          </p:stCondLst>
                                        </p:cTn>
                                        <p:tgtEl>
                                          <p:spTgt spid="20"/>
                                        </p:tgtEl>
                                        <p:attrNameLst>
                                          <p:attrName>style.visibility</p:attrName>
                                        </p:attrNameLst>
                                      </p:cBhvr>
                                      <p:to>
                                        <p:strVal val="visible"/>
                                      </p:to>
                                    </p:set>
                                  </p:childTnLst>
                                </p:cTn>
                              </p:par>
                            </p:childTnLst>
                          </p:cTn>
                        </p:par>
                        <p:par>
                          <p:cTn id="65" fill="hold">
                            <p:stCondLst>
                              <p:cond delay="9000"/>
                            </p:stCondLst>
                            <p:childTnLst>
                              <p:par>
                                <p:cTn id="66" presetID="1" presetClass="entr" presetSubtype="0" fill="hold" nodeType="afterEffect">
                                  <p:stCondLst>
                                    <p:cond delay="0"/>
                                  </p:stCondLst>
                                  <p:childTnLst>
                                    <p:set>
                                      <p:cBhvr>
                                        <p:cTn id="67" dur="1" fill="hold">
                                          <p:stCondLst>
                                            <p:cond delay="499"/>
                                          </p:stCondLst>
                                        </p:cTn>
                                        <p:tgtEl>
                                          <p:spTgt spid="21"/>
                                        </p:tgtEl>
                                        <p:attrNameLst>
                                          <p:attrName>style.visibility</p:attrName>
                                        </p:attrNameLst>
                                      </p:cBhvr>
                                      <p:to>
                                        <p:strVal val="visible"/>
                                      </p:to>
                                    </p:set>
                                  </p:childTnLst>
                                </p:cTn>
                              </p:par>
                            </p:childTnLst>
                          </p:cTn>
                        </p:par>
                        <p:par>
                          <p:cTn id="68" fill="hold">
                            <p:stCondLst>
                              <p:cond delay="9500"/>
                            </p:stCondLst>
                            <p:childTnLst>
                              <p:par>
                                <p:cTn id="69" presetID="1" presetClass="entr" presetSubtype="0" fill="hold" nodeType="afterEffect">
                                  <p:stCondLst>
                                    <p:cond delay="0"/>
                                  </p:stCondLst>
                                  <p:childTnLst>
                                    <p:set>
                                      <p:cBhvr>
                                        <p:cTn id="70" dur="1" fill="hold">
                                          <p:stCondLst>
                                            <p:cond delay="499"/>
                                          </p:stCondLst>
                                        </p:cTn>
                                        <p:tgtEl>
                                          <p:spTgt spid="22"/>
                                        </p:tgtEl>
                                        <p:attrNameLst>
                                          <p:attrName>style.visibility</p:attrName>
                                        </p:attrNameLst>
                                      </p:cBhvr>
                                      <p:to>
                                        <p:strVal val="visible"/>
                                      </p:to>
                                    </p:set>
                                  </p:childTnLst>
                                </p:cTn>
                              </p:par>
                            </p:childTnLst>
                          </p:cTn>
                        </p:par>
                        <p:par>
                          <p:cTn id="71" fill="hold">
                            <p:stCondLst>
                              <p:cond delay="10000"/>
                            </p:stCondLst>
                            <p:childTnLst>
                              <p:par>
                                <p:cTn id="72" presetID="1" presetClass="entr" presetSubtype="0" fill="hold" nodeType="afterEffect">
                                  <p:stCondLst>
                                    <p:cond delay="0"/>
                                  </p:stCondLst>
                                  <p:childTnLst>
                                    <p:set>
                                      <p:cBhvr>
                                        <p:cTn id="73" dur="1" fill="hold">
                                          <p:stCondLst>
                                            <p:cond delay="499"/>
                                          </p:stCondLst>
                                        </p:cTn>
                                        <p:tgtEl>
                                          <p:spTgt spid="23"/>
                                        </p:tgtEl>
                                        <p:attrNameLst>
                                          <p:attrName>style.visibility</p:attrName>
                                        </p:attrNameLst>
                                      </p:cBhvr>
                                      <p:to>
                                        <p:strVal val="visible"/>
                                      </p:to>
                                    </p:set>
                                  </p:childTnLst>
                                </p:cTn>
                              </p:par>
                            </p:childTnLst>
                          </p:cTn>
                        </p:par>
                        <p:par>
                          <p:cTn id="74" fill="hold">
                            <p:stCondLst>
                              <p:cond delay="10500"/>
                            </p:stCondLst>
                            <p:childTnLst>
                              <p:par>
                                <p:cTn id="75" presetID="1" presetClass="entr" presetSubtype="0" fill="hold" nodeType="afterEffect">
                                  <p:stCondLst>
                                    <p:cond delay="0"/>
                                  </p:stCondLst>
                                  <p:childTnLst>
                                    <p:set>
                                      <p:cBhvr>
                                        <p:cTn id="76" dur="1" fill="hold">
                                          <p:stCondLst>
                                            <p:cond delay="499"/>
                                          </p:stCondLst>
                                        </p:cTn>
                                        <p:tgtEl>
                                          <p:spTgt spid="24"/>
                                        </p:tgtEl>
                                        <p:attrNameLst>
                                          <p:attrName>style.visibility</p:attrName>
                                        </p:attrNameLst>
                                      </p:cBhvr>
                                      <p:to>
                                        <p:strVal val="visible"/>
                                      </p:to>
                                    </p:set>
                                  </p:childTnLst>
                                </p:cTn>
                              </p:par>
                            </p:childTnLst>
                          </p:cTn>
                        </p:par>
                        <p:par>
                          <p:cTn id="77" fill="hold">
                            <p:stCondLst>
                              <p:cond delay="11000"/>
                            </p:stCondLst>
                            <p:childTnLst>
                              <p:par>
                                <p:cTn id="78" presetID="1" presetClass="entr" presetSubtype="0" fill="hold" nodeType="afterEffect">
                                  <p:stCondLst>
                                    <p:cond delay="0"/>
                                  </p:stCondLst>
                                  <p:childTnLst>
                                    <p:set>
                                      <p:cBhvr>
                                        <p:cTn id="79" dur="1" fill="hold">
                                          <p:stCondLst>
                                            <p:cond delay="499"/>
                                          </p:stCondLst>
                                        </p:cTn>
                                        <p:tgtEl>
                                          <p:spTgt spid="2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left)">
                                      <p:cBhvr>
                                        <p:cTn id="84" dur="500"/>
                                        <p:tgtEl>
                                          <p:spTgt spid="27"/>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up)">
                                      <p:cBhvr>
                                        <p:cTn id="89" dur="500"/>
                                        <p:tgtEl>
                                          <p:spTgt spid="28"/>
                                        </p:tgtEl>
                                      </p:cBhvr>
                                    </p:animEffect>
                                  </p:childTnLst>
                                </p:cTn>
                              </p:par>
                            </p:childTnLst>
                          </p:cTn>
                        </p:par>
                        <p:par>
                          <p:cTn id="90" fill="hold">
                            <p:stCondLst>
                              <p:cond delay="5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lef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autoUpdateAnimBg="0"/>
      <p:bldP spid="13" grpId="0" animBg="1" autoUpdateAnimBg="0"/>
      <p:bldP spid="14" grpId="0" animBg="1" autoUpdateAnimBg="0"/>
      <p:bldP spid="26" grpId="0" autoUpdateAnimBg="0"/>
      <p:bldP spid="27" grpId="0" autoUpdateAnimBg="0"/>
      <p:bldP spid="29" grpId="0" animBg="1" autoUpdateAnimBg="0"/>
      <p:bldP spid="3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黑体" panose="02010609060101010101" pitchFamily="49" charset="-122"/>
              </a:rPr>
              <a:t>二叉查找树的结构特点：</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18</a:t>
            </a:fld>
            <a:endParaRPr kumimoji="1" lang="zh-CN" altLang="en-US" dirty="0"/>
          </a:p>
        </p:txBody>
      </p:sp>
      <p:sp>
        <p:nvSpPr>
          <p:cNvPr id="4" name="Text Box 2">
            <a:extLst>
              <a:ext uri="{FF2B5EF4-FFF2-40B4-BE49-F238E27FC236}">
                <a16:creationId xmlns:a16="http://schemas.microsoft.com/office/drawing/2014/main" id="{13AC8EF7-E55D-7244-8691-CD38BDF931AC}"/>
              </a:ext>
            </a:extLst>
          </p:cNvPr>
          <p:cNvSpPr txBox="1">
            <a:spLocks noChangeArrowheads="1"/>
          </p:cNvSpPr>
          <p:nvPr/>
        </p:nvSpPr>
        <p:spPr bwMode="auto">
          <a:xfrm>
            <a:off x="352425" y="1070202"/>
            <a:ext cx="843915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）任意结点的关键字大于（小于）其左（右）子树中任意结点的关键字</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因此各结点关键字互不相同。</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 Box 5">
            <a:extLst>
              <a:ext uri="{FF2B5EF4-FFF2-40B4-BE49-F238E27FC236}">
                <a16:creationId xmlns:a16="http://schemas.microsoft.com/office/drawing/2014/main" id="{50B0471B-2983-8F48-B338-1D70ABD88F01}"/>
              </a:ext>
            </a:extLst>
          </p:cNvPr>
          <p:cNvSpPr txBox="1">
            <a:spLocks noChangeArrowheads="1"/>
          </p:cNvSpPr>
          <p:nvPr/>
        </p:nvSpPr>
        <p:spPr bwMode="auto">
          <a:xfrm>
            <a:off x="330200" y="2917870"/>
            <a:ext cx="8461375" cy="11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3</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）同一个数据集合，可按关键字表示成不同的二叉查找树，但中序序列相同。</a:t>
            </a:r>
            <a:endParaRPr kumimoji="1" lang="zh-CN" altLang="en-US" sz="1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 Box 6">
            <a:extLst>
              <a:ext uri="{FF2B5EF4-FFF2-40B4-BE49-F238E27FC236}">
                <a16:creationId xmlns:a16="http://schemas.microsoft.com/office/drawing/2014/main" id="{7505B08A-4314-C540-B4B6-D3E88BBAE695}"/>
              </a:ext>
            </a:extLst>
          </p:cNvPr>
          <p:cNvSpPr txBox="1">
            <a:spLocks noChangeArrowheads="1"/>
          </p:cNvSpPr>
          <p:nvPr/>
        </p:nvSpPr>
        <p:spPr bwMode="auto">
          <a:xfrm>
            <a:off x="330200" y="2208806"/>
            <a:ext cx="8535988" cy="543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它</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的中序序列是一个递增的有序序列</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endParaRPr kumimoji="1" lang="zh-CN" altLang="en-US" sz="1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Text Box 2">
            <a:extLst>
              <a:ext uri="{FF2B5EF4-FFF2-40B4-BE49-F238E27FC236}">
                <a16:creationId xmlns:a16="http://schemas.microsoft.com/office/drawing/2014/main" id="{163C035D-76C1-934D-B066-981959F8DD54}"/>
              </a:ext>
            </a:extLst>
          </p:cNvPr>
          <p:cNvSpPr txBox="1">
            <a:spLocks noChangeArrowheads="1"/>
          </p:cNvSpPr>
          <p:nvPr/>
        </p:nvSpPr>
        <p:spPr bwMode="auto">
          <a:xfrm>
            <a:off x="330200" y="4217865"/>
            <a:ext cx="843915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4</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）每个结点</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X</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的右子树的最左结点</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Y</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，称为</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X</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a:t>
            </a:r>
            <a:r>
              <a:rPr kumimoji="1" lang="zh-CN" altLang="en-US"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继承结点</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。有如下性质</a:t>
            </a:r>
            <a:endPar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538163" marR="0" lvl="0" indent="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在此右子树中其关键字值最小</a:t>
            </a:r>
            <a:endPar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538163" marR="0" lvl="0" indent="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没有左子树</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endPar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9" name="图片 1">
            <a:extLst>
              <a:ext uri="{FF2B5EF4-FFF2-40B4-BE49-F238E27FC236}">
                <a16:creationId xmlns:a16="http://schemas.microsoft.com/office/drawing/2014/main" id="{730F6E9C-1ED4-4743-B716-A0A978DEA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049" y="4725237"/>
            <a:ext cx="2667151" cy="16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08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7" grpId="0" autoUpdateAnimBg="0"/>
      <p:bldP spid="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19</a:t>
            </a:fld>
            <a:endParaRPr lang="zh-CN" altLang="en-US" dirty="0"/>
          </a:p>
        </p:txBody>
      </p:sp>
      <p:sp>
        <p:nvSpPr>
          <p:cNvPr id="3" name="Text Box 2">
            <a:extLst>
              <a:ext uri="{FF2B5EF4-FFF2-40B4-BE49-F238E27FC236}">
                <a16:creationId xmlns:a16="http://schemas.microsoft.com/office/drawing/2014/main" id="{12D6EBFE-1D0F-B548-B98A-4ECD57E90D58}"/>
              </a:ext>
            </a:extLst>
          </p:cNvPr>
          <p:cNvSpPr txBox="1">
            <a:spLocks noChangeArrowheads="1"/>
          </p:cNvSpPr>
          <p:nvPr/>
        </p:nvSpPr>
        <p:spPr bwMode="auto">
          <a:xfrm>
            <a:off x="933743" y="684232"/>
            <a:ext cx="6686257" cy="121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通常，取二叉链表作为二叉排序树的存储结构</a:t>
            </a:r>
          </a:p>
        </p:txBody>
      </p:sp>
      <p:sp>
        <p:nvSpPr>
          <p:cNvPr id="4" name="Text Box 3">
            <a:extLst>
              <a:ext uri="{FF2B5EF4-FFF2-40B4-BE49-F238E27FC236}">
                <a16:creationId xmlns:a16="http://schemas.microsoft.com/office/drawing/2014/main" id="{BB07F2C3-7702-BC46-87B3-3DB959215262}"/>
              </a:ext>
            </a:extLst>
          </p:cNvPr>
          <p:cNvSpPr txBox="1">
            <a:spLocks noChangeArrowheads="1"/>
          </p:cNvSpPr>
          <p:nvPr/>
        </p:nvSpPr>
        <p:spPr bwMode="auto">
          <a:xfrm>
            <a:off x="990601" y="2350599"/>
            <a:ext cx="7019192" cy="2995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typedef struct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BiTNode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结点结构</a:t>
            </a:r>
            <a:endPar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struct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BiTNode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1"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l</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child</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1"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child</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4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左右孩子指针</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BiTNode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5" name="Rectangle 4">
            <a:hlinkClick r:id="rId3" action="ppaction://hlinksldjump"/>
            <a:extLst>
              <a:ext uri="{FF2B5EF4-FFF2-40B4-BE49-F238E27FC236}">
                <a16:creationId xmlns:a16="http://schemas.microsoft.com/office/drawing/2014/main" id="{B985D5CF-835F-4C41-8CE8-85EAA1393DB5}"/>
              </a:ext>
            </a:extLst>
          </p:cNvPr>
          <p:cNvSpPr>
            <a:spLocks noChangeArrowheads="1"/>
          </p:cNvSpPr>
          <p:nvPr/>
        </p:nvSpPr>
        <p:spPr bwMode="auto">
          <a:xfrm>
            <a:off x="1391701" y="3015851"/>
            <a:ext cx="352872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宋体" panose="02010600030101010101" pitchFamily="2" charset="-122"/>
                <a:cs typeface="+mn-cs"/>
              </a:rPr>
              <a:t>TElemType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mn-cs"/>
              </a:rPr>
              <a:t>      data;</a:t>
            </a:r>
          </a:p>
        </p:txBody>
      </p:sp>
    </p:spTree>
    <p:extLst>
      <p:ext uri="{BB962C8B-B14F-4D97-AF65-F5344CB8AC3E}">
        <p14:creationId xmlns:p14="http://schemas.microsoft.com/office/powerpoint/2010/main" val="96730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trips(downRight)">
                                      <p:cBhvr>
                                        <p:cTn id="13" dur="500"/>
                                        <p:tgtEl>
                                          <p:spTgt spid="4"/>
                                        </p:tgtEl>
                                      </p:cBhvr>
                                    </p:animEffect>
                                  </p:childTnLst>
                                </p:cTn>
                              </p:par>
                              <p:par>
                                <p:cTn id="14" presetID="18" presetClass="entr" presetSubtype="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2</a:t>
            </a:r>
            <a:r>
              <a:rPr lang="zh-CN" altLang="en-US" dirty="0">
                <a:latin typeface="Times New Roman" panose="02020603050405020304" pitchFamily="18" charset="0"/>
                <a:cs typeface="Times New Roman" panose="02020603050405020304" pitchFamily="18" charset="0"/>
              </a:rPr>
              <a:t>．二叉排序树的查找算法：</a:t>
            </a:r>
            <a:endParaRPr lang="zh-CN" altLang="en-US" dirty="0">
              <a:solidFill>
                <a:schemeClr val="bg2"/>
              </a:solidFill>
              <a:latin typeface="Times New Roman" panose="02020603050405020304" pitchFamily="18" charset="0"/>
              <a:cs typeface="Times New Roman" panose="02020603050405020304" pitchFamily="18" charset="0"/>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20</a:t>
            </a:fld>
            <a:endParaRPr kumimoji="1" lang="zh-CN" altLang="en-US" dirty="0"/>
          </a:p>
        </p:txBody>
      </p:sp>
      <p:sp>
        <p:nvSpPr>
          <p:cNvPr id="4" name="Rectangle 3">
            <a:extLst>
              <a:ext uri="{FF2B5EF4-FFF2-40B4-BE49-F238E27FC236}">
                <a16:creationId xmlns:a16="http://schemas.microsoft.com/office/drawing/2014/main" id="{CA31449F-B93F-F84C-9FC9-4BB27749892D}"/>
              </a:ext>
            </a:extLst>
          </p:cNvPr>
          <p:cNvSpPr txBox="1">
            <a:spLocks noChangeArrowheads="1"/>
          </p:cNvSpPr>
          <p:nvPr/>
        </p:nvSpPr>
        <p:spPr>
          <a:xfrm>
            <a:off x="609600" y="2362200"/>
            <a:ext cx="7772400" cy="4114800"/>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15000"/>
              </a:lnSpc>
              <a:spcAft>
                <a:spcPts val="0"/>
              </a:spcAft>
              <a:buNone/>
            </a:pPr>
            <a:r>
              <a:rPr lang="en-US" altLang="zh-CN" sz="3000" dirty="0">
                <a:latin typeface="Times New Roman" panose="02020603050405020304" pitchFamily="18" charset="0"/>
                <a:ea typeface="SimHei" panose="02010609060101010101" pitchFamily="49" charset="-122"/>
                <a:cs typeface="Times New Roman" panose="02020603050405020304" pitchFamily="18" charset="0"/>
              </a:rPr>
              <a:t>1</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）若给定值</a:t>
            </a:r>
            <a:r>
              <a:rPr lang="zh-CN" altLang="en-US" sz="3000" b="1"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等于</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根结点的关键字，则</a:t>
            </a:r>
            <a:r>
              <a:rPr lang="zh-CN" altLang="en-US" sz="3000" b="1" dirty="0">
                <a:latin typeface="Times New Roman" panose="02020603050405020304" pitchFamily="18" charset="0"/>
                <a:ea typeface="SimHei" panose="02010609060101010101" pitchFamily="49" charset="-122"/>
                <a:cs typeface="Times New Roman" panose="02020603050405020304" pitchFamily="18" charset="0"/>
              </a:rPr>
              <a:t>查找成功</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a:t>
            </a:r>
          </a:p>
          <a:p>
            <a:pPr marL="0" indent="0" fontAlgn="auto">
              <a:lnSpc>
                <a:spcPct val="115000"/>
              </a:lnSpc>
              <a:spcAft>
                <a:spcPts val="0"/>
              </a:spcAft>
              <a:buNone/>
            </a:pPr>
            <a:r>
              <a:rPr lang="en-US" altLang="zh-CN" sz="3000" dirty="0">
                <a:latin typeface="Times New Roman" panose="02020603050405020304" pitchFamily="18" charset="0"/>
                <a:ea typeface="SimHei" panose="02010609060101010101" pitchFamily="49" charset="-122"/>
                <a:cs typeface="Times New Roman" panose="02020603050405020304" pitchFamily="18" charset="0"/>
              </a:rPr>
              <a:t>2</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）若给定值</a:t>
            </a:r>
            <a:r>
              <a:rPr lang="zh-CN" altLang="en-US" sz="3000" b="1"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小于</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根结点的关键字，则</a:t>
            </a:r>
            <a:r>
              <a:rPr lang="zh-CN" altLang="en-US" sz="3000" b="1" dirty="0">
                <a:latin typeface="Times New Roman" panose="02020603050405020304" pitchFamily="18" charset="0"/>
                <a:ea typeface="SimHei" panose="02010609060101010101" pitchFamily="49" charset="-122"/>
                <a:cs typeface="Times New Roman" panose="02020603050405020304" pitchFamily="18" charset="0"/>
              </a:rPr>
              <a:t>继续在左子树上进行查找</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a:t>
            </a:r>
          </a:p>
          <a:p>
            <a:pPr marL="0" indent="0" fontAlgn="auto">
              <a:lnSpc>
                <a:spcPct val="115000"/>
              </a:lnSpc>
              <a:spcAft>
                <a:spcPts val="0"/>
              </a:spcAft>
              <a:buNone/>
            </a:pPr>
            <a:r>
              <a:rPr lang="en-US" altLang="zh-CN" sz="3000" dirty="0">
                <a:latin typeface="Times New Roman" panose="02020603050405020304" pitchFamily="18" charset="0"/>
                <a:ea typeface="SimHei" panose="02010609060101010101" pitchFamily="49" charset="-122"/>
                <a:cs typeface="Times New Roman" panose="02020603050405020304" pitchFamily="18" charset="0"/>
              </a:rPr>
              <a:t>3</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）若给定值</a:t>
            </a:r>
            <a:r>
              <a:rPr lang="zh-CN" altLang="en-US" sz="3000" b="1"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大于</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根结点的关键字，则</a:t>
            </a:r>
            <a:r>
              <a:rPr lang="zh-CN" altLang="en-US" sz="3000" b="1" dirty="0">
                <a:latin typeface="Times New Roman" panose="02020603050405020304" pitchFamily="18" charset="0"/>
                <a:ea typeface="SimHei" panose="02010609060101010101" pitchFamily="49" charset="-122"/>
                <a:cs typeface="Times New Roman" panose="02020603050405020304" pitchFamily="18" charset="0"/>
              </a:rPr>
              <a:t>继续在右子树上进行查找</a:t>
            </a:r>
            <a:r>
              <a:rPr lang="zh-CN" altLang="en-US" sz="3000" dirty="0">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5" name="Text Box 4">
            <a:extLst>
              <a:ext uri="{FF2B5EF4-FFF2-40B4-BE49-F238E27FC236}">
                <a16:creationId xmlns:a16="http://schemas.microsoft.com/office/drawing/2014/main" id="{1A8A791E-D238-6D4E-A554-6C4AAA469AB6}"/>
              </a:ext>
            </a:extLst>
          </p:cNvPr>
          <p:cNvSpPr txBox="1">
            <a:spLocks noChangeArrowheads="1"/>
          </p:cNvSpPr>
          <p:nvPr/>
        </p:nvSpPr>
        <p:spPr bwMode="auto">
          <a:xfrm>
            <a:off x="533400" y="1720850"/>
            <a:ext cx="1555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否则，</a:t>
            </a:r>
            <a:endParaRPr kumimoji="1" lang="zh-CN" altLang="en-US" sz="2400" b="0" i="0" u="none" strike="noStrike" kern="1200" cap="none" spc="0" normalizeH="0" baseline="0" noProof="0" dirty="0">
              <a:ln>
                <a:noFill/>
              </a:ln>
              <a:effectLst/>
              <a:uLnTx/>
              <a:uFillTx/>
              <a:latin typeface="SimHei" panose="02010609060101010101" pitchFamily="49" charset="-122"/>
              <a:ea typeface="SimHei" panose="02010609060101010101" pitchFamily="49" charset="-122"/>
            </a:endParaRPr>
          </a:p>
        </p:txBody>
      </p:sp>
      <p:sp>
        <p:nvSpPr>
          <p:cNvPr id="7" name="Rectangle 5">
            <a:extLst>
              <a:ext uri="{FF2B5EF4-FFF2-40B4-BE49-F238E27FC236}">
                <a16:creationId xmlns:a16="http://schemas.microsoft.com/office/drawing/2014/main" id="{ECD32F98-FC62-8741-B26F-B775BD24E044}"/>
              </a:ext>
            </a:extLst>
          </p:cNvPr>
          <p:cNvSpPr>
            <a:spLocks noChangeArrowheads="1"/>
          </p:cNvSpPr>
          <p:nvPr/>
        </p:nvSpPr>
        <p:spPr bwMode="auto">
          <a:xfrm>
            <a:off x="577850" y="1085850"/>
            <a:ext cx="675056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若二叉排序树</a:t>
            </a:r>
            <a:r>
              <a:rPr kumimoji="1" lang="zh-CN" altLang="en-US" b="1"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为空</a:t>
            </a: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，则</a:t>
            </a:r>
            <a:r>
              <a:rPr kumimoji="1" lang="zh-CN" altLang="en-US" b="1"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查找不成功</a:t>
            </a: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a:t>
            </a:r>
            <a:endParaRPr kumimoji="1" lang="zh-CN" altLang="en-US" sz="1800" b="0" i="0" u="none" strike="noStrike" kern="1200" cap="none" spc="0" normalizeH="0" baseline="0" noProof="0" dirty="0">
              <a:ln>
                <a:noFill/>
              </a:ln>
              <a:effectLst/>
              <a:uLnTx/>
              <a:uFillTx/>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85688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strips(downRight)">
                                      <p:cBhvr>
                                        <p:cTn id="18" dur="5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strips(downRight)">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strips(downRight)">
                                      <p:cBhvr>
                                        <p:cTn id="28"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P spid="5" grpId="0" autoUpdateAnimBg="0"/>
      <p:bldP spid="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21</a:t>
            </a:fld>
            <a:endParaRPr lang="zh-CN" altLang="en-US" dirty="0"/>
          </a:p>
        </p:txBody>
      </p:sp>
      <p:sp>
        <p:nvSpPr>
          <p:cNvPr id="3" name="Oval 2">
            <a:extLst>
              <a:ext uri="{FF2B5EF4-FFF2-40B4-BE49-F238E27FC236}">
                <a16:creationId xmlns:a16="http://schemas.microsoft.com/office/drawing/2014/main" id="{74A8F5AE-C4A3-8549-9A3F-F23280F1661D}"/>
              </a:ext>
            </a:extLst>
          </p:cNvPr>
          <p:cNvSpPr>
            <a:spLocks noChangeArrowheads="1"/>
          </p:cNvSpPr>
          <p:nvPr/>
        </p:nvSpPr>
        <p:spPr bwMode="auto">
          <a:xfrm>
            <a:off x="4191000" y="10668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 name="Oval 3">
            <a:extLst>
              <a:ext uri="{FF2B5EF4-FFF2-40B4-BE49-F238E27FC236}">
                <a16:creationId xmlns:a16="http://schemas.microsoft.com/office/drawing/2014/main" id="{CB56FE26-FE56-3D40-96B6-5D91162C73C0}"/>
              </a:ext>
            </a:extLst>
          </p:cNvPr>
          <p:cNvSpPr>
            <a:spLocks noChangeArrowheads="1"/>
          </p:cNvSpPr>
          <p:nvPr/>
        </p:nvSpPr>
        <p:spPr bwMode="auto">
          <a:xfrm>
            <a:off x="2743200" y="1600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30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5" name="Oval 4">
            <a:extLst>
              <a:ext uri="{FF2B5EF4-FFF2-40B4-BE49-F238E27FC236}">
                <a16:creationId xmlns:a16="http://schemas.microsoft.com/office/drawing/2014/main" id="{09616D89-F0E8-B343-AC8D-044C5F4EC9C4}"/>
              </a:ext>
            </a:extLst>
          </p:cNvPr>
          <p:cNvSpPr>
            <a:spLocks noChangeArrowheads="1"/>
          </p:cNvSpPr>
          <p:nvPr/>
        </p:nvSpPr>
        <p:spPr bwMode="auto">
          <a:xfrm>
            <a:off x="5638800" y="1600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80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 name="Oval 5">
            <a:extLst>
              <a:ext uri="{FF2B5EF4-FFF2-40B4-BE49-F238E27FC236}">
                <a16:creationId xmlns:a16="http://schemas.microsoft.com/office/drawing/2014/main" id="{64970380-05AA-9A45-A4A4-943E50F61A77}"/>
              </a:ext>
            </a:extLst>
          </p:cNvPr>
          <p:cNvSpPr>
            <a:spLocks noChangeArrowheads="1"/>
          </p:cNvSpPr>
          <p:nvPr/>
        </p:nvSpPr>
        <p:spPr bwMode="auto">
          <a:xfrm>
            <a:off x="1600200" y="22860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20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 name="Oval 6">
            <a:extLst>
              <a:ext uri="{FF2B5EF4-FFF2-40B4-BE49-F238E27FC236}">
                <a16:creationId xmlns:a16="http://schemas.microsoft.com/office/drawing/2014/main" id="{2CC48098-0472-CA47-BBFC-D06AD48A20CD}"/>
              </a:ext>
            </a:extLst>
          </p:cNvPr>
          <p:cNvSpPr>
            <a:spLocks noChangeArrowheads="1"/>
          </p:cNvSpPr>
          <p:nvPr/>
        </p:nvSpPr>
        <p:spPr bwMode="auto">
          <a:xfrm>
            <a:off x="6781800" y="22860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90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 name="Oval 7">
            <a:extLst>
              <a:ext uri="{FF2B5EF4-FFF2-40B4-BE49-F238E27FC236}">
                <a16:creationId xmlns:a16="http://schemas.microsoft.com/office/drawing/2014/main" id="{029C60C9-B489-144E-ADB7-60E5C0773252}"/>
              </a:ext>
            </a:extLst>
          </p:cNvPr>
          <p:cNvSpPr>
            <a:spLocks noChangeArrowheads="1"/>
          </p:cNvSpPr>
          <p:nvPr/>
        </p:nvSpPr>
        <p:spPr bwMode="auto">
          <a:xfrm>
            <a:off x="5943600" y="3124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85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 name="Oval 8">
            <a:extLst>
              <a:ext uri="{FF2B5EF4-FFF2-40B4-BE49-F238E27FC236}">
                <a16:creationId xmlns:a16="http://schemas.microsoft.com/office/drawing/2014/main" id="{018468D7-2D5E-584B-BB17-68D693FBB2ED}"/>
              </a:ext>
            </a:extLst>
          </p:cNvPr>
          <p:cNvSpPr>
            <a:spLocks noChangeArrowheads="1"/>
          </p:cNvSpPr>
          <p:nvPr/>
        </p:nvSpPr>
        <p:spPr bwMode="auto">
          <a:xfrm>
            <a:off x="3886200" y="22860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40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 name="Oval 9">
            <a:extLst>
              <a:ext uri="{FF2B5EF4-FFF2-40B4-BE49-F238E27FC236}">
                <a16:creationId xmlns:a16="http://schemas.microsoft.com/office/drawing/2014/main" id="{AA738583-F9E3-F241-81F4-48CF254CDC49}"/>
              </a:ext>
            </a:extLst>
          </p:cNvPr>
          <p:cNvSpPr>
            <a:spLocks noChangeArrowheads="1"/>
          </p:cNvSpPr>
          <p:nvPr/>
        </p:nvSpPr>
        <p:spPr bwMode="auto">
          <a:xfrm>
            <a:off x="2971800" y="3124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35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 name="Oval 10">
            <a:extLst>
              <a:ext uri="{FF2B5EF4-FFF2-40B4-BE49-F238E27FC236}">
                <a16:creationId xmlns:a16="http://schemas.microsoft.com/office/drawing/2014/main" id="{44682B0E-38E5-B34E-AA8E-4FDAE2ECDC59}"/>
              </a:ext>
            </a:extLst>
          </p:cNvPr>
          <p:cNvSpPr>
            <a:spLocks noChangeArrowheads="1"/>
          </p:cNvSpPr>
          <p:nvPr/>
        </p:nvSpPr>
        <p:spPr bwMode="auto">
          <a:xfrm>
            <a:off x="7239000" y="39624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88</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2" name="Line 11">
            <a:extLst>
              <a:ext uri="{FF2B5EF4-FFF2-40B4-BE49-F238E27FC236}">
                <a16:creationId xmlns:a16="http://schemas.microsoft.com/office/drawing/2014/main" id="{3FC044C6-D68C-FA45-9325-53B9579FA646}"/>
              </a:ext>
            </a:extLst>
          </p:cNvPr>
          <p:cNvSpPr>
            <a:spLocks noChangeShapeType="1"/>
          </p:cNvSpPr>
          <p:nvPr/>
        </p:nvSpPr>
        <p:spPr bwMode="auto">
          <a:xfrm flipH="1">
            <a:off x="3352800" y="1371600"/>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3" name="Line 12">
            <a:extLst>
              <a:ext uri="{FF2B5EF4-FFF2-40B4-BE49-F238E27FC236}">
                <a16:creationId xmlns:a16="http://schemas.microsoft.com/office/drawing/2014/main" id="{42DF81C4-11BC-1849-A4AA-0E4930D2B980}"/>
              </a:ext>
            </a:extLst>
          </p:cNvPr>
          <p:cNvSpPr>
            <a:spLocks noChangeShapeType="1"/>
          </p:cNvSpPr>
          <p:nvPr/>
        </p:nvSpPr>
        <p:spPr bwMode="auto">
          <a:xfrm flipH="1">
            <a:off x="2209800" y="2057400"/>
            <a:ext cx="533400" cy="3048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4" name="Line 13">
            <a:extLst>
              <a:ext uri="{FF2B5EF4-FFF2-40B4-BE49-F238E27FC236}">
                <a16:creationId xmlns:a16="http://schemas.microsoft.com/office/drawing/2014/main" id="{55E6DB61-2FEA-DC44-88C8-595A59598646}"/>
              </a:ext>
            </a:extLst>
          </p:cNvPr>
          <p:cNvSpPr>
            <a:spLocks noChangeShapeType="1"/>
          </p:cNvSpPr>
          <p:nvPr/>
        </p:nvSpPr>
        <p:spPr bwMode="auto">
          <a:xfrm>
            <a:off x="4876800" y="1371600"/>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5" name="Line 14">
            <a:extLst>
              <a:ext uri="{FF2B5EF4-FFF2-40B4-BE49-F238E27FC236}">
                <a16:creationId xmlns:a16="http://schemas.microsoft.com/office/drawing/2014/main" id="{9BAF0FD9-CB39-4F4B-91BC-B1468F6F85D0}"/>
              </a:ext>
            </a:extLst>
          </p:cNvPr>
          <p:cNvSpPr>
            <a:spLocks noChangeShapeType="1"/>
          </p:cNvSpPr>
          <p:nvPr/>
        </p:nvSpPr>
        <p:spPr bwMode="auto">
          <a:xfrm>
            <a:off x="3352800" y="1981200"/>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6" name="Line 15">
            <a:extLst>
              <a:ext uri="{FF2B5EF4-FFF2-40B4-BE49-F238E27FC236}">
                <a16:creationId xmlns:a16="http://schemas.microsoft.com/office/drawing/2014/main" id="{85B0FBED-EAA7-7648-B6C1-E90239B7D495}"/>
              </a:ext>
            </a:extLst>
          </p:cNvPr>
          <p:cNvSpPr>
            <a:spLocks noChangeShapeType="1"/>
          </p:cNvSpPr>
          <p:nvPr/>
        </p:nvSpPr>
        <p:spPr bwMode="auto">
          <a:xfrm flipH="1">
            <a:off x="3429000" y="2743200"/>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7" name="Line 16">
            <a:extLst>
              <a:ext uri="{FF2B5EF4-FFF2-40B4-BE49-F238E27FC236}">
                <a16:creationId xmlns:a16="http://schemas.microsoft.com/office/drawing/2014/main" id="{66B7E93A-E6A4-AC49-A0FE-9032E4CB1E05}"/>
              </a:ext>
            </a:extLst>
          </p:cNvPr>
          <p:cNvSpPr>
            <a:spLocks noChangeShapeType="1"/>
          </p:cNvSpPr>
          <p:nvPr/>
        </p:nvSpPr>
        <p:spPr bwMode="auto">
          <a:xfrm>
            <a:off x="6248400" y="2057400"/>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8" name="Line 17">
            <a:extLst>
              <a:ext uri="{FF2B5EF4-FFF2-40B4-BE49-F238E27FC236}">
                <a16:creationId xmlns:a16="http://schemas.microsoft.com/office/drawing/2014/main" id="{BEE19510-8368-914C-BE42-BABDDB51B22C}"/>
              </a:ext>
            </a:extLst>
          </p:cNvPr>
          <p:cNvSpPr>
            <a:spLocks noChangeShapeType="1"/>
          </p:cNvSpPr>
          <p:nvPr/>
        </p:nvSpPr>
        <p:spPr bwMode="auto">
          <a:xfrm flipH="1">
            <a:off x="6400800" y="2743200"/>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9" name="Line 18">
            <a:extLst>
              <a:ext uri="{FF2B5EF4-FFF2-40B4-BE49-F238E27FC236}">
                <a16:creationId xmlns:a16="http://schemas.microsoft.com/office/drawing/2014/main" id="{C98B1F1C-E648-3640-9F00-EBD8DC46A499}"/>
              </a:ext>
            </a:extLst>
          </p:cNvPr>
          <p:cNvSpPr>
            <a:spLocks noChangeShapeType="1"/>
          </p:cNvSpPr>
          <p:nvPr/>
        </p:nvSpPr>
        <p:spPr bwMode="auto">
          <a:xfrm>
            <a:off x="6553200" y="3581400"/>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0" name="Oval 19">
            <a:extLst>
              <a:ext uri="{FF2B5EF4-FFF2-40B4-BE49-F238E27FC236}">
                <a16:creationId xmlns:a16="http://schemas.microsoft.com/office/drawing/2014/main" id="{9C75275E-C967-5D4E-9090-EBBF670B684A}"/>
              </a:ext>
            </a:extLst>
          </p:cNvPr>
          <p:cNvSpPr>
            <a:spLocks noChangeArrowheads="1"/>
          </p:cNvSpPr>
          <p:nvPr/>
        </p:nvSpPr>
        <p:spPr bwMode="auto">
          <a:xfrm>
            <a:off x="1981200" y="39624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32</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1" name="Line 20">
            <a:extLst>
              <a:ext uri="{FF2B5EF4-FFF2-40B4-BE49-F238E27FC236}">
                <a16:creationId xmlns:a16="http://schemas.microsoft.com/office/drawing/2014/main" id="{145EC251-DB8F-4A4C-B69E-20D8F5679622}"/>
              </a:ext>
            </a:extLst>
          </p:cNvPr>
          <p:cNvSpPr>
            <a:spLocks noChangeShapeType="1"/>
          </p:cNvSpPr>
          <p:nvPr/>
        </p:nvSpPr>
        <p:spPr bwMode="auto">
          <a:xfrm flipH="1">
            <a:off x="2438400" y="3505200"/>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2" name="Text Box 21">
            <a:extLst>
              <a:ext uri="{FF2B5EF4-FFF2-40B4-BE49-F238E27FC236}">
                <a16:creationId xmlns:a16="http://schemas.microsoft.com/office/drawing/2014/main" id="{D08862F0-F108-A346-A581-DC0235EE4109}"/>
              </a:ext>
            </a:extLst>
          </p:cNvPr>
          <p:cNvSpPr txBox="1">
            <a:spLocks noChangeArrowheads="1"/>
          </p:cNvSpPr>
          <p:nvPr/>
        </p:nvSpPr>
        <p:spPr bwMode="auto">
          <a:xfrm>
            <a:off x="1195754" y="449759"/>
            <a:ext cx="103425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400" b="1"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rPr>
              <a:t>例</a:t>
            </a:r>
            <a:r>
              <a:rPr kumimoji="1" lang="en-US" altLang="zh-CN" sz="4400" b="1"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rPr>
              <a:t>:</a:t>
            </a:r>
            <a:endParaRPr kumimoji="1" lang="en-US" altLang="zh-CN" sz="2400" b="0" i="0" u="none" strike="noStrike" kern="1200" cap="none" spc="0" normalizeH="0" baseline="0" noProof="0" dirty="0">
              <a:ln>
                <a:noFill/>
              </a:ln>
              <a:solidFill>
                <a:schemeClr val="tx2"/>
              </a:solidFill>
              <a:effectLst/>
              <a:uLnTx/>
              <a:uFillTx/>
              <a:latin typeface="SimHei" panose="02010609060101010101" pitchFamily="49" charset="-122"/>
              <a:ea typeface="SimHei" panose="02010609060101010101" pitchFamily="49" charset="-122"/>
            </a:endParaRPr>
          </a:p>
        </p:txBody>
      </p:sp>
      <p:sp>
        <p:nvSpPr>
          <p:cNvPr id="23" name="Freeform 23">
            <a:extLst>
              <a:ext uri="{FF2B5EF4-FFF2-40B4-BE49-F238E27FC236}">
                <a16:creationId xmlns:a16="http://schemas.microsoft.com/office/drawing/2014/main" id="{C71962B7-EEDD-AB48-8C01-DA6BFE3EA9C7}"/>
              </a:ext>
            </a:extLst>
          </p:cNvPr>
          <p:cNvSpPr>
            <a:spLocks/>
          </p:cNvSpPr>
          <p:nvPr/>
        </p:nvSpPr>
        <p:spPr bwMode="auto">
          <a:xfrm>
            <a:off x="4495800" y="304800"/>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FF00FF"/>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4" name="Text Box 24">
            <a:extLst>
              <a:ext uri="{FF2B5EF4-FFF2-40B4-BE49-F238E27FC236}">
                <a16:creationId xmlns:a16="http://schemas.microsoft.com/office/drawing/2014/main" id="{25A47925-2D96-7A4B-8798-7076966F99A1}"/>
              </a:ext>
            </a:extLst>
          </p:cNvPr>
          <p:cNvSpPr txBox="1">
            <a:spLocks noChangeArrowheads="1"/>
          </p:cNvSpPr>
          <p:nvPr/>
        </p:nvSpPr>
        <p:spPr bwMode="auto">
          <a:xfrm>
            <a:off x="762000" y="4876800"/>
            <a:ext cx="24860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查找关键字</a:t>
            </a:r>
            <a:endParaRPr kumimoji="1" lang="zh-CN" altLang="en-US" sz="2400" b="0" i="0" u="none" strike="noStrike" kern="1200" cap="none" spc="0" normalizeH="0" baseline="0" noProof="0" dirty="0">
              <a:ln>
                <a:noFill/>
              </a:ln>
              <a:effectLst/>
              <a:uLnTx/>
              <a:uFillTx/>
              <a:latin typeface="SimHei" panose="02010609060101010101" pitchFamily="49" charset="-122"/>
              <a:ea typeface="SimHei" panose="02010609060101010101" pitchFamily="49" charset="-122"/>
            </a:endParaRPr>
          </a:p>
        </p:txBody>
      </p:sp>
      <p:sp>
        <p:nvSpPr>
          <p:cNvPr id="25" name="Text Box 25">
            <a:extLst>
              <a:ext uri="{FF2B5EF4-FFF2-40B4-BE49-F238E27FC236}">
                <a16:creationId xmlns:a16="http://schemas.microsoft.com/office/drawing/2014/main" id="{7E57A31C-FDA5-F84B-BE5B-7578D97D9404}"/>
              </a:ext>
            </a:extLst>
          </p:cNvPr>
          <p:cNvSpPr txBox="1">
            <a:spLocks noChangeArrowheads="1"/>
          </p:cNvSpPr>
          <p:nvPr/>
        </p:nvSpPr>
        <p:spPr bwMode="auto">
          <a:xfrm>
            <a:off x="1447800" y="5667375"/>
            <a:ext cx="1504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CC3300"/>
                </a:solidFill>
                <a:effectLst/>
                <a:uLnTx/>
                <a:uFillTx/>
                <a:latin typeface="Times New Roman" panose="02020603050405020304" pitchFamily="18" charset="0"/>
                <a:ea typeface="隶书" panose="02010509060101010101" pitchFamily="49" charset="-122"/>
                <a:cs typeface="+mn-cs"/>
              </a:rPr>
              <a:t>== 50 ,</a:t>
            </a:r>
            <a:endParaRPr kumimoji="1" lang="en-US" altLang="zh-CN" sz="24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6" name="Oval 26">
            <a:extLst>
              <a:ext uri="{FF2B5EF4-FFF2-40B4-BE49-F238E27FC236}">
                <a16:creationId xmlns:a16="http://schemas.microsoft.com/office/drawing/2014/main" id="{11BC4504-A099-BB48-90E4-19CFFE13A07F}"/>
              </a:ext>
            </a:extLst>
          </p:cNvPr>
          <p:cNvSpPr>
            <a:spLocks noChangeArrowheads="1"/>
          </p:cNvSpPr>
          <p:nvPr/>
        </p:nvSpPr>
        <p:spPr bwMode="auto">
          <a:xfrm>
            <a:off x="4191000" y="1066800"/>
            <a:ext cx="685800" cy="533400"/>
          </a:xfrm>
          <a:prstGeom prst="ellipse">
            <a:avLst/>
          </a:prstGeom>
          <a:solidFill>
            <a:srgbClr val="FFFFCC"/>
          </a:solidFill>
          <a:ln w="25400" cap="sq">
            <a:solidFill>
              <a:srgbClr val="80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useBgFill="1">
        <p:nvSpPr>
          <p:cNvPr id="27" name="Oval 27">
            <a:extLst>
              <a:ext uri="{FF2B5EF4-FFF2-40B4-BE49-F238E27FC236}">
                <a16:creationId xmlns:a16="http://schemas.microsoft.com/office/drawing/2014/main" id="{1D5F659F-B0FB-DC4E-BEEC-E2F93377E69B}"/>
              </a:ext>
            </a:extLst>
          </p:cNvPr>
          <p:cNvSpPr>
            <a:spLocks noChangeArrowheads="1"/>
          </p:cNvSpPr>
          <p:nvPr/>
        </p:nvSpPr>
        <p:spPr bwMode="auto">
          <a:xfrm>
            <a:off x="4191000" y="1066800"/>
            <a:ext cx="685800" cy="533400"/>
          </a:xfrm>
          <a:prstGeom prst="ellipse">
            <a:avLst/>
          </a:prstGeom>
          <a:ln w="25400" cap="sq">
            <a:solidFill>
              <a:srgbClr val="80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8" name="Text Box 28">
            <a:extLst>
              <a:ext uri="{FF2B5EF4-FFF2-40B4-BE49-F238E27FC236}">
                <a16:creationId xmlns:a16="http://schemas.microsoft.com/office/drawing/2014/main" id="{283B9B4B-F282-174C-BB10-BF60B7AD8323}"/>
              </a:ext>
            </a:extLst>
          </p:cNvPr>
          <p:cNvSpPr txBox="1">
            <a:spLocks noChangeArrowheads="1"/>
          </p:cNvSpPr>
          <p:nvPr/>
        </p:nvSpPr>
        <p:spPr bwMode="auto">
          <a:xfrm>
            <a:off x="2955925" y="5683250"/>
            <a:ext cx="869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rPr>
              <a:t>35 ,</a:t>
            </a:r>
            <a:endParaRPr kumimoji="1" lang="en-US" altLang="zh-CN" sz="36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29" name="Oval 29">
            <a:extLst>
              <a:ext uri="{FF2B5EF4-FFF2-40B4-BE49-F238E27FC236}">
                <a16:creationId xmlns:a16="http://schemas.microsoft.com/office/drawing/2014/main" id="{7D9D4466-BCBF-EE4C-9F2E-675CEFD0262C}"/>
              </a:ext>
            </a:extLst>
          </p:cNvPr>
          <p:cNvSpPr>
            <a:spLocks noChangeArrowheads="1"/>
          </p:cNvSpPr>
          <p:nvPr/>
        </p:nvSpPr>
        <p:spPr bwMode="auto">
          <a:xfrm>
            <a:off x="4191000" y="1066800"/>
            <a:ext cx="685800" cy="533400"/>
          </a:xfrm>
          <a:prstGeom prst="ellipse">
            <a:avLst/>
          </a:prstGeom>
          <a:solidFill>
            <a:srgbClr val="CCFFFF"/>
          </a:solidFill>
          <a:ln w="19050" cap="sq">
            <a:solidFill>
              <a:schemeClr val="accent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0" name="Line 30">
            <a:extLst>
              <a:ext uri="{FF2B5EF4-FFF2-40B4-BE49-F238E27FC236}">
                <a16:creationId xmlns:a16="http://schemas.microsoft.com/office/drawing/2014/main" id="{F85EFB6A-21D5-6040-8894-75C7B80AD826}"/>
              </a:ext>
            </a:extLst>
          </p:cNvPr>
          <p:cNvSpPr>
            <a:spLocks noChangeShapeType="1"/>
          </p:cNvSpPr>
          <p:nvPr/>
        </p:nvSpPr>
        <p:spPr bwMode="auto">
          <a:xfrm flipH="1">
            <a:off x="3429000" y="1524000"/>
            <a:ext cx="838200" cy="38100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1" name="Line 31">
            <a:extLst>
              <a:ext uri="{FF2B5EF4-FFF2-40B4-BE49-F238E27FC236}">
                <a16:creationId xmlns:a16="http://schemas.microsoft.com/office/drawing/2014/main" id="{BDD8AFB5-6D13-BC47-9A62-8B3D4310E19B}"/>
              </a:ext>
            </a:extLst>
          </p:cNvPr>
          <p:cNvSpPr>
            <a:spLocks noChangeShapeType="1"/>
          </p:cNvSpPr>
          <p:nvPr/>
        </p:nvSpPr>
        <p:spPr bwMode="auto">
          <a:xfrm>
            <a:off x="3276600" y="2057400"/>
            <a:ext cx="609600" cy="38100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2" name="Line 32">
            <a:extLst>
              <a:ext uri="{FF2B5EF4-FFF2-40B4-BE49-F238E27FC236}">
                <a16:creationId xmlns:a16="http://schemas.microsoft.com/office/drawing/2014/main" id="{A614FCEE-ED76-1C4A-B42B-8BCE3459F2D2}"/>
              </a:ext>
            </a:extLst>
          </p:cNvPr>
          <p:cNvSpPr>
            <a:spLocks noChangeShapeType="1"/>
          </p:cNvSpPr>
          <p:nvPr/>
        </p:nvSpPr>
        <p:spPr bwMode="auto">
          <a:xfrm flipH="1">
            <a:off x="3505200" y="2819400"/>
            <a:ext cx="533400" cy="381000"/>
          </a:xfrm>
          <a:prstGeom prst="line">
            <a:avLst/>
          </a:prstGeom>
          <a:noFill/>
          <a:ln w="3810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3" name="Oval 33">
            <a:extLst>
              <a:ext uri="{FF2B5EF4-FFF2-40B4-BE49-F238E27FC236}">
                <a16:creationId xmlns:a16="http://schemas.microsoft.com/office/drawing/2014/main" id="{07F6AE90-2779-D646-BCEC-780BBE9AE709}"/>
              </a:ext>
            </a:extLst>
          </p:cNvPr>
          <p:cNvSpPr>
            <a:spLocks noChangeArrowheads="1"/>
          </p:cNvSpPr>
          <p:nvPr/>
        </p:nvSpPr>
        <p:spPr bwMode="auto">
          <a:xfrm>
            <a:off x="2743200" y="1600200"/>
            <a:ext cx="685800" cy="533400"/>
          </a:xfrm>
          <a:prstGeom prst="ellipse">
            <a:avLst/>
          </a:prstGeom>
          <a:solidFill>
            <a:srgbClr val="CCFFFF"/>
          </a:solidFill>
          <a:ln w="25400" cap="sq">
            <a:solidFill>
              <a:schemeClr val="accent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30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4" name="Oval 34">
            <a:extLst>
              <a:ext uri="{FF2B5EF4-FFF2-40B4-BE49-F238E27FC236}">
                <a16:creationId xmlns:a16="http://schemas.microsoft.com/office/drawing/2014/main" id="{6B43C234-9C16-A841-9035-E9CF81A02D0B}"/>
              </a:ext>
            </a:extLst>
          </p:cNvPr>
          <p:cNvSpPr>
            <a:spLocks noChangeArrowheads="1"/>
          </p:cNvSpPr>
          <p:nvPr/>
        </p:nvSpPr>
        <p:spPr bwMode="auto">
          <a:xfrm>
            <a:off x="3886200" y="2286000"/>
            <a:ext cx="685800" cy="533400"/>
          </a:xfrm>
          <a:prstGeom prst="ellipse">
            <a:avLst/>
          </a:prstGeom>
          <a:solidFill>
            <a:srgbClr val="CCFFFF"/>
          </a:solidFill>
          <a:ln w="25400" cap="sq">
            <a:solidFill>
              <a:schemeClr val="accent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40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5" name="Oval 35">
            <a:extLst>
              <a:ext uri="{FF2B5EF4-FFF2-40B4-BE49-F238E27FC236}">
                <a16:creationId xmlns:a16="http://schemas.microsoft.com/office/drawing/2014/main" id="{3DE2EF83-0704-3946-ABAC-C96D224C59E6}"/>
              </a:ext>
            </a:extLst>
          </p:cNvPr>
          <p:cNvSpPr>
            <a:spLocks noChangeArrowheads="1"/>
          </p:cNvSpPr>
          <p:nvPr/>
        </p:nvSpPr>
        <p:spPr bwMode="auto">
          <a:xfrm>
            <a:off x="2971800" y="3124200"/>
            <a:ext cx="685800" cy="533400"/>
          </a:xfrm>
          <a:prstGeom prst="ellipse">
            <a:avLst/>
          </a:prstGeom>
          <a:solidFill>
            <a:srgbClr val="CCFFFF"/>
          </a:solidFill>
          <a:ln w="25400" cap="sq">
            <a:solidFill>
              <a:schemeClr val="accent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a:ln>
                  <a:noFill/>
                </a:ln>
                <a:solidFill>
                  <a:srgbClr val="3333FF"/>
                </a:solidFill>
                <a:effectLst/>
                <a:uLnTx/>
                <a:uFillTx/>
                <a:latin typeface="Times New Roman" panose="02020603050405020304" pitchFamily="18" charset="0"/>
                <a:ea typeface="宋体" panose="02010600030101010101" pitchFamily="2" charset="-122"/>
                <a:cs typeface="+mn-cs"/>
              </a:rPr>
              <a:t>35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useBgFill="1">
        <p:nvSpPr>
          <p:cNvPr id="36" name="Oval 36">
            <a:extLst>
              <a:ext uri="{FF2B5EF4-FFF2-40B4-BE49-F238E27FC236}">
                <a16:creationId xmlns:a16="http://schemas.microsoft.com/office/drawing/2014/main" id="{402819B3-2AF4-4441-AF5D-517ED6ED1AF2}"/>
              </a:ext>
            </a:extLst>
          </p:cNvPr>
          <p:cNvSpPr>
            <a:spLocks noChangeArrowheads="1"/>
          </p:cNvSpPr>
          <p:nvPr/>
        </p:nvSpPr>
        <p:spPr bwMode="auto">
          <a:xfrm>
            <a:off x="4191000" y="1066800"/>
            <a:ext cx="685800" cy="533400"/>
          </a:xfrm>
          <a:prstGeom prst="ellipse">
            <a:avLst/>
          </a:prstGeom>
          <a:ln w="25400" cap="sq">
            <a:solidFill>
              <a:srgbClr val="80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7" name="Text Box 37">
            <a:extLst>
              <a:ext uri="{FF2B5EF4-FFF2-40B4-BE49-F238E27FC236}">
                <a16:creationId xmlns:a16="http://schemas.microsoft.com/office/drawing/2014/main" id="{CCDAB6A2-B035-8B41-82F8-E2EB47DB1653}"/>
              </a:ext>
            </a:extLst>
          </p:cNvPr>
          <p:cNvSpPr txBox="1">
            <a:spLocks noChangeArrowheads="1"/>
          </p:cNvSpPr>
          <p:nvPr/>
        </p:nvSpPr>
        <p:spPr bwMode="auto">
          <a:xfrm>
            <a:off x="3870325" y="5683250"/>
            <a:ext cx="869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90 ,</a:t>
            </a:r>
            <a:endParaRPr kumimoji="1" lang="en-US" altLang="zh-CN" sz="36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8" name="Line 38">
            <a:extLst>
              <a:ext uri="{FF2B5EF4-FFF2-40B4-BE49-F238E27FC236}">
                <a16:creationId xmlns:a16="http://schemas.microsoft.com/office/drawing/2014/main" id="{F4F034D5-40C2-BB41-9FF3-076AD707FE9A}"/>
              </a:ext>
            </a:extLst>
          </p:cNvPr>
          <p:cNvSpPr>
            <a:spLocks noChangeShapeType="1"/>
          </p:cNvSpPr>
          <p:nvPr/>
        </p:nvSpPr>
        <p:spPr bwMode="auto">
          <a:xfrm>
            <a:off x="4876800" y="1219200"/>
            <a:ext cx="914400" cy="457200"/>
          </a:xfrm>
          <a:prstGeom prst="line">
            <a:avLst/>
          </a:prstGeom>
          <a:noFill/>
          <a:ln w="38100">
            <a:solidFill>
              <a:srgbClr val="0066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39" name="Line 39">
            <a:extLst>
              <a:ext uri="{FF2B5EF4-FFF2-40B4-BE49-F238E27FC236}">
                <a16:creationId xmlns:a16="http://schemas.microsoft.com/office/drawing/2014/main" id="{9FDCE2F3-4C6D-0D4E-8D4D-17A04F02EEF0}"/>
              </a:ext>
            </a:extLst>
          </p:cNvPr>
          <p:cNvSpPr>
            <a:spLocks noChangeShapeType="1"/>
          </p:cNvSpPr>
          <p:nvPr/>
        </p:nvSpPr>
        <p:spPr bwMode="auto">
          <a:xfrm>
            <a:off x="6324600" y="1905000"/>
            <a:ext cx="685800" cy="381000"/>
          </a:xfrm>
          <a:prstGeom prst="line">
            <a:avLst/>
          </a:prstGeom>
          <a:noFill/>
          <a:ln w="38100">
            <a:solidFill>
              <a:srgbClr val="0066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0" name="Oval 40">
            <a:extLst>
              <a:ext uri="{FF2B5EF4-FFF2-40B4-BE49-F238E27FC236}">
                <a16:creationId xmlns:a16="http://schemas.microsoft.com/office/drawing/2014/main" id="{C1EA08EE-1D7E-374E-8F6B-B77401976F67}"/>
              </a:ext>
            </a:extLst>
          </p:cNvPr>
          <p:cNvSpPr>
            <a:spLocks noChangeArrowheads="1"/>
          </p:cNvSpPr>
          <p:nvPr/>
        </p:nvSpPr>
        <p:spPr bwMode="auto">
          <a:xfrm>
            <a:off x="4191000" y="1066800"/>
            <a:ext cx="685800" cy="533400"/>
          </a:xfrm>
          <a:prstGeom prst="ellipse">
            <a:avLst/>
          </a:prstGeom>
          <a:solidFill>
            <a:srgbClr val="CCFFCC"/>
          </a:solidFill>
          <a:ln w="25400" cap="sq">
            <a:solidFill>
              <a:srgbClr val="0066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A50021"/>
                </a:solidFill>
                <a:effectLst/>
                <a:uLnTx/>
                <a:uFillTx/>
                <a:latin typeface="Times New Roman" panose="02020603050405020304" pitchFamily="18" charset="0"/>
                <a:ea typeface="宋体" panose="02010600030101010101" pitchFamily="2" charset="-122"/>
                <a:cs typeface="+mn-cs"/>
              </a:rPr>
              <a:t>50</a:t>
            </a:r>
            <a:endParaRPr kumimoji="1" lang="en-US" altLang="zh-CN" sz="24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1" name="Oval 41">
            <a:extLst>
              <a:ext uri="{FF2B5EF4-FFF2-40B4-BE49-F238E27FC236}">
                <a16:creationId xmlns:a16="http://schemas.microsoft.com/office/drawing/2014/main" id="{E59436FA-F28E-7748-9883-D7364E8925A1}"/>
              </a:ext>
            </a:extLst>
          </p:cNvPr>
          <p:cNvSpPr>
            <a:spLocks noChangeArrowheads="1"/>
          </p:cNvSpPr>
          <p:nvPr/>
        </p:nvSpPr>
        <p:spPr bwMode="auto">
          <a:xfrm>
            <a:off x="5638800" y="1600200"/>
            <a:ext cx="685800" cy="533400"/>
          </a:xfrm>
          <a:prstGeom prst="ellipse">
            <a:avLst/>
          </a:prstGeom>
          <a:solidFill>
            <a:srgbClr val="CCFFCC"/>
          </a:solidFill>
          <a:ln w="25400" cap="sq">
            <a:solidFill>
              <a:srgbClr val="0066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80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2" name="Oval 42">
            <a:extLst>
              <a:ext uri="{FF2B5EF4-FFF2-40B4-BE49-F238E27FC236}">
                <a16:creationId xmlns:a16="http://schemas.microsoft.com/office/drawing/2014/main" id="{DD2776EC-24B3-7548-B4D0-19AE11D8A029}"/>
              </a:ext>
            </a:extLst>
          </p:cNvPr>
          <p:cNvSpPr>
            <a:spLocks noChangeArrowheads="1"/>
          </p:cNvSpPr>
          <p:nvPr/>
        </p:nvSpPr>
        <p:spPr bwMode="auto">
          <a:xfrm>
            <a:off x="6781800" y="2286000"/>
            <a:ext cx="685800" cy="533400"/>
          </a:xfrm>
          <a:prstGeom prst="ellipse">
            <a:avLst/>
          </a:prstGeom>
          <a:solidFill>
            <a:srgbClr val="CCFFCC"/>
          </a:solidFill>
          <a:ln w="25400" cap="sq">
            <a:solidFill>
              <a:srgbClr val="0066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90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3" name="Text Box 43">
            <a:extLst>
              <a:ext uri="{FF2B5EF4-FFF2-40B4-BE49-F238E27FC236}">
                <a16:creationId xmlns:a16="http://schemas.microsoft.com/office/drawing/2014/main" id="{B22AC60C-70D9-EE47-B345-1E536A410972}"/>
              </a:ext>
            </a:extLst>
          </p:cNvPr>
          <p:cNvSpPr txBox="1">
            <a:spLocks noChangeArrowheads="1"/>
          </p:cNvSpPr>
          <p:nvPr/>
        </p:nvSpPr>
        <p:spPr bwMode="auto">
          <a:xfrm>
            <a:off x="4768850" y="5683250"/>
            <a:ext cx="869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a:ln>
                  <a:noFill/>
                </a:ln>
                <a:solidFill>
                  <a:srgbClr val="FF00FF"/>
                </a:solidFill>
                <a:effectLst/>
                <a:uLnTx/>
                <a:uFillTx/>
                <a:latin typeface="Times New Roman" panose="02020603050405020304" pitchFamily="18" charset="0"/>
                <a:ea typeface="宋体" panose="02010600030101010101" pitchFamily="2" charset="-122"/>
                <a:cs typeface="+mn-cs"/>
              </a:rPr>
              <a:t>95 ,</a:t>
            </a:r>
            <a:endParaRPr kumimoji="1" lang="en-US" altLang="zh-CN" sz="36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44" name="Line 44">
            <a:extLst>
              <a:ext uri="{FF2B5EF4-FFF2-40B4-BE49-F238E27FC236}">
                <a16:creationId xmlns:a16="http://schemas.microsoft.com/office/drawing/2014/main" id="{C05D2762-71BA-F74D-9171-2E2FA3744FDB}"/>
              </a:ext>
            </a:extLst>
          </p:cNvPr>
          <p:cNvSpPr>
            <a:spLocks noChangeShapeType="1"/>
          </p:cNvSpPr>
          <p:nvPr/>
        </p:nvSpPr>
        <p:spPr bwMode="auto">
          <a:xfrm>
            <a:off x="7467600" y="2514600"/>
            <a:ext cx="685800" cy="381000"/>
          </a:xfrm>
          <a:prstGeom prst="line">
            <a:avLst/>
          </a:prstGeom>
          <a:noFill/>
          <a:ln w="38100">
            <a:solidFill>
              <a:srgbClr val="FF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429359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Top)">
                                      <p:cBhvr>
                                        <p:cTn id="12" dur="500"/>
                                        <p:tgtEl>
                                          <p:spTgt spid="3"/>
                                        </p:tgtEl>
                                      </p:cBhvr>
                                    </p:animEffec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4"/>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499"/>
                                          </p:stCondLst>
                                        </p:cTn>
                                        <p:tgtEl>
                                          <p:spTgt spid="6"/>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grpId="0" nodeType="afterEffect">
                                  <p:stCondLst>
                                    <p:cond delay="0"/>
                                  </p:stCondLst>
                                  <p:childTnLst>
                                    <p:set>
                                      <p:cBhvr>
                                        <p:cTn id="24" dur="1" fill="hold">
                                          <p:stCondLst>
                                            <p:cond delay="499"/>
                                          </p:stCondLst>
                                        </p:cTn>
                                        <p:tgtEl>
                                          <p:spTgt spid="7"/>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grpId="0" nodeType="afterEffect">
                                  <p:stCondLst>
                                    <p:cond delay="0"/>
                                  </p:stCondLst>
                                  <p:childTnLst>
                                    <p:set>
                                      <p:cBhvr>
                                        <p:cTn id="27" dur="1" fill="hold">
                                          <p:stCondLst>
                                            <p:cond delay="499"/>
                                          </p:stCondLst>
                                        </p:cTn>
                                        <p:tgtEl>
                                          <p:spTgt spid="8"/>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grpId="0" nodeType="afterEffect">
                                  <p:stCondLst>
                                    <p:cond delay="0"/>
                                  </p:stCondLst>
                                  <p:childTnLst>
                                    <p:set>
                                      <p:cBhvr>
                                        <p:cTn id="30" dur="1" fill="hold">
                                          <p:stCondLst>
                                            <p:cond delay="499"/>
                                          </p:stCondLst>
                                        </p:cTn>
                                        <p:tgtEl>
                                          <p:spTgt spid="9"/>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grpId="0" nodeType="afterEffect">
                                  <p:stCondLst>
                                    <p:cond delay="0"/>
                                  </p:stCondLst>
                                  <p:childTnLst>
                                    <p:set>
                                      <p:cBhvr>
                                        <p:cTn id="33" dur="1" fill="hold">
                                          <p:stCondLst>
                                            <p:cond delay="499"/>
                                          </p:stCondLst>
                                        </p:cTn>
                                        <p:tgtEl>
                                          <p:spTgt spid="10"/>
                                        </p:tgtEl>
                                        <p:attrNameLst>
                                          <p:attrName>style.visibility</p:attrName>
                                        </p:attrNameLst>
                                      </p:cBhvr>
                                      <p:to>
                                        <p:strVal val="visible"/>
                                      </p:to>
                                    </p:set>
                                  </p:childTnLst>
                                </p:cTn>
                              </p:par>
                            </p:childTnLst>
                          </p:cTn>
                        </p:par>
                        <p:par>
                          <p:cTn id="34" fill="hold">
                            <p:stCondLst>
                              <p:cond delay="4500"/>
                            </p:stCondLst>
                            <p:childTnLst>
                              <p:par>
                                <p:cTn id="35" presetID="1" presetClass="entr" presetSubtype="0" fill="hold" grpId="0" nodeType="afterEffect">
                                  <p:stCondLst>
                                    <p:cond delay="0"/>
                                  </p:stCondLst>
                                  <p:childTnLst>
                                    <p:set>
                                      <p:cBhvr>
                                        <p:cTn id="36" dur="1" fill="hold">
                                          <p:stCondLst>
                                            <p:cond delay="499"/>
                                          </p:stCondLst>
                                        </p:cTn>
                                        <p:tgtEl>
                                          <p:spTgt spid="20"/>
                                        </p:tgtEl>
                                        <p:attrNameLst>
                                          <p:attrName>style.visibility</p:attrName>
                                        </p:attrNameLst>
                                      </p:cBhvr>
                                      <p:to>
                                        <p:strVal val="visible"/>
                                      </p:to>
                                    </p:set>
                                  </p:childTnLst>
                                </p:cTn>
                              </p:par>
                            </p:childTnLst>
                          </p:cTn>
                        </p:par>
                        <p:par>
                          <p:cTn id="37" fill="hold">
                            <p:stCondLst>
                              <p:cond delay="5000"/>
                            </p:stCondLst>
                            <p:childTnLst>
                              <p:par>
                                <p:cTn id="38" presetID="1" presetClass="entr" presetSubtype="0" fill="hold" grpId="0" nodeType="afterEffect">
                                  <p:stCondLst>
                                    <p:cond delay="0"/>
                                  </p:stCondLst>
                                  <p:childTnLst>
                                    <p:set>
                                      <p:cBhvr>
                                        <p:cTn id="39" dur="1" fill="hold">
                                          <p:stCondLst>
                                            <p:cond delay="499"/>
                                          </p:stCondLst>
                                        </p:cTn>
                                        <p:tgtEl>
                                          <p:spTgt spid="11"/>
                                        </p:tgtEl>
                                        <p:attrNameLst>
                                          <p:attrName>style.visibility</p:attrName>
                                        </p:attrNameLst>
                                      </p:cBhvr>
                                      <p:to>
                                        <p:strVal val="visible"/>
                                      </p:to>
                                    </p:set>
                                  </p:childTnLst>
                                </p:cTn>
                              </p:par>
                            </p:childTnLst>
                          </p:cTn>
                        </p:par>
                        <p:par>
                          <p:cTn id="40" fill="hold">
                            <p:stCondLst>
                              <p:cond delay="5500"/>
                            </p:stCondLst>
                            <p:childTnLst>
                              <p:par>
                                <p:cTn id="41" presetID="1" presetClass="entr" presetSubtype="0" fill="hold" nodeType="afterEffect">
                                  <p:stCondLst>
                                    <p:cond delay="0"/>
                                  </p:stCondLst>
                                  <p:childTnLst>
                                    <p:set>
                                      <p:cBhvr>
                                        <p:cTn id="42" dur="1" fill="hold">
                                          <p:stCondLst>
                                            <p:cond delay="499"/>
                                          </p:stCondLst>
                                        </p:cTn>
                                        <p:tgtEl>
                                          <p:spTgt spid="12"/>
                                        </p:tgtEl>
                                        <p:attrNameLst>
                                          <p:attrName>style.visibility</p:attrName>
                                        </p:attrNameLst>
                                      </p:cBhvr>
                                      <p:to>
                                        <p:strVal val="visible"/>
                                      </p:to>
                                    </p:set>
                                  </p:childTnLst>
                                </p:cTn>
                              </p:par>
                            </p:childTnLst>
                          </p:cTn>
                        </p:par>
                        <p:par>
                          <p:cTn id="43" fill="hold">
                            <p:stCondLst>
                              <p:cond delay="6000"/>
                            </p:stCondLst>
                            <p:childTnLst>
                              <p:par>
                                <p:cTn id="44" presetID="1" presetClass="entr" presetSubtype="0" fill="hold" nodeType="afterEffect">
                                  <p:stCondLst>
                                    <p:cond delay="0"/>
                                  </p:stCondLst>
                                  <p:childTnLst>
                                    <p:set>
                                      <p:cBhvr>
                                        <p:cTn id="45" dur="1" fill="hold">
                                          <p:stCondLst>
                                            <p:cond delay="499"/>
                                          </p:stCondLst>
                                        </p:cTn>
                                        <p:tgtEl>
                                          <p:spTgt spid="13"/>
                                        </p:tgtEl>
                                        <p:attrNameLst>
                                          <p:attrName>style.visibility</p:attrName>
                                        </p:attrNameLst>
                                      </p:cBhvr>
                                      <p:to>
                                        <p:strVal val="visible"/>
                                      </p:to>
                                    </p:set>
                                  </p:childTnLst>
                                </p:cTn>
                              </p:par>
                            </p:childTnLst>
                          </p:cTn>
                        </p:par>
                        <p:par>
                          <p:cTn id="46" fill="hold">
                            <p:stCondLst>
                              <p:cond delay="6500"/>
                            </p:stCondLst>
                            <p:childTnLst>
                              <p:par>
                                <p:cTn id="47" presetID="1" presetClass="entr" presetSubtype="0" fill="hold" nodeType="afterEffect">
                                  <p:stCondLst>
                                    <p:cond delay="0"/>
                                  </p:stCondLst>
                                  <p:childTnLst>
                                    <p:set>
                                      <p:cBhvr>
                                        <p:cTn id="48" dur="1" fill="hold">
                                          <p:stCondLst>
                                            <p:cond delay="499"/>
                                          </p:stCondLst>
                                        </p:cTn>
                                        <p:tgtEl>
                                          <p:spTgt spid="14"/>
                                        </p:tgtEl>
                                        <p:attrNameLst>
                                          <p:attrName>style.visibility</p:attrName>
                                        </p:attrNameLst>
                                      </p:cBhvr>
                                      <p:to>
                                        <p:strVal val="visible"/>
                                      </p:to>
                                    </p:set>
                                  </p:childTnLst>
                                </p:cTn>
                              </p:par>
                            </p:childTnLst>
                          </p:cTn>
                        </p:par>
                        <p:par>
                          <p:cTn id="49" fill="hold">
                            <p:stCondLst>
                              <p:cond delay="7000"/>
                            </p:stCondLst>
                            <p:childTnLst>
                              <p:par>
                                <p:cTn id="50" presetID="1" presetClass="entr" presetSubtype="0" fill="hold" nodeType="afterEffect">
                                  <p:stCondLst>
                                    <p:cond delay="0"/>
                                  </p:stCondLst>
                                  <p:childTnLst>
                                    <p:set>
                                      <p:cBhvr>
                                        <p:cTn id="51" dur="1" fill="hold">
                                          <p:stCondLst>
                                            <p:cond delay="499"/>
                                          </p:stCondLst>
                                        </p:cTn>
                                        <p:tgtEl>
                                          <p:spTgt spid="15"/>
                                        </p:tgtEl>
                                        <p:attrNameLst>
                                          <p:attrName>style.visibility</p:attrName>
                                        </p:attrNameLst>
                                      </p:cBhvr>
                                      <p:to>
                                        <p:strVal val="visible"/>
                                      </p:to>
                                    </p:set>
                                  </p:childTnLst>
                                </p:cTn>
                              </p:par>
                            </p:childTnLst>
                          </p:cTn>
                        </p:par>
                        <p:par>
                          <p:cTn id="52" fill="hold">
                            <p:stCondLst>
                              <p:cond delay="7500"/>
                            </p:stCondLst>
                            <p:childTnLst>
                              <p:par>
                                <p:cTn id="53" presetID="1" presetClass="entr" presetSubtype="0" fill="hold" nodeType="afterEffect">
                                  <p:stCondLst>
                                    <p:cond delay="0"/>
                                  </p:stCondLst>
                                  <p:childTnLst>
                                    <p:set>
                                      <p:cBhvr>
                                        <p:cTn id="54" dur="1" fill="hold">
                                          <p:stCondLst>
                                            <p:cond delay="499"/>
                                          </p:stCondLst>
                                        </p:cTn>
                                        <p:tgtEl>
                                          <p:spTgt spid="16"/>
                                        </p:tgtEl>
                                        <p:attrNameLst>
                                          <p:attrName>style.visibility</p:attrName>
                                        </p:attrNameLst>
                                      </p:cBhvr>
                                      <p:to>
                                        <p:strVal val="visible"/>
                                      </p:to>
                                    </p:set>
                                  </p:childTnLst>
                                </p:cTn>
                              </p:par>
                            </p:childTnLst>
                          </p:cTn>
                        </p:par>
                        <p:par>
                          <p:cTn id="55" fill="hold">
                            <p:stCondLst>
                              <p:cond delay="8000"/>
                            </p:stCondLst>
                            <p:childTnLst>
                              <p:par>
                                <p:cTn id="56" presetID="1" presetClass="entr" presetSubtype="0" fill="hold" nodeType="afterEffect">
                                  <p:stCondLst>
                                    <p:cond delay="0"/>
                                  </p:stCondLst>
                                  <p:childTnLst>
                                    <p:set>
                                      <p:cBhvr>
                                        <p:cTn id="57" dur="1" fill="hold">
                                          <p:stCondLst>
                                            <p:cond delay="499"/>
                                          </p:stCondLst>
                                        </p:cTn>
                                        <p:tgtEl>
                                          <p:spTgt spid="21"/>
                                        </p:tgtEl>
                                        <p:attrNameLst>
                                          <p:attrName>style.visibility</p:attrName>
                                        </p:attrNameLst>
                                      </p:cBhvr>
                                      <p:to>
                                        <p:strVal val="visible"/>
                                      </p:to>
                                    </p:set>
                                  </p:childTnLst>
                                </p:cTn>
                              </p:par>
                            </p:childTnLst>
                          </p:cTn>
                        </p:par>
                        <p:par>
                          <p:cTn id="58" fill="hold">
                            <p:stCondLst>
                              <p:cond delay="8500"/>
                            </p:stCondLst>
                            <p:childTnLst>
                              <p:par>
                                <p:cTn id="59" presetID="1" presetClass="entr" presetSubtype="0" fill="hold" nodeType="afterEffect">
                                  <p:stCondLst>
                                    <p:cond delay="0"/>
                                  </p:stCondLst>
                                  <p:childTnLst>
                                    <p:set>
                                      <p:cBhvr>
                                        <p:cTn id="60" dur="1" fill="hold">
                                          <p:stCondLst>
                                            <p:cond delay="499"/>
                                          </p:stCondLst>
                                        </p:cTn>
                                        <p:tgtEl>
                                          <p:spTgt spid="17"/>
                                        </p:tgtEl>
                                        <p:attrNameLst>
                                          <p:attrName>style.visibility</p:attrName>
                                        </p:attrNameLst>
                                      </p:cBhvr>
                                      <p:to>
                                        <p:strVal val="visible"/>
                                      </p:to>
                                    </p:set>
                                  </p:childTnLst>
                                </p:cTn>
                              </p:par>
                            </p:childTnLst>
                          </p:cTn>
                        </p:par>
                        <p:par>
                          <p:cTn id="61" fill="hold">
                            <p:stCondLst>
                              <p:cond delay="9000"/>
                            </p:stCondLst>
                            <p:childTnLst>
                              <p:par>
                                <p:cTn id="62" presetID="1" presetClass="entr" presetSubtype="0" fill="hold" nodeType="afterEffect">
                                  <p:stCondLst>
                                    <p:cond delay="0"/>
                                  </p:stCondLst>
                                  <p:childTnLst>
                                    <p:set>
                                      <p:cBhvr>
                                        <p:cTn id="63" dur="1" fill="hold">
                                          <p:stCondLst>
                                            <p:cond delay="499"/>
                                          </p:stCondLst>
                                        </p:cTn>
                                        <p:tgtEl>
                                          <p:spTgt spid="18"/>
                                        </p:tgtEl>
                                        <p:attrNameLst>
                                          <p:attrName>style.visibility</p:attrName>
                                        </p:attrNameLst>
                                      </p:cBhvr>
                                      <p:to>
                                        <p:strVal val="visible"/>
                                      </p:to>
                                    </p:set>
                                  </p:childTnLst>
                                </p:cTn>
                              </p:par>
                            </p:childTnLst>
                          </p:cTn>
                        </p:par>
                        <p:par>
                          <p:cTn id="64" fill="hold">
                            <p:stCondLst>
                              <p:cond delay="9500"/>
                            </p:stCondLst>
                            <p:childTnLst>
                              <p:par>
                                <p:cTn id="65" presetID="1" presetClass="entr" presetSubtype="0" fill="hold" nodeType="afterEffect">
                                  <p:stCondLst>
                                    <p:cond delay="0"/>
                                  </p:stCondLst>
                                  <p:childTnLst>
                                    <p:set>
                                      <p:cBhvr>
                                        <p:cTn id="66" dur="1" fill="hold">
                                          <p:stCondLst>
                                            <p:cond delay="499"/>
                                          </p:stCondLst>
                                        </p:cTn>
                                        <p:tgtEl>
                                          <p:spTgt spid="19"/>
                                        </p:tgtEl>
                                        <p:attrNameLst>
                                          <p:attrName>style.visibility</p:attrName>
                                        </p:attrNameLst>
                                      </p:cBhvr>
                                      <p:to>
                                        <p:strVal val="visible"/>
                                      </p:to>
                                    </p:set>
                                  </p:childTnLst>
                                </p:cTn>
                              </p:par>
                            </p:childTnLst>
                          </p:cTn>
                        </p:par>
                        <p:par>
                          <p:cTn id="67" fill="hold">
                            <p:stCondLst>
                              <p:cond delay="10000"/>
                            </p:stCondLst>
                            <p:childTnLst>
                              <p:par>
                                <p:cTn id="68" presetID="22" presetClass="entr" presetSubtype="1"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left)">
                                      <p:cBhvr>
                                        <p:cTn id="80" dur="500"/>
                                        <p:tgtEl>
                                          <p:spTgt spid="2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up)">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left)">
                                      <p:cBhvr>
                                        <p:cTn id="90" dur="500"/>
                                        <p:tgtEl>
                                          <p:spTgt spid="28"/>
                                        </p:tgtEl>
                                      </p:cBhvr>
                                    </p:animEffect>
                                  </p:childTnLst>
                                </p:cTn>
                              </p:par>
                            </p:childTnLst>
                          </p:cTn>
                        </p:par>
                        <p:par>
                          <p:cTn id="91" fill="hold">
                            <p:stCondLst>
                              <p:cond delay="500"/>
                            </p:stCondLst>
                            <p:childTnLst>
                              <p:par>
                                <p:cTn id="92" presetID="22" presetClass="entr" presetSubtype="1"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up)">
                                      <p:cBhvr>
                                        <p:cTn id="94" dur="500"/>
                                        <p:tgtEl>
                                          <p:spTgt spid="27"/>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up)">
                                      <p:cBhvr>
                                        <p:cTn id="99" dur="500"/>
                                        <p:tgtEl>
                                          <p:spTgt spid="29"/>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wipe(up)">
                                      <p:cBhvr>
                                        <p:cTn id="104" dur="500"/>
                                        <p:tgtEl>
                                          <p:spTgt spid="30"/>
                                        </p:tgtEl>
                                      </p:cBhvr>
                                    </p:animEffect>
                                  </p:childTnLst>
                                </p:cTn>
                              </p:par>
                            </p:childTnLst>
                          </p:cTn>
                        </p:par>
                        <p:par>
                          <p:cTn id="105" fill="hold">
                            <p:stCondLst>
                              <p:cond delay="500"/>
                            </p:stCondLst>
                            <p:childTnLst>
                              <p:par>
                                <p:cTn id="106" presetID="22" presetClass="entr" presetSubtype="1"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up)">
                                      <p:cBhvr>
                                        <p:cTn id="108" dur="500"/>
                                        <p:tgtEl>
                                          <p:spTgt spid="33"/>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nodeType="click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wipe(up)">
                                      <p:cBhvr>
                                        <p:cTn id="113" dur="500"/>
                                        <p:tgtEl>
                                          <p:spTgt spid="31"/>
                                        </p:tgtEl>
                                      </p:cBhvr>
                                    </p:animEffect>
                                  </p:childTnLst>
                                </p:cTn>
                              </p:par>
                            </p:childTnLst>
                          </p:cTn>
                        </p:par>
                        <p:par>
                          <p:cTn id="114" fill="hold">
                            <p:stCondLst>
                              <p:cond delay="500"/>
                            </p:stCondLst>
                            <p:childTnLst>
                              <p:par>
                                <p:cTn id="115" presetID="22" presetClass="entr" presetSubtype="1" fill="hold" grpId="0" nodeType="afterEffect">
                                  <p:stCondLst>
                                    <p:cond delay="0"/>
                                  </p:stCondLst>
                                  <p:childTnLst>
                                    <p:set>
                                      <p:cBhvr>
                                        <p:cTn id="116" dur="1" fill="hold">
                                          <p:stCondLst>
                                            <p:cond delay="0"/>
                                          </p:stCondLst>
                                        </p:cTn>
                                        <p:tgtEl>
                                          <p:spTgt spid="34"/>
                                        </p:tgtEl>
                                        <p:attrNameLst>
                                          <p:attrName>style.visibility</p:attrName>
                                        </p:attrNameLst>
                                      </p:cBhvr>
                                      <p:to>
                                        <p:strVal val="visible"/>
                                      </p:to>
                                    </p:set>
                                    <p:animEffect transition="in" filter="wipe(up)">
                                      <p:cBhvr>
                                        <p:cTn id="117" dur="500"/>
                                        <p:tgtEl>
                                          <p:spTgt spid="34"/>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nodeType="clickEffect">
                                  <p:stCondLst>
                                    <p:cond delay="0"/>
                                  </p:stCondLst>
                                  <p:childTnLst>
                                    <p:set>
                                      <p:cBhvr>
                                        <p:cTn id="121" dur="1" fill="hold">
                                          <p:stCondLst>
                                            <p:cond delay="0"/>
                                          </p:stCondLst>
                                        </p:cTn>
                                        <p:tgtEl>
                                          <p:spTgt spid="32"/>
                                        </p:tgtEl>
                                        <p:attrNameLst>
                                          <p:attrName>style.visibility</p:attrName>
                                        </p:attrNameLst>
                                      </p:cBhvr>
                                      <p:to>
                                        <p:strVal val="visible"/>
                                      </p:to>
                                    </p:set>
                                    <p:animEffect transition="in" filter="wipe(up)">
                                      <p:cBhvr>
                                        <p:cTn id="122" dur="500"/>
                                        <p:tgtEl>
                                          <p:spTgt spid="32"/>
                                        </p:tgtEl>
                                      </p:cBhvr>
                                    </p:animEffect>
                                  </p:childTnLst>
                                </p:cTn>
                              </p:par>
                            </p:childTnLst>
                          </p:cTn>
                        </p:par>
                        <p:par>
                          <p:cTn id="123" fill="hold">
                            <p:stCondLst>
                              <p:cond delay="500"/>
                            </p:stCondLst>
                            <p:childTnLst>
                              <p:par>
                                <p:cTn id="124" presetID="22" presetClass="entr" presetSubtype="1" fill="hold" grpId="0" nodeType="afterEffect">
                                  <p:stCondLst>
                                    <p:cond delay="0"/>
                                  </p:stCondLst>
                                  <p:childTnLst>
                                    <p:set>
                                      <p:cBhvr>
                                        <p:cTn id="125" dur="1" fill="hold">
                                          <p:stCondLst>
                                            <p:cond delay="0"/>
                                          </p:stCondLst>
                                        </p:cTn>
                                        <p:tgtEl>
                                          <p:spTgt spid="35"/>
                                        </p:tgtEl>
                                        <p:attrNameLst>
                                          <p:attrName>style.visibility</p:attrName>
                                        </p:attrNameLst>
                                      </p:cBhvr>
                                      <p:to>
                                        <p:strVal val="visible"/>
                                      </p:to>
                                    </p:set>
                                    <p:animEffect transition="in" filter="wipe(up)">
                                      <p:cBhvr>
                                        <p:cTn id="126" dur="500"/>
                                        <p:tgtEl>
                                          <p:spTgt spid="35"/>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left)">
                                      <p:cBhvr>
                                        <p:cTn id="131" dur="500"/>
                                        <p:tgtEl>
                                          <p:spTgt spid="37"/>
                                        </p:tgtEl>
                                      </p:cBhvr>
                                    </p:animEffect>
                                  </p:childTnLst>
                                </p:cTn>
                              </p:par>
                            </p:childTnLst>
                          </p:cTn>
                        </p:par>
                        <p:par>
                          <p:cTn id="132" fill="hold">
                            <p:stCondLst>
                              <p:cond delay="500"/>
                            </p:stCondLst>
                            <p:childTnLst>
                              <p:par>
                                <p:cTn id="133" presetID="22" presetClass="entr" presetSubtype="1" fill="hold" grpId="0"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wipe(up)">
                                      <p:cBhvr>
                                        <p:cTn id="135" dur="500"/>
                                        <p:tgtEl>
                                          <p:spTgt spid="36"/>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1" fill="hold" grpId="0" nodeType="clickEffect">
                                  <p:stCondLst>
                                    <p:cond delay="0"/>
                                  </p:stCondLst>
                                  <p:childTnLst>
                                    <p:set>
                                      <p:cBhvr>
                                        <p:cTn id="139" dur="1" fill="hold">
                                          <p:stCondLst>
                                            <p:cond delay="0"/>
                                          </p:stCondLst>
                                        </p:cTn>
                                        <p:tgtEl>
                                          <p:spTgt spid="40"/>
                                        </p:tgtEl>
                                        <p:attrNameLst>
                                          <p:attrName>style.visibility</p:attrName>
                                        </p:attrNameLst>
                                      </p:cBhvr>
                                      <p:to>
                                        <p:strVal val="visible"/>
                                      </p:to>
                                    </p:set>
                                    <p:animEffect transition="in" filter="wipe(up)">
                                      <p:cBhvr>
                                        <p:cTn id="140" dur="500"/>
                                        <p:tgtEl>
                                          <p:spTgt spid="40"/>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1" fill="hold" nodeType="clickEffect">
                                  <p:stCondLst>
                                    <p:cond delay="0"/>
                                  </p:stCondLst>
                                  <p:childTnLst>
                                    <p:set>
                                      <p:cBhvr>
                                        <p:cTn id="144" dur="1" fill="hold">
                                          <p:stCondLst>
                                            <p:cond delay="0"/>
                                          </p:stCondLst>
                                        </p:cTn>
                                        <p:tgtEl>
                                          <p:spTgt spid="38"/>
                                        </p:tgtEl>
                                        <p:attrNameLst>
                                          <p:attrName>style.visibility</p:attrName>
                                        </p:attrNameLst>
                                      </p:cBhvr>
                                      <p:to>
                                        <p:strVal val="visible"/>
                                      </p:to>
                                    </p:set>
                                    <p:animEffect transition="in" filter="wipe(up)">
                                      <p:cBhvr>
                                        <p:cTn id="145" dur="500"/>
                                        <p:tgtEl>
                                          <p:spTgt spid="38"/>
                                        </p:tgtEl>
                                      </p:cBhvr>
                                    </p:animEffect>
                                  </p:childTnLst>
                                </p:cTn>
                              </p:par>
                            </p:childTnLst>
                          </p:cTn>
                        </p:par>
                        <p:par>
                          <p:cTn id="146" fill="hold">
                            <p:stCondLst>
                              <p:cond delay="500"/>
                            </p:stCondLst>
                            <p:childTnLst>
                              <p:par>
                                <p:cTn id="147" presetID="22" presetClass="entr" presetSubtype="1" fill="hold" grpId="0" nodeType="afterEffect">
                                  <p:stCondLst>
                                    <p:cond delay="0"/>
                                  </p:stCondLst>
                                  <p:childTnLst>
                                    <p:set>
                                      <p:cBhvr>
                                        <p:cTn id="148" dur="1" fill="hold">
                                          <p:stCondLst>
                                            <p:cond delay="0"/>
                                          </p:stCondLst>
                                        </p:cTn>
                                        <p:tgtEl>
                                          <p:spTgt spid="41"/>
                                        </p:tgtEl>
                                        <p:attrNameLst>
                                          <p:attrName>style.visibility</p:attrName>
                                        </p:attrNameLst>
                                      </p:cBhvr>
                                      <p:to>
                                        <p:strVal val="visible"/>
                                      </p:to>
                                    </p:set>
                                    <p:animEffect transition="in" filter="wipe(up)">
                                      <p:cBhvr>
                                        <p:cTn id="149" dur="500"/>
                                        <p:tgtEl>
                                          <p:spTgt spid="41"/>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1" fill="hold" nodeType="clickEffect">
                                  <p:stCondLst>
                                    <p:cond delay="0"/>
                                  </p:stCondLst>
                                  <p:childTnLst>
                                    <p:set>
                                      <p:cBhvr>
                                        <p:cTn id="153" dur="1" fill="hold">
                                          <p:stCondLst>
                                            <p:cond delay="0"/>
                                          </p:stCondLst>
                                        </p:cTn>
                                        <p:tgtEl>
                                          <p:spTgt spid="39"/>
                                        </p:tgtEl>
                                        <p:attrNameLst>
                                          <p:attrName>style.visibility</p:attrName>
                                        </p:attrNameLst>
                                      </p:cBhvr>
                                      <p:to>
                                        <p:strVal val="visible"/>
                                      </p:to>
                                    </p:set>
                                    <p:animEffect transition="in" filter="wipe(up)">
                                      <p:cBhvr>
                                        <p:cTn id="154" dur="500"/>
                                        <p:tgtEl>
                                          <p:spTgt spid="39"/>
                                        </p:tgtEl>
                                      </p:cBhvr>
                                    </p:animEffect>
                                  </p:childTnLst>
                                </p:cTn>
                              </p:par>
                            </p:childTnLst>
                          </p:cTn>
                        </p:par>
                        <p:par>
                          <p:cTn id="155" fill="hold">
                            <p:stCondLst>
                              <p:cond delay="500"/>
                            </p:stCondLst>
                            <p:childTnLst>
                              <p:par>
                                <p:cTn id="156" presetID="22" presetClass="entr" presetSubtype="1" fill="hold" grpId="0" nodeType="afterEffect">
                                  <p:stCondLst>
                                    <p:cond delay="0"/>
                                  </p:stCondLst>
                                  <p:childTnLst>
                                    <p:set>
                                      <p:cBhvr>
                                        <p:cTn id="157" dur="1" fill="hold">
                                          <p:stCondLst>
                                            <p:cond delay="0"/>
                                          </p:stCondLst>
                                        </p:cTn>
                                        <p:tgtEl>
                                          <p:spTgt spid="42"/>
                                        </p:tgtEl>
                                        <p:attrNameLst>
                                          <p:attrName>style.visibility</p:attrName>
                                        </p:attrNameLst>
                                      </p:cBhvr>
                                      <p:to>
                                        <p:strVal val="visible"/>
                                      </p:to>
                                    </p:set>
                                    <p:animEffect transition="in" filter="wipe(up)">
                                      <p:cBhvr>
                                        <p:cTn id="158" dur="500"/>
                                        <p:tgtEl>
                                          <p:spTgt spid="42"/>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grpId="0" nodeType="clickEffect">
                                  <p:stCondLst>
                                    <p:cond delay="0"/>
                                  </p:stCondLst>
                                  <p:childTnLst>
                                    <p:set>
                                      <p:cBhvr>
                                        <p:cTn id="162" dur="1" fill="hold">
                                          <p:stCondLst>
                                            <p:cond delay="0"/>
                                          </p:stCondLst>
                                        </p:cTn>
                                        <p:tgtEl>
                                          <p:spTgt spid="43"/>
                                        </p:tgtEl>
                                        <p:attrNameLst>
                                          <p:attrName>style.visibility</p:attrName>
                                        </p:attrNameLst>
                                      </p:cBhvr>
                                      <p:to>
                                        <p:strVal val="visible"/>
                                      </p:to>
                                    </p:set>
                                    <p:animEffect transition="in" filter="wipe(left)">
                                      <p:cBhvr>
                                        <p:cTn id="163" dur="500"/>
                                        <p:tgtEl>
                                          <p:spTgt spid="43"/>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1" fill="hold" nodeType="clickEffect">
                                  <p:stCondLst>
                                    <p:cond delay="0"/>
                                  </p:stCondLst>
                                  <p:childTnLst>
                                    <p:set>
                                      <p:cBhvr>
                                        <p:cTn id="167" dur="1" fill="hold">
                                          <p:stCondLst>
                                            <p:cond delay="0"/>
                                          </p:stCondLst>
                                        </p:cTn>
                                        <p:tgtEl>
                                          <p:spTgt spid="44"/>
                                        </p:tgtEl>
                                        <p:attrNameLst>
                                          <p:attrName>style.visibility</p:attrName>
                                        </p:attrNameLst>
                                      </p:cBhvr>
                                      <p:to>
                                        <p:strVal val="visible"/>
                                      </p:to>
                                    </p:set>
                                    <p:animEffect transition="in" filter="wipe(up)">
                                      <p:cBhvr>
                                        <p:cTn id="16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20" grpId="0" animBg="1" autoUpdateAnimBg="0"/>
      <p:bldP spid="22" grpId="0" autoUpdateAnimBg="0"/>
      <p:bldP spid="24" grpId="0" autoUpdateAnimBg="0"/>
      <p:bldP spid="25" grpId="0" autoUpdateAnimBg="0"/>
      <p:bldP spid="26" grpId="0" animBg="1" autoUpdateAnimBg="0"/>
      <p:bldP spid="27" grpId="0" animBg="1" autoUpdateAnimBg="0"/>
      <p:bldP spid="28" grpId="0" autoUpdateAnimBg="0"/>
      <p:bldP spid="29" grpId="0" animBg="1" autoUpdateAnimBg="0"/>
      <p:bldP spid="33" grpId="0" animBg="1" autoUpdateAnimBg="0"/>
      <p:bldP spid="34" grpId="0" animBg="1" autoUpdateAnimBg="0"/>
      <p:bldP spid="35" grpId="0" animBg="1" autoUpdateAnimBg="0"/>
      <p:bldP spid="36" grpId="0" animBg="1" autoUpdateAnimBg="0"/>
      <p:bldP spid="37" grpId="0" autoUpdateAnimBg="0"/>
      <p:bldP spid="40" grpId="0" animBg="1" autoUpdateAnimBg="0"/>
      <p:bldP spid="41" grpId="0" animBg="1" autoUpdateAnimBg="0"/>
      <p:bldP spid="42" grpId="0" animBg="1" autoUpdateAnimBg="0"/>
      <p:bldP spid="4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22</a:t>
            </a:fld>
            <a:endParaRPr lang="zh-CN" altLang="en-US" dirty="0"/>
          </a:p>
        </p:txBody>
      </p:sp>
      <p:sp>
        <p:nvSpPr>
          <p:cNvPr id="10" name="Text Box 2">
            <a:extLst>
              <a:ext uri="{FF2B5EF4-FFF2-40B4-BE49-F238E27FC236}">
                <a16:creationId xmlns:a16="http://schemas.microsoft.com/office/drawing/2014/main" id="{7C9F2A19-00BF-B941-8E17-30B81DA366D0}"/>
              </a:ext>
            </a:extLst>
          </p:cNvPr>
          <p:cNvSpPr txBox="1">
            <a:spLocks noChangeArrowheads="1"/>
          </p:cNvSpPr>
          <p:nvPr/>
        </p:nvSpPr>
        <p:spPr bwMode="auto">
          <a:xfrm>
            <a:off x="986053" y="461837"/>
            <a:ext cx="43043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从上述查找过程可见，</a:t>
            </a:r>
          </a:p>
        </p:txBody>
      </p:sp>
      <p:sp>
        <p:nvSpPr>
          <p:cNvPr id="11" name="Text Box 3">
            <a:extLst>
              <a:ext uri="{FF2B5EF4-FFF2-40B4-BE49-F238E27FC236}">
                <a16:creationId xmlns:a16="http://schemas.microsoft.com/office/drawing/2014/main" id="{57F51E89-40B6-7549-807B-0285B8BCAD49}"/>
              </a:ext>
            </a:extLst>
          </p:cNvPr>
          <p:cNvSpPr txBox="1">
            <a:spLocks noChangeArrowheads="1"/>
          </p:cNvSpPr>
          <p:nvPr/>
        </p:nvSpPr>
        <p:spPr bwMode="auto">
          <a:xfrm>
            <a:off x="759558" y="1127962"/>
            <a:ext cx="7622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457200" indent="-457200" eaLnBrk="1" hangingPunct="1">
              <a:spcBef>
                <a:spcPct val="0"/>
              </a:spcBef>
              <a:buFont typeface="Arial" panose="020B0604020202020204" pitchFamily="34" charset="0"/>
              <a:buChar char="•"/>
              <a:defRPr/>
            </a:pP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在查找过程中，生成了一条</a:t>
            </a:r>
            <a:r>
              <a:rPr kumimoji="1" lang="zh-CN" altLang="en-US"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查找路径</a:t>
            </a: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12" name="Text Box 4">
            <a:extLst>
              <a:ext uri="{FF2B5EF4-FFF2-40B4-BE49-F238E27FC236}">
                <a16:creationId xmlns:a16="http://schemas.microsoft.com/office/drawing/2014/main" id="{C803B780-E5E3-7C43-B64C-A924F2B1EDBB}"/>
              </a:ext>
            </a:extLst>
          </p:cNvPr>
          <p:cNvSpPr txBox="1">
            <a:spLocks noChangeArrowheads="1"/>
          </p:cNvSpPr>
          <p:nvPr/>
        </p:nvSpPr>
        <p:spPr bwMode="auto">
          <a:xfrm>
            <a:off x="759558" y="1820400"/>
            <a:ext cx="7805371" cy="121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457200" indent="-457200" eaLnBrk="1" hangingPunct="1">
              <a:lnSpc>
                <a:spcPct val="120000"/>
              </a:lnSpc>
              <a:spcBef>
                <a:spcPct val="0"/>
              </a:spcBef>
              <a:buFont typeface="Arial" panose="020B0604020202020204" pitchFamily="34" charset="0"/>
              <a:buChar char="•"/>
              <a:defRPr/>
            </a:pP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从根结点出发，沿着左分支或右分支逐层向下直至关键字等于给定值的结点</a:t>
            </a:r>
            <a:r>
              <a:rPr kumimoji="1" lang="en-US" altLang="zh-CN"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13" name="Text Box 5">
            <a:extLst>
              <a:ext uri="{FF2B5EF4-FFF2-40B4-BE49-F238E27FC236}">
                <a16:creationId xmlns:a16="http://schemas.microsoft.com/office/drawing/2014/main" id="{2AD892F5-C6D0-5945-B925-423A956266DC}"/>
              </a:ext>
            </a:extLst>
          </p:cNvPr>
          <p:cNvSpPr txBox="1">
            <a:spLocks noChangeArrowheads="1"/>
          </p:cNvSpPr>
          <p:nvPr/>
        </p:nvSpPr>
        <p:spPr bwMode="auto">
          <a:xfrm>
            <a:off x="2178050" y="3581400"/>
            <a:ext cx="10054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或者</a:t>
            </a:r>
          </a:p>
        </p:txBody>
      </p:sp>
      <p:sp>
        <p:nvSpPr>
          <p:cNvPr id="14" name="Text Box 6">
            <a:extLst>
              <a:ext uri="{FF2B5EF4-FFF2-40B4-BE49-F238E27FC236}">
                <a16:creationId xmlns:a16="http://schemas.microsoft.com/office/drawing/2014/main" id="{EA0B1000-3ED6-9F4F-9411-F45D6FB70A94}"/>
              </a:ext>
            </a:extLst>
          </p:cNvPr>
          <p:cNvSpPr txBox="1">
            <a:spLocks noChangeArrowheads="1"/>
          </p:cNvSpPr>
          <p:nvPr/>
        </p:nvSpPr>
        <p:spPr bwMode="auto">
          <a:xfrm>
            <a:off x="759558" y="4421953"/>
            <a:ext cx="8384442" cy="121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457200" indent="-457200" eaLnBrk="1" hangingPunct="1">
              <a:lnSpc>
                <a:spcPct val="120000"/>
              </a:lnSpc>
              <a:spcBef>
                <a:spcPct val="0"/>
              </a:spcBef>
              <a:buFont typeface="Arial" panose="020B0604020202020204" pitchFamily="34" charset="0"/>
              <a:buChar char="•"/>
              <a:defRPr/>
            </a:pP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从根结点出发，沿着左分支或右分支</a:t>
            </a:r>
            <a:br>
              <a:rPr kumimoji="1" lang="en-US" altLang="zh-CN"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b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逐层向下直至指针指向空树为止。</a:t>
            </a:r>
          </a:p>
        </p:txBody>
      </p:sp>
      <p:sp>
        <p:nvSpPr>
          <p:cNvPr id="15" name="Text Box 7">
            <a:extLst>
              <a:ext uri="{FF2B5EF4-FFF2-40B4-BE49-F238E27FC236}">
                <a16:creationId xmlns:a16="http://schemas.microsoft.com/office/drawing/2014/main" id="{B161AE1F-FB3B-4C41-BB41-939E44387538}"/>
              </a:ext>
            </a:extLst>
          </p:cNvPr>
          <p:cNvSpPr txBox="1">
            <a:spLocks noChangeArrowheads="1"/>
          </p:cNvSpPr>
          <p:nvPr/>
        </p:nvSpPr>
        <p:spPr bwMode="auto">
          <a:xfrm>
            <a:off x="4800600" y="3135313"/>
            <a:ext cx="3124200" cy="62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查找成功</a:t>
            </a:r>
          </a:p>
        </p:txBody>
      </p:sp>
      <p:sp>
        <p:nvSpPr>
          <p:cNvPr id="16" name="Text Box 8">
            <a:extLst>
              <a:ext uri="{FF2B5EF4-FFF2-40B4-BE49-F238E27FC236}">
                <a16:creationId xmlns:a16="http://schemas.microsoft.com/office/drawing/2014/main" id="{CCE39D14-27FF-A44E-B095-6000F1ABD94E}"/>
              </a:ext>
            </a:extLst>
          </p:cNvPr>
          <p:cNvSpPr txBox="1">
            <a:spLocks noChangeArrowheads="1"/>
          </p:cNvSpPr>
          <p:nvPr/>
        </p:nvSpPr>
        <p:spPr bwMode="auto">
          <a:xfrm>
            <a:off x="4876800" y="5878513"/>
            <a:ext cx="3581400" cy="62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查找不成功</a:t>
            </a:r>
          </a:p>
        </p:txBody>
      </p:sp>
    </p:spTree>
    <p:extLst>
      <p:ext uri="{BB962C8B-B14F-4D97-AF65-F5344CB8AC3E}">
        <p14:creationId xmlns:p14="http://schemas.microsoft.com/office/powerpoint/2010/main" val="361167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wd">
                                    <p:tmPct val="100000"/>
                                  </p:iterate>
                                  <p:childTnLst>
                                    <p:set>
                                      <p:cBhvr>
                                        <p:cTn id="31" dur="1" fill="hold">
                                          <p:stCondLst>
                                            <p:cond delay="0"/>
                                          </p:stCondLst>
                                        </p:cTn>
                                        <p:tgtEl>
                                          <p:spTgt spid="15"/>
                                        </p:tgtEl>
                                        <p:attrNameLst>
                                          <p:attrName>style.visibility</p:attrName>
                                        </p:attrNameLst>
                                      </p:cBhvr>
                                      <p:to>
                                        <p:strVal val="visible"/>
                                      </p:to>
                                    </p:set>
                                    <p:animEffect transition="in" filter="wipe(left)">
                                      <p:cBhvr>
                                        <p:cTn id="32" dur="3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wd">
                                    <p:tmPct val="100000"/>
                                  </p:iterate>
                                  <p:childTnLst>
                                    <p:set>
                                      <p:cBhvr>
                                        <p:cTn id="36" dur="1" fill="hold">
                                          <p:stCondLst>
                                            <p:cond delay="0"/>
                                          </p:stCondLst>
                                        </p:cTn>
                                        <p:tgtEl>
                                          <p:spTgt spid="16"/>
                                        </p:tgtEl>
                                        <p:attrNameLst>
                                          <p:attrName>style.visibility</p:attrName>
                                        </p:attrNameLst>
                                      </p:cBhvr>
                                      <p:to>
                                        <p:strVal val="visible"/>
                                      </p:to>
                                    </p:set>
                                    <p:animEffect transition="in" filter="wipe(left)">
                                      <p:cBhvr>
                                        <p:cTn id="37" dur="3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P spid="13" grpId="0" autoUpdateAnimBg="0"/>
      <p:bldP spid="14" grpId="0" autoUpdateAnimBg="0"/>
      <p:bldP spid="15" grpId="0" autoUpdateAnimBg="0"/>
      <p:bldP spid="1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23</a:t>
            </a:fld>
            <a:endParaRPr lang="zh-CN" altLang="en-US" dirty="0"/>
          </a:p>
        </p:txBody>
      </p:sp>
      <p:sp>
        <p:nvSpPr>
          <p:cNvPr id="4" name="Text Box 3">
            <a:extLst>
              <a:ext uri="{FF2B5EF4-FFF2-40B4-BE49-F238E27FC236}">
                <a16:creationId xmlns:a16="http://schemas.microsoft.com/office/drawing/2014/main" id="{ED4362AF-EC11-7B41-875D-724EF6C59CD0}"/>
              </a:ext>
            </a:extLst>
          </p:cNvPr>
          <p:cNvSpPr txBox="1">
            <a:spLocks noChangeArrowheads="1"/>
          </p:cNvSpPr>
          <p:nvPr/>
        </p:nvSpPr>
        <p:spPr bwMode="auto">
          <a:xfrm>
            <a:off x="846992" y="541446"/>
            <a:ext cx="7992048" cy="57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Status</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SearchBST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KeyType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key, </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f</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&amp;</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在根指针 </a:t>
            </a:r>
            <a:r>
              <a:rPr kumimoji="1" lang="en-US" altLang="zh-CN" sz="2800"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T</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所指二叉排序树中递归地查找其</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关键字等于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key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的数据元素，若</a:t>
            </a:r>
            <a:r>
              <a:rPr kumimoji="1" lang="zh-CN" altLang="en-US" sz="2800" b="1"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查找成功</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则返回指针</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指向该数据元素的结点，并返回</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函数值为 </a:t>
            </a:r>
            <a:r>
              <a:rPr kumimoji="1" lang="en-US" altLang="zh-CN" sz="28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TRUE</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15000"/>
              </a:lnSpc>
              <a:spcBef>
                <a:spcPct val="0"/>
              </a:spcBef>
              <a:spcAft>
                <a:spcPct val="0"/>
              </a:spcAft>
              <a:buClrTx/>
              <a:buSzTx/>
              <a:buFontTx/>
              <a:buNone/>
              <a:tabLst/>
              <a:defRPr/>
            </a:pPr>
            <a:endPar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defRPr/>
            </a:pPr>
            <a:endPar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defRPr/>
            </a:pPr>
            <a:endPar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defRPr/>
            </a:pPr>
            <a:endParaRPr kumimoji="1" lang="en-US" altLang="zh-CN" sz="28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endParaRPr kumimoji="1" lang="en-US" altLang="zh-CN"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 Box 4">
            <a:hlinkClick r:id="" action="ppaction://hlinkshowjump?jump=nextslide"/>
            <a:extLst>
              <a:ext uri="{FF2B5EF4-FFF2-40B4-BE49-F238E27FC236}">
                <a16:creationId xmlns:a16="http://schemas.microsoft.com/office/drawing/2014/main" id="{26149084-3034-1745-B7C4-32A161D1CB5C}"/>
              </a:ext>
            </a:extLst>
          </p:cNvPr>
          <p:cNvSpPr txBox="1">
            <a:spLocks noChangeArrowheads="1"/>
          </p:cNvSpPr>
          <p:nvPr/>
        </p:nvSpPr>
        <p:spPr bwMode="auto">
          <a:xfrm>
            <a:off x="984005" y="4856285"/>
            <a:ext cx="4267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48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 …</a:t>
            </a:r>
          </a:p>
        </p:txBody>
      </p:sp>
      <p:sp>
        <p:nvSpPr>
          <p:cNvPr id="6" name="Rectangle 5">
            <a:hlinkClick r:id="rId2" action="ppaction://hlinksldjump"/>
            <a:extLst>
              <a:ext uri="{FF2B5EF4-FFF2-40B4-BE49-F238E27FC236}">
                <a16:creationId xmlns:a16="http://schemas.microsoft.com/office/drawing/2014/main" id="{B420601F-247C-0C40-A36A-635A0D9517C0}"/>
              </a:ext>
            </a:extLst>
          </p:cNvPr>
          <p:cNvSpPr>
            <a:spLocks noChangeArrowheads="1"/>
          </p:cNvSpPr>
          <p:nvPr/>
        </p:nvSpPr>
        <p:spPr bwMode="auto">
          <a:xfrm>
            <a:off x="984005" y="3150686"/>
            <a:ext cx="7885492" cy="2030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否则表明</a:t>
            </a:r>
            <a:r>
              <a:rPr kumimoji="1" lang="zh-CN" altLang="en-US" sz="2800" b="1"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查找不成功</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，返回</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指针</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指向查找路径上访问的最后一个结点，</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并返回函数值为</a:t>
            </a:r>
            <a:r>
              <a:rPr kumimoji="1" lang="en-US" altLang="zh-CN" sz="28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FALSE</a:t>
            </a:r>
            <a:r>
              <a:rPr lang="zh-CN" altLang="en-US" sz="2800" b="1" dirty="0">
                <a:solidFill>
                  <a:srgbClr val="660066"/>
                </a:solidFill>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800" b="1" dirty="0">
              <a:solidFill>
                <a:srgbClr val="660066"/>
              </a:solidFill>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指针 </a:t>
            </a:r>
            <a:r>
              <a:rPr kumimoji="1" lang="en-US" altLang="zh-CN" sz="2800"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f </a:t>
            </a:r>
            <a:r>
              <a:rPr kumimoji="1" lang="zh-CN"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指向当前访问的结点的父亲</a:t>
            </a:r>
            <a:endParaRPr kumimoji="1" lang="en-US" altLang="zh-CN" sz="28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91455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wd">
                                    <p:tmPct val="100000"/>
                                  </p:iterate>
                                  <p:childTnLst>
                                    <p:set>
                                      <p:cBhvr>
                                        <p:cTn id="16" dur="1" fill="hold">
                                          <p:stCondLst>
                                            <p:cond delay="0"/>
                                          </p:stCondLst>
                                        </p:cTn>
                                        <p:tgtEl>
                                          <p:spTgt spid="6"/>
                                        </p:tgtEl>
                                        <p:attrNameLst>
                                          <p:attrName>style.visibility</p:attrName>
                                        </p:attrNameLst>
                                      </p:cBhvr>
                                      <p:to>
                                        <p:strVal val="visible"/>
                                      </p:to>
                                    </p:set>
                                    <p:animEffect transition="in" filter="wipe(left)">
                                      <p:cBhvr>
                                        <p:cTn id="1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24</a:t>
            </a:fld>
            <a:endParaRPr lang="zh-CN" altLang="en-US" dirty="0"/>
          </a:p>
        </p:txBody>
      </p:sp>
      <p:sp>
        <p:nvSpPr>
          <p:cNvPr id="3" name="Rectangle 2">
            <a:extLst>
              <a:ext uri="{FF2B5EF4-FFF2-40B4-BE49-F238E27FC236}">
                <a16:creationId xmlns:a16="http://schemas.microsoft.com/office/drawing/2014/main" id="{1557E58D-1557-3B46-83BB-BC516BA6675D}"/>
              </a:ext>
            </a:extLst>
          </p:cNvPr>
          <p:cNvSpPr>
            <a:spLocks noChangeArrowheads="1"/>
          </p:cNvSpPr>
          <p:nvPr/>
        </p:nvSpPr>
        <p:spPr bwMode="auto">
          <a:xfrm>
            <a:off x="473075" y="185738"/>
            <a:ext cx="6057492" cy="5567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if</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T)</a:t>
            </a:r>
          </a:p>
          <a:p>
            <a:pPr marL="0" marR="0" lvl="0" indent="0" algn="l" defTabSz="914400" rtl="0" eaLnBrk="1" fontAlgn="base" latinLnBrk="0" hangingPunct="1">
              <a:lnSpc>
                <a:spcPct val="125000"/>
              </a:lnSpc>
              <a:spcBef>
                <a:spcPct val="0"/>
              </a:spcBef>
              <a:spcAft>
                <a:spcPct val="0"/>
              </a:spcAft>
              <a:buClrTx/>
              <a:buSzTx/>
              <a:buFontTx/>
              <a:buNone/>
              <a:tabLst/>
              <a:defRPr/>
            </a:pPr>
            <a:endPar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  if</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EQ(key, T-&gt;</a:t>
            </a: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data.key</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  if </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LT(key, T-&gt;</a:t>
            </a: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data.key</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5000"/>
              </a:lnSpc>
              <a:spcBef>
                <a:spcPct val="0"/>
              </a:spcBef>
              <a:spcAft>
                <a:spcPct val="0"/>
              </a:spcAft>
              <a:buClrTx/>
              <a:buSzTx/>
              <a:buFontTx/>
              <a:buNone/>
              <a:tabLst/>
              <a:defRPr/>
            </a:pPr>
            <a:endPar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a:t>
            </a:r>
            <a:endParaRPr kumimoji="1" lang="en-US" altLang="zh-CN" sz="32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Rectangle 3">
            <a:hlinkClick r:id="" action="ppaction://hlinkshowjump?jump=nextslide"/>
            <a:extLst>
              <a:ext uri="{FF2B5EF4-FFF2-40B4-BE49-F238E27FC236}">
                <a16:creationId xmlns:a16="http://schemas.microsoft.com/office/drawing/2014/main" id="{EA574206-0359-9B48-9017-67DF1A385249}"/>
              </a:ext>
            </a:extLst>
          </p:cNvPr>
          <p:cNvSpPr>
            <a:spLocks noChangeArrowheads="1"/>
          </p:cNvSpPr>
          <p:nvPr/>
        </p:nvSpPr>
        <p:spPr bwMode="auto">
          <a:xfrm>
            <a:off x="1143000" y="914400"/>
            <a:ext cx="759605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f</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return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FALSE</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查找不成功</a:t>
            </a:r>
            <a:endPar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Rectangle 4">
            <a:extLst>
              <a:ext uri="{FF2B5EF4-FFF2-40B4-BE49-F238E27FC236}">
                <a16:creationId xmlns:a16="http://schemas.microsoft.com/office/drawing/2014/main" id="{4B6668F8-CCB6-2F4B-A616-1F4C8C258D59}"/>
              </a:ext>
            </a:extLst>
          </p:cNvPr>
          <p:cNvSpPr>
            <a:spLocks noChangeArrowheads="1"/>
          </p:cNvSpPr>
          <p:nvPr/>
        </p:nvSpPr>
        <p:spPr bwMode="auto">
          <a:xfrm>
            <a:off x="1146175" y="2286000"/>
            <a:ext cx="710085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T</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return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TRUE</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查找成功</a:t>
            </a:r>
          </a:p>
        </p:txBody>
      </p:sp>
      <p:sp>
        <p:nvSpPr>
          <p:cNvPr id="6" name="Rectangle 5">
            <a:extLst>
              <a:ext uri="{FF2B5EF4-FFF2-40B4-BE49-F238E27FC236}">
                <a16:creationId xmlns:a16="http://schemas.microsoft.com/office/drawing/2014/main" id="{44EA2A93-D9F0-A44A-AD63-CDF66ABADE3B}"/>
              </a:ext>
            </a:extLst>
          </p:cNvPr>
          <p:cNvSpPr>
            <a:spLocks noChangeArrowheads="1"/>
          </p:cNvSpPr>
          <p:nvPr/>
        </p:nvSpPr>
        <p:spPr bwMode="auto">
          <a:xfrm>
            <a:off x="1279525" y="3657600"/>
            <a:ext cx="7093609" cy="131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SearchBST</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(T-&gt;</a:t>
            </a:r>
            <a:r>
              <a:rPr kumimoji="1" lang="en-US" altLang="zh-CN" sz="3600" b="1"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l</a:t>
            </a: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child</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key, T,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在左子树中继续查找</a:t>
            </a:r>
          </a:p>
        </p:txBody>
      </p:sp>
      <p:sp>
        <p:nvSpPr>
          <p:cNvPr id="7" name="Rectangle 6">
            <a:extLst>
              <a:ext uri="{FF2B5EF4-FFF2-40B4-BE49-F238E27FC236}">
                <a16:creationId xmlns:a16="http://schemas.microsoft.com/office/drawing/2014/main" id="{3968D630-7BC0-294A-8E00-E572EBC37517}"/>
              </a:ext>
            </a:extLst>
          </p:cNvPr>
          <p:cNvSpPr>
            <a:spLocks noChangeArrowheads="1"/>
          </p:cNvSpPr>
          <p:nvPr/>
        </p:nvSpPr>
        <p:spPr bwMode="auto">
          <a:xfrm>
            <a:off x="1355725" y="5029200"/>
            <a:ext cx="7093609" cy="131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SearchBST</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(T-&gt;</a:t>
            </a:r>
            <a:r>
              <a:rPr kumimoji="1" lang="en-US" altLang="zh-CN" sz="3600" b="1"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a:t>
            </a: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child</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key, T,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在右子树中继续查找</a:t>
            </a:r>
          </a:p>
        </p:txBody>
      </p:sp>
    </p:spTree>
    <p:extLst>
      <p:ext uri="{BB962C8B-B14F-4D97-AF65-F5344CB8AC3E}">
        <p14:creationId xmlns:p14="http://schemas.microsoft.com/office/powerpoint/2010/main" val="14704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P spid="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25</a:t>
            </a:fld>
            <a:endParaRPr lang="zh-CN" altLang="en-US" dirty="0"/>
          </a:p>
        </p:txBody>
      </p:sp>
      <p:sp>
        <p:nvSpPr>
          <p:cNvPr id="59" name="Oval 2">
            <a:extLst>
              <a:ext uri="{FF2B5EF4-FFF2-40B4-BE49-F238E27FC236}">
                <a16:creationId xmlns:a16="http://schemas.microsoft.com/office/drawing/2014/main" id="{1C00B9EA-32EB-DD45-A9EE-8F0D135895D1}"/>
              </a:ext>
            </a:extLst>
          </p:cNvPr>
          <p:cNvSpPr>
            <a:spLocks noChangeArrowheads="1"/>
          </p:cNvSpPr>
          <p:nvPr/>
        </p:nvSpPr>
        <p:spPr bwMode="auto">
          <a:xfrm>
            <a:off x="4191000" y="16427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30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0" name="Oval 3">
            <a:extLst>
              <a:ext uri="{FF2B5EF4-FFF2-40B4-BE49-F238E27FC236}">
                <a16:creationId xmlns:a16="http://schemas.microsoft.com/office/drawing/2014/main" id="{CC5FAAC0-026B-394F-A093-4F12DB2FE966}"/>
              </a:ext>
            </a:extLst>
          </p:cNvPr>
          <p:cNvSpPr>
            <a:spLocks noChangeArrowheads="1"/>
          </p:cNvSpPr>
          <p:nvPr/>
        </p:nvSpPr>
        <p:spPr bwMode="auto">
          <a:xfrm>
            <a:off x="2286000" y="25571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20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1" name="Oval 4">
            <a:extLst>
              <a:ext uri="{FF2B5EF4-FFF2-40B4-BE49-F238E27FC236}">
                <a16:creationId xmlns:a16="http://schemas.microsoft.com/office/drawing/2014/main" id="{4E88FB69-61FB-C241-9361-BBDB6525B809}"/>
              </a:ext>
            </a:extLst>
          </p:cNvPr>
          <p:cNvSpPr>
            <a:spLocks noChangeArrowheads="1"/>
          </p:cNvSpPr>
          <p:nvPr/>
        </p:nvSpPr>
        <p:spPr bwMode="auto">
          <a:xfrm>
            <a:off x="1143000" y="37001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10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2" name="Oval 5">
            <a:extLst>
              <a:ext uri="{FF2B5EF4-FFF2-40B4-BE49-F238E27FC236}">
                <a16:creationId xmlns:a16="http://schemas.microsoft.com/office/drawing/2014/main" id="{0A3A4A34-6602-CD4E-A6D9-89DA3541FE57}"/>
              </a:ext>
            </a:extLst>
          </p:cNvPr>
          <p:cNvSpPr>
            <a:spLocks noChangeArrowheads="1"/>
          </p:cNvSpPr>
          <p:nvPr/>
        </p:nvSpPr>
        <p:spPr bwMode="auto">
          <a:xfrm>
            <a:off x="6096000" y="25571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40</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3" name="Oval 6">
            <a:extLst>
              <a:ext uri="{FF2B5EF4-FFF2-40B4-BE49-F238E27FC236}">
                <a16:creationId xmlns:a16="http://schemas.microsoft.com/office/drawing/2014/main" id="{CB7A655E-400C-B845-87D1-A57695F1E609}"/>
              </a:ext>
            </a:extLst>
          </p:cNvPr>
          <p:cNvSpPr>
            <a:spLocks noChangeArrowheads="1"/>
          </p:cNvSpPr>
          <p:nvPr/>
        </p:nvSpPr>
        <p:spPr bwMode="auto">
          <a:xfrm>
            <a:off x="4953000" y="37001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35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4" name="Oval 7">
            <a:extLst>
              <a:ext uri="{FF2B5EF4-FFF2-40B4-BE49-F238E27FC236}">
                <a16:creationId xmlns:a16="http://schemas.microsoft.com/office/drawing/2014/main" id="{518F905D-6FA3-024F-AB4B-04A268C79429}"/>
              </a:ext>
            </a:extLst>
          </p:cNvPr>
          <p:cNvSpPr>
            <a:spLocks noChangeArrowheads="1"/>
          </p:cNvSpPr>
          <p:nvPr/>
        </p:nvSpPr>
        <p:spPr bwMode="auto">
          <a:xfrm>
            <a:off x="3429000" y="37001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25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5" name="Oval 8">
            <a:extLst>
              <a:ext uri="{FF2B5EF4-FFF2-40B4-BE49-F238E27FC236}">
                <a16:creationId xmlns:a16="http://schemas.microsoft.com/office/drawing/2014/main" id="{E62E9775-B50C-6E4F-BEB3-3706AD30139E}"/>
              </a:ext>
            </a:extLst>
          </p:cNvPr>
          <p:cNvSpPr>
            <a:spLocks noChangeArrowheads="1"/>
          </p:cNvSpPr>
          <p:nvPr/>
        </p:nvSpPr>
        <p:spPr bwMode="auto">
          <a:xfrm>
            <a:off x="2667000" y="4843172"/>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a:ln>
                  <a:noFill/>
                </a:ln>
                <a:solidFill>
                  <a:srgbClr val="990033"/>
                </a:solidFill>
                <a:effectLst/>
                <a:uLnTx/>
                <a:uFillTx/>
                <a:latin typeface="Times New Roman" panose="02020603050405020304" pitchFamily="18" charset="0"/>
                <a:ea typeface="宋体" panose="02010600030101010101" pitchFamily="2" charset="-122"/>
                <a:cs typeface="+mn-cs"/>
              </a:rPr>
              <a:t>23</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6" name="Line 9">
            <a:extLst>
              <a:ext uri="{FF2B5EF4-FFF2-40B4-BE49-F238E27FC236}">
                <a16:creationId xmlns:a16="http://schemas.microsoft.com/office/drawing/2014/main" id="{2923B1EA-4B0C-CE44-B4C5-62B3F1656A11}"/>
              </a:ext>
            </a:extLst>
          </p:cNvPr>
          <p:cNvSpPr>
            <a:spLocks noChangeShapeType="1"/>
          </p:cNvSpPr>
          <p:nvPr/>
        </p:nvSpPr>
        <p:spPr bwMode="auto">
          <a:xfrm flipH="1">
            <a:off x="2667000" y="1947572"/>
            <a:ext cx="1524000" cy="6096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7" name="Line 10">
            <a:extLst>
              <a:ext uri="{FF2B5EF4-FFF2-40B4-BE49-F238E27FC236}">
                <a16:creationId xmlns:a16="http://schemas.microsoft.com/office/drawing/2014/main" id="{5F7FB1DF-C779-DE4A-94A5-67868B544863}"/>
              </a:ext>
            </a:extLst>
          </p:cNvPr>
          <p:cNvSpPr>
            <a:spLocks noChangeShapeType="1"/>
          </p:cNvSpPr>
          <p:nvPr/>
        </p:nvSpPr>
        <p:spPr bwMode="auto">
          <a:xfrm>
            <a:off x="4953000" y="1947572"/>
            <a:ext cx="15240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8" name="Line 11">
            <a:extLst>
              <a:ext uri="{FF2B5EF4-FFF2-40B4-BE49-F238E27FC236}">
                <a16:creationId xmlns:a16="http://schemas.microsoft.com/office/drawing/2014/main" id="{EE703BC2-CAC8-3C45-B49F-BE37C34D92AB}"/>
              </a:ext>
            </a:extLst>
          </p:cNvPr>
          <p:cNvSpPr>
            <a:spLocks noChangeShapeType="1"/>
          </p:cNvSpPr>
          <p:nvPr/>
        </p:nvSpPr>
        <p:spPr bwMode="auto">
          <a:xfrm flipH="1">
            <a:off x="1524000" y="2861972"/>
            <a:ext cx="762000" cy="838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69" name="Line 12">
            <a:extLst>
              <a:ext uri="{FF2B5EF4-FFF2-40B4-BE49-F238E27FC236}">
                <a16:creationId xmlns:a16="http://schemas.microsoft.com/office/drawing/2014/main" id="{1D8AA6EE-5F3A-A74C-BB2F-DCC50F20F80C}"/>
              </a:ext>
            </a:extLst>
          </p:cNvPr>
          <p:cNvSpPr>
            <a:spLocks noChangeShapeType="1"/>
          </p:cNvSpPr>
          <p:nvPr/>
        </p:nvSpPr>
        <p:spPr bwMode="auto">
          <a:xfrm>
            <a:off x="3048000" y="2861972"/>
            <a:ext cx="762000" cy="838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0" name="Line 13">
            <a:extLst>
              <a:ext uri="{FF2B5EF4-FFF2-40B4-BE49-F238E27FC236}">
                <a16:creationId xmlns:a16="http://schemas.microsoft.com/office/drawing/2014/main" id="{E95128EF-4BD8-9342-A913-0CAA09C920A0}"/>
              </a:ext>
            </a:extLst>
          </p:cNvPr>
          <p:cNvSpPr>
            <a:spLocks noChangeShapeType="1"/>
          </p:cNvSpPr>
          <p:nvPr/>
        </p:nvSpPr>
        <p:spPr bwMode="auto">
          <a:xfrm flipH="1">
            <a:off x="3048000" y="4233572"/>
            <a:ext cx="4572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1" name="Line 14">
            <a:extLst>
              <a:ext uri="{FF2B5EF4-FFF2-40B4-BE49-F238E27FC236}">
                <a16:creationId xmlns:a16="http://schemas.microsoft.com/office/drawing/2014/main" id="{D80DED91-8FB0-C04C-9CB1-AB69203A9666}"/>
              </a:ext>
            </a:extLst>
          </p:cNvPr>
          <p:cNvSpPr>
            <a:spLocks noChangeShapeType="1"/>
          </p:cNvSpPr>
          <p:nvPr/>
        </p:nvSpPr>
        <p:spPr bwMode="auto">
          <a:xfrm flipH="1">
            <a:off x="5334000" y="2861972"/>
            <a:ext cx="762000" cy="838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2" name="AutoShape 15">
            <a:extLst>
              <a:ext uri="{FF2B5EF4-FFF2-40B4-BE49-F238E27FC236}">
                <a16:creationId xmlns:a16="http://schemas.microsoft.com/office/drawing/2014/main" id="{C294642B-7143-7840-9B66-0AE688F25195}"/>
              </a:ext>
            </a:extLst>
          </p:cNvPr>
          <p:cNvSpPr>
            <a:spLocks noChangeArrowheads="1"/>
          </p:cNvSpPr>
          <p:nvPr/>
        </p:nvSpPr>
        <p:spPr bwMode="auto">
          <a:xfrm>
            <a:off x="3962400" y="5759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3" name="Text Box 16">
            <a:extLst>
              <a:ext uri="{FF2B5EF4-FFF2-40B4-BE49-F238E27FC236}">
                <a16:creationId xmlns:a16="http://schemas.microsoft.com/office/drawing/2014/main" id="{F60E2902-7F31-674E-9504-A2D5751099BC}"/>
              </a:ext>
            </a:extLst>
          </p:cNvPr>
          <p:cNvSpPr txBox="1">
            <a:spLocks noChangeArrowheads="1"/>
          </p:cNvSpPr>
          <p:nvPr/>
        </p:nvSpPr>
        <p:spPr bwMode="auto">
          <a:xfrm>
            <a:off x="3659188" y="414047"/>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4" name="AutoShape 17">
            <a:extLst>
              <a:ext uri="{FF2B5EF4-FFF2-40B4-BE49-F238E27FC236}">
                <a16:creationId xmlns:a16="http://schemas.microsoft.com/office/drawing/2014/main" id="{F187317C-13B8-274C-96DE-0B696D15BAD2}"/>
              </a:ext>
            </a:extLst>
          </p:cNvPr>
          <p:cNvSpPr>
            <a:spLocks noChangeArrowheads="1"/>
          </p:cNvSpPr>
          <p:nvPr/>
        </p:nvSpPr>
        <p:spPr bwMode="auto">
          <a:xfrm>
            <a:off x="4648200" y="8045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5" name="Text Box 18">
            <a:extLst>
              <a:ext uri="{FF2B5EF4-FFF2-40B4-BE49-F238E27FC236}">
                <a16:creationId xmlns:a16="http://schemas.microsoft.com/office/drawing/2014/main" id="{3E73142F-ECA5-6142-AC4D-18BEEB9A9EEC}"/>
              </a:ext>
            </a:extLst>
          </p:cNvPr>
          <p:cNvSpPr txBox="1">
            <a:spLocks noChangeArrowheads="1"/>
          </p:cNvSpPr>
          <p:nvPr/>
        </p:nvSpPr>
        <p:spPr bwMode="auto">
          <a:xfrm>
            <a:off x="4703763" y="652172"/>
            <a:ext cx="401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6" name="Text Box 19">
            <a:extLst>
              <a:ext uri="{FF2B5EF4-FFF2-40B4-BE49-F238E27FC236}">
                <a16:creationId xmlns:a16="http://schemas.microsoft.com/office/drawing/2014/main" id="{5A31003D-FE22-D04B-A0AA-B2090E5049F7}"/>
              </a:ext>
            </a:extLst>
          </p:cNvPr>
          <p:cNvSpPr txBox="1">
            <a:spLocks noChangeArrowheads="1"/>
          </p:cNvSpPr>
          <p:nvPr/>
        </p:nvSpPr>
        <p:spPr bwMode="auto">
          <a:xfrm>
            <a:off x="441325" y="696622"/>
            <a:ext cx="23590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solidFill>
                  <a:srgbClr val="A50021"/>
                </a:solidFill>
                <a:effectLst/>
                <a:uLnTx/>
                <a:uFillTx/>
                <a:latin typeface="Times New Roman" panose="02020603050405020304" pitchFamily="18" charset="0"/>
                <a:ea typeface="楷体_GB2312" pitchFamily="49" charset="-122"/>
                <a:cs typeface="+mn-cs"/>
              </a:rPr>
              <a:t>设 </a:t>
            </a:r>
            <a:r>
              <a:rPr kumimoji="1" lang="en-US" altLang="zh-CN" sz="3600" b="0" i="0" u="none" strike="noStrike" kern="1200" cap="none" spc="0" normalizeH="0" baseline="0" noProof="0" dirty="0">
                <a:ln>
                  <a:noFill/>
                </a:ln>
                <a:solidFill>
                  <a:srgbClr val="A50021"/>
                </a:solidFill>
                <a:effectLst/>
                <a:uLnTx/>
                <a:uFillTx/>
                <a:latin typeface="Times New Roman" panose="02020603050405020304" pitchFamily="18" charset="0"/>
                <a:ea typeface="楷体_GB2312" pitchFamily="49" charset="-122"/>
                <a:cs typeface="+mn-cs"/>
              </a:rPr>
              <a:t>key = 48</a:t>
            </a:r>
            <a:endParaRPr kumimoji="1" lang="en-US" altLang="zh-CN" sz="3600" b="0" i="0" u="none" strike="noStrike" kern="1200" cap="none" spc="0" normalizeH="0" baseline="0" noProof="0" dirty="0">
              <a:ln>
                <a:noFill/>
              </a:ln>
              <a:solidFill>
                <a:srgbClr val="660066"/>
              </a:solidFill>
              <a:effectLst/>
              <a:uLnTx/>
              <a:uFillTx/>
              <a:latin typeface="Times New Roman" panose="02020603050405020304" pitchFamily="18" charset="0"/>
              <a:ea typeface="楷体_GB2312" pitchFamily="49" charset="-122"/>
              <a:cs typeface="+mn-cs"/>
            </a:endParaRPr>
          </a:p>
        </p:txBody>
      </p:sp>
      <p:sp>
        <p:nvSpPr>
          <p:cNvPr id="77" name="AutoShape 20">
            <a:extLst>
              <a:ext uri="{FF2B5EF4-FFF2-40B4-BE49-F238E27FC236}">
                <a16:creationId xmlns:a16="http://schemas.microsoft.com/office/drawing/2014/main" id="{D2A26E07-DEA3-1F4F-805B-1E1F3B98651D}"/>
              </a:ext>
            </a:extLst>
          </p:cNvPr>
          <p:cNvSpPr>
            <a:spLocks noChangeArrowheads="1"/>
          </p:cNvSpPr>
          <p:nvPr/>
        </p:nvSpPr>
        <p:spPr bwMode="auto">
          <a:xfrm>
            <a:off x="4419600" y="8045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8" name="Text Box 21">
            <a:extLst>
              <a:ext uri="{FF2B5EF4-FFF2-40B4-BE49-F238E27FC236}">
                <a16:creationId xmlns:a16="http://schemas.microsoft.com/office/drawing/2014/main" id="{69911DDD-5FFB-3645-A525-51CE808BD2D6}"/>
              </a:ext>
            </a:extLst>
          </p:cNvPr>
          <p:cNvSpPr txBox="1">
            <a:spLocks noChangeArrowheads="1"/>
          </p:cNvSpPr>
          <p:nvPr/>
        </p:nvSpPr>
        <p:spPr bwMode="auto">
          <a:xfrm>
            <a:off x="4116388" y="6521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79" name="AutoShape 22">
            <a:extLst>
              <a:ext uri="{FF2B5EF4-FFF2-40B4-BE49-F238E27FC236}">
                <a16:creationId xmlns:a16="http://schemas.microsoft.com/office/drawing/2014/main" id="{42A7D785-8E94-BA4B-B645-6B8FD926466F}"/>
              </a:ext>
            </a:extLst>
          </p:cNvPr>
          <p:cNvSpPr>
            <a:spLocks noChangeArrowheads="1"/>
          </p:cNvSpPr>
          <p:nvPr/>
        </p:nvSpPr>
        <p:spPr bwMode="auto">
          <a:xfrm>
            <a:off x="6553200" y="17189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0" name="Text Box 23">
            <a:extLst>
              <a:ext uri="{FF2B5EF4-FFF2-40B4-BE49-F238E27FC236}">
                <a16:creationId xmlns:a16="http://schemas.microsoft.com/office/drawing/2014/main" id="{DF4A16E0-73C4-DF4D-A0EB-1A279AD3C3AA}"/>
              </a:ext>
            </a:extLst>
          </p:cNvPr>
          <p:cNvSpPr txBox="1">
            <a:spLocks noChangeArrowheads="1"/>
          </p:cNvSpPr>
          <p:nvPr/>
        </p:nvSpPr>
        <p:spPr bwMode="auto">
          <a:xfrm>
            <a:off x="6608763" y="1490372"/>
            <a:ext cx="401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1" name="AutoShape 26">
            <a:extLst>
              <a:ext uri="{FF2B5EF4-FFF2-40B4-BE49-F238E27FC236}">
                <a16:creationId xmlns:a16="http://schemas.microsoft.com/office/drawing/2014/main" id="{6AEC06EE-582A-5F44-9CD4-54DCB4386D28}"/>
              </a:ext>
            </a:extLst>
          </p:cNvPr>
          <p:cNvSpPr>
            <a:spLocks noChangeArrowheads="1"/>
          </p:cNvSpPr>
          <p:nvPr/>
        </p:nvSpPr>
        <p:spPr bwMode="auto">
          <a:xfrm>
            <a:off x="6324600" y="15665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2" name="Text Box 27">
            <a:extLst>
              <a:ext uri="{FF2B5EF4-FFF2-40B4-BE49-F238E27FC236}">
                <a16:creationId xmlns:a16="http://schemas.microsoft.com/office/drawing/2014/main" id="{31F0E258-8E7F-AC45-99E7-BE620F464802}"/>
              </a:ext>
            </a:extLst>
          </p:cNvPr>
          <p:cNvSpPr txBox="1">
            <a:spLocks noChangeArrowheads="1"/>
          </p:cNvSpPr>
          <p:nvPr/>
        </p:nvSpPr>
        <p:spPr bwMode="auto">
          <a:xfrm>
            <a:off x="6021388" y="14141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3" name="AutoShape 29">
            <a:extLst>
              <a:ext uri="{FF2B5EF4-FFF2-40B4-BE49-F238E27FC236}">
                <a16:creationId xmlns:a16="http://schemas.microsoft.com/office/drawing/2014/main" id="{0284EB47-1391-2249-BA1F-D4F4F7786DE5}"/>
              </a:ext>
            </a:extLst>
          </p:cNvPr>
          <p:cNvSpPr>
            <a:spLocks noChangeArrowheads="1"/>
          </p:cNvSpPr>
          <p:nvPr/>
        </p:nvSpPr>
        <p:spPr bwMode="auto">
          <a:xfrm>
            <a:off x="7696200" y="28619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4" name="Text Box 30">
            <a:extLst>
              <a:ext uri="{FF2B5EF4-FFF2-40B4-BE49-F238E27FC236}">
                <a16:creationId xmlns:a16="http://schemas.microsoft.com/office/drawing/2014/main" id="{B8D7B608-5316-4947-96C8-6AD6BF0A9B04}"/>
              </a:ext>
            </a:extLst>
          </p:cNvPr>
          <p:cNvSpPr txBox="1">
            <a:spLocks noChangeArrowheads="1"/>
          </p:cNvSpPr>
          <p:nvPr/>
        </p:nvSpPr>
        <p:spPr bwMode="auto">
          <a:xfrm>
            <a:off x="7751763" y="2633372"/>
            <a:ext cx="401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dirty="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5" name="AutoShape 33">
            <a:extLst>
              <a:ext uri="{FF2B5EF4-FFF2-40B4-BE49-F238E27FC236}">
                <a16:creationId xmlns:a16="http://schemas.microsoft.com/office/drawing/2014/main" id="{954E24F0-825B-6D4A-B8CC-55C4FDA6971A}"/>
              </a:ext>
            </a:extLst>
          </p:cNvPr>
          <p:cNvSpPr>
            <a:spLocks noChangeArrowheads="1"/>
          </p:cNvSpPr>
          <p:nvPr/>
        </p:nvSpPr>
        <p:spPr bwMode="auto">
          <a:xfrm>
            <a:off x="6629400" y="1795172"/>
            <a:ext cx="152400" cy="762000"/>
          </a:xfrm>
          <a:prstGeom prst="downArrow">
            <a:avLst>
              <a:gd name="adj1" fmla="val 50000"/>
              <a:gd name="adj2" fmla="val 125000"/>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6" name="Text Box 34">
            <a:extLst>
              <a:ext uri="{FF2B5EF4-FFF2-40B4-BE49-F238E27FC236}">
                <a16:creationId xmlns:a16="http://schemas.microsoft.com/office/drawing/2014/main" id="{8905B955-A340-6446-8164-FD4DCAC02666}"/>
              </a:ext>
            </a:extLst>
          </p:cNvPr>
          <p:cNvSpPr txBox="1">
            <a:spLocks noChangeArrowheads="1"/>
          </p:cNvSpPr>
          <p:nvPr/>
        </p:nvSpPr>
        <p:spPr bwMode="auto">
          <a:xfrm>
            <a:off x="6781800" y="1490372"/>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FF00FF"/>
                </a:solidFill>
                <a:effectLst/>
                <a:uLnTx/>
                <a:uFillTx/>
                <a:latin typeface="Times New Roman" panose="02020603050405020304" pitchFamily="18" charset="0"/>
                <a:ea typeface="宋体" panose="02010600030101010101" pitchFamily="2" charset="-122"/>
                <a:cs typeface="+mn-cs"/>
              </a:rPr>
              <a:t>p</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7" name="AutoShape 35">
            <a:extLst>
              <a:ext uri="{FF2B5EF4-FFF2-40B4-BE49-F238E27FC236}">
                <a16:creationId xmlns:a16="http://schemas.microsoft.com/office/drawing/2014/main" id="{729F1480-18E8-2C44-B99C-623B95CC2EB8}"/>
              </a:ext>
            </a:extLst>
          </p:cNvPr>
          <p:cNvSpPr>
            <a:spLocks noChangeArrowheads="1"/>
          </p:cNvSpPr>
          <p:nvPr/>
        </p:nvSpPr>
        <p:spPr bwMode="auto">
          <a:xfrm>
            <a:off x="5181600" y="4997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8" name="Text Box 36">
            <a:extLst>
              <a:ext uri="{FF2B5EF4-FFF2-40B4-BE49-F238E27FC236}">
                <a16:creationId xmlns:a16="http://schemas.microsoft.com/office/drawing/2014/main" id="{88C0F1F9-2B80-3744-A375-B2681B8339DE}"/>
              </a:ext>
            </a:extLst>
          </p:cNvPr>
          <p:cNvSpPr txBox="1">
            <a:spLocks noChangeArrowheads="1"/>
          </p:cNvSpPr>
          <p:nvPr/>
        </p:nvSpPr>
        <p:spPr bwMode="auto">
          <a:xfrm>
            <a:off x="5335588" y="3473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89" name="AutoShape 38">
            <a:extLst>
              <a:ext uri="{FF2B5EF4-FFF2-40B4-BE49-F238E27FC236}">
                <a16:creationId xmlns:a16="http://schemas.microsoft.com/office/drawing/2014/main" id="{B819A547-B6BC-3F49-8DDD-10B554E6E33B}"/>
              </a:ext>
            </a:extLst>
          </p:cNvPr>
          <p:cNvSpPr>
            <a:spLocks noChangeArrowheads="1"/>
          </p:cNvSpPr>
          <p:nvPr/>
        </p:nvSpPr>
        <p:spPr bwMode="auto">
          <a:xfrm>
            <a:off x="4516438" y="8045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0" name="Text Box 39">
            <a:extLst>
              <a:ext uri="{FF2B5EF4-FFF2-40B4-BE49-F238E27FC236}">
                <a16:creationId xmlns:a16="http://schemas.microsoft.com/office/drawing/2014/main" id="{92074A5A-C522-8144-99DB-07A866F1ABE1}"/>
              </a:ext>
            </a:extLst>
          </p:cNvPr>
          <p:cNvSpPr txBox="1">
            <a:spLocks noChangeArrowheads="1"/>
          </p:cNvSpPr>
          <p:nvPr/>
        </p:nvSpPr>
        <p:spPr bwMode="auto">
          <a:xfrm>
            <a:off x="4114800" y="575972"/>
            <a:ext cx="4016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1" name="AutoShape 41">
            <a:extLst>
              <a:ext uri="{FF2B5EF4-FFF2-40B4-BE49-F238E27FC236}">
                <a16:creationId xmlns:a16="http://schemas.microsoft.com/office/drawing/2014/main" id="{53E1C700-BC8A-AE4E-BC52-14FE967B111D}"/>
              </a:ext>
            </a:extLst>
          </p:cNvPr>
          <p:cNvSpPr>
            <a:spLocks noChangeArrowheads="1"/>
          </p:cNvSpPr>
          <p:nvPr/>
        </p:nvSpPr>
        <p:spPr bwMode="auto">
          <a:xfrm>
            <a:off x="4724400" y="8045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2" name="Text Box 42">
            <a:extLst>
              <a:ext uri="{FF2B5EF4-FFF2-40B4-BE49-F238E27FC236}">
                <a16:creationId xmlns:a16="http://schemas.microsoft.com/office/drawing/2014/main" id="{0BC75E34-8E4A-834C-80DE-3E1A879644B7}"/>
              </a:ext>
            </a:extLst>
          </p:cNvPr>
          <p:cNvSpPr txBox="1">
            <a:spLocks noChangeArrowheads="1"/>
          </p:cNvSpPr>
          <p:nvPr/>
        </p:nvSpPr>
        <p:spPr bwMode="auto">
          <a:xfrm>
            <a:off x="4878388" y="6521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3" name="AutoShape 44">
            <a:extLst>
              <a:ext uri="{FF2B5EF4-FFF2-40B4-BE49-F238E27FC236}">
                <a16:creationId xmlns:a16="http://schemas.microsoft.com/office/drawing/2014/main" id="{4AC78B2A-6AE5-6547-BEC4-D3F374260FDF}"/>
              </a:ext>
            </a:extLst>
          </p:cNvPr>
          <p:cNvSpPr>
            <a:spLocks noChangeArrowheads="1"/>
          </p:cNvSpPr>
          <p:nvPr/>
        </p:nvSpPr>
        <p:spPr bwMode="auto">
          <a:xfrm>
            <a:off x="2362200" y="17189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4" name="Text Box 45">
            <a:extLst>
              <a:ext uri="{FF2B5EF4-FFF2-40B4-BE49-F238E27FC236}">
                <a16:creationId xmlns:a16="http://schemas.microsoft.com/office/drawing/2014/main" id="{F6EE24E6-C7C2-0540-9626-04563E8456A5}"/>
              </a:ext>
            </a:extLst>
          </p:cNvPr>
          <p:cNvSpPr txBox="1">
            <a:spLocks noChangeArrowheads="1"/>
          </p:cNvSpPr>
          <p:nvPr/>
        </p:nvSpPr>
        <p:spPr bwMode="auto">
          <a:xfrm>
            <a:off x="1960563" y="1490372"/>
            <a:ext cx="401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5" name="AutoShape 47">
            <a:extLst>
              <a:ext uri="{FF2B5EF4-FFF2-40B4-BE49-F238E27FC236}">
                <a16:creationId xmlns:a16="http://schemas.microsoft.com/office/drawing/2014/main" id="{BDBE6781-01DB-7446-A0C3-D3707788D994}"/>
              </a:ext>
            </a:extLst>
          </p:cNvPr>
          <p:cNvSpPr>
            <a:spLocks noChangeArrowheads="1"/>
          </p:cNvSpPr>
          <p:nvPr/>
        </p:nvSpPr>
        <p:spPr bwMode="auto">
          <a:xfrm>
            <a:off x="3830638" y="27857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6" name="Text Box 48">
            <a:extLst>
              <a:ext uri="{FF2B5EF4-FFF2-40B4-BE49-F238E27FC236}">
                <a16:creationId xmlns:a16="http://schemas.microsoft.com/office/drawing/2014/main" id="{3D96E5BB-B4DC-1647-8A40-25493B81DF59}"/>
              </a:ext>
            </a:extLst>
          </p:cNvPr>
          <p:cNvSpPr txBox="1">
            <a:spLocks noChangeArrowheads="1"/>
          </p:cNvSpPr>
          <p:nvPr/>
        </p:nvSpPr>
        <p:spPr bwMode="auto">
          <a:xfrm>
            <a:off x="3560763" y="2480972"/>
            <a:ext cx="401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7" name="AutoShape 49">
            <a:extLst>
              <a:ext uri="{FF2B5EF4-FFF2-40B4-BE49-F238E27FC236}">
                <a16:creationId xmlns:a16="http://schemas.microsoft.com/office/drawing/2014/main" id="{A5C16C35-BA0D-8F49-BE23-E40063A9574C}"/>
              </a:ext>
            </a:extLst>
          </p:cNvPr>
          <p:cNvSpPr>
            <a:spLocks noChangeArrowheads="1"/>
          </p:cNvSpPr>
          <p:nvPr/>
        </p:nvSpPr>
        <p:spPr bwMode="auto">
          <a:xfrm>
            <a:off x="2667000" y="40811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8" name="Text Box 50">
            <a:extLst>
              <a:ext uri="{FF2B5EF4-FFF2-40B4-BE49-F238E27FC236}">
                <a16:creationId xmlns:a16="http://schemas.microsoft.com/office/drawing/2014/main" id="{173D5D50-D15E-D146-BE7A-13BAD668D621}"/>
              </a:ext>
            </a:extLst>
          </p:cNvPr>
          <p:cNvSpPr txBox="1">
            <a:spLocks noChangeArrowheads="1"/>
          </p:cNvSpPr>
          <p:nvPr/>
        </p:nvSpPr>
        <p:spPr bwMode="auto">
          <a:xfrm>
            <a:off x="2265363" y="3852572"/>
            <a:ext cx="401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99" name="AutoShape 51">
            <a:extLst>
              <a:ext uri="{FF2B5EF4-FFF2-40B4-BE49-F238E27FC236}">
                <a16:creationId xmlns:a16="http://schemas.microsoft.com/office/drawing/2014/main" id="{406E1016-AACC-DA4B-94BD-908D2C7869AA}"/>
              </a:ext>
            </a:extLst>
          </p:cNvPr>
          <p:cNvSpPr>
            <a:spLocks noChangeArrowheads="1"/>
          </p:cNvSpPr>
          <p:nvPr/>
        </p:nvSpPr>
        <p:spPr bwMode="auto">
          <a:xfrm>
            <a:off x="2078038" y="5147972"/>
            <a:ext cx="152400" cy="762000"/>
          </a:xfrm>
          <a:prstGeom prst="downArrow">
            <a:avLst>
              <a:gd name="adj1" fmla="val 50000"/>
              <a:gd name="adj2" fmla="val 125000"/>
            </a:avLst>
          </a:prstGeom>
          <a:solidFill>
            <a:srgbClr val="A500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0" name="Text Box 52">
            <a:extLst>
              <a:ext uri="{FF2B5EF4-FFF2-40B4-BE49-F238E27FC236}">
                <a16:creationId xmlns:a16="http://schemas.microsoft.com/office/drawing/2014/main" id="{244DD70B-EBBC-0D41-9619-123F989AACA2}"/>
              </a:ext>
            </a:extLst>
          </p:cNvPr>
          <p:cNvSpPr txBox="1">
            <a:spLocks noChangeArrowheads="1"/>
          </p:cNvSpPr>
          <p:nvPr/>
        </p:nvSpPr>
        <p:spPr bwMode="auto">
          <a:xfrm>
            <a:off x="1676400" y="4919372"/>
            <a:ext cx="4016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A50021"/>
                </a:solidFill>
                <a:effectLst/>
                <a:uLnTx/>
                <a:uFillTx/>
                <a:latin typeface="Times New Roman" panose="02020603050405020304" pitchFamily="18" charset="0"/>
                <a:ea typeface="宋体" panose="02010600030101010101" pitchFamily="2" charset="-122"/>
                <a:cs typeface="+mn-cs"/>
              </a:rPr>
              <a:t>T</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1" name="AutoShape 53">
            <a:extLst>
              <a:ext uri="{FF2B5EF4-FFF2-40B4-BE49-F238E27FC236}">
                <a16:creationId xmlns:a16="http://schemas.microsoft.com/office/drawing/2014/main" id="{41D10726-3033-2349-A892-2E1F1CAD1D42}"/>
              </a:ext>
            </a:extLst>
          </p:cNvPr>
          <p:cNvSpPr>
            <a:spLocks noChangeArrowheads="1"/>
          </p:cNvSpPr>
          <p:nvPr/>
        </p:nvSpPr>
        <p:spPr bwMode="auto">
          <a:xfrm>
            <a:off x="2667000" y="16427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2" name="Text Box 54">
            <a:extLst>
              <a:ext uri="{FF2B5EF4-FFF2-40B4-BE49-F238E27FC236}">
                <a16:creationId xmlns:a16="http://schemas.microsoft.com/office/drawing/2014/main" id="{4B31A713-8B21-FD4A-921F-4A52DE23D19D}"/>
              </a:ext>
            </a:extLst>
          </p:cNvPr>
          <p:cNvSpPr txBox="1">
            <a:spLocks noChangeArrowheads="1"/>
          </p:cNvSpPr>
          <p:nvPr/>
        </p:nvSpPr>
        <p:spPr bwMode="auto">
          <a:xfrm>
            <a:off x="2820988" y="14903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3" name="AutoShape 55">
            <a:extLst>
              <a:ext uri="{FF2B5EF4-FFF2-40B4-BE49-F238E27FC236}">
                <a16:creationId xmlns:a16="http://schemas.microsoft.com/office/drawing/2014/main" id="{4DFBB4C2-2DAE-444A-82DE-CFA4B5EAF846}"/>
              </a:ext>
            </a:extLst>
          </p:cNvPr>
          <p:cNvSpPr>
            <a:spLocks noChangeArrowheads="1"/>
          </p:cNvSpPr>
          <p:nvPr/>
        </p:nvSpPr>
        <p:spPr bwMode="auto">
          <a:xfrm>
            <a:off x="4038600" y="28619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4" name="Text Box 56">
            <a:extLst>
              <a:ext uri="{FF2B5EF4-FFF2-40B4-BE49-F238E27FC236}">
                <a16:creationId xmlns:a16="http://schemas.microsoft.com/office/drawing/2014/main" id="{CCE435D5-EE17-564F-8D85-D9E09253F1B1}"/>
              </a:ext>
            </a:extLst>
          </p:cNvPr>
          <p:cNvSpPr txBox="1">
            <a:spLocks noChangeArrowheads="1"/>
          </p:cNvSpPr>
          <p:nvPr/>
        </p:nvSpPr>
        <p:spPr bwMode="auto">
          <a:xfrm>
            <a:off x="4192588" y="27857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5" name="AutoShape 57">
            <a:extLst>
              <a:ext uri="{FF2B5EF4-FFF2-40B4-BE49-F238E27FC236}">
                <a16:creationId xmlns:a16="http://schemas.microsoft.com/office/drawing/2014/main" id="{48A34632-9D78-B540-A290-A8D040258290}"/>
              </a:ext>
            </a:extLst>
          </p:cNvPr>
          <p:cNvSpPr>
            <a:spLocks noChangeArrowheads="1"/>
          </p:cNvSpPr>
          <p:nvPr/>
        </p:nvSpPr>
        <p:spPr bwMode="auto">
          <a:xfrm>
            <a:off x="2971800" y="4004972"/>
            <a:ext cx="152400" cy="762000"/>
          </a:xfrm>
          <a:prstGeom prst="downArrow">
            <a:avLst>
              <a:gd name="adj1" fmla="val 50000"/>
              <a:gd name="adj2" fmla="val 125000"/>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6" name="Text Box 58">
            <a:extLst>
              <a:ext uri="{FF2B5EF4-FFF2-40B4-BE49-F238E27FC236}">
                <a16:creationId xmlns:a16="http://schemas.microsoft.com/office/drawing/2014/main" id="{AFEB4309-41E1-9C4E-B24E-661191201ABD}"/>
              </a:ext>
            </a:extLst>
          </p:cNvPr>
          <p:cNvSpPr txBox="1">
            <a:spLocks noChangeArrowheads="1"/>
          </p:cNvSpPr>
          <p:nvPr/>
        </p:nvSpPr>
        <p:spPr bwMode="auto">
          <a:xfrm>
            <a:off x="3125788" y="3852572"/>
            <a:ext cx="303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6600"/>
                </a:solidFill>
                <a:effectLst/>
                <a:uLnTx/>
                <a:uFillTx/>
                <a:latin typeface="Times New Roman" panose="02020603050405020304" pitchFamily="18" charset="0"/>
                <a:ea typeface="宋体" panose="02010600030101010101" pitchFamily="2" charset="-122"/>
                <a:cs typeface="+mn-cs"/>
              </a:rPr>
              <a:t>f</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7" name="AutoShape 65">
            <a:extLst>
              <a:ext uri="{FF2B5EF4-FFF2-40B4-BE49-F238E27FC236}">
                <a16:creationId xmlns:a16="http://schemas.microsoft.com/office/drawing/2014/main" id="{60504504-7982-9E41-BB7E-91A7277AFF07}"/>
              </a:ext>
            </a:extLst>
          </p:cNvPr>
          <p:cNvSpPr>
            <a:spLocks noChangeArrowheads="1"/>
          </p:cNvSpPr>
          <p:nvPr/>
        </p:nvSpPr>
        <p:spPr bwMode="auto">
          <a:xfrm>
            <a:off x="2762250" y="4081172"/>
            <a:ext cx="152400" cy="762000"/>
          </a:xfrm>
          <a:prstGeom prst="downArrow">
            <a:avLst>
              <a:gd name="adj1" fmla="val 50000"/>
              <a:gd name="adj2" fmla="val 125000"/>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8" name="Text Box 66">
            <a:extLst>
              <a:ext uri="{FF2B5EF4-FFF2-40B4-BE49-F238E27FC236}">
                <a16:creationId xmlns:a16="http://schemas.microsoft.com/office/drawing/2014/main" id="{285F6BF9-F414-4C40-B454-3DC1834E8F96}"/>
              </a:ext>
            </a:extLst>
          </p:cNvPr>
          <p:cNvSpPr txBox="1">
            <a:spLocks noChangeArrowheads="1"/>
          </p:cNvSpPr>
          <p:nvPr/>
        </p:nvSpPr>
        <p:spPr bwMode="auto">
          <a:xfrm>
            <a:off x="2438400" y="3776372"/>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0" i="0" u="none" strike="noStrike" kern="1200" cap="none" spc="0" normalizeH="0" baseline="0" noProof="0">
                <a:ln>
                  <a:noFill/>
                </a:ln>
                <a:solidFill>
                  <a:srgbClr val="FF00FF"/>
                </a:solidFill>
                <a:effectLst/>
                <a:uLnTx/>
                <a:uFillTx/>
                <a:latin typeface="Times New Roman" panose="02020603050405020304" pitchFamily="18" charset="0"/>
                <a:ea typeface="宋体" panose="02010600030101010101" pitchFamily="2" charset="-122"/>
                <a:cs typeface="+mn-cs"/>
              </a:rPr>
              <a:t>p</a:t>
            </a:r>
            <a:endParaRPr kumimoji="1" lang="en-US" altLang="zh-CN" sz="28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09" name="Freeform 67">
            <a:extLst>
              <a:ext uri="{FF2B5EF4-FFF2-40B4-BE49-F238E27FC236}">
                <a16:creationId xmlns:a16="http://schemas.microsoft.com/office/drawing/2014/main" id="{39E39452-EF0B-D346-A25E-23D8AE35911C}"/>
              </a:ext>
            </a:extLst>
          </p:cNvPr>
          <p:cNvSpPr>
            <a:spLocks/>
          </p:cNvSpPr>
          <p:nvPr/>
        </p:nvSpPr>
        <p:spPr bwMode="auto">
          <a:xfrm>
            <a:off x="4572000" y="880772"/>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FF00FF"/>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0" name="Text Box 19">
            <a:extLst>
              <a:ext uri="{FF2B5EF4-FFF2-40B4-BE49-F238E27FC236}">
                <a16:creationId xmlns:a16="http://schemas.microsoft.com/office/drawing/2014/main" id="{C06BEC3E-BDCE-3D46-A4D4-5B1478C3F060}"/>
              </a:ext>
            </a:extLst>
          </p:cNvPr>
          <p:cNvSpPr txBox="1">
            <a:spLocks noChangeArrowheads="1"/>
          </p:cNvSpPr>
          <p:nvPr/>
        </p:nvSpPr>
        <p:spPr bwMode="auto">
          <a:xfrm>
            <a:off x="448145" y="692601"/>
            <a:ext cx="23807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solidFill>
                  <a:srgbClr val="A50021"/>
                </a:solidFill>
                <a:effectLst/>
                <a:uLnTx/>
                <a:uFillTx/>
                <a:latin typeface="SimHei" panose="02010609060101010101" pitchFamily="49" charset="-122"/>
                <a:ea typeface="SimHei" panose="02010609060101010101" pitchFamily="49" charset="-122"/>
              </a:rPr>
              <a:t>设</a:t>
            </a:r>
            <a:r>
              <a:rPr kumimoji="1" lang="zh-CN" altLang="en-US" sz="3600" b="0" i="0" u="none" strike="noStrike" kern="1200" cap="none" spc="0" normalizeH="0" baseline="0" noProof="0" dirty="0">
                <a:ln>
                  <a:noFill/>
                </a:ln>
                <a:solidFill>
                  <a:srgbClr val="A50021"/>
                </a:solidFill>
                <a:effectLst/>
                <a:uLnTx/>
                <a:uFillTx/>
                <a:latin typeface="Times New Roman" panose="02020603050405020304" pitchFamily="18" charset="0"/>
                <a:ea typeface="楷体_GB2312" pitchFamily="49" charset="-122"/>
                <a:cs typeface="+mn-cs"/>
              </a:rPr>
              <a:t> </a:t>
            </a:r>
            <a:r>
              <a:rPr kumimoji="1" lang="en-US" altLang="zh-CN" sz="3600" b="0" i="0" u="none" strike="noStrike" kern="1200" cap="none" spc="0" normalizeH="0" baseline="0" noProof="0" dirty="0">
                <a:ln>
                  <a:noFill/>
                </a:ln>
                <a:solidFill>
                  <a:srgbClr val="A50021"/>
                </a:solidFill>
                <a:effectLst/>
                <a:uLnTx/>
                <a:uFillTx/>
                <a:latin typeface="Times New Roman" panose="02020603050405020304" pitchFamily="18" charset="0"/>
                <a:ea typeface="楷体_GB2312" pitchFamily="49" charset="-122"/>
                <a:cs typeface="+mn-cs"/>
              </a:rPr>
              <a:t>key = </a:t>
            </a:r>
            <a:r>
              <a:rPr kumimoji="1" lang="en-US" altLang="zh-CN" sz="3600"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mn-cs"/>
              </a:rPr>
              <a:t>22</a:t>
            </a:r>
          </a:p>
        </p:txBody>
      </p:sp>
      <p:sp>
        <p:nvSpPr>
          <p:cNvPr id="111" name="Oval 7">
            <a:extLst>
              <a:ext uri="{FF2B5EF4-FFF2-40B4-BE49-F238E27FC236}">
                <a16:creationId xmlns:a16="http://schemas.microsoft.com/office/drawing/2014/main" id="{0C9226F7-D9ED-9A4A-873C-6AF41298D05F}"/>
              </a:ext>
            </a:extLst>
          </p:cNvPr>
          <p:cNvSpPr>
            <a:spLocks noChangeArrowheads="1"/>
          </p:cNvSpPr>
          <p:nvPr/>
        </p:nvSpPr>
        <p:spPr bwMode="auto">
          <a:xfrm>
            <a:off x="7239000" y="3685885"/>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CN" sz="4000" dirty="0">
                <a:solidFill>
                  <a:srgbClr val="990033"/>
                </a:solidFill>
                <a:latin typeface="Times New Roman" panose="02020603050405020304" pitchFamily="18" charset="0"/>
                <a:ea typeface="宋体" panose="02010600030101010101" pitchFamily="2" charset="-122"/>
              </a:rPr>
              <a:t>48</a:t>
            </a:r>
            <a:endParaRPr kumimoji="1" lang="en-US" altLang="zh-CN" sz="24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2" name="Line 12">
            <a:extLst>
              <a:ext uri="{FF2B5EF4-FFF2-40B4-BE49-F238E27FC236}">
                <a16:creationId xmlns:a16="http://schemas.microsoft.com/office/drawing/2014/main" id="{108B53CA-9FFE-0547-94B1-E168D9AA89A6}"/>
              </a:ext>
            </a:extLst>
          </p:cNvPr>
          <p:cNvSpPr>
            <a:spLocks noChangeShapeType="1"/>
          </p:cNvSpPr>
          <p:nvPr/>
        </p:nvSpPr>
        <p:spPr bwMode="auto">
          <a:xfrm>
            <a:off x="6858000" y="2847685"/>
            <a:ext cx="762000" cy="838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3" name="Oval 8">
            <a:extLst>
              <a:ext uri="{FF2B5EF4-FFF2-40B4-BE49-F238E27FC236}">
                <a16:creationId xmlns:a16="http://schemas.microsoft.com/office/drawing/2014/main" id="{D4090BDA-C446-C94B-9279-258B593CEEAD}"/>
              </a:ext>
            </a:extLst>
          </p:cNvPr>
          <p:cNvSpPr>
            <a:spLocks noChangeArrowheads="1"/>
          </p:cNvSpPr>
          <p:nvPr/>
        </p:nvSpPr>
        <p:spPr bwMode="auto">
          <a:xfrm>
            <a:off x="1943100" y="5971885"/>
            <a:ext cx="762000" cy="609600"/>
          </a:xfrm>
          <a:prstGeom prst="ellipse">
            <a:avLst/>
          </a:prstGeom>
          <a:noFill/>
          <a:ln w="38100" cap="sq">
            <a:solidFill>
              <a:srgbClr val="0000FF"/>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4000" b="0" i="0" u="none" strike="noStrike" kern="1200" cap="none" spc="0" normalizeH="0" baseline="0" noProof="0" dirty="0">
                <a:ln>
                  <a:noFill/>
                </a:ln>
                <a:solidFill>
                  <a:srgbClr val="990033"/>
                </a:solidFill>
                <a:effectLst/>
                <a:uLnTx/>
                <a:uFillTx/>
                <a:latin typeface="Times New Roman" panose="02020603050405020304" pitchFamily="18" charset="0"/>
                <a:ea typeface="宋体" panose="02010600030101010101" pitchFamily="2" charset="-122"/>
                <a:cs typeface="+mn-cs"/>
              </a:rPr>
              <a:t>22</a:t>
            </a:r>
            <a:endParaRPr kumimoji="1" lang="en-US" altLang="zh-CN" sz="2400" b="0" i="0" u="none" strike="noStrike" kern="1200" cap="none" spc="0" normalizeH="0" baseline="0" noProof="0" dirty="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
        <p:nvSpPr>
          <p:cNvPr id="114" name="Line 13">
            <a:extLst>
              <a:ext uri="{FF2B5EF4-FFF2-40B4-BE49-F238E27FC236}">
                <a16:creationId xmlns:a16="http://schemas.microsoft.com/office/drawing/2014/main" id="{554B78CA-BCCE-4147-950A-73FFA84D03BC}"/>
              </a:ext>
            </a:extLst>
          </p:cNvPr>
          <p:cNvSpPr>
            <a:spLocks noChangeShapeType="1"/>
          </p:cNvSpPr>
          <p:nvPr/>
        </p:nvSpPr>
        <p:spPr bwMode="auto">
          <a:xfrm flipH="1">
            <a:off x="2324100" y="5362285"/>
            <a:ext cx="457200" cy="6096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5899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6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68"/>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61"/>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69"/>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0"/>
                                  </p:stCondLst>
                                  <p:childTnLst>
                                    <p:set>
                                      <p:cBhvr>
                                        <p:cTn id="24" dur="1" fill="hold">
                                          <p:stCondLst>
                                            <p:cond delay="499"/>
                                          </p:stCondLst>
                                        </p:cTn>
                                        <p:tgtEl>
                                          <p:spTgt spid="64"/>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0"/>
                                  </p:stCondLst>
                                  <p:childTnLst>
                                    <p:set>
                                      <p:cBhvr>
                                        <p:cTn id="27" dur="1" fill="hold">
                                          <p:stCondLst>
                                            <p:cond delay="499"/>
                                          </p:stCondLst>
                                        </p:cTn>
                                        <p:tgtEl>
                                          <p:spTgt spid="70"/>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grpId="0" nodeType="afterEffect">
                                  <p:stCondLst>
                                    <p:cond delay="0"/>
                                  </p:stCondLst>
                                  <p:childTnLst>
                                    <p:set>
                                      <p:cBhvr>
                                        <p:cTn id="30" dur="1" fill="hold">
                                          <p:stCondLst>
                                            <p:cond delay="499"/>
                                          </p:stCondLst>
                                        </p:cTn>
                                        <p:tgtEl>
                                          <p:spTgt spid="65"/>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nodeType="afterEffect">
                                  <p:stCondLst>
                                    <p:cond delay="0"/>
                                  </p:stCondLst>
                                  <p:childTnLst>
                                    <p:set>
                                      <p:cBhvr>
                                        <p:cTn id="33" dur="1" fill="hold">
                                          <p:stCondLst>
                                            <p:cond delay="499"/>
                                          </p:stCondLst>
                                        </p:cTn>
                                        <p:tgtEl>
                                          <p:spTgt spid="67"/>
                                        </p:tgtEl>
                                        <p:attrNameLst>
                                          <p:attrName>style.visibility</p:attrName>
                                        </p:attrNameLst>
                                      </p:cBhvr>
                                      <p:to>
                                        <p:strVal val="visible"/>
                                      </p:to>
                                    </p:set>
                                  </p:childTnLst>
                                </p:cTn>
                              </p:par>
                            </p:childTnLst>
                          </p:cTn>
                        </p:par>
                        <p:par>
                          <p:cTn id="34" fill="hold">
                            <p:stCondLst>
                              <p:cond delay="5000"/>
                            </p:stCondLst>
                            <p:childTnLst>
                              <p:par>
                                <p:cTn id="35" presetID="1" presetClass="entr" presetSubtype="0" fill="hold" grpId="0" nodeType="afterEffect">
                                  <p:stCondLst>
                                    <p:cond delay="0"/>
                                  </p:stCondLst>
                                  <p:childTnLst>
                                    <p:set>
                                      <p:cBhvr>
                                        <p:cTn id="36" dur="1" fill="hold">
                                          <p:stCondLst>
                                            <p:cond delay="499"/>
                                          </p:stCondLst>
                                        </p:cTn>
                                        <p:tgtEl>
                                          <p:spTgt spid="62"/>
                                        </p:tgtEl>
                                        <p:attrNameLst>
                                          <p:attrName>style.visibility</p:attrName>
                                        </p:attrNameLst>
                                      </p:cBhvr>
                                      <p:to>
                                        <p:strVal val="visible"/>
                                      </p:to>
                                    </p:set>
                                  </p:childTnLst>
                                </p:cTn>
                              </p:par>
                            </p:childTnLst>
                          </p:cTn>
                        </p:par>
                        <p:par>
                          <p:cTn id="37" fill="hold">
                            <p:stCondLst>
                              <p:cond delay="5500"/>
                            </p:stCondLst>
                            <p:childTnLst>
                              <p:par>
                                <p:cTn id="38" presetID="1" presetClass="entr" presetSubtype="0" fill="hold" nodeType="afterEffect">
                                  <p:stCondLst>
                                    <p:cond delay="0"/>
                                  </p:stCondLst>
                                  <p:childTnLst>
                                    <p:set>
                                      <p:cBhvr>
                                        <p:cTn id="39" dur="1" fill="hold">
                                          <p:stCondLst>
                                            <p:cond delay="499"/>
                                          </p:stCondLst>
                                        </p:cTn>
                                        <p:tgtEl>
                                          <p:spTgt spid="71"/>
                                        </p:tgtEl>
                                        <p:attrNameLst>
                                          <p:attrName>style.visibility</p:attrName>
                                        </p:attrNameLst>
                                      </p:cBhvr>
                                      <p:to>
                                        <p:strVal val="visible"/>
                                      </p:to>
                                    </p:set>
                                  </p:childTnLst>
                                </p:cTn>
                              </p:par>
                            </p:childTnLst>
                          </p:cTn>
                        </p:par>
                        <p:par>
                          <p:cTn id="40" fill="hold">
                            <p:stCondLst>
                              <p:cond delay="6000"/>
                            </p:stCondLst>
                            <p:childTnLst>
                              <p:par>
                                <p:cTn id="41" presetID="1" presetClass="entr" presetSubtype="0" fill="hold" grpId="0" nodeType="afterEffect">
                                  <p:stCondLst>
                                    <p:cond delay="0"/>
                                  </p:stCondLst>
                                  <p:childTnLst>
                                    <p:set>
                                      <p:cBhvr>
                                        <p:cTn id="42" dur="1" fill="hold">
                                          <p:stCondLst>
                                            <p:cond delay="499"/>
                                          </p:stCondLst>
                                        </p:cTn>
                                        <p:tgtEl>
                                          <p:spTgt spid="63"/>
                                        </p:tgtEl>
                                        <p:attrNameLst>
                                          <p:attrName>style.visibility</p:attrName>
                                        </p:attrNameLst>
                                      </p:cBhvr>
                                      <p:to>
                                        <p:strVal val="visible"/>
                                      </p:to>
                                    </p:set>
                                  </p:childTnLst>
                                </p:cTn>
                              </p:par>
                            </p:childTnLst>
                          </p:cTn>
                        </p:par>
                        <p:par>
                          <p:cTn id="43" fill="hold">
                            <p:stCondLst>
                              <p:cond delay="6500"/>
                            </p:stCondLst>
                            <p:childTnLst>
                              <p:par>
                                <p:cTn id="44" presetID="22" presetClass="entr" presetSubtype="1" fill="hold" nodeType="afterEffect">
                                  <p:stCondLst>
                                    <p:cond delay="0"/>
                                  </p:stCondLst>
                                  <p:childTnLst>
                                    <p:set>
                                      <p:cBhvr>
                                        <p:cTn id="45" dur="1" fill="hold">
                                          <p:stCondLst>
                                            <p:cond delay="0"/>
                                          </p:stCondLst>
                                        </p:cTn>
                                        <p:tgtEl>
                                          <p:spTgt spid="109"/>
                                        </p:tgtEl>
                                        <p:attrNameLst>
                                          <p:attrName>style.visibility</p:attrName>
                                        </p:attrNameLst>
                                      </p:cBhvr>
                                      <p:to>
                                        <p:strVal val="visible"/>
                                      </p:to>
                                    </p:set>
                                    <p:animEffect transition="in" filter="wipe(up)">
                                      <p:cBhvr>
                                        <p:cTn id="46" dur="500"/>
                                        <p:tgtEl>
                                          <p:spTgt spid="109"/>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0-#ppt_w/2"/>
                                          </p:val>
                                        </p:tav>
                                        <p:tav tm="100000">
                                          <p:val>
                                            <p:strVal val="#ppt_x"/>
                                          </p:val>
                                        </p:tav>
                                      </p:tavLst>
                                    </p:anim>
                                    <p:anim calcmode="lin" valueType="num">
                                      <p:cBhvr additive="base">
                                        <p:cTn id="52"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wipe(up)">
                                      <p:cBhvr>
                                        <p:cTn id="57" dur="500"/>
                                        <p:tgtEl>
                                          <p:spTgt spid="72"/>
                                        </p:tgtEl>
                                      </p:cBhvr>
                                    </p:animEffect>
                                  </p:childTnLst>
                                </p:cTn>
                              </p:par>
                            </p:childTnLst>
                          </p:cTn>
                        </p:par>
                        <p:par>
                          <p:cTn id="58" fill="hold">
                            <p:stCondLst>
                              <p:cond delay="500"/>
                            </p:stCondLst>
                            <p:childTnLst>
                              <p:par>
                                <p:cTn id="59" presetID="22" presetClass="entr" presetSubtype="1" fill="hold" grpId="0" nodeType="after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wipe(up)">
                                      <p:cBhvr>
                                        <p:cTn id="61" dur="500"/>
                                        <p:tgtEl>
                                          <p:spTgt spid="7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up)">
                                      <p:cBhvr>
                                        <p:cTn id="66" dur="500"/>
                                        <p:tgtEl>
                                          <p:spTgt spid="74"/>
                                        </p:tgtEl>
                                      </p:cBhvr>
                                    </p:animEffect>
                                  </p:childTnLst>
                                </p:cTn>
                              </p:par>
                            </p:childTnLst>
                          </p:cTn>
                        </p:par>
                        <p:par>
                          <p:cTn id="67" fill="hold">
                            <p:stCondLst>
                              <p:cond delay="500"/>
                            </p:stCondLst>
                            <p:childTnLst>
                              <p:par>
                                <p:cTn id="68" presetID="22" presetClass="entr" presetSubtype="1"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ipe(up)">
                                      <p:cBhvr>
                                        <p:cTn id="70" dur="500"/>
                                        <p:tgtEl>
                                          <p:spTgt spid="75"/>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0" nodeType="clickEffect">
                                  <p:stCondLst>
                                    <p:cond delay="0"/>
                                  </p:stCondLst>
                                  <p:childTnLst>
                                    <p:set>
                                      <p:cBhvr>
                                        <p:cTn id="74" dur="1" fill="hold">
                                          <p:stCondLst>
                                            <p:cond delay="0"/>
                                          </p:stCondLst>
                                        </p:cTn>
                                        <p:tgtEl>
                                          <p:spTgt spid="72"/>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73"/>
                                        </p:tgtEl>
                                        <p:attrNameLst>
                                          <p:attrName>style.visibility</p:attrName>
                                        </p:attrNameLst>
                                      </p:cBhvr>
                                      <p:to>
                                        <p:strVal val="hidden"/>
                                      </p:to>
                                    </p:set>
                                  </p:childTnLst>
                                </p:cTn>
                              </p:par>
                            </p:childTnLst>
                          </p:cTn>
                        </p:par>
                        <p:par>
                          <p:cTn id="77" fill="hold">
                            <p:stCondLst>
                              <p:cond delay="0"/>
                            </p:stCondLst>
                            <p:childTnLst>
                              <p:par>
                                <p:cTn id="78" presetID="22" presetClass="entr" presetSubtype="1" fill="hold" nodeType="after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wipe(up)">
                                      <p:cBhvr>
                                        <p:cTn id="80" dur="500"/>
                                        <p:tgtEl>
                                          <p:spTgt spid="77"/>
                                        </p:tgtEl>
                                      </p:cBhvr>
                                    </p:animEffect>
                                  </p:childTnLst>
                                </p:cTn>
                              </p:par>
                            </p:childTnLst>
                          </p:cTn>
                        </p:par>
                        <p:par>
                          <p:cTn id="81" fill="hold">
                            <p:stCondLst>
                              <p:cond delay="500"/>
                            </p:stCondLst>
                            <p:childTnLst>
                              <p:par>
                                <p:cTn id="82" presetID="22" presetClass="entr" presetSubtype="1"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wipe(up)">
                                      <p:cBhvr>
                                        <p:cTn id="84" dur="500"/>
                                        <p:tgtEl>
                                          <p:spTgt spid="78"/>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74"/>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75"/>
                                        </p:tgtEl>
                                        <p:attrNameLst>
                                          <p:attrName>style.visibility</p:attrName>
                                        </p:attrNameLst>
                                      </p:cBhvr>
                                      <p:to>
                                        <p:strVal val="hidden"/>
                                      </p:to>
                                    </p:set>
                                  </p:childTnLst>
                                </p:cTn>
                              </p:par>
                            </p:childTnLst>
                          </p:cTn>
                        </p:par>
                        <p:par>
                          <p:cTn id="91" fill="hold">
                            <p:stCondLst>
                              <p:cond delay="0"/>
                            </p:stCondLst>
                            <p:childTnLst>
                              <p:par>
                                <p:cTn id="92" presetID="22" presetClass="entr" presetSubtype="1" fill="hold" nodeType="after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up)">
                                      <p:cBhvr>
                                        <p:cTn id="94" dur="500"/>
                                        <p:tgtEl>
                                          <p:spTgt spid="79"/>
                                        </p:tgtEl>
                                      </p:cBhvr>
                                    </p:animEffect>
                                  </p:childTnLst>
                                </p:cTn>
                              </p:par>
                            </p:childTnLst>
                          </p:cTn>
                        </p:par>
                        <p:par>
                          <p:cTn id="95" fill="hold">
                            <p:stCondLst>
                              <p:cond delay="500"/>
                            </p:stCondLst>
                            <p:childTnLst>
                              <p:par>
                                <p:cTn id="96" presetID="22" presetClass="entr" presetSubtype="1" fill="hold" grpId="0" nodeType="afterEffect">
                                  <p:stCondLst>
                                    <p:cond delay="0"/>
                                  </p:stCondLst>
                                  <p:childTnLst>
                                    <p:set>
                                      <p:cBhvr>
                                        <p:cTn id="97" dur="1" fill="hold">
                                          <p:stCondLst>
                                            <p:cond delay="0"/>
                                          </p:stCondLst>
                                        </p:cTn>
                                        <p:tgtEl>
                                          <p:spTgt spid="80"/>
                                        </p:tgtEl>
                                        <p:attrNameLst>
                                          <p:attrName>style.visibility</p:attrName>
                                        </p:attrNameLst>
                                      </p:cBhvr>
                                      <p:to>
                                        <p:strVal val="visible"/>
                                      </p:to>
                                    </p:set>
                                    <p:animEffect transition="in" filter="wipe(up)">
                                      <p:cBhvr>
                                        <p:cTn id="98" dur="500"/>
                                        <p:tgtEl>
                                          <p:spTgt spid="80"/>
                                        </p:tgtEl>
                                      </p:cBhvr>
                                    </p:animEffec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grpId="0" nodeType="clickEffect">
                                  <p:stCondLst>
                                    <p:cond delay="0"/>
                                  </p:stCondLst>
                                  <p:childTnLst>
                                    <p:set>
                                      <p:cBhvr>
                                        <p:cTn id="102" dur="1" fill="hold">
                                          <p:stCondLst>
                                            <p:cond delay="0"/>
                                          </p:stCondLst>
                                        </p:cTn>
                                        <p:tgtEl>
                                          <p:spTgt spid="77"/>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78"/>
                                        </p:tgtEl>
                                        <p:attrNameLst>
                                          <p:attrName>style.visibility</p:attrName>
                                        </p:attrNameLst>
                                      </p:cBhvr>
                                      <p:to>
                                        <p:strVal val="hidden"/>
                                      </p:to>
                                    </p:set>
                                  </p:childTnLst>
                                </p:cTn>
                              </p:par>
                            </p:childTnLst>
                          </p:cTn>
                        </p:par>
                        <p:par>
                          <p:cTn id="105" fill="hold">
                            <p:stCondLst>
                              <p:cond delay="0"/>
                            </p:stCondLst>
                            <p:childTnLst>
                              <p:par>
                                <p:cTn id="106" presetID="22" presetClass="entr" presetSubtype="1" fill="hold" nodeType="afterEffect">
                                  <p:stCondLst>
                                    <p:cond delay="0"/>
                                  </p:stCondLst>
                                  <p:childTnLst>
                                    <p:set>
                                      <p:cBhvr>
                                        <p:cTn id="107" dur="1" fill="hold">
                                          <p:stCondLst>
                                            <p:cond delay="0"/>
                                          </p:stCondLst>
                                        </p:cTn>
                                        <p:tgtEl>
                                          <p:spTgt spid="81"/>
                                        </p:tgtEl>
                                        <p:attrNameLst>
                                          <p:attrName>style.visibility</p:attrName>
                                        </p:attrNameLst>
                                      </p:cBhvr>
                                      <p:to>
                                        <p:strVal val="visible"/>
                                      </p:to>
                                    </p:set>
                                    <p:animEffect transition="in" filter="wipe(up)">
                                      <p:cBhvr>
                                        <p:cTn id="108" dur="500"/>
                                        <p:tgtEl>
                                          <p:spTgt spid="81"/>
                                        </p:tgtEl>
                                      </p:cBhvr>
                                    </p:animEffect>
                                  </p:childTnLst>
                                </p:cTn>
                              </p:par>
                            </p:childTnLst>
                          </p:cTn>
                        </p:par>
                        <p:par>
                          <p:cTn id="109" fill="hold">
                            <p:stCondLst>
                              <p:cond delay="500"/>
                            </p:stCondLst>
                            <p:childTnLst>
                              <p:par>
                                <p:cTn id="110" presetID="22" presetClass="entr" presetSubtype="1" fill="hold" grpId="0" nodeType="afterEffect">
                                  <p:stCondLst>
                                    <p:cond delay="0"/>
                                  </p:stCondLst>
                                  <p:childTnLst>
                                    <p:set>
                                      <p:cBhvr>
                                        <p:cTn id="111" dur="1" fill="hold">
                                          <p:stCondLst>
                                            <p:cond delay="0"/>
                                          </p:stCondLst>
                                        </p:cTn>
                                        <p:tgtEl>
                                          <p:spTgt spid="82"/>
                                        </p:tgtEl>
                                        <p:attrNameLst>
                                          <p:attrName>style.visibility</p:attrName>
                                        </p:attrNameLst>
                                      </p:cBhvr>
                                      <p:to>
                                        <p:strVal val="visible"/>
                                      </p:to>
                                    </p:set>
                                    <p:animEffect transition="in" filter="wipe(up)">
                                      <p:cBhvr>
                                        <p:cTn id="112" dur="500"/>
                                        <p:tgtEl>
                                          <p:spTgt spid="82"/>
                                        </p:tgtEl>
                                      </p:cBhvr>
                                    </p:animEffec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79"/>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80"/>
                                        </p:tgtEl>
                                        <p:attrNameLst>
                                          <p:attrName>style.visibility</p:attrName>
                                        </p:attrNameLst>
                                      </p:cBhvr>
                                      <p:to>
                                        <p:strVal val="hidden"/>
                                      </p:to>
                                    </p:set>
                                  </p:childTnLst>
                                </p:cTn>
                              </p:par>
                            </p:childTnLst>
                          </p:cTn>
                        </p:par>
                        <p:par>
                          <p:cTn id="119" fill="hold">
                            <p:stCondLst>
                              <p:cond delay="0"/>
                            </p:stCondLst>
                            <p:childTnLst>
                              <p:par>
                                <p:cTn id="120" presetID="22" presetClass="entr" presetSubtype="1" fill="hold" nodeType="afterEffect">
                                  <p:stCondLst>
                                    <p:cond delay="0"/>
                                  </p:stCondLst>
                                  <p:childTnLst>
                                    <p:set>
                                      <p:cBhvr>
                                        <p:cTn id="121" dur="1" fill="hold">
                                          <p:stCondLst>
                                            <p:cond delay="0"/>
                                          </p:stCondLst>
                                        </p:cTn>
                                        <p:tgtEl>
                                          <p:spTgt spid="83"/>
                                        </p:tgtEl>
                                        <p:attrNameLst>
                                          <p:attrName>style.visibility</p:attrName>
                                        </p:attrNameLst>
                                      </p:cBhvr>
                                      <p:to>
                                        <p:strVal val="visible"/>
                                      </p:to>
                                    </p:set>
                                    <p:animEffect transition="in" filter="wipe(up)">
                                      <p:cBhvr>
                                        <p:cTn id="122" dur="500"/>
                                        <p:tgtEl>
                                          <p:spTgt spid="83"/>
                                        </p:tgtEl>
                                      </p:cBhvr>
                                    </p:animEffect>
                                  </p:childTnLst>
                                </p:cTn>
                              </p:par>
                            </p:childTnLst>
                          </p:cTn>
                        </p:par>
                        <p:par>
                          <p:cTn id="123" fill="hold">
                            <p:stCondLst>
                              <p:cond delay="500"/>
                            </p:stCondLst>
                            <p:childTnLst>
                              <p:par>
                                <p:cTn id="124" presetID="22" presetClass="entr" presetSubtype="1" fill="hold" grpId="0" nodeType="afterEffect">
                                  <p:stCondLst>
                                    <p:cond delay="0"/>
                                  </p:stCondLst>
                                  <p:childTnLst>
                                    <p:set>
                                      <p:cBhvr>
                                        <p:cTn id="125" dur="1" fill="hold">
                                          <p:stCondLst>
                                            <p:cond delay="0"/>
                                          </p:stCondLst>
                                        </p:cTn>
                                        <p:tgtEl>
                                          <p:spTgt spid="84"/>
                                        </p:tgtEl>
                                        <p:attrNameLst>
                                          <p:attrName>style.visibility</p:attrName>
                                        </p:attrNameLst>
                                      </p:cBhvr>
                                      <p:to>
                                        <p:strVal val="visible"/>
                                      </p:to>
                                    </p:set>
                                    <p:animEffect transition="in" filter="wipe(up)">
                                      <p:cBhvr>
                                        <p:cTn id="126" dur="500"/>
                                        <p:tgtEl>
                                          <p:spTgt spid="84"/>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1" fill="hold" nodeType="clickEffect">
                                  <p:stCondLst>
                                    <p:cond delay="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par>
                          <p:cTn id="132" fill="hold">
                            <p:stCondLst>
                              <p:cond delay="500"/>
                            </p:stCondLst>
                            <p:childTnLst>
                              <p:par>
                                <p:cTn id="133" presetID="22" presetClass="entr" presetSubtype="1" fill="hold" grpId="0" nodeType="afterEffect">
                                  <p:stCondLst>
                                    <p:cond delay="0"/>
                                  </p:stCondLst>
                                  <p:childTnLst>
                                    <p:set>
                                      <p:cBhvr>
                                        <p:cTn id="134" dur="1" fill="hold">
                                          <p:stCondLst>
                                            <p:cond delay="0"/>
                                          </p:stCondLst>
                                        </p:cTn>
                                        <p:tgtEl>
                                          <p:spTgt spid="86"/>
                                        </p:tgtEl>
                                        <p:attrNameLst>
                                          <p:attrName>style.visibility</p:attrName>
                                        </p:attrNameLst>
                                      </p:cBhvr>
                                      <p:to>
                                        <p:strVal val="visible"/>
                                      </p:to>
                                    </p:set>
                                    <p:animEffect transition="in" filter="wipe(up)">
                                      <p:cBhvr>
                                        <p:cTn id="135" dur="500"/>
                                        <p:tgtEl>
                                          <p:spTgt spid="86"/>
                                        </p:tgtEl>
                                      </p:cBhvr>
                                    </p:animEffect>
                                  </p:childTnLst>
                                </p:cTn>
                              </p:par>
                            </p:childTnLst>
                          </p:cTn>
                        </p:par>
                        <p:par>
                          <p:cTn id="136" fill="hold">
                            <p:stCondLst>
                              <p:cond delay="1000"/>
                            </p:stCondLst>
                            <p:childTnLst>
                              <p:par>
                                <p:cTn id="137" presetID="1" presetClass="exit" presetSubtype="0" fill="hold" grpId="0" nodeType="afterEffect">
                                  <p:stCondLst>
                                    <p:cond delay="0"/>
                                  </p:stCondLst>
                                  <p:childTnLst>
                                    <p:set>
                                      <p:cBhvr>
                                        <p:cTn id="138" dur="1" fill="hold">
                                          <p:stCondLst>
                                            <p:cond delay="0"/>
                                          </p:stCondLst>
                                        </p:cTn>
                                        <p:tgtEl>
                                          <p:spTgt spid="81"/>
                                        </p:tgtEl>
                                        <p:attrNameLst>
                                          <p:attrName>style.visibility</p:attrName>
                                        </p:attrNameLst>
                                      </p:cBhvr>
                                      <p:to>
                                        <p:strVal val="hidden"/>
                                      </p:to>
                                    </p:set>
                                  </p:childTnLst>
                                </p:cTn>
                              </p:par>
                              <p:par>
                                <p:cTn id="139" presetID="1" presetClass="exit" presetSubtype="0" fill="hold" grpId="1" nodeType="withEffect">
                                  <p:stCondLst>
                                    <p:cond delay="0"/>
                                  </p:stCondLst>
                                  <p:childTnLst>
                                    <p:set>
                                      <p:cBhvr>
                                        <p:cTn id="140" dur="1" fill="hold">
                                          <p:stCondLst>
                                            <p:cond delay="0"/>
                                          </p:stCondLst>
                                        </p:cTn>
                                        <p:tgtEl>
                                          <p:spTgt spid="82"/>
                                        </p:tgtEl>
                                        <p:attrNameLst>
                                          <p:attrName>style.visibility</p:attrName>
                                        </p:attrNameLst>
                                      </p:cBhvr>
                                      <p:to>
                                        <p:strVal val="hidden"/>
                                      </p:to>
                                    </p:set>
                                  </p:childTnLst>
                                </p:cTn>
                              </p:par>
                              <p:par>
                                <p:cTn id="141" presetID="1" presetClass="exit" presetSubtype="0" fill="hold" grpId="0" nodeType="withEffect">
                                  <p:stCondLst>
                                    <p:cond delay="0"/>
                                  </p:stCondLst>
                                  <p:childTnLst>
                                    <p:set>
                                      <p:cBhvr>
                                        <p:cTn id="142" dur="1" fill="hold">
                                          <p:stCondLst>
                                            <p:cond delay="0"/>
                                          </p:stCondLst>
                                        </p:cTn>
                                        <p:tgtEl>
                                          <p:spTgt spid="83"/>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84"/>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26" presetClass="entr" presetSubtype="0" fill="hold" grpId="0" nodeType="clickEffect">
                                  <p:stCondLst>
                                    <p:cond delay="0"/>
                                  </p:stCondLst>
                                  <p:childTnLst>
                                    <p:set>
                                      <p:cBhvr>
                                        <p:cTn id="148" dur="1" fill="hold">
                                          <p:stCondLst>
                                            <p:cond delay="0"/>
                                          </p:stCondLst>
                                        </p:cTn>
                                        <p:tgtEl>
                                          <p:spTgt spid="112"/>
                                        </p:tgtEl>
                                        <p:attrNameLst>
                                          <p:attrName>style.visibility</p:attrName>
                                        </p:attrNameLst>
                                      </p:cBhvr>
                                      <p:to>
                                        <p:strVal val="visible"/>
                                      </p:to>
                                    </p:set>
                                    <p:animEffect transition="in" filter="wipe(down)">
                                      <p:cBhvr>
                                        <p:cTn id="149" dur="290">
                                          <p:stCondLst>
                                            <p:cond delay="0"/>
                                          </p:stCondLst>
                                        </p:cTn>
                                        <p:tgtEl>
                                          <p:spTgt spid="112"/>
                                        </p:tgtEl>
                                      </p:cBhvr>
                                    </p:animEffect>
                                    <p:anim calcmode="lin" valueType="num">
                                      <p:cBhvr>
                                        <p:cTn id="150" dur="911" tmFilter="0,0; 0.14,0.36; 0.43,0.73; 0.71,0.91; 1.0,1.0">
                                          <p:stCondLst>
                                            <p:cond delay="0"/>
                                          </p:stCondLst>
                                        </p:cTn>
                                        <p:tgtEl>
                                          <p:spTgt spid="112"/>
                                        </p:tgtEl>
                                        <p:attrNameLst>
                                          <p:attrName>ppt_x</p:attrName>
                                        </p:attrNameLst>
                                      </p:cBhvr>
                                      <p:tavLst>
                                        <p:tav tm="0">
                                          <p:val>
                                            <p:strVal val="#ppt_x-0.25"/>
                                          </p:val>
                                        </p:tav>
                                        <p:tav tm="100000">
                                          <p:val>
                                            <p:strVal val="#ppt_x"/>
                                          </p:val>
                                        </p:tav>
                                      </p:tavLst>
                                    </p:anim>
                                    <p:anim calcmode="lin" valueType="num">
                                      <p:cBhvr>
                                        <p:cTn id="151" dur="332" tmFilter="0.0,0.0; 0.25,0.07; 0.50,0.2; 0.75,0.467; 1.0,1.0">
                                          <p:stCondLst>
                                            <p:cond delay="0"/>
                                          </p:stCondLst>
                                        </p:cTn>
                                        <p:tgtEl>
                                          <p:spTgt spid="112"/>
                                        </p:tgtEl>
                                        <p:attrNameLst>
                                          <p:attrName>ppt_y</p:attrName>
                                        </p:attrNameLst>
                                      </p:cBhvr>
                                      <p:tavLst>
                                        <p:tav tm="0" fmla="#ppt_y-sin(pi*$)/3">
                                          <p:val>
                                            <p:fltVal val="0.5"/>
                                          </p:val>
                                        </p:tav>
                                        <p:tav tm="100000">
                                          <p:val>
                                            <p:fltVal val="1"/>
                                          </p:val>
                                        </p:tav>
                                      </p:tavLst>
                                    </p:anim>
                                    <p:anim calcmode="lin" valueType="num">
                                      <p:cBhvr>
                                        <p:cTn id="152" dur="332" tmFilter="0, 0; 0.125,0.2665; 0.25,0.4; 0.375,0.465; 0.5,0.5;  0.625,0.535; 0.75,0.6; 0.875,0.7335; 1,1">
                                          <p:stCondLst>
                                            <p:cond delay="332"/>
                                          </p:stCondLst>
                                        </p:cTn>
                                        <p:tgtEl>
                                          <p:spTgt spid="112"/>
                                        </p:tgtEl>
                                        <p:attrNameLst>
                                          <p:attrName>ppt_y</p:attrName>
                                        </p:attrNameLst>
                                      </p:cBhvr>
                                      <p:tavLst>
                                        <p:tav tm="0" fmla="#ppt_y-sin(pi*$)/9">
                                          <p:val>
                                            <p:fltVal val="0"/>
                                          </p:val>
                                        </p:tav>
                                        <p:tav tm="100000">
                                          <p:val>
                                            <p:fltVal val="1"/>
                                          </p:val>
                                        </p:tav>
                                      </p:tavLst>
                                    </p:anim>
                                    <p:anim calcmode="lin" valueType="num">
                                      <p:cBhvr>
                                        <p:cTn id="153" dur="166" tmFilter="0, 0; 0.125,0.2665; 0.25,0.4; 0.375,0.465; 0.5,0.5;  0.625,0.535; 0.75,0.6; 0.875,0.7335; 1,1">
                                          <p:stCondLst>
                                            <p:cond delay="662"/>
                                          </p:stCondLst>
                                        </p:cTn>
                                        <p:tgtEl>
                                          <p:spTgt spid="112"/>
                                        </p:tgtEl>
                                        <p:attrNameLst>
                                          <p:attrName>ppt_y</p:attrName>
                                        </p:attrNameLst>
                                      </p:cBhvr>
                                      <p:tavLst>
                                        <p:tav tm="0" fmla="#ppt_y-sin(pi*$)/27">
                                          <p:val>
                                            <p:fltVal val="0"/>
                                          </p:val>
                                        </p:tav>
                                        <p:tav tm="100000">
                                          <p:val>
                                            <p:fltVal val="1"/>
                                          </p:val>
                                        </p:tav>
                                      </p:tavLst>
                                    </p:anim>
                                    <p:anim calcmode="lin" valueType="num">
                                      <p:cBhvr>
                                        <p:cTn id="154" dur="82" tmFilter="0, 0; 0.125,0.2665; 0.25,0.4; 0.375,0.465; 0.5,0.5;  0.625,0.535; 0.75,0.6; 0.875,0.7335; 1,1">
                                          <p:stCondLst>
                                            <p:cond delay="828"/>
                                          </p:stCondLst>
                                        </p:cTn>
                                        <p:tgtEl>
                                          <p:spTgt spid="112"/>
                                        </p:tgtEl>
                                        <p:attrNameLst>
                                          <p:attrName>ppt_y</p:attrName>
                                        </p:attrNameLst>
                                      </p:cBhvr>
                                      <p:tavLst>
                                        <p:tav tm="0" fmla="#ppt_y-sin(pi*$)/81">
                                          <p:val>
                                            <p:fltVal val="0"/>
                                          </p:val>
                                        </p:tav>
                                        <p:tav tm="100000">
                                          <p:val>
                                            <p:fltVal val="1"/>
                                          </p:val>
                                        </p:tav>
                                      </p:tavLst>
                                    </p:anim>
                                    <p:animScale>
                                      <p:cBhvr>
                                        <p:cTn id="155" dur="13">
                                          <p:stCondLst>
                                            <p:cond delay="325"/>
                                          </p:stCondLst>
                                        </p:cTn>
                                        <p:tgtEl>
                                          <p:spTgt spid="112"/>
                                        </p:tgtEl>
                                      </p:cBhvr>
                                      <p:to x="100000" y="60000"/>
                                    </p:animScale>
                                    <p:animScale>
                                      <p:cBhvr>
                                        <p:cTn id="156" dur="83" decel="50000">
                                          <p:stCondLst>
                                            <p:cond delay="338"/>
                                          </p:stCondLst>
                                        </p:cTn>
                                        <p:tgtEl>
                                          <p:spTgt spid="112"/>
                                        </p:tgtEl>
                                      </p:cBhvr>
                                      <p:to x="100000" y="100000"/>
                                    </p:animScale>
                                    <p:animScale>
                                      <p:cBhvr>
                                        <p:cTn id="157" dur="13">
                                          <p:stCondLst>
                                            <p:cond delay="656"/>
                                          </p:stCondLst>
                                        </p:cTn>
                                        <p:tgtEl>
                                          <p:spTgt spid="112"/>
                                        </p:tgtEl>
                                      </p:cBhvr>
                                      <p:to x="100000" y="80000"/>
                                    </p:animScale>
                                    <p:animScale>
                                      <p:cBhvr>
                                        <p:cTn id="158" dur="83" decel="50000">
                                          <p:stCondLst>
                                            <p:cond delay="669"/>
                                          </p:stCondLst>
                                        </p:cTn>
                                        <p:tgtEl>
                                          <p:spTgt spid="112"/>
                                        </p:tgtEl>
                                      </p:cBhvr>
                                      <p:to x="100000" y="100000"/>
                                    </p:animScale>
                                    <p:animScale>
                                      <p:cBhvr>
                                        <p:cTn id="159" dur="13">
                                          <p:stCondLst>
                                            <p:cond delay="821"/>
                                          </p:stCondLst>
                                        </p:cTn>
                                        <p:tgtEl>
                                          <p:spTgt spid="112"/>
                                        </p:tgtEl>
                                      </p:cBhvr>
                                      <p:to x="100000" y="90000"/>
                                    </p:animScale>
                                    <p:animScale>
                                      <p:cBhvr>
                                        <p:cTn id="160" dur="83" decel="50000">
                                          <p:stCondLst>
                                            <p:cond delay="834"/>
                                          </p:stCondLst>
                                        </p:cTn>
                                        <p:tgtEl>
                                          <p:spTgt spid="112"/>
                                        </p:tgtEl>
                                      </p:cBhvr>
                                      <p:to x="100000" y="100000"/>
                                    </p:animScale>
                                    <p:animScale>
                                      <p:cBhvr>
                                        <p:cTn id="161" dur="13">
                                          <p:stCondLst>
                                            <p:cond delay="904"/>
                                          </p:stCondLst>
                                        </p:cTn>
                                        <p:tgtEl>
                                          <p:spTgt spid="112"/>
                                        </p:tgtEl>
                                      </p:cBhvr>
                                      <p:to x="100000" y="95000"/>
                                    </p:animScale>
                                    <p:animScale>
                                      <p:cBhvr>
                                        <p:cTn id="162" dur="83" decel="50000">
                                          <p:stCondLst>
                                            <p:cond delay="917"/>
                                          </p:stCondLst>
                                        </p:cTn>
                                        <p:tgtEl>
                                          <p:spTgt spid="112"/>
                                        </p:tgtEl>
                                      </p:cBhvr>
                                      <p:to x="100000" y="100000"/>
                                    </p:animScale>
                                  </p:childTnLst>
                                </p:cTn>
                              </p:par>
                              <p:par>
                                <p:cTn id="163" presetID="26" presetClass="entr" presetSubtype="0" fill="hold" grpId="0" nodeType="withEffect">
                                  <p:stCondLst>
                                    <p:cond delay="0"/>
                                  </p:stCondLst>
                                  <p:childTnLst>
                                    <p:set>
                                      <p:cBhvr>
                                        <p:cTn id="164" dur="1" fill="hold">
                                          <p:stCondLst>
                                            <p:cond delay="0"/>
                                          </p:stCondLst>
                                        </p:cTn>
                                        <p:tgtEl>
                                          <p:spTgt spid="111"/>
                                        </p:tgtEl>
                                        <p:attrNameLst>
                                          <p:attrName>style.visibility</p:attrName>
                                        </p:attrNameLst>
                                      </p:cBhvr>
                                      <p:to>
                                        <p:strVal val="visible"/>
                                      </p:to>
                                    </p:set>
                                    <p:animEffect transition="in" filter="wipe(down)">
                                      <p:cBhvr>
                                        <p:cTn id="165" dur="290">
                                          <p:stCondLst>
                                            <p:cond delay="0"/>
                                          </p:stCondLst>
                                        </p:cTn>
                                        <p:tgtEl>
                                          <p:spTgt spid="111"/>
                                        </p:tgtEl>
                                      </p:cBhvr>
                                    </p:animEffect>
                                    <p:anim calcmode="lin" valueType="num">
                                      <p:cBhvr>
                                        <p:cTn id="166" dur="911" tmFilter="0,0; 0.14,0.36; 0.43,0.73; 0.71,0.91; 1.0,1.0">
                                          <p:stCondLst>
                                            <p:cond delay="0"/>
                                          </p:stCondLst>
                                        </p:cTn>
                                        <p:tgtEl>
                                          <p:spTgt spid="111"/>
                                        </p:tgtEl>
                                        <p:attrNameLst>
                                          <p:attrName>ppt_x</p:attrName>
                                        </p:attrNameLst>
                                      </p:cBhvr>
                                      <p:tavLst>
                                        <p:tav tm="0">
                                          <p:val>
                                            <p:strVal val="#ppt_x-0.25"/>
                                          </p:val>
                                        </p:tav>
                                        <p:tav tm="100000">
                                          <p:val>
                                            <p:strVal val="#ppt_x"/>
                                          </p:val>
                                        </p:tav>
                                      </p:tavLst>
                                    </p:anim>
                                    <p:anim calcmode="lin" valueType="num">
                                      <p:cBhvr>
                                        <p:cTn id="167" dur="332" tmFilter="0.0,0.0; 0.25,0.07; 0.50,0.2; 0.75,0.467; 1.0,1.0">
                                          <p:stCondLst>
                                            <p:cond delay="0"/>
                                          </p:stCondLst>
                                        </p:cTn>
                                        <p:tgtEl>
                                          <p:spTgt spid="111"/>
                                        </p:tgtEl>
                                        <p:attrNameLst>
                                          <p:attrName>ppt_y</p:attrName>
                                        </p:attrNameLst>
                                      </p:cBhvr>
                                      <p:tavLst>
                                        <p:tav tm="0" fmla="#ppt_y-sin(pi*$)/3">
                                          <p:val>
                                            <p:fltVal val="0.5"/>
                                          </p:val>
                                        </p:tav>
                                        <p:tav tm="100000">
                                          <p:val>
                                            <p:fltVal val="1"/>
                                          </p:val>
                                        </p:tav>
                                      </p:tavLst>
                                    </p:anim>
                                    <p:anim calcmode="lin" valueType="num">
                                      <p:cBhvr>
                                        <p:cTn id="168" dur="332" tmFilter="0, 0; 0.125,0.2665; 0.25,0.4; 0.375,0.465; 0.5,0.5;  0.625,0.535; 0.75,0.6; 0.875,0.7335; 1,1">
                                          <p:stCondLst>
                                            <p:cond delay="332"/>
                                          </p:stCondLst>
                                        </p:cTn>
                                        <p:tgtEl>
                                          <p:spTgt spid="111"/>
                                        </p:tgtEl>
                                        <p:attrNameLst>
                                          <p:attrName>ppt_y</p:attrName>
                                        </p:attrNameLst>
                                      </p:cBhvr>
                                      <p:tavLst>
                                        <p:tav tm="0" fmla="#ppt_y-sin(pi*$)/9">
                                          <p:val>
                                            <p:fltVal val="0"/>
                                          </p:val>
                                        </p:tav>
                                        <p:tav tm="100000">
                                          <p:val>
                                            <p:fltVal val="1"/>
                                          </p:val>
                                        </p:tav>
                                      </p:tavLst>
                                    </p:anim>
                                    <p:anim calcmode="lin" valueType="num">
                                      <p:cBhvr>
                                        <p:cTn id="169" dur="166" tmFilter="0, 0; 0.125,0.2665; 0.25,0.4; 0.375,0.465; 0.5,0.5;  0.625,0.535; 0.75,0.6; 0.875,0.7335; 1,1">
                                          <p:stCondLst>
                                            <p:cond delay="662"/>
                                          </p:stCondLst>
                                        </p:cTn>
                                        <p:tgtEl>
                                          <p:spTgt spid="111"/>
                                        </p:tgtEl>
                                        <p:attrNameLst>
                                          <p:attrName>ppt_y</p:attrName>
                                        </p:attrNameLst>
                                      </p:cBhvr>
                                      <p:tavLst>
                                        <p:tav tm="0" fmla="#ppt_y-sin(pi*$)/27">
                                          <p:val>
                                            <p:fltVal val="0"/>
                                          </p:val>
                                        </p:tav>
                                        <p:tav tm="100000">
                                          <p:val>
                                            <p:fltVal val="1"/>
                                          </p:val>
                                        </p:tav>
                                      </p:tavLst>
                                    </p:anim>
                                    <p:anim calcmode="lin" valueType="num">
                                      <p:cBhvr>
                                        <p:cTn id="170" dur="82" tmFilter="0, 0; 0.125,0.2665; 0.25,0.4; 0.375,0.465; 0.5,0.5;  0.625,0.535; 0.75,0.6; 0.875,0.7335; 1,1">
                                          <p:stCondLst>
                                            <p:cond delay="828"/>
                                          </p:stCondLst>
                                        </p:cTn>
                                        <p:tgtEl>
                                          <p:spTgt spid="111"/>
                                        </p:tgtEl>
                                        <p:attrNameLst>
                                          <p:attrName>ppt_y</p:attrName>
                                        </p:attrNameLst>
                                      </p:cBhvr>
                                      <p:tavLst>
                                        <p:tav tm="0" fmla="#ppt_y-sin(pi*$)/81">
                                          <p:val>
                                            <p:fltVal val="0"/>
                                          </p:val>
                                        </p:tav>
                                        <p:tav tm="100000">
                                          <p:val>
                                            <p:fltVal val="1"/>
                                          </p:val>
                                        </p:tav>
                                      </p:tavLst>
                                    </p:anim>
                                    <p:animScale>
                                      <p:cBhvr>
                                        <p:cTn id="171" dur="13">
                                          <p:stCondLst>
                                            <p:cond delay="325"/>
                                          </p:stCondLst>
                                        </p:cTn>
                                        <p:tgtEl>
                                          <p:spTgt spid="111"/>
                                        </p:tgtEl>
                                      </p:cBhvr>
                                      <p:to x="100000" y="60000"/>
                                    </p:animScale>
                                    <p:animScale>
                                      <p:cBhvr>
                                        <p:cTn id="172" dur="83" decel="50000">
                                          <p:stCondLst>
                                            <p:cond delay="338"/>
                                          </p:stCondLst>
                                        </p:cTn>
                                        <p:tgtEl>
                                          <p:spTgt spid="111"/>
                                        </p:tgtEl>
                                      </p:cBhvr>
                                      <p:to x="100000" y="100000"/>
                                    </p:animScale>
                                    <p:animScale>
                                      <p:cBhvr>
                                        <p:cTn id="173" dur="13">
                                          <p:stCondLst>
                                            <p:cond delay="656"/>
                                          </p:stCondLst>
                                        </p:cTn>
                                        <p:tgtEl>
                                          <p:spTgt spid="111"/>
                                        </p:tgtEl>
                                      </p:cBhvr>
                                      <p:to x="100000" y="80000"/>
                                    </p:animScale>
                                    <p:animScale>
                                      <p:cBhvr>
                                        <p:cTn id="174" dur="83" decel="50000">
                                          <p:stCondLst>
                                            <p:cond delay="669"/>
                                          </p:stCondLst>
                                        </p:cTn>
                                        <p:tgtEl>
                                          <p:spTgt spid="111"/>
                                        </p:tgtEl>
                                      </p:cBhvr>
                                      <p:to x="100000" y="100000"/>
                                    </p:animScale>
                                    <p:animScale>
                                      <p:cBhvr>
                                        <p:cTn id="175" dur="13">
                                          <p:stCondLst>
                                            <p:cond delay="821"/>
                                          </p:stCondLst>
                                        </p:cTn>
                                        <p:tgtEl>
                                          <p:spTgt spid="111"/>
                                        </p:tgtEl>
                                      </p:cBhvr>
                                      <p:to x="100000" y="90000"/>
                                    </p:animScale>
                                    <p:animScale>
                                      <p:cBhvr>
                                        <p:cTn id="176" dur="83" decel="50000">
                                          <p:stCondLst>
                                            <p:cond delay="834"/>
                                          </p:stCondLst>
                                        </p:cTn>
                                        <p:tgtEl>
                                          <p:spTgt spid="111"/>
                                        </p:tgtEl>
                                      </p:cBhvr>
                                      <p:to x="100000" y="100000"/>
                                    </p:animScale>
                                    <p:animScale>
                                      <p:cBhvr>
                                        <p:cTn id="177" dur="13">
                                          <p:stCondLst>
                                            <p:cond delay="904"/>
                                          </p:stCondLst>
                                        </p:cTn>
                                        <p:tgtEl>
                                          <p:spTgt spid="111"/>
                                        </p:tgtEl>
                                      </p:cBhvr>
                                      <p:to x="100000" y="95000"/>
                                    </p:animScale>
                                    <p:animScale>
                                      <p:cBhvr>
                                        <p:cTn id="178" dur="83" decel="50000">
                                          <p:stCondLst>
                                            <p:cond delay="917"/>
                                          </p:stCondLst>
                                        </p:cTn>
                                        <p:tgtEl>
                                          <p:spTgt spid="111"/>
                                        </p:tgtEl>
                                      </p:cBhvr>
                                      <p:to x="100000" y="100000"/>
                                    </p:animScale>
                                  </p:childTnLst>
                                </p:cTn>
                              </p:par>
                            </p:childTnLst>
                          </p:cTn>
                        </p:par>
                        <p:par>
                          <p:cTn id="179" fill="hold">
                            <p:stCondLst>
                              <p:cond delay="1000"/>
                            </p:stCondLst>
                            <p:childTnLst>
                              <p:par>
                                <p:cTn id="180" presetID="1" presetClass="exit" presetSubtype="0" fill="hold" grpId="0" nodeType="afterEffect">
                                  <p:stCondLst>
                                    <p:cond delay="0"/>
                                  </p:stCondLst>
                                  <p:childTnLst>
                                    <p:set>
                                      <p:cBhvr>
                                        <p:cTn id="181" dur="1" fill="hold">
                                          <p:stCondLst>
                                            <p:cond delay="0"/>
                                          </p:stCondLst>
                                        </p:cTn>
                                        <p:tgtEl>
                                          <p:spTgt spid="85"/>
                                        </p:tgtEl>
                                        <p:attrNameLst>
                                          <p:attrName>style.visibility</p:attrName>
                                        </p:attrNameLst>
                                      </p:cBhvr>
                                      <p:to>
                                        <p:strVal val="hidden"/>
                                      </p:to>
                                    </p:set>
                                  </p:childTnLst>
                                </p:cTn>
                              </p:par>
                              <p:par>
                                <p:cTn id="182" presetID="1" presetClass="exit" presetSubtype="0" fill="hold" grpId="1" nodeType="withEffect">
                                  <p:stCondLst>
                                    <p:cond delay="0"/>
                                  </p:stCondLst>
                                  <p:childTnLst>
                                    <p:set>
                                      <p:cBhvr>
                                        <p:cTn id="183" dur="1" fill="hold">
                                          <p:stCondLst>
                                            <p:cond delay="0"/>
                                          </p:stCondLst>
                                        </p:cTn>
                                        <p:tgtEl>
                                          <p:spTgt spid="86"/>
                                        </p:tgtEl>
                                        <p:attrNameLst>
                                          <p:attrName>style.visibility</p:attrName>
                                        </p:attrNameLst>
                                      </p:cBhvr>
                                      <p:to>
                                        <p:strVal val="hidden"/>
                                      </p:to>
                                    </p:set>
                                  </p:childTnLst>
                                </p:cTn>
                              </p:par>
                            </p:childTnLst>
                          </p:cTn>
                        </p:par>
                      </p:childTnLst>
                    </p:cTn>
                  </p:par>
                  <p:par>
                    <p:cTn id="184" fill="hold">
                      <p:stCondLst>
                        <p:cond delay="indefinite"/>
                      </p:stCondLst>
                      <p:childTnLst>
                        <p:par>
                          <p:cTn id="185" fill="hold">
                            <p:stCondLst>
                              <p:cond delay="0"/>
                            </p:stCondLst>
                            <p:childTnLst>
                              <p:par>
                                <p:cTn id="186" presetID="1" presetClass="exit" presetSubtype="0" fill="hold" grpId="1" nodeType="clickEffect">
                                  <p:stCondLst>
                                    <p:cond delay="0"/>
                                  </p:stCondLst>
                                  <p:childTnLst>
                                    <p:set>
                                      <p:cBhvr>
                                        <p:cTn id="187" dur="1" fill="hold">
                                          <p:stCondLst>
                                            <p:cond delay="0"/>
                                          </p:stCondLst>
                                        </p:cTn>
                                        <p:tgtEl>
                                          <p:spTgt spid="76"/>
                                        </p:tgtEl>
                                        <p:attrNameLst>
                                          <p:attrName>style.visibility</p:attrName>
                                        </p:attrNameLst>
                                      </p:cBhvr>
                                      <p:to>
                                        <p:strVal val="hidden"/>
                                      </p:to>
                                    </p:set>
                                  </p:childTnLst>
                                </p:cTn>
                              </p:par>
                            </p:childTnLst>
                          </p:cTn>
                        </p:par>
                        <p:par>
                          <p:cTn id="188" fill="hold">
                            <p:stCondLst>
                              <p:cond delay="0"/>
                            </p:stCondLst>
                            <p:childTnLst>
                              <p:par>
                                <p:cTn id="189" presetID="2" presetClass="entr" presetSubtype="8" fill="hold" grpId="0" nodeType="afterEffect">
                                  <p:stCondLst>
                                    <p:cond delay="0"/>
                                  </p:stCondLst>
                                  <p:childTnLst>
                                    <p:set>
                                      <p:cBhvr>
                                        <p:cTn id="190" dur="1" fill="hold">
                                          <p:stCondLst>
                                            <p:cond delay="0"/>
                                          </p:stCondLst>
                                        </p:cTn>
                                        <p:tgtEl>
                                          <p:spTgt spid="110"/>
                                        </p:tgtEl>
                                        <p:attrNameLst>
                                          <p:attrName>style.visibility</p:attrName>
                                        </p:attrNameLst>
                                      </p:cBhvr>
                                      <p:to>
                                        <p:strVal val="visible"/>
                                      </p:to>
                                    </p:set>
                                    <p:anim calcmode="lin" valueType="num">
                                      <p:cBhvr additive="base">
                                        <p:cTn id="191" dur="500" fill="hold"/>
                                        <p:tgtEl>
                                          <p:spTgt spid="110"/>
                                        </p:tgtEl>
                                        <p:attrNameLst>
                                          <p:attrName>ppt_x</p:attrName>
                                        </p:attrNameLst>
                                      </p:cBhvr>
                                      <p:tavLst>
                                        <p:tav tm="0">
                                          <p:val>
                                            <p:strVal val="0-#ppt_w/2"/>
                                          </p:val>
                                        </p:tav>
                                        <p:tav tm="100000">
                                          <p:val>
                                            <p:strVal val="#ppt_x"/>
                                          </p:val>
                                        </p:tav>
                                      </p:tavLst>
                                    </p:anim>
                                    <p:anim calcmode="lin" valueType="num">
                                      <p:cBhvr additive="base">
                                        <p:cTn id="192"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2" presetClass="entr" presetSubtype="1" fill="hold" nodeType="clickEffect">
                                  <p:stCondLst>
                                    <p:cond delay="0"/>
                                  </p:stCondLst>
                                  <p:childTnLst>
                                    <p:set>
                                      <p:cBhvr>
                                        <p:cTn id="196" dur="1" fill="hold">
                                          <p:stCondLst>
                                            <p:cond delay="0"/>
                                          </p:stCondLst>
                                        </p:cTn>
                                        <p:tgtEl>
                                          <p:spTgt spid="87"/>
                                        </p:tgtEl>
                                        <p:attrNameLst>
                                          <p:attrName>style.visibility</p:attrName>
                                        </p:attrNameLst>
                                      </p:cBhvr>
                                      <p:to>
                                        <p:strVal val="visible"/>
                                      </p:to>
                                    </p:set>
                                    <p:animEffect transition="in" filter="wipe(up)">
                                      <p:cBhvr>
                                        <p:cTn id="197" dur="500"/>
                                        <p:tgtEl>
                                          <p:spTgt spid="87"/>
                                        </p:tgtEl>
                                      </p:cBhvr>
                                    </p:animEffect>
                                  </p:childTnLst>
                                </p:cTn>
                              </p:par>
                            </p:childTnLst>
                          </p:cTn>
                        </p:par>
                        <p:par>
                          <p:cTn id="198" fill="hold">
                            <p:stCondLst>
                              <p:cond delay="500"/>
                            </p:stCondLst>
                            <p:childTnLst>
                              <p:par>
                                <p:cTn id="199" presetID="22" presetClass="entr" presetSubtype="1" fill="hold" grpId="0" nodeType="afterEffect">
                                  <p:stCondLst>
                                    <p:cond delay="0"/>
                                  </p:stCondLst>
                                  <p:childTnLst>
                                    <p:set>
                                      <p:cBhvr>
                                        <p:cTn id="200" dur="1" fill="hold">
                                          <p:stCondLst>
                                            <p:cond delay="0"/>
                                          </p:stCondLst>
                                        </p:cTn>
                                        <p:tgtEl>
                                          <p:spTgt spid="88"/>
                                        </p:tgtEl>
                                        <p:attrNameLst>
                                          <p:attrName>style.visibility</p:attrName>
                                        </p:attrNameLst>
                                      </p:cBhvr>
                                      <p:to>
                                        <p:strVal val="visible"/>
                                      </p:to>
                                    </p:set>
                                    <p:animEffect transition="in" filter="wipe(up)">
                                      <p:cBhvr>
                                        <p:cTn id="201" dur="500"/>
                                        <p:tgtEl>
                                          <p:spTgt spid="88"/>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1" fill="hold" nodeType="clickEffect">
                                  <p:stCondLst>
                                    <p:cond delay="0"/>
                                  </p:stCondLst>
                                  <p:childTnLst>
                                    <p:set>
                                      <p:cBhvr>
                                        <p:cTn id="205" dur="1" fill="hold">
                                          <p:stCondLst>
                                            <p:cond delay="0"/>
                                          </p:stCondLst>
                                        </p:cTn>
                                        <p:tgtEl>
                                          <p:spTgt spid="89"/>
                                        </p:tgtEl>
                                        <p:attrNameLst>
                                          <p:attrName>style.visibility</p:attrName>
                                        </p:attrNameLst>
                                      </p:cBhvr>
                                      <p:to>
                                        <p:strVal val="visible"/>
                                      </p:to>
                                    </p:set>
                                    <p:animEffect transition="in" filter="wipe(up)">
                                      <p:cBhvr>
                                        <p:cTn id="206" dur="500"/>
                                        <p:tgtEl>
                                          <p:spTgt spid="89"/>
                                        </p:tgtEl>
                                      </p:cBhvr>
                                    </p:animEffect>
                                  </p:childTnLst>
                                </p:cTn>
                              </p:par>
                            </p:childTnLst>
                          </p:cTn>
                        </p:par>
                        <p:par>
                          <p:cTn id="207" fill="hold">
                            <p:stCondLst>
                              <p:cond delay="500"/>
                            </p:stCondLst>
                            <p:childTnLst>
                              <p:par>
                                <p:cTn id="208" presetID="22" presetClass="entr" presetSubtype="1" fill="hold" grpId="0" nodeType="afterEffect">
                                  <p:stCondLst>
                                    <p:cond delay="0"/>
                                  </p:stCondLst>
                                  <p:childTnLst>
                                    <p:set>
                                      <p:cBhvr>
                                        <p:cTn id="209" dur="1" fill="hold">
                                          <p:stCondLst>
                                            <p:cond delay="0"/>
                                          </p:stCondLst>
                                        </p:cTn>
                                        <p:tgtEl>
                                          <p:spTgt spid="90"/>
                                        </p:tgtEl>
                                        <p:attrNameLst>
                                          <p:attrName>style.visibility</p:attrName>
                                        </p:attrNameLst>
                                      </p:cBhvr>
                                      <p:to>
                                        <p:strVal val="visible"/>
                                      </p:to>
                                    </p:set>
                                    <p:animEffect transition="in" filter="wipe(up)">
                                      <p:cBhvr>
                                        <p:cTn id="210" dur="500"/>
                                        <p:tgtEl>
                                          <p:spTgt spid="90"/>
                                        </p:tgtEl>
                                      </p:cBhvr>
                                    </p:animEffect>
                                  </p:childTnLst>
                                </p:cTn>
                              </p:par>
                            </p:childTnLst>
                          </p:cTn>
                        </p:par>
                      </p:childTnLst>
                    </p:cTn>
                  </p:par>
                  <p:par>
                    <p:cTn id="211" fill="hold">
                      <p:stCondLst>
                        <p:cond delay="indefinite"/>
                      </p:stCondLst>
                      <p:childTnLst>
                        <p:par>
                          <p:cTn id="212" fill="hold">
                            <p:stCondLst>
                              <p:cond delay="0"/>
                            </p:stCondLst>
                            <p:childTnLst>
                              <p:par>
                                <p:cTn id="213" presetID="1" presetClass="exit" presetSubtype="0" fill="hold" grpId="0" nodeType="clickEffect">
                                  <p:stCondLst>
                                    <p:cond delay="0"/>
                                  </p:stCondLst>
                                  <p:childTnLst>
                                    <p:set>
                                      <p:cBhvr>
                                        <p:cTn id="214" dur="1" fill="hold">
                                          <p:stCondLst>
                                            <p:cond delay="0"/>
                                          </p:stCondLst>
                                        </p:cTn>
                                        <p:tgtEl>
                                          <p:spTgt spid="87"/>
                                        </p:tgtEl>
                                        <p:attrNameLst>
                                          <p:attrName>style.visibility</p:attrName>
                                        </p:attrNameLst>
                                      </p:cBhvr>
                                      <p:to>
                                        <p:strVal val="hidden"/>
                                      </p:to>
                                    </p:set>
                                  </p:childTnLst>
                                </p:cTn>
                              </p:par>
                              <p:par>
                                <p:cTn id="215" presetID="1" presetClass="exit" presetSubtype="0" fill="hold" grpId="1" nodeType="withEffect">
                                  <p:stCondLst>
                                    <p:cond delay="0"/>
                                  </p:stCondLst>
                                  <p:childTnLst>
                                    <p:set>
                                      <p:cBhvr>
                                        <p:cTn id="216" dur="1" fill="hold">
                                          <p:stCondLst>
                                            <p:cond delay="0"/>
                                          </p:stCondLst>
                                        </p:cTn>
                                        <p:tgtEl>
                                          <p:spTgt spid="88"/>
                                        </p:tgtEl>
                                        <p:attrNameLst>
                                          <p:attrName>style.visibility</p:attrName>
                                        </p:attrNameLst>
                                      </p:cBhvr>
                                      <p:to>
                                        <p:strVal val="hidden"/>
                                      </p:to>
                                    </p:set>
                                  </p:childTnLst>
                                </p:cTn>
                              </p:par>
                            </p:childTnLst>
                          </p:cTn>
                        </p:par>
                        <p:par>
                          <p:cTn id="217" fill="hold">
                            <p:stCondLst>
                              <p:cond delay="0"/>
                            </p:stCondLst>
                            <p:childTnLst>
                              <p:par>
                                <p:cTn id="218" presetID="22" presetClass="entr" presetSubtype="1" fill="hold" nodeType="afterEffect">
                                  <p:stCondLst>
                                    <p:cond delay="0"/>
                                  </p:stCondLst>
                                  <p:childTnLst>
                                    <p:set>
                                      <p:cBhvr>
                                        <p:cTn id="219" dur="1" fill="hold">
                                          <p:stCondLst>
                                            <p:cond delay="0"/>
                                          </p:stCondLst>
                                        </p:cTn>
                                        <p:tgtEl>
                                          <p:spTgt spid="91"/>
                                        </p:tgtEl>
                                        <p:attrNameLst>
                                          <p:attrName>style.visibility</p:attrName>
                                        </p:attrNameLst>
                                      </p:cBhvr>
                                      <p:to>
                                        <p:strVal val="visible"/>
                                      </p:to>
                                    </p:set>
                                    <p:animEffect transition="in" filter="wipe(up)">
                                      <p:cBhvr>
                                        <p:cTn id="220" dur="500"/>
                                        <p:tgtEl>
                                          <p:spTgt spid="91"/>
                                        </p:tgtEl>
                                      </p:cBhvr>
                                    </p:animEffect>
                                  </p:childTnLst>
                                </p:cTn>
                              </p:par>
                            </p:childTnLst>
                          </p:cTn>
                        </p:par>
                        <p:par>
                          <p:cTn id="221" fill="hold">
                            <p:stCondLst>
                              <p:cond delay="500"/>
                            </p:stCondLst>
                            <p:childTnLst>
                              <p:par>
                                <p:cTn id="222" presetID="22" presetClass="entr" presetSubtype="1" fill="hold" grpId="0" nodeType="afterEffect">
                                  <p:stCondLst>
                                    <p:cond delay="0"/>
                                  </p:stCondLst>
                                  <p:childTnLst>
                                    <p:set>
                                      <p:cBhvr>
                                        <p:cTn id="223" dur="1" fill="hold">
                                          <p:stCondLst>
                                            <p:cond delay="0"/>
                                          </p:stCondLst>
                                        </p:cTn>
                                        <p:tgtEl>
                                          <p:spTgt spid="92"/>
                                        </p:tgtEl>
                                        <p:attrNameLst>
                                          <p:attrName>style.visibility</p:attrName>
                                        </p:attrNameLst>
                                      </p:cBhvr>
                                      <p:to>
                                        <p:strVal val="visible"/>
                                      </p:to>
                                    </p:set>
                                    <p:animEffect transition="in" filter="wipe(up)">
                                      <p:cBhvr>
                                        <p:cTn id="224" dur="500"/>
                                        <p:tgtEl>
                                          <p:spTgt spid="92"/>
                                        </p:tgtEl>
                                      </p:cBhvr>
                                    </p:animEffect>
                                  </p:childTnLst>
                                </p:cTn>
                              </p:par>
                            </p:childTnLst>
                          </p:cTn>
                        </p:par>
                      </p:childTnLst>
                    </p:cTn>
                  </p:par>
                  <p:par>
                    <p:cTn id="225" fill="hold">
                      <p:stCondLst>
                        <p:cond delay="indefinite"/>
                      </p:stCondLst>
                      <p:childTnLst>
                        <p:par>
                          <p:cTn id="226" fill="hold">
                            <p:stCondLst>
                              <p:cond delay="0"/>
                            </p:stCondLst>
                            <p:childTnLst>
                              <p:par>
                                <p:cTn id="227" presetID="1" presetClass="exit" presetSubtype="0" fill="hold" grpId="0" nodeType="clickEffect">
                                  <p:stCondLst>
                                    <p:cond delay="0"/>
                                  </p:stCondLst>
                                  <p:childTnLst>
                                    <p:set>
                                      <p:cBhvr>
                                        <p:cTn id="228" dur="1" fill="hold">
                                          <p:stCondLst>
                                            <p:cond delay="0"/>
                                          </p:stCondLst>
                                        </p:cTn>
                                        <p:tgtEl>
                                          <p:spTgt spid="89"/>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90"/>
                                        </p:tgtEl>
                                        <p:attrNameLst>
                                          <p:attrName>style.visibility</p:attrName>
                                        </p:attrNameLst>
                                      </p:cBhvr>
                                      <p:to>
                                        <p:strVal val="hidden"/>
                                      </p:to>
                                    </p:set>
                                  </p:childTnLst>
                                </p:cTn>
                              </p:par>
                            </p:childTnLst>
                          </p:cTn>
                        </p:par>
                        <p:par>
                          <p:cTn id="231" fill="hold">
                            <p:stCondLst>
                              <p:cond delay="0"/>
                            </p:stCondLst>
                            <p:childTnLst>
                              <p:par>
                                <p:cTn id="232" presetID="22" presetClass="entr" presetSubtype="1" fill="hold" nodeType="afterEffect">
                                  <p:stCondLst>
                                    <p:cond delay="0"/>
                                  </p:stCondLst>
                                  <p:childTnLst>
                                    <p:set>
                                      <p:cBhvr>
                                        <p:cTn id="233" dur="1" fill="hold">
                                          <p:stCondLst>
                                            <p:cond delay="0"/>
                                          </p:stCondLst>
                                        </p:cTn>
                                        <p:tgtEl>
                                          <p:spTgt spid="93"/>
                                        </p:tgtEl>
                                        <p:attrNameLst>
                                          <p:attrName>style.visibility</p:attrName>
                                        </p:attrNameLst>
                                      </p:cBhvr>
                                      <p:to>
                                        <p:strVal val="visible"/>
                                      </p:to>
                                    </p:set>
                                    <p:animEffect transition="in" filter="wipe(up)">
                                      <p:cBhvr>
                                        <p:cTn id="234" dur="500"/>
                                        <p:tgtEl>
                                          <p:spTgt spid="93"/>
                                        </p:tgtEl>
                                      </p:cBhvr>
                                    </p:animEffect>
                                  </p:childTnLst>
                                </p:cTn>
                              </p:par>
                            </p:childTnLst>
                          </p:cTn>
                        </p:par>
                        <p:par>
                          <p:cTn id="235" fill="hold">
                            <p:stCondLst>
                              <p:cond delay="500"/>
                            </p:stCondLst>
                            <p:childTnLst>
                              <p:par>
                                <p:cTn id="236" presetID="22" presetClass="entr" presetSubtype="1" fill="hold" grpId="0" nodeType="afterEffect">
                                  <p:stCondLst>
                                    <p:cond delay="0"/>
                                  </p:stCondLst>
                                  <p:childTnLst>
                                    <p:set>
                                      <p:cBhvr>
                                        <p:cTn id="237" dur="1" fill="hold">
                                          <p:stCondLst>
                                            <p:cond delay="0"/>
                                          </p:stCondLst>
                                        </p:cTn>
                                        <p:tgtEl>
                                          <p:spTgt spid="94"/>
                                        </p:tgtEl>
                                        <p:attrNameLst>
                                          <p:attrName>style.visibility</p:attrName>
                                        </p:attrNameLst>
                                      </p:cBhvr>
                                      <p:to>
                                        <p:strVal val="visible"/>
                                      </p:to>
                                    </p:set>
                                    <p:animEffect transition="in" filter="wipe(up)">
                                      <p:cBhvr>
                                        <p:cTn id="238" dur="500"/>
                                        <p:tgtEl>
                                          <p:spTgt spid="94"/>
                                        </p:tgtEl>
                                      </p:cBhvr>
                                    </p:animEffect>
                                  </p:childTnLst>
                                </p:cTn>
                              </p:par>
                            </p:childTnLst>
                          </p:cTn>
                        </p:par>
                      </p:childTnLst>
                    </p:cTn>
                  </p:par>
                  <p:par>
                    <p:cTn id="239" fill="hold">
                      <p:stCondLst>
                        <p:cond delay="indefinite"/>
                      </p:stCondLst>
                      <p:childTnLst>
                        <p:par>
                          <p:cTn id="240" fill="hold">
                            <p:stCondLst>
                              <p:cond delay="0"/>
                            </p:stCondLst>
                            <p:childTnLst>
                              <p:par>
                                <p:cTn id="241" presetID="1" presetClass="exit" presetSubtype="0" fill="hold" grpId="0" nodeType="clickEffect">
                                  <p:stCondLst>
                                    <p:cond delay="0"/>
                                  </p:stCondLst>
                                  <p:childTnLst>
                                    <p:set>
                                      <p:cBhvr>
                                        <p:cTn id="242" dur="1" fill="hold">
                                          <p:stCondLst>
                                            <p:cond delay="0"/>
                                          </p:stCondLst>
                                        </p:cTn>
                                        <p:tgtEl>
                                          <p:spTgt spid="91"/>
                                        </p:tgtEl>
                                        <p:attrNameLst>
                                          <p:attrName>style.visibility</p:attrName>
                                        </p:attrNameLst>
                                      </p:cBhvr>
                                      <p:to>
                                        <p:strVal val="hidden"/>
                                      </p:to>
                                    </p:set>
                                  </p:childTnLst>
                                </p:cTn>
                              </p:par>
                              <p:par>
                                <p:cTn id="243" presetID="1" presetClass="exit" presetSubtype="0" fill="hold" grpId="1" nodeType="withEffect">
                                  <p:stCondLst>
                                    <p:cond delay="0"/>
                                  </p:stCondLst>
                                  <p:childTnLst>
                                    <p:set>
                                      <p:cBhvr>
                                        <p:cTn id="244" dur="1" fill="hold">
                                          <p:stCondLst>
                                            <p:cond delay="0"/>
                                          </p:stCondLst>
                                        </p:cTn>
                                        <p:tgtEl>
                                          <p:spTgt spid="92"/>
                                        </p:tgtEl>
                                        <p:attrNameLst>
                                          <p:attrName>style.visibility</p:attrName>
                                        </p:attrNameLst>
                                      </p:cBhvr>
                                      <p:to>
                                        <p:strVal val="hidden"/>
                                      </p:to>
                                    </p:set>
                                  </p:childTnLst>
                                </p:cTn>
                              </p:par>
                            </p:childTnLst>
                          </p:cTn>
                        </p:par>
                        <p:par>
                          <p:cTn id="245" fill="hold">
                            <p:stCondLst>
                              <p:cond delay="0"/>
                            </p:stCondLst>
                            <p:childTnLst>
                              <p:par>
                                <p:cTn id="246" presetID="22" presetClass="entr" presetSubtype="1" fill="hold" nodeType="afterEffect">
                                  <p:stCondLst>
                                    <p:cond delay="0"/>
                                  </p:stCondLst>
                                  <p:childTnLst>
                                    <p:set>
                                      <p:cBhvr>
                                        <p:cTn id="247" dur="1" fill="hold">
                                          <p:stCondLst>
                                            <p:cond delay="0"/>
                                          </p:stCondLst>
                                        </p:cTn>
                                        <p:tgtEl>
                                          <p:spTgt spid="101"/>
                                        </p:tgtEl>
                                        <p:attrNameLst>
                                          <p:attrName>style.visibility</p:attrName>
                                        </p:attrNameLst>
                                      </p:cBhvr>
                                      <p:to>
                                        <p:strVal val="visible"/>
                                      </p:to>
                                    </p:set>
                                    <p:animEffect transition="in" filter="wipe(up)">
                                      <p:cBhvr>
                                        <p:cTn id="248" dur="500"/>
                                        <p:tgtEl>
                                          <p:spTgt spid="101"/>
                                        </p:tgtEl>
                                      </p:cBhvr>
                                    </p:animEffect>
                                  </p:childTnLst>
                                </p:cTn>
                              </p:par>
                            </p:childTnLst>
                          </p:cTn>
                        </p:par>
                        <p:par>
                          <p:cTn id="249" fill="hold">
                            <p:stCondLst>
                              <p:cond delay="500"/>
                            </p:stCondLst>
                            <p:childTnLst>
                              <p:par>
                                <p:cTn id="250" presetID="22" presetClass="entr" presetSubtype="1" fill="hold" grpId="0" nodeType="afterEffect">
                                  <p:stCondLst>
                                    <p:cond delay="0"/>
                                  </p:stCondLst>
                                  <p:childTnLst>
                                    <p:set>
                                      <p:cBhvr>
                                        <p:cTn id="251" dur="1" fill="hold">
                                          <p:stCondLst>
                                            <p:cond delay="0"/>
                                          </p:stCondLst>
                                        </p:cTn>
                                        <p:tgtEl>
                                          <p:spTgt spid="102"/>
                                        </p:tgtEl>
                                        <p:attrNameLst>
                                          <p:attrName>style.visibility</p:attrName>
                                        </p:attrNameLst>
                                      </p:cBhvr>
                                      <p:to>
                                        <p:strVal val="visible"/>
                                      </p:to>
                                    </p:set>
                                    <p:animEffect transition="in" filter="wipe(up)">
                                      <p:cBhvr>
                                        <p:cTn id="252" dur="500"/>
                                        <p:tgtEl>
                                          <p:spTgt spid="102"/>
                                        </p:tgtEl>
                                      </p:cBhvr>
                                    </p:animEffect>
                                  </p:childTnLst>
                                </p:cTn>
                              </p:par>
                            </p:childTnLst>
                          </p:cTn>
                        </p:par>
                      </p:childTnLst>
                    </p:cTn>
                  </p:par>
                  <p:par>
                    <p:cTn id="253" fill="hold">
                      <p:stCondLst>
                        <p:cond delay="indefinite"/>
                      </p:stCondLst>
                      <p:childTnLst>
                        <p:par>
                          <p:cTn id="254" fill="hold">
                            <p:stCondLst>
                              <p:cond delay="0"/>
                            </p:stCondLst>
                            <p:childTnLst>
                              <p:par>
                                <p:cTn id="255" presetID="1" presetClass="exit" presetSubtype="0" fill="hold" grpId="0" nodeType="clickEffect">
                                  <p:stCondLst>
                                    <p:cond delay="0"/>
                                  </p:stCondLst>
                                  <p:childTnLst>
                                    <p:set>
                                      <p:cBhvr>
                                        <p:cTn id="256" dur="1" fill="hold">
                                          <p:stCondLst>
                                            <p:cond delay="0"/>
                                          </p:stCondLst>
                                        </p:cTn>
                                        <p:tgtEl>
                                          <p:spTgt spid="93"/>
                                        </p:tgtEl>
                                        <p:attrNameLst>
                                          <p:attrName>style.visibility</p:attrName>
                                        </p:attrNameLst>
                                      </p:cBhvr>
                                      <p:to>
                                        <p:strVal val="hidden"/>
                                      </p:to>
                                    </p:set>
                                  </p:childTnLst>
                                </p:cTn>
                              </p:par>
                              <p:par>
                                <p:cTn id="257" presetID="1" presetClass="exit" presetSubtype="0" fill="hold" grpId="1" nodeType="withEffect">
                                  <p:stCondLst>
                                    <p:cond delay="0"/>
                                  </p:stCondLst>
                                  <p:childTnLst>
                                    <p:set>
                                      <p:cBhvr>
                                        <p:cTn id="258" dur="1" fill="hold">
                                          <p:stCondLst>
                                            <p:cond delay="0"/>
                                          </p:stCondLst>
                                        </p:cTn>
                                        <p:tgtEl>
                                          <p:spTgt spid="94"/>
                                        </p:tgtEl>
                                        <p:attrNameLst>
                                          <p:attrName>style.visibility</p:attrName>
                                        </p:attrNameLst>
                                      </p:cBhvr>
                                      <p:to>
                                        <p:strVal val="hidden"/>
                                      </p:to>
                                    </p:set>
                                  </p:childTnLst>
                                </p:cTn>
                              </p:par>
                            </p:childTnLst>
                          </p:cTn>
                        </p:par>
                        <p:par>
                          <p:cTn id="259" fill="hold">
                            <p:stCondLst>
                              <p:cond delay="0"/>
                            </p:stCondLst>
                            <p:childTnLst>
                              <p:par>
                                <p:cTn id="260" presetID="22" presetClass="entr" presetSubtype="1" fill="hold" nodeType="afterEffect">
                                  <p:stCondLst>
                                    <p:cond delay="0"/>
                                  </p:stCondLst>
                                  <p:childTnLst>
                                    <p:set>
                                      <p:cBhvr>
                                        <p:cTn id="261" dur="1" fill="hold">
                                          <p:stCondLst>
                                            <p:cond delay="0"/>
                                          </p:stCondLst>
                                        </p:cTn>
                                        <p:tgtEl>
                                          <p:spTgt spid="95"/>
                                        </p:tgtEl>
                                        <p:attrNameLst>
                                          <p:attrName>style.visibility</p:attrName>
                                        </p:attrNameLst>
                                      </p:cBhvr>
                                      <p:to>
                                        <p:strVal val="visible"/>
                                      </p:to>
                                    </p:set>
                                    <p:animEffect transition="in" filter="wipe(up)">
                                      <p:cBhvr>
                                        <p:cTn id="262" dur="500"/>
                                        <p:tgtEl>
                                          <p:spTgt spid="95"/>
                                        </p:tgtEl>
                                      </p:cBhvr>
                                    </p:animEffect>
                                  </p:childTnLst>
                                </p:cTn>
                              </p:par>
                            </p:childTnLst>
                          </p:cTn>
                        </p:par>
                        <p:par>
                          <p:cTn id="263" fill="hold">
                            <p:stCondLst>
                              <p:cond delay="500"/>
                            </p:stCondLst>
                            <p:childTnLst>
                              <p:par>
                                <p:cTn id="264" presetID="22" presetClass="entr" presetSubtype="1" fill="hold" grpId="0" nodeType="afterEffect">
                                  <p:stCondLst>
                                    <p:cond delay="0"/>
                                  </p:stCondLst>
                                  <p:childTnLst>
                                    <p:set>
                                      <p:cBhvr>
                                        <p:cTn id="265" dur="1" fill="hold">
                                          <p:stCondLst>
                                            <p:cond delay="0"/>
                                          </p:stCondLst>
                                        </p:cTn>
                                        <p:tgtEl>
                                          <p:spTgt spid="96"/>
                                        </p:tgtEl>
                                        <p:attrNameLst>
                                          <p:attrName>style.visibility</p:attrName>
                                        </p:attrNameLst>
                                      </p:cBhvr>
                                      <p:to>
                                        <p:strVal val="visible"/>
                                      </p:to>
                                    </p:set>
                                    <p:animEffect transition="in" filter="wipe(up)">
                                      <p:cBhvr>
                                        <p:cTn id="266" dur="500"/>
                                        <p:tgtEl>
                                          <p:spTgt spid="96"/>
                                        </p:tgtEl>
                                      </p:cBhvr>
                                    </p:animEffect>
                                  </p:childTnLst>
                                </p:cTn>
                              </p:par>
                            </p:childTnLst>
                          </p:cTn>
                        </p:par>
                      </p:childTnLst>
                    </p:cTn>
                  </p:par>
                  <p:par>
                    <p:cTn id="267" fill="hold">
                      <p:stCondLst>
                        <p:cond delay="indefinite"/>
                      </p:stCondLst>
                      <p:childTnLst>
                        <p:par>
                          <p:cTn id="268" fill="hold">
                            <p:stCondLst>
                              <p:cond delay="0"/>
                            </p:stCondLst>
                            <p:childTnLst>
                              <p:par>
                                <p:cTn id="269" presetID="1" presetClass="exit" presetSubtype="0" fill="hold" grpId="0" nodeType="clickEffect">
                                  <p:stCondLst>
                                    <p:cond delay="0"/>
                                  </p:stCondLst>
                                  <p:childTnLst>
                                    <p:set>
                                      <p:cBhvr>
                                        <p:cTn id="270" dur="1" fill="hold">
                                          <p:stCondLst>
                                            <p:cond delay="0"/>
                                          </p:stCondLst>
                                        </p:cTn>
                                        <p:tgtEl>
                                          <p:spTgt spid="101"/>
                                        </p:tgtEl>
                                        <p:attrNameLst>
                                          <p:attrName>style.visibility</p:attrName>
                                        </p:attrNameLst>
                                      </p:cBhvr>
                                      <p:to>
                                        <p:strVal val="hidden"/>
                                      </p:to>
                                    </p:set>
                                  </p:childTnLst>
                                </p:cTn>
                              </p:par>
                              <p:par>
                                <p:cTn id="271" presetID="1" presetClass="exit" presetSubtype="0" fill="hold" grpId="1" nodeType="withEffect">
                                  <p:stCondLst>
                                    <p:cond delay="0"/>
                                  </p:stCondLst>
                                  <p:childTnLst>
                                    <p:set>
                                      <p:cBhvr>
                                        <p:cTn id="272" dur="1" fill="hold">
                                          <p:stCondLst>
                                            <p:cond delay="0"/>
                                          </p:stCondLst>
                                        </p:cTn>
                                        <p:tgtEl>
                                          <p:spTgt spid="102"/>
                                        </p:tgtEl>
                                        <p:attrNameLst>
                                          <p:attrName>style.visibility</p:attrName>
                                        </p:attrNameLst>
                                      </p:cBhvr>
                                      <p:to>
                                        <p:strVal val="hidden"/>
                                      </p:to>
                                    </p:set>
                                  </p:childTnLst>
                                </p:cTn>
                              </p:par>
                            </p:childTnLst>
                          </p:cTn>
                        </p:par>
                        <p:par>
                          <p:cTn id="273" fill="hold">
                            <p:stCondLst>
                              <p:cond delay="0"/>
                            </p:stCondLst>
                            <p:childTnLst>
                              <p:par>
                                <p:cTn id="274" presetID="22" presetClass="entr" presetSubtype="1" fill="hold" nodeType="afterEffect">
                                  <p:stCondLst>
                                    <p:cond delay="0"/>
                                  </p:stCondLst>
                                  <p:childTnLst>
                                    <p:set>
                                      <p:cBhvr>
                                        <p:cTn id="275" dur="1" fill="hold">
                                          <p:stCondLst>
                                            <p:cond delay="0"/>
                                          </p:stCondLst>
                                        </p:cTn>
                                        <p:tgtEl>
                                          <p:spTgt spid="103"/>
                                        </p:tgtEl>
                                        <p:attrNameLst>
                                          <p:attrName>style.visibility</p:attrName>
                                        </p:attrNameLst>
                                      </p:cBhvr>
                                      <p:to>
                                        <p:strVal val="visible"/>
                                      </p:to>
                                    </p:set>
                                    <p:animEffect transition="in" filter="wipe(up)">
                                      <p:cBhvr>
                                        <p:cTn id="276" dur="500"/>
                                        <p:tgtEl>
                                          <p:spTgt spid="103"/>
                                        </p:tgtEl>
                                      </p:cBhvr>
                                    </p:animEffect>
                                  </p:childTnLst>
                                </p:cTn>
                              </p:par>
                            </p:childTnLst>
                          </p:cTn>
                        </p:par>
                        <p:par>
                          <p:cTn id="277" fill="hold">
                            <p:stCondLst>
                              <p:cond delay="500"/>
                            </p:stCondLst>
                            <p:childTnLst>
                              <p:par>
                                <p:cTn id="278" presetID="22" presetClass="entr" presetSubtype="1" fill="hold" grpId="0" nodeType="afterEffect">
                                  <p:stCondLst>
                                    <p:cond delay="0"/>
                                  </p:stCondLst>
                                  <p:childTnLst>
                                    <p:set>
                                      <p:cBhvr>
                                        <p:cTn id="279" dur="1" fill="hold">
                                          <p:stCondLst>
                                            <p:cond delay="0"/>
                                          </p:stCondLst>
                                        </p:cTn>
                                        <p:tgtEl>
                                          <p:spTgt spid="104"/>
                                        </p:tgtEl>
                                        <p:attrNameLst>
                                          <p:attrName>style.visibility</p:attrName>
                                        </p:attrNameLst>
                                      </p:cBhvr>
                                      <p:to>
                                        <p:strVal val="visible"/>
                                      </p:to>
                                    </p:set>
                                    <p:animEffect transition="in" filter="wipe(up)">
                                      <p:cBhvr>
                                        <p:cTn id="280" dur="500"/>
                                        <p:tgtEl>
                                          <p:spTgt spid="104"/>
                                        </p:tgtEl>
                                      </p:cBhvr>
                                    </p:animEffect>
                                  </p:childTnLst>
                                </p:cTn>
                              </p:par>
                            </p:childTnLst>
                          </p:cTn>
                        </p:par>
                      </p:childTnLst>
                    </p:cTn>
                  </p:par>
                  <p:par>
                    <p:cTn id="281" fill="hold">
                      <p:stCondLst>
                        <p:cond delay="indefinite"/>
                      </p:stCondLst>
                      <p:childTnLst>
                        <p:par>
                          <p:cTn id="282" fill="hold">
                            <p:stCondLst>
                              <p:cond delay="0"/>
                            </p:stCondLst>
                            <p:childTnLst>
                              <p:par>
                                <p:cTn id="283" presetID="1" presetClass="exit" presetSubtype="0" fill="hold" grpId="0" nodeType="clickEffect">
                                  <p:stCondLst>
                                    <p:cond delay="0"/>
                                  </p:stCondLst>
                                  <p:childTnLst>
                                    <p:set>
                                      <p:cBhvr>
                                        <p:cTn id="284" dur="1" fill="hold">
                                          <p:stCondLst>
                                            <p:cond delay="0"/>
                                          </p:stCondLst>
                                        </p:cTn>
                                        <p:tgtEl>
                                          <p:spTgt spid="95"/>
                                        </p:tgtEl>
                                        <p:attrNameLst>
                                          <p:attrName>style.visibility</p:attrName>
                                        </p:attrNameLst>
                                      </p:cBhvr>
                                      <p:to>
                                        <p:strVal val="hidden"/>
                                      </p:to>
                                    </p:set>
                                  </p:childTnLst>
                                </p:cTn>
                              </p:par>
                              <p:par>
                                <p:cTn id="285" presetID="1" presetClass="exit" presetSubtype="0" fill="hold" grpId="1" nodeType="withEffect">
                                  <p:stCondLst>
                                    <p:cond delay="0"/>
                                  </p:stCondLst>
                                  <p:childTnLst>
                                    <p:set>
                                      <p:cBhvr>
                                        <p:cTn id="286" dur="1" fill="hold">
                                          <p:stCondLst>
                                            <p:cond delay="0"/>
                                          </p:stCondLst>
                                        </p:cTn>
                                        <p:tgtEl>
                                          <p:spTgt spid="96"/>
                                        </p:tgtEl>
                                        <p:attrNameLst>
                                          <p:attrName>style.visibility</p:attrName>
                                        </p:attrNameLst>
                                      </p:cBhvr>
                                      <p:to>
                                        <p:strVal val="hidden"/>
                                      </p:to>
                                    </p:set>
                                  </p:childTnLst>
                                </p:cTn>
                              </p:par>
                            </p:childTnLst>
                          </p:cTn>
                        </p:par>
                        <p:par>
                          <p:cTn id="287" fill="hold">
                            <p:stCondLst>
                              <p:cond delay="0"/>
                            </p:stCondLst>
                            <p:childTnLst>
                              <p:par>
                                <p:cTn id="288" presetID="22" presetClass="entr" presetSubtype="1" fill="hold" nodeType="afterEffect">
                                  <p:stCondLst>
                                    <p:cond delay="0"/>
                                  </p:stCondLst>
                                  <p:childTnLst>
                                    <p:set>
                                      <p:cBhvr>
                                        <p:cTn id="289" dur="1" fill="hold">
                                          <p:stCondLst>
                                            <p:cond delay="0"/>
                                          </p:stCondLst>
                                        </p:cTn>
                                        <p:tgtEl>
                                          <p:spTgt spid="97"/>
                                        </p:tgtEl>
                                        <p:attrNameLst>
                                          <p:attrName>style.visibility</p:attrName>
                                        </p:attrNameLst>
                                      </p:cBhvr>
                                      <p:to>
                                        <p:strVal val="visible"/>
                                      </p:to>
                                    </p:set>
                                    <p:animEffect transition="in" filter="wipe(up)">
                                      <p:cBhvr>
                                        <p:cTn id="290" dur="500"/>
                                        <p:tgtEl>
                                          <p:spTgt spid="97"/>
                                        </p:tgtEl>
                                      </p:cBhvr>
                                    </p:animEffect>
                                  </p:childTnLst>
                                </p:cTn>
                              </p:par>
                            </p:childTnLst>
                          </p:cTn>
                        </p:par>
                        <p:par>
                          <p:cTn id="291" fill="hold">
                            <p:stCondLst>
                              <p:cond delay="500"/>
                            </p:stCondLst>
                            <p:childTnLst>
                              <p:par>
                                <p:cTn id="292" presetID="22" presetClass="entr" presetSubtype="1" fill="hold" grpId="0" nodeType="afterEffect">
                                  <p:stCondLst>
                                    <p:cond delay="0"/>
                                  </p:stCondLst>
                                  <p:childTnLst>
                                    <p:set>
                                      <p:cBhvr>
                                        <p:cTn id="293" dur="1" fill="hold">
                                          <p:stCondLst>
                                            <p:cond delay="0"/>
                                          </p:stCondLst>
                                        </p:cTn>
                                        <p:tgtEl>
                                          <p:spTgt spid="98"/>
                                        </p:tgtEl>
                                        <p:attrNameLst>
                                          <p:attrName>style.visibility</p:attrName>
                                        </p:attrNameLst>
                                      </p:cBhvr>
                                      <p:to>
                                        <p:strVal val="visible"/>
                                      </p:to>
                                    </p:set>
                                    <p:animEffect transition="in" filter="wipe(up)">
                                      <p:cBhvr>
                                        <p:cTn id="294" dur="500"/>
                                        <p:tgtEl>
                                          <p:spTgt spid="98"/>
                                        </p:tgtEl>
                                      </p:cBhvr>
                                    </p:animEffect>
                                  </p:childTnLst>
                                </p:cTn>
                              </p:par>
                            </p:childTnLst>
                          </p:cTn>
                        </p:par>
                      </p:childTnLst>
                    </p:cTn>
                  </p:par>
                  <p:par>
                    <p:cTn id="295" fill="hold">
                      <p:stCondLst>
                        <p:cond delay="indefinite"/>
                      </p:stCondLst>
                      <p:childTnLst>
                        <p:par>
                          <p:cTn id="296" fill="hold">
                            <p:stCondLst>
                              <p:cond delay="0"/>
                            </p:stCondLst>
                            <p:childTnLst>
                              <p:par>
                                <p:cTn id="297" presetID="1" presetClass="exit" presetSubtype="0" fill="hold" grpId="0" nodeType="clickEffect">
                                  <p:stCondLst>
                                    <p:cond delay="0"/>
                                  </p:stCondLst>
                                  <p:childTnLst>
                                    <p:set>
                                      <p:cBhvr>
                                        <p:cTn id="298" dur="1" fill="hold">
                                          <p:stCondLst>
                                            <p:cond delay="0"/>
                                          </p:stCondLst>
                                        </p:cTn>
                                        <p:tgtEl>
                                          <p:spTgt spid="103"/>
                                        </p:tgtEl>
                                        <p:attrNameLst>
                                          <p:attrName>style.visibility</p:attrName>
                                        </p:attrNameLst>
                                      </p:cBhvr>
                                      <p:to>
                                        <p:strVal val="hidden"/>
                                      </p:to>
                                    </p:set>
                                  </p:childTnLst>
                                </p:cTn>
                              </p:par>
                              <p:par>
                                <p:cTn id="299" presetID="1" presetClass="exit" presetSubtype="0" fill="hold" grpId="1" nodeType="withEffect">
                                  <p:stCondLst>
                                    <p:cond delay="0"/>
                                  </p:stCondLst>
                                  <p:childTnLst>
                                    <p:set>
                                      <p:cBhvr>
                                        <p:cTn id="300" dur="1" fill="hold">
                                          <p:stCondLst>
                                            <p:cond delay="0"/>
                                          </p:stCondLst>
                                        </p:cTn>
                                        <p:tgtEl>
                                          <p:spTgt spid="104"/>
                                        </p:tgtEl>
                                        <p:attrNameLst>
                                          <p:attrName>style.visibility</p:attrName>
                                        </p:attrNameLst>
                                      </p:cBhvr>
                                      <p:to>
                                        <p:strVal val="hidden"/>
                                      </p:to>
                                    </p:set>
                                  </p:childTnLst>
                                </p:cTn>
                              </p:par>
                            </p:childTnLst>
                          </p:cTn>
                        </p:par>
                        <p:par>
                          <p:cTn id="301" fill="hold">
                            <p:stCondLst>
                              <p:cond delay="0"/>
                            </p:stCondLst>
                            <p:childTnLst>
                              <p:par>
                                <p:cTn id="302" presetID="22" presetClass="entr" presetSubtype="1" fill="hold" nodeType="afterEffect">
                                  <p:stCondLst>
                                    <p:cond delay="0"/>
                                  </p:stCondLst>
                                  <p:childTnLst>
                                    <p:set>
                                      <p:cBhvr>
                                        <p:cTn id="303" dur="1" fill="hold">
                                          <p:stCondLst>
                                            <p:cond delay="0"/>
                                          </p:stCondLst>
                                        </p:cTn>
                                        <p:tgtEl>
                                          <p:spTgt spid="105"/>
                                        </p:tgtEl>
                                        <p:attrNameLst>
                                          <p:attrName>style.visibility</p:attrName>
                                        </p:attrNameLst>
                                      </p:cBhvr>
                                      <p:to>
                                        <p:strVal val="visible"/>
                                      </p:to>
                                    </p:set>
                                    <p:animEffect transition="in" filter="wipe(up)">
                                      <p:cBhvr>
                                        <p:cTn id="304" dur="500"/>
                                        <p:tgtEl>
                                          <p:spTgt spid="105"/>
                                        </p:tgtEl>
                                      </p:cBhvr>
                                    </p:animEffect>
                                  </p:childTnLst>
                                </p:cTn>
                              </p:par>
                            </p:childTnLst>
                          </p:cTn>
                        </p:par>
                        <p:par>
                          <p:cTn id="305" fill="hold">
                            <p:stCondLst>
                              <p:cond delay="500"/>
                            </p:stCondLst>
                            <p:childTnLst>
                              <p:par>
                                <p:cTn id="306" presetID="22" presetClass="entr" presetSubtype="1" fill="hold" grpId="0" nodeType="afterEffect">
                                  <p:stCondLst>
                                    <p:cond delay="0"/>
                                  </p:stCondLst>
                                  <p:childTnLst>
                                    <p:set>
                                      <p:cBhvr>
                                        <p:cTn id="307" dur="1" fill="hold">
                                          <p:stCondLst>
                                            <p:cond delay="0"/>
                                          </p:stCondLst>
                                        </p:cTn>
                                        <p:tgtEl>
                                          <p:spTgt spid="106"/>
                                        </p:tgtEl>
                                        <p:attrNameLst>
                                          <p:attrName>style.visibility</p:attrName>
                                        </p:attrNameLst>
                                      </p:cBhvr>
                                      <p:to>
                                        <p:strVal val="visible"/>
                                      </p:to>
                                    </p:set>
                                    <p:animEffect transition="in" filter="wipe(up)">
                                      <p:cBhvr>
                                        <p:cTn id="308" dur="500"/>
                                        <p:tgtEl>
                                          <p:spTgt spid="106"/>
                                        </p:tgtEl>
                                      </p:cBhvr>
                                    </p:animEffect>
                                  </p:childTnLst>
                                </p:cTn>
                              </p:par>
                            </p:childTnLst>
                          </p:cTn>
                        </p:par>
                      </p:childTnLst>
                    </p:cTn>
                  </p:par>
                  <p:par>
                    <p:cTn id="309" fill="hold">
                      <p:stCondLst>
                        <p:cond delay="indefinite"/>
                      </p:stCondLst>
                      <p:childTnLst>
                        <p:par>
                          <p:cTn id="310" fill="hold">
                            <p:stCondLst>
                              <p:cond delay="0"/>
                            </p:stCondLst>
                            <p:childTnLst>
                              <p:par>
                                <p:cTn id="311" presetID="1" presetClass="exit" presetSubtype="0" fill="hold" grpId="0" nodeType="clickEffect">
                                  <p:stCondLst>
                                    <p:cond delay="0"/>
                                  </p:stCondLst>
                                  <p:childTnLst>
                                    <p:set>
                                      <p:cBhvr>
                                        <p:cTn id="312" dur="1" fill="hold">
                                          <p:stCondLst>
                                            <p:cond delay="0"/>
                                          </p:stCondLst>
                                        </p:cTn>
                                        <p:tgtEl>
                                          <p:spTgt spid="97"/>
                                        </p:tgtEl>
                                        <p:attrNameLst>
                                          <p:attrName>style.visibility</p:attrName>
                                        </p:attrNameLst>
                                      </p:cBhvr>
                                      <p:to>
                                        <p:strVal val="hidden"/>
                                      </p:to>
                                    </p:set>
                                  </p:childTnLst>
                                </p:cTn>
                              </p:par>
                              <p:par>
                                <p:cTn id="313" presetID="1" presetClass="exit" presetSubtype="0" fill="hold" grpId="1" nodeType="withEffect">
                                  <p:stCondLst>
                                    <p:cond delay="0"/>
                                  </p:stCondLst>
                                  <p:childTnLst>
                                    <p:set>
                                      <p:cBhvr>
                                        <p:cTn id="314" dur="1" fill="hold">
                                          <p:stCondLst>
                                            <p:cond delay="0"/>
                                          </p:stCondLst>
                                        </p:cTn>
                                        <p:tgtEl>
                                          <p:spTgt spid="98"/>
                                        </p:tgtEl>
                                        <p:attrNameLst>
                                          <p:attrName>style.visibility</p:attrName>
                                        </p:attrNameLst>
                                      </p:cBhvr>
                                      <p:to>
                                        <p:strVal val="hidden"/>
                                      </p:to>
                                    </p:set>
                                  </p:childTnLst>
                                </p:cTn>
                              </p:par>
                            </p:childTnLst>
                          </p:cTn>
                        </p:par>
                        <p:par>
                          <p:cTn id="315" fill="hold">
                            <p:stCondLst>
                              <p:cond delay="0"/>
                            </p:stCondLst>
                            <p:childTnLst>
                              <p:par>
                                <p:cTn id="316" presetID="22" presetClass="entr" presetSubtype="1" fill="hold" nodeType="afterEffect">
                                  <p:stCondLst>
                                    <p:cond delay="0"/>
                                  </p:stCondLst>
                                  <p:childTnLst>
                                    <p:set>
                                      <p:cBhvr>
                                        <p:cTn id="317" dur="1" fill="hold">
                                          <p:stCondLst>
                                            <p:cond delay="0"/>
                                          </p:stCondLst>
                                        </p:cTn>
                                        <p:tgtEl>
                                          <p:spTgt spid="99"/>
                                        </p:tgtEl>
                                        <p:attrNameLst>
                                          <p:attrName>style.visibility</p:attrName>
                                        </p:attrNameLst>
                                      </p:cBhvr>
                                      <p:to>
                                        <p:strVal val="visible"/>
                                      </p:to>
                                    </p:set>
                                    <p:animEffect transition="in" filter="wipe(up)">
                                      <p:cBhvr>
                                        <p:cTn id="318" dur="500"/>
                                        <p:tgtEl>
                                          <p:spTgt spid="99"/>
                                        </p:tgtEl>
                                      </p:cBhvr>
                                    </p:animEffect>
                                  </p:childTnLst>
                                </p:cTn>
                              </p:par>
                            </p:childTnLst>
                          </p:cTn>
                        </p:par>
                        <p:par>
                          <p:cTn id="319" fill="hold">
                            <p:stCondLst>
                              <p:cond delay="500"/>
                            </p:stCondLst>
                            <p:childTnLst>
                              <p:par>
                                <p:cTn id="320" presetID="22" presetClass="entr" presetSubtype="1" fill="hold" grpId="0" nodeType="afterEffect">
                                  <p:stCondLst>
                                    <p:cond delay="0"/>
                                  </p:stCondLst>
                                  <p:childTnLst>
                                    <p:set>
                                      <p:cBhvr>
                                        <p:cTn id="321" dur="1" fill="hold">
                                          <p:stCondLst>
                                            <p:cond delay="0"/>
                                          </p:stCondLst>
                                        </p:cTn>
                                        <p:tgtEl>
                                          <p:spTgt spid="100"/>
                                        </p:tgtEl>
                                        <p:attrNameLst>
                                          <p:attrName>style.visibility</p:attrName>
                                        </p:attrNameLst>
                                      </p:cBhvr>
                                      <p:to>
                                        <p:strVal val="visible"/>
                                      </p:to>
                                    </p:set>
                                    <p:animEffect transition="in" filter="wipe(up)">
                                      <p:cBhvr>
                                        <p:cTn id="322" dur="500"/>
                                        <p:tgtEl>
                                          <p:spTgt spid="100"/>
                                        </p:tgtEl>
                                      </p:cBhvr>
                                    </p:animEffect>
                                  </p:childTnLst>
                                </p:cTn>
                              </p:par>
                            </p:childTnLst>
                          </p:cTn>
                        </p:par>
                      </p:childTnLst>
                    </p:cTn>
                  </p:par>
                  <p:par>
                    <p:cTn id="323" fill="hold">
                      <p:stCondLst>
                        <p:cond delay="indefinite"/>
                      </p:stCondLst>
                      <p:childTnLst>
                        <p:par>
                          <p:cTn id="324" fill="hold">
                            <p:stCondLst>
                              <p:cond delay="0"/>
                            </p:stCondLst>
                            <p:childTnLst>
                              <p:par>
                                <p:cTn id="325" presetID="22" presetClass="entr" presetSubtype="1" fill="hold" nodeType="clickEffect">
                                  <p:stCondLst>
                                    <p:cond delay="0"/>
                                  </p:stCondLst>
                                  <p:childTnLst>
                                    <p:set>
                                      <p:cBhvr>
                                        <p:cTn id="326" dur="1" fill="hold">
                                          <p:stCondLst>
                                            <p:cond delay="0"/>
                                          </p:stCondLst>
                                        </p:cTn>
                                        <p:tgtEl>
                                          <p:spTgt spid="107"/>
                                        </p:tgtEl>
                                        <p:attrNameLst>
                                          <p:attrName>style.visibility</p:attrName>
                                        </p:attrNameLst>
                                      </p:cBhvr>
                                      <p:to>
                                        <p:strVal val="visible"/>
                                      </p:to>
                                    </p:set>
                                    <p:animEffect transition="in" filter="wipe(up)">
                                      <p:cBhvr>
                                        <p:cTn id="327" dur="500"/>
                                        <p:tgtEl>
                                          <p:spTgt spid="107"/>
                                        </p:tgtEl>
                                      </p:cBhvr>
                                    </p:animEffect>
                                  </p:childTnLst>
                                </p:cTn>
                              </p:par>
                            </p:childTnLst>
                          </p:cTn>
                        </p:par>
                        <p:par>
                          <p:cTn id="328" fill="hold">
                            <p:stCondLst>
                              <p:cond delay="500"/>
                            </p:stCondLst>
                            <p:childTnLst>
                              <p:par>
                                <p:cTn id="329" presetID="22" presetClass="entr" presetSubtype="1" fill="hold" grpId="0" nodeType="afterEffect">
                                  <p:stCondLst>
                                    <p:cond delay="0"/>
                                  </p:stCondLst>
                                  <p:childTnLst>
                                    <p:set>
                                      <p:cBhvr>
                                        <p:cTn id="330" dur="1" fill="hold">
                                          <p:stCondLst>
                                            <p:cond delay="0"/>
                                          </p:stCondLst>
                                        </p:cTn>
                                        <p:tgtEl>
                                          <p:spTgt spid="108"/>
                                        </p:tgtEl>
                                        <p:attrNameLst>
                                          <p:attrName>style.visibility</p:attrName>
                                        </p:attrNameLst>
                                      </p:cBhvr>
                                      <p:to>
                                        <p:strVal val="visible"/>
                                      </p:to>
                                    </p:set>
                                    <p:animEffect transition="in" filter="wipe(up)">
                                      <p:cBhvr>
                                        <p:cTn id="331" dur="500"/>
                                        <p:tgtEl>
                                          <p:spTgt spid="108"/>
                                        </p:tgtEl>
                                      </p:cBhvr>
                                    </p:animEffect>
                                  </p:childTnLst>
                                </p:cTn>
                              </p:par>
                            </p:childTnLst>
                          </p:cTn>
                        </p:par>
                        <p:par>
                          <p:cTn id="332" fill="hold">
                            <p:stCondLst>
                              <p:cond delay="1000"/>
                            </p:stCondLst>
                            <p:childTnLst>
                              <p:par>
                                <p:cTn id="333" presetID="1" presetClass="exit" presetSubtype="0" fill="hold" grpId="0" nodeType="afterEffect">
                                  <p:stCondLst>
                                    <p:cond delay="0"/>
                                  </p:stCondLst>
                                  <p:childTnLst>
                                    <p:set>
                                      <p:cBhvr>
                                        <p:cTn id="334" dur="1" fill="hold">
                                          <p:stCondLst>
                                            <p:cond delay="0"/>
                                          </p:stCondLst>
                                        </p:cTn>
                                        <p:tgtEl>
                                          <p:spTgt spid="105"/>
                                        </p:tgtEl>
                                        <p:attrNameLst>
                                          <p:attrName>style.visibility</p:attrName>
                                        </p:attrNameLst>
                                      </p:cBhvr>
                                      <p:to>
                                        <p:strVal val="hidden"/>
                                      </p:to>
                                    </p:set>
                                  </p:childTnLst>
                                </p:cTn>
                              </p:par>
                              <p:par>
                                <p:cTn id="335" presetID="1" presetClass="exit" presetSubtype="0" fill="hold" grpId="1" nodeType="withEffect">
                                  <p:stCondLst>
                                    <p:cond delay="0"/>
                                  </p:stCondLst>
                                  <p:childTnLst>
                                    <p:set>
                                      <p:cBhvr>
                                        <p:cTn id="336" dur="1" fill="hold">
                                          <p:stCondLst>
                                            <p:cond delay="0"/>
                                          </p:stCondLst>
                                        </p:cTn>
                                        <p:tgtEl>
                                          <p:spTgt spid="106"/>
                                        </p:tgtEl>
                                        <p:attrNameLst>
                                          <p:attrName>style.visibility</p:attrName>
                                        </p:attrNameLst>
                                      </p:cBhvr>
                                      <p:to>
                                        <p:strVal val="hidden"/>
                                      </p:to>
                                    </p:set>
                                  </p:childTnLst>
                                </p:cTn>
                              </p:par>
                              <p:par>
                                <p:cTn id="337" presetID="1" presetClass="exit" presetSubtype="0" fill="hold" grpId="0" nodeType="withEffect">
                                  <p:stCondLst>
                                    <p:cond delay="0"/>
                                  </p:stCondLst>
                                  <p:childTnLst>
                                    <p:set>
                                      <p:cBhvr>
                                        <p:cTn id="338" dur="1" fill="hold">
                                          <p:stCondLst>
                                            <p:cond delay="0"/>
                                          </p:stCondLst>
                                        </p:cTn>
                                        <p:tgtEl>
                                          <p:spTgt spid="99"/>
                                        </p:tgtEl>
                                        <p:attrNameLst>
                                          <p:attrName>style.visibility</p:attrName>
                                        </p:attrNameLst>
                                      </p:cBhvr>
                                      <p:to>
                                        <p:strVal val="hidden"/>
                                      </p:to>
                                    </p:set>
                                  </p:childTnLst>
                                </p:cTn>
                              </p:par>
                              <p:par>
                                <p:cTn id="339" presetID="1" presetClass="exit" presetSubtype="0" fill="hold" grpId="1" nodeType="withEffect">
                                  <p:stCondLst>
                                    <p:cond delay="0"/>
                                  </p:stCondLst>
                                  <p:childTnLst>
                                    <p:set>
                                      <p:cBhvr>
                                        <p:cTn id="340" dur="1" fill="hold">
                                          <p:stCondLst>
                                            <p:cond delay="0"/>
                                          </p:stCondLst>
                                        </p:cTn>
                                        <p:tgtEl>
                                          <p:spTgt spid="100"/>
                                        </p:tgtEl>
                                        <p:attrNameLst>
                                          <p:attrName>style.visibility</p:attrName>
                                        </p:attrNameLst>
                                      </p:cBhvr>
                                      <p:to>
                                        <p:strVal val="hidden"/>
                                      </p:to>
                                    </p:set>
                                  </p:childTnLst>
                                </p:cTn>
                              </p:par>
                            </p:childTnLst>
                          </p:cTn>
                        </p:par>
                      </p:childTnLst>
                    </p:cTn>
                  </p:par>
                  <p:par>
                    <p:cTn id="341" fill="hold">
                      <p:stCondLst>
                        <p:cond delay="indefinite"/>
                      </p:stCondLst>
                      <p:childTnLst>
                        <p:par>
                          <p:cTn id="342" fill="hold">
                            <p:stCondLst>
                              <p:cond delay="0"/>
                            </p:stCondLst>
                            <p:childTnLst>
                              <p:par>
                                <p:cTn id="343" presetID="31" presetClass="entr" presetSubtype="0" fill="hold" grpId="0" nodeType="clickEffect">
                                  <p:stCondLst>
                                    <p:cond delay="0"/>
                                  </p:stCondLst>
                                  <p:childTnLst>
                                    <p:set>
                                      <p:cBhvr>
                                        <p:cTn id="344" dur="1" fill="hold">
                                          <p:stCondLst>
                                            <p:cond delay="0"/>
                                          </p:stCondLst>
                                        </p:cTn>
                                        <p:tgtEl>
                                          <p:spTgt spid="114"/>
                                        </p:tgtEl>
                                        <p:attrNameLst>
                                          <p:attrName>style.visibility</p:attrName>
                                        </p:attrNameLst>
                                      </p:cBhvr>
                                      <p:to>
                                        <p:strVal val="visible"/>
                                      </p:to>
                                    </p:set>
                                    <p:anim calcmode="lin" valueType="num">
                                      <p:cBhvr>
                                        <p:cTn id="345" dur="1000" fill="hold"/>
                                        <p:tgtEl>
                                          <p:spTgt spid="114"/>
                                        </p:tgtEl>
                                        <p:attrNameLst>
                                          <p:attrName>ppt_w</p:attrName>
                                        </p:attrNameLst>
                                      </p:cBhvr>
                                      <p:tavLst>
                                        <p:tav tm="0">
                                          <p:val>
                                            <p:fltVal val="0"/>
                                          </p:val>
                                        </p:tav>
                                        <p:tav tm="100000">
                                          <p:val>
                                            <p:strVal val="#ppt_w"/>
                                          </p:val>
                                        </p:tav>
                                      </p:tavLst>
                                    </p:anim>
                                    <p:anim calcmode="lin" valueType="num">
                                      <p:cBhvr>
                                        <p:cTn id="346" dur="1000" fill="hold"/>
                                        <p:tgtEl>
                                          <p:spTgt spid="114"/>
                                        </p:tgtEl>
                                        <p:attrNameLst>
                                          <p:attrName>ppt_h</p:attrName>
                                        </p:attrNameLst>
                                      </p:cBhvr>
                                      <p:tavLst>
                                        <p:tav tm="0">
                                          <p:val>
                                            <p:fltVal val="0"/>
                                          </p:val>
                                        </p:tav>
                                        <p:tav tm="100000">
                                          <p:val>
                                            <p:strVal val="#ppt_h"/>
                                          </p:val>
                                        </p:tav>
                                      </p:tavLst>
                                    </p:anim>
                                    <p:anim calcmode="lin" valueType="num">
                                      <p:cBhvr>
                                        <p:cTn id="347" dur="1000" fill="hold"/>
                                        <p:tgtEl>
                                          <p:spTgt spid="114"/>
                                        </p:tgtEl>
                                        <p:attrNameLst>
                                          <p:attrName>style.rotation</p:attrName>
                                        </p:attrNameLst>
                                      </p:cBhvr>
                                      <p:tavLst>
                                        <p:tav tm="0">
                                          <p:val>
                                            <p:fltVal val="90"/>
                                          </p:val>
                                        </p:tav>
                                        <p:tav tm="100000">
                                          <p:val>
                                            <p:fltVal val="0"/>
                                          </p:val>
                                        </p:tav>
                                      </p:tavLst>
                                    </p:anim>
                                    <p:animEffect transition="in" filter="fade">
                                      <p:cBhvr>
                                        <p:cTn id="348" dur="1000"/>
                                        <p:tgtEl>
                                          <p:spTgt spid="114"/>
                                        </p:tgtEl>
                                      </p:cBhvr>
                                    </p:animEffect>
                                  </p:childTnLst>
                                </p:cTn>
                              </p:par>
                              <p:par>
                                <p:cTn id="349" presetID="31" presetClass="entr" presetSubtype="0" fill="hold" grpId="0" nodeType="withEffect">
                                  <p:stCondLst>
                                    <p:cond delay="0"/>
                                  </p:stCondLst>
                                  <p:childTnLst>
                                    <p:set>
                                      <p:cBhvr>
                                        <p:cTn id="350" dur="1" fill="hold">
                                          <p:stCondLst>
                                            <p:cond delay="0"/>
                                          </p:stCondLst>
                                        </p:cTn>
                                        <p:tgtEl>
                                          <p:spTgt spid="113"/>
                                        </p:tgtEl>
                                        <p:attrNameLst>
                                          <p:attrName>style.visibility</p:attrName>
                                        </p:attrNameLst>
                                      </p:cBhvr>
                                      <p:to>
                                        <p:strVal val="visible"/>
                                      </p:to>
                                    </p:set>
                                    <p:anim calcmode="lin" valueType="num">
                                      <p:cBhvr>
                                        <p:cTn id="351" dur="1000" fill="hold"/>
                                        <p:tgtEl>
                                          <p:spTgt spid="113"/>
                                        </p:tgtEl>
                                        <p:attrNameLst>
                                          <p:attrName>ppt_w</p:attrName>
                                        </p:attrNameLst>
                                      </p:cBhvr>
                                      <p:tavLst>
                                        <p:tav tm="0">
                                          <p:val>
                                            <p:fltVal val="0"/>
                                          </p:val>
                                        </p:tav>
                                        <p:tav tm="100000">
                                          <p:val>
                                            <p:strVal val="#ppt_w"/>
                                          </p:val>
                                        </p:tav>
                                      </p:tavLst>
                                    </p:anim>
                                    <p:anim calcmode="lin" valueType="num">
                                      <p:cBhvr>
                                        <p:cTn id="352" dur="1000" fill="hold"/>
                                        <p:tgtEl>
                                          <p:spTgt spid="113"/>
                                        </p:tgtEl>
                                        <p:attrNameLst>
                                          <p:attrName>ppt_h</p:attrName>
                                        </p:attrNameLst>
                                      </p:cBhvr>
                                      <p:tavLst>
                                        <p:tav tm="0">
                                          <p:val>
                                            <p:fltVal val="0"/>
                                          </p:val>
                                        </p:tav>
                                        <p:tav tm="100000">
                                          <p:val>
                                            <p:strVal val="#ppt_h"/>
                                          </p:val>
                                        </p:tav>
                                      </p:tavLst>
                                    </p:anim>
                                    <p:anim calcmode="lin" valueType="num">
                                      <p:cBhvr>
                                        <p:cTn id="353" dur="1000" fill="hold"/>
                                        <p:tgtEl>
                                          <p:spTgt spid="113"/>
                                        </p:tgtEl>
                                        <p:attrNameLst>
                                          <p:attrName>style.rotation</p:attrName>
                                        </p:attrNameLst>
                                      </p:cBhvr>
                                      <p:tavLst>
                                        <p:tav tm="0">
                                          <p:val>
                                            <p:fltVal val="90"/>
                                          </p:val>
                                        </p:tav>
                                        <p:tav tm="100000">
                                          <p:val>
                                            <p:fltVal val="0"/>
                                          </p:val>
                                        </p:tav>
                                      </p:tavLst>
                                    </p:anim>
                                    <p:animEffect transition="in" filter="fade">
                                      <p:cBhvr>
                                        <p:cTn id="354" dur="1000"/>
                                        <p:tgtEl>
                                          <p:spTgt spid="113"/>
                                        </p:tgtEl>
                                      </p:cBhvr>
                                    </p:animEffect>
                                  </p:childTnLst>
                                </p:cTn>
                              </p:par>
                            </p:childTnLst>
                          </p:cTn>
                        </p:par>
                        <p:par>
                          <p:cTn id="355" fill="hold">
                            <p:stCondLst>
                              <p:cond delay="1000"/>
                            </p:stCondLst>
                            <p:childTnLst>
                              <p:par>
                                <p:cTn id="356" presetID="1" presetClass="exit" presetSubtype="0" fill="hold" grpId="0" nodeType="afterEffect">
                                  <p:stCondLst>
                                    <p:cond delay="0"/>
                                  </p:stCondLst>
                                  <p:childTnLst>
                                    <p:set>
                                      <p:cBhvr>
                                        <p:cTn id="357" dur="1" fill="hold">
                                          <p:stCondLst>
                                            <p:cond delay="0"/>
                                          </p:stCondLst>
                                        </p:cTn>
                                        <p:tgtEl>
                                          <p:spTgt spid="107"/>
                                        </p:tgtEl>
                                        <p:attrNameLst>
                                          <p:attrName>style.visibility</p:attrName>
                                        </p:attrNameLst>
                                      </p:cBhvr>
                                      <p:to>
                                        <p:strVal val="hidden"/>
                                      </p:to>
                                    </p:set>
                                  </p:childTnLst>
                                </p:cTn>
                              </p:par>
                            </p:childTnLst>
                          </p:cTn>
                        </p:par>
                        <p:par>
                          <p:cTn id="358" fill="hold">
                            <p:stCondLst>
                              <p:cond delay="1000"/>
                            </p:stCondLst>
                            <p:childTnLst>
                              <p:par>
                                <p:cTn id="359" presetID="1" presetClass="exit" presetSubtype="0" fill="hold" grpId="1" nodeType="afterEffect">
                                  <p:stCondLst>
                                    <p:cond delay="0"/>
                                  </p:stCondLst>
                                  <p:childTnLst>
                                    <p:set>
                                      <p:cBhvr>
                                        <p:cTn id="360" dur="1" fill="hold">
                                          <p:stCondLst>
                                            <p:cond delay="0"/>
                                          </p:stCondLst>
                                        </p:cTn>
                                        <p:tgtEl>
                                          <p:spTgt spid="1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autoUpdateAnimBg="0"/>
      <p:bldP spid="60" grpId="0" animBg="1" autoUpdateAnimBg="0"/>
      <p:bldP spid="61" grpId="0" animBg="1" autoUpdateAnimBg="0"/>
      <p:bldP spid="62" grpId="0" animBg="1" autoUpdateAnimBg="0"/>
      <p:bldP spid="63" grpId="0" animBg="1" autoUpdateAnimBg="0"/>
      <p:bldP spid="64" grpId="0" animBg="1" autoUpdateAnimBg="0"/>
      <p:bldP spid="65" grpId="0" animBg="1" autoUpdateAnimBg="0"/>
      <p:bldP spid="72" grpId="0" animBg="1"/>
      <p:bldP spid="73" grpId="0" autoUpdateAnimBg="0"/>
      <p:bldP spid="73" grpId="1"/>
      <p:bldP spid="74" grpId="0" animBg="1"/>
      <p:bldP spid="75" grpId="0" autoUpdateAnimBg="0"/>
      <p:bldP spid="75" grpId="1"/>
      <p:bldP spid="76" grpId="0" autoUpdateAnimBg="0"/>
      <p:bldP spid="76" grpId="1"/>
      <p:bldP spid="77" grpId="0" animBg="1"/>
      <p:bldP spid="78" grpId="0" autoUpdateAnimBg="0"/>
      <p:bldP spid="78" grpId="1"/>
      <p:bldP spid="79" grpId="0" animBg="1"/>
      <p:bldP spid="80" grpId="0" autoUpdateAnimBg="0"/>
      <p:bldP spid="80" grpId="1"/>
      <p:bldP spid="81" grpId="0" animBg="1"/>
      <p:bldP spid="82" grpId="0" autoUpdateAnimBg="0"/>
      <p:bldP spid="82" grpId="1"/>
      <p:bldP spid="83" grpId="0" animBg="1"/>
      <p:bldP spid="84" grpId="0" autoUpdateAnimBg="0"/>
      <p:bldP spid="84" grpId="1"/>
      <p:bldP spid="85" grpId="0" animBg="1"/>
      <p:bldP spid="86" grpId="0" autoUpdateAnimBg="0"/>
      <p:bldP spid="86" grpId="1"/>
      <p:bldP spid="87" grpId="0" animBg="1"/>
      <p:bldP spid="88" grpId="0" autoUpdateAnimBg="0"/>
      <p:bldP spid="88" grpId="1"/>
      <p:bldP spid="89" grpId="0" animBg="1"/>
      <p:bldP spid="90" grpId="0" autoUpdateAnimBg="0"/>
      <p:bldP spid="90" grpId="1"/>
      <p:bldP spid="91" grpId="0" animBg="1"/>
      <p:bldP spid="92" grpId="0" autoUpdateAnimBg="0"/>
      <p:bldP spid="92" grpId="1"/>
      <p:bldP spid="93" grpId="0" animBg="1"/>
      <p:bldP spid="94" grpId="0" autoUpdateAnimBg="0"/>
      <p:bldP spid="94" grpId="1"/>
      <p:bldP spid="95" grpId="0" animBg="1"/>
      <p:bldP spid="96" grpId="0" autoUpdateAnimBg="0"/>
      <p:bldP spid="96" grpId="1"/>
      <p:bldP spid="97" grpId="0" animBg="1"/>
      <p:bldP spid="98" grpId="0" autoUpdateAnimBg="0"/>
      <p:bldP spid="98" grpId="1"/>
      <p:bldP spid="99" grpId="0" animBg="1"/>
      <p:bldP spid="100" grpId="0" autoUpdateAnimBg="0"/>
      <p:bldP spid="100" grpId="1"/>
      <p:bldP spid="101" grpId="0" animBg="1"/>
      <p:bldP spid="102" grpId="0" autoUpdateAnimBg="0"/>
      <p:bldP spid="102" grpId="1"/>
      <p:bldP spid="103" grpId="0" animBg="1"/>
      <p:bldP spid="104" grpId="0" autoUpdateAnimBg="0"/>
      <p:bldP spid="104" grpId="1"/>
      <p:bldP spid="105" grpId="0" animBg="1"/>
      <p:bldP spid="106" grpId="0" autoUpdateAnimBg="0"/>
      <p:bldP spid="106" grpId="1"/>
      <p:bldP spid="107" grpId="0" animBg="1"/>
      <p:bldP spid="108" grpId="0" autoUpdateAnimBg="0"/>
      <p:bldP spid="108" grpId="1"/>
      <p:bldP spid="110" grpId="0"/>
      <p:bldP spid="111" grpId="0" animBg="1"/>
      <p:bldP spid="112" grpId="0" animBg="1"/>
      <p:bldP spid="113" grpId="0" animBg="1"/>
      <p:bldP spid="1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latin typeface="黑体" panose="02010609060101010101" pitchFamily="49" charset="-122"/>
              </a:rPr>
              <a:t>3</a:t>
            </a:r>
            <a:r>
              <a:rPr lang="zh-CN" altLang="en-US" dirty="0">
                <a:latin typeface="黑体" panose="02010609060101010101" pitchFamily="49" charset="-122"/>
              </a:rPr>
              <a:t>．二叉排序树的插入算法</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26</a:t>
            </a:fld>
            <a:endParaRPr kumimoji="1" lang="zh-CN" altLang="en-US" dirty="0"/>
          </a:p>
        </p:txBody>
      </p:sp>
      <p:sp>
        <p:nvSpPr>
          <p:cNvPr id="4" name="Rectangle 2">
            <a:extLst>
              <a:ext uri="{FF2B5EF4-FFF2-40B4-BE49-F238E27FC236}">
                <a16:creationId xmlns:a16="http://schemas.microsoft.com/office/drawing/2014/main" id="{D9D4BBAE-6039-9548-BA53-3DBB66A7AB01}"/>
              </a:ext>
            </a:extLst>
          </p:cNvPr>
          <p:cNvSpPr txBox="1">
            <a:spLocks noChangeArrowheads="1"/>
          </p:cNvSpPr>
          <p:nvPr/>
        </p:nvSpPr>
        <p:spPr>
          <a:xfrm>
            <a:off x="435979" y="1233991"/>
            <a:ext cx="7772400" cy="1600200"/>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fontAlgn="auto">
              <a:lnSpc>
                <a:spcPct val="120000"/>
              </a:lnSpc>
              <a:spcAft>
                <a:spcPts val="0"/>
              </a:spcAft>
              <a:buFont typeface="Arial" panose="020B0604020202020204" pitchFamily="34" charset="0"/>
              <a:buChar char="•"/>
            </a:pPr>
            <a:r>
              <a:rPr lang="zh-CN" altLang="en-US" sz="3200" dirty="0">
                <a:latin typeface="Times New Roman" panose="02020603050405020304" pitchFamily="18" charset="0"/>
                <a:ea typeface="SimHei" panose="02010609060101010101" pitchFamily="49" charset="-122"/>
                <a:cs typeface="Times New Roman" panose="02020603050405020304" pitchFamily="18" charset="0"/>
              </a:rPr>
              <a:t>根据动态查找表的定义</a:t>
            </a:r>
            <a:r>
              <a:rPr lang="zh-CN" altLang="en-US" sz="3200" b="1" dirty="0">
                <a:latin typeface="Times New Roman" panose="02020603050405020304" pitchFamily="18" charset="0"/>
                <a:ea typeface="SimHei" panose="02010609060101010101" pitchFamily="49" charset="-122"/>
                <a:cs typeface="Times New Roman" panose="02020603050405020304" pitchFamily="18" charset="0"/>
              </a:rPr>
              <a:t>，“插入”操作在</a:t>
            </a:r>
            <a:r>
              <a:rPr lang="zh-CN" altLang="en-US" sz="3200" b="1"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查找不成功</a:t>
            </a:r>
            <a:r>
              <a:rPr lang="zh-CN" altLang="en-US" sz="3200" b="1" dirty="0">
                <a:latin typeface="Times New Roman" panose="02020603050405020304" pitchFamily="18" charset="0"/>
                <a:ea typeface="SimHei" panose="02010609060101010101" pitchFamily="49" charset="-122"/>
                <a:cs typeface="Times New Roman" panose="02020603050405020304" pitchFamily="18" charset="0"/>
              </a:rPr>
              <a:t>时才进行</a:t>
            </a:r>
            <a:r>
              <a:rPr lang="zh-CN" altLang="en-US" sz="3200" dirty="0">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7" name="Rectangle 4">
            <a:extLst>
              <a:ext uri="{FF2B5EF4-FFF2-40B4-BE49-F238E27FC236}">
                <a16:creationId xmlns:a16="http://schemas.microsoft.com/office/drawing/2014/main" id="{8F8B512C-B9F2-7E48-B356-90314565E00C}"/>
              </a:ext>
            </a:extLst>
          </p:cNvPr>
          <p:cNvSpPr>
            <a:spLocks noChangeArrowheads="1"/>
          </p:cNvSpPr>
          <p:nvPr/>
        </p:nvSpPr>
        <p:spPr bwMode="auto">
          <a:xfrm>
            <a:off x="1525930" y="2565502"/>
            <a:ext cx="7182091"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eaLnBrk="1" hangingPunct="1">
              <a:lnSpc>
                <a:spcPct val="120000"/>
              </a:lnSpc>
              <a:buFont typeface="Wingdings" pitchFamily="2" charset="2"/>
              <a:buChar char="ü"/>
              <a:defRPr/>
            </a:pP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若二叉排序树为</a:t>
            </a:r>
            <a:r>
              <a:rPr kumimoji="1" lang="zh-CN" altLang="en-US" b="1"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空树</a:t>
            </a: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，则新插入的结点为</a:t>
            </a:r>
            <a:r>
              <a:rPr kumimoji="1" lang="zh-CN" altLang="en-US" b="1" i="0" u="none" strike="noStrike" kern="1200" cap="none" spc="0" normalizeH="0" baseline="0" noProof="0" dirty="0">
                <a:ln>
                  <a:noFill/>
                </a:ln>
                <a:solidFill>
                  <a:srgbClr val="9933FF"/>
                </a:solidFill>
                <a:effectLst/>
                <a:uLnTx/>
                <a:uFillTx/>
                <a:latin typeface="SimHei" panose="02010609060101010101" pitchFamily="49" charset="-122"/>
                <a:ea typeface="SimHei" panose="02010609060101010101" pitchFamily="49" charset="-122"/>
              </a:rPr>
              <a:t>新的根结点</a:t>
            </a: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a:t>
            </a:r>
            <a:endParaRPr kumimoji="1" lang="en-US" altLang="zh-CN" b="0" i="0" u="none" strike="noStrike" kern="1200" cap="none" spc="0" normalizeH="0" baseline="0" noProof="0" dirty="0">
              <a:ln>
                <a:noFill/>
              </a:ln>
              <a:effectLst/>
              <a:uLnTx/>
              <a:uFillTx/>
              <a:latin typeface="SimHei" panose="02010609060101010101" pitchFamily="49" charset="-122"/>
              <a:ea typeface="SimHei" panose="02010609060101010101" pitchFamily="49" charset="-122"/>
            </a:endParaRPr>
          </a:p>
          <a:p>
            <a:pPr eaLnBrk="1" hangingPunct="1">
              <a:lnSpc>
                <a:spcPct val="120000"/>
              </a:lnSpc>
              <a:buFont typeface="Wingdings" pitchFamily="2" charset="2"/>
              <a:buChar char="ü"/>
              <a:defRPr/>
            </a:pP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否则，新插入的结点必为一个</a:t>
            </a:r>
            <a:r>
              <a:rPr kumimoji="1" lang="zh-CN" altLang="en-US" b="1" i="0" u="none" strike="noStrike" kern="1200" cap="none" spc="0" normalizeH="0" baseline="0" noProof="0" dirty="0">
                <a:ln>
                  <a:noFill/>
                </a:ln>
                <a:solidFill>
                  <a:srgbClr val="9933FF"/>
                </a:solidFill>
                <a:effectLst/>
                <a:uLnTx/>
                <a:uFillTx/>
                <a:latin typeface="SimHei" panose="02010609060101010101" pitchFamily="49" charset="-122"/>
                <a:ea typeface="SimHei" panose="02010609060101010101" pitchFamily="49" charset="-122"/>
              </a:rPr>
              <a:t>新的叶子结点</a:t>
            </a: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，其</a:t>
            </a:r>
            <a:r>
              <a:rPr kumimoji="1" lang="zh-CN" altLang="en-US" b="1"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插入位置</a:t>
            </a:r>
            <a:r>
              <a:rPr kumimoji="1" lang="zh-CN" altLang="en-US" b="0" i="0" u="none" strike="noStrike" kern="1200" cap="none" spc="0" normalizeH="0" baseline="0" noProof="0" dirty="0">
                <a:ln>
                  <a:noFill/>
                </a:ln>
                <a:effectLst/>
                <a:uLnTx/>
                <a:uFillTx/>
                <a:latin typeface="SimHei" panose="02010609060101010101" pitchFamily="49" charset="-122"/>
                <a:ea typeface="SimHei" panose="02010609060101010101" pitchFamily="49" charset="-122"/>
              </a:rPr>
              <a:t>由查找过程得到。</a:t>
            </a:r>
          </a:p>
        </p:txBody>
      </p:sp>
    </p:spTree>
    <p:extLst>
      <p:ext uri="{BB962C8B-B14F-4D97-AF65-F5344CB8AC3E}">
        <p14:creationId xmlns:p14="http://schemas.microsoft.com/office/powerpoint/2010/main" val="197224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3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wd">
                                    <p:tmPct val="10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P spid="7"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27</a:t>
            </a:fld>
            <a:endParaRPr lang="zh-CN" altLang="en-US" dirty="0"/>
          </a:p>
        </p:txBody>
      </p:sp>
      <p:sp>
        <p:nvSpPr>
          <p:cNvPr id="5" name="Text Box 2">
            <a:extLst>
              <a:ext uri="{FF2B5EF4-FFF2-40B4-BE49-F238E27FC236}">
                <a16:creationId xmlns:a16="http://schemas.microsoft.com/office/drawing/2014/main" id="{F826C3C6-83CA-894B-BDE2-8688258DC974}"/>
              </a:ext>
            </a:extLst>
          </p:cNvPr>
          <p:cNvSpPr txBox="1">
            <a:spLocks noChangeArrowheads="1"/>
          </p:cNvSpPr>
          <p:nvPr/>
        </p:nvSpPr>
        <p:spPr bwMode="auto">
          <a:xfrm>
            <a:off x="861646" y="911469"/>
            <a:ext cx="7807570" cy="4728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Status</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Insert BST(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&amp;</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ElemType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e){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zh-CN"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当二叉排序树中不存在关键字等于 </a:t>
            </a:r>
            <a:r>
              <a:rPr kumimoji="1" lang="en-US" altLang="zh-CN" sz="2800" b="1" i="0" u="none" strike="noStrike" kern="1200" cap="none" spc="0" normalizeH="0" baseline="0" noProof="0" dirty="0" err="1">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e.key</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zh-CN"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 数据元素时，插入元素值为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e </a:t>
            </a:r>
            <a:r>
              <a:rPr kumimoji="1" lang="zh-CN"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的结点，并返</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zh-CN"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 回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TRUE; </a:t>
            </a:r>
            <a:r>
              <a:rPr kumimoji="1" lang="zh-CN"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否则，不进行插入并返回</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FALSE</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if</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SearchBST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e.key</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NULL, p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else return FALSE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Insert BST</a:t>
            </a:r>
          </a:p>
        </p:txBody>
      </p:sp>
      <p:sp>
        <p:nvSpPr>
          <p:cNvPr id="6" name="Text Box 3">
            <a:hlinkClick r:id="" action="ppaction://hlinkshowjump?jump=nextslide" highlightClick="1"/>
            <a:extLst>
              <a:ext uri="{FF2B5EF4-FFF2-40B4-BE49-F238E27FC236}">
                <a16:creationId xmlns:a16="http://schemas.microsoft.com/office/drawing/2014/main" id="{595386FA-D9FB-D74E-AB26-CDEC47CCFF1C}"/>
              </a:ext>
            </a:extLst>
          </p:cNvPr>
          <p:cNvSpPr txBox="1">
            <a:spLocks noChangeArrowheads="1"/>
          </p:cNvSpPr>
          <p:nvPr/>
        </p:nvSpPr>
        <p:spPr bwMode="auto">
          <a:xfrm>
            <a:off x="1500554" y="3645877"/>
            <a:ext cx="3048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endPar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89709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801C65BD-6D68-4F4B-9639-312BD218E3D1}"/>
              </a:ext>
            </a:extLst>
          </p:cNvPr>
          <p:cNvSpPr>
            <a:spLocks noGrp="1"/>
          </p:cNvSpPr>
          <p:nvPr>
            <p:ph type="title"/>
          </p:nvPr>
        </p:nvSpPr>
        <p:spPr/>
        <p:txBody>
          <a:bodyPr/>
          <a:lstStyle/>
          <a:p>
            <a:r>
              <a:rPr lang="zh-CN" altLang="en-US" dirty="0"/>
              <a:t>插入算法伪码</a:t>
            </a:r>
          </a:p>
        </p:txBody>
      </p:sp>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2"/>
          </p:nvPr>
        </p:nvSpPr>
        <p:spPr/>
        <p:txBody>
          <a:bodyPr/>
          <a:lstStyle/>
          <a:p>
            <a:pPr>
              <a:defRPr/>
            </a:pPr>
            <a:fld id="{E77BBB7A-0347-E541-A2E2-A5EF01BC7CF9}" type="slidenum">
              <a:rPr lang="zh-CN" altLang="en-US" smtClean="0"/>
              <a:pPr>
                <a:defRPr/>
              </a:pPr>
              <a:t>28</a:t>
            </a:fld>
            <a:endParaRPr lang="zh-CN" altLang="en-US" dirty="0"/>
          </a:p>
        </p:txBody>
      </p:sp>
      <p:sp>
        <p:nvSpPr>
          <p:cNvPr id="3" name="Rectangle 2">
            <a:extLst>
              <a:ext uri="{FF2B5EF4-FFF2-40B4-BE49-F238E27FC236}">
                <a16:creationId xmlns:a16="http://schemas.microsoft.com/office/drawing/2014/main" id="{F4D12717-6EC6-0A45-B190-1A357A0FBF7E}"/>
              </a:ext>
            </a:extLst>
          </p:cNvPr>
          <p:cNvSpPr>
            <a:spLocks noChangeArrowheads="1"/>
          </p:cNvSpPr>
          <p:nvPr/>
        </p:nvSpPr>
        <p:spPr bwMode="auto">
          <a:xfrm>
            <a:off x="982586" y="1085815"/>
            <a:ext cx="6816290" cy="1616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 =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malloc</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sizeof</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BiTNode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s-&gt;data = e;  </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s-&gt;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lchild</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s-&gt;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rchild</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NULL</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p:txBody>
      </p:sp>
      <p:sp>
        <p:nvSpPr>
          <p:cNvPr id="4" name="Rectangle 3">
            <a:extLst>
              <a:ext uri="{FF2B5EF4-FFF2-40B4-BE49-F238E27FC236}">
                <a16:creationId xmlns:a16="http://schemas.microsoft.com/office/drawing/2014/main" id="{1949B0CE-713F-0A45-A381-7B20327EE2F8}"/>
              </a:ext>
            </a:extLst>
          </p:cNvPr>
          <p:cNvSpPr>
            <a:spLocks noChangeArrowheads="1"/>
          </p:cNvSpPr>
          <p:nvPr/>
        </p:nvSpPr>
        <p:spPr bwMode="auto">
          <a:xfrm>
            <a:off x="982586" y="3003407"/>
            <a:ext cx="6602641" cy="650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if</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 )  T = s;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插入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s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为新的根结点</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Rectangle 4">
            <a:extLst>
              <a:ext uri="{FF2B5EF4-FFF2-40B4-BE49-F238E27FC236}">
                <a16:creationId xmlns:a16="http://schemas.microsoft.com/office/drawing/2014/main" id="{406651B9-687F-CF4E-9FF1-50DB056D8FD5}"/>
              </a:ext>
            </a:extLst>
          </p:cNvPr>
          <p:cNvSpPr>
            <a:spLocks noChangeArrowheads="1"/>
          </p:cNvSpPr>
          <p:nvPr/>
        </p:nvSpPr>
        <p:spPr bwMode="auto">
          <a:xfrm>
            <a:off x="928835" y="3864604"/>
            <a:ext cx="7620997" cy="1881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   if</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LT(</a:t>
            </a:r>
            <a:r>
              <a:rPr kumimoji="1" lang="en-US" altLang="zh-CN" sz="2800" b="0" i="0" u="none" strike="noStrike" kern="1200" cap="none" spc="0" normalizeH="0" baseline="0" noProof="0" dirty="0" err="1">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e.key</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p-&gt;</a:t>
            </a:r>
            <a:r>
              <a:rPr kumimoji="1" lang="en-US" altLang="zh-CN" sz="2800" b="0" i="0" u="none" strike="noStrike" kern="1200" cap="none" spc="0" normalizeH="0" baseline="0" noProof="0" dirty="0" err="1">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data.key</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p-&gt;</a:t>
            </a:r>
            <a:r>
              <a:rPr kumimoji="1" lang="en-US" altLang="zh-CN" sz="2800" b="0" i="0" u="none" strike="noStrike" kern="1200" cap="none" spc="0" normalizeH="0" baseline="0" noProof="0" dirty="0" err="1">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lchild</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 s;</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插入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s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为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p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的左孩子</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p-&gt;</a:t>
            </a:r>
            <a:r>
              <a:rPr kumimoji="1" lang="en-US" altLang="zh-CN" b="0" i="0" u="none" strike="noStrike" kern="1200" cap="none" spc="0" normalizeH="0" baseline="0" noProof="0" dirty="0" err="1">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rchild</a:t>
            </a:r>
            <a:r>
              <a:rPr kumimoji="1" lang="en-US" altLang="zh-CN"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 = s;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插入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s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为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p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的右孩子</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Rectangle 5">
            <a:extLst>
              <a:ext uri="{FF2B5EF4-FFF2-40B4-BE49-F238E27FC236}">
                <a16:creationId xmlns:a16="http://schemas.microsoft.com/office/drawing/2014/main" id="{B677097F-9CB3-9849-BD4E-A3577DCDEE7C}"/>
              </a:ext>
            </a:extLst>
          </p:cNvPr>
          <p:cNvSpPr>
            <a:spLocks noChangeArrowheads="1"/>
          </p:cNvSpPr>
          <p:nvPr/>
        </p:nvSpPr>
        <p:spPr bwMode="auto">
          <a:xfrm>
            <a:off x="928835" y="5857688"/>
            <a:ext cx="4905061" cy="650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return </a:t>
            </a:r>
            <a:r>
              <a:rPr kumimoji="1" lang="en-US" altLang="zh-CN"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TRUE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插入成功</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03798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latin typeface="黑体" panose="02010609060101010101" pitchFamily="49" charset="-122"/>
              </a:rPr>
              <a:t>4</a:t>
            </a:r>
            <a:r>
              <a:rPr lang="zh-CN" altLang="en-US" dirty="0">
                <a:latin typeface="黑体" panose="02010609060101010101" pitchFamily="49" charset="-122"/>
              </a:rPr>
              <a:t>．二叉排序树的删除算法</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29</a:t>
            </a:fld>
            <a:endParaRPr kumimoji="1" lang="zh-CN" altLang="en-US" dirty="0"/>
          </a:p>
        </p:txBody>
      </p:sp>
      <p:sp>
        <p:nvSpPr>
          <p:cNvPr id="4" name="Rectangle 2">
            <a:extLst>
              <a:ext uri="{FF2B5EF4-FFF2-40B4-BE49-F238E27FC236}">
                <a16:creationId xmlns:a16="http://schemas.microsoft.com/office/drawing/2014/main" id="{B747D12B-8212-684A-80DC-E46302A2BA36}"/>
              </a:ext>
            </a:extLst>
          </p:cNvPr>
          <p:cNvSpPr txBox="1">
            <a:spLocks noChangeArrowheads="1"/>
          </p:cNvSpPr>
          <p:nvPr/>
        </p:nvSpPr>
        <p:spPr>
          <a:xfrm>
            <a:off x="700806" y="4184195"/>
            <a:ext cx="7772400" cy="1831731"/>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1</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）被删除的结点是</a:t>
            </a:r>
            <a:r>
              <a:rPr lang="zh-CN" altLang="en-US" sz="2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叶子</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p>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2</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）被删除的结点</a:t>
            </a:r>
            <a:r>
              <a:rPr lang="zh-CN" altLang="en-US" sz="2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只有左子树</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或者</a:t>
            </a:r>
            <a:r>
              <a:rPr lang="zh-CN" altLang="en-US" sz="2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只有右子树</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p>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3</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）被删除的结点</a:t>
            </a:r>
            <a:r>
              <a:rPr lang="zh-CN" altLang="en-US" sz="2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既有左子树，也有右子树</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p>
        </p:txBody>
      </p:sp>
      <p:sp>
        <p:nvSpPr>
          <p:cNvPr id="5" name="Text Box 4">
            <a:extLst>
              <a:ext uri="{FF2B5EF4-FFF2-40B4-BE49-F238E27FC236}">
                <a16:creationId xmlns:a16="http://schemas.microsoft.com/office/drawing/2014/main" id="{69E95923-F692-FE40-9221-FF1ABF804903}"/>
              </a:ext>
            </a:extLst>
          </p:cNvPr>
          <p:cNvSpPr txBox="1">
            <a:spLocks noChangeArrowheads="1"/>
          </p:cNvSpPr>
          <p:nvPr/>
        </p:nvSpPr>
        <p:spPr bwMode="auto">
          <a:xfrm>
            <a:off x="948252" y="3429000"/>
            <a:ext cx="38779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可分</a:t>
            </a: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三种情况</a:t>
            </a:r>
            <a:r>
              <a:rPr kumimoji="1" lang="zh-CN" altLang="en-US"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讨论：</a:t>
            </a:r>
            <a:endParaRPr kumimoji="1" lang="zh-CN" altLang="en-US" sz="36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 Box 5">
            <a:extLst>
              <a:ext uri="{FF2B5EF4-FFF2-40B4-BE49-F238E27FC236}">
                <a16:creationId xmlns:a16="http://schemas.microsoft.com/office/drawing/2014/main" id="{BEEC5CAB-A983-284F-B228-24C0D1505712}"/>
              </a:ext>
            </a:extLst>
          </p:cNvPr>
          <p:cNvSpPr txBox="1">
            <a:spLocks noChangeArrowheads="1"/>
          </p:cNvSpPr>
          <p:nvPr/>
        </p:nvSpPr>
        <p:spPr bwMode="auto">
          <a:xfrm>
            <a:off x="700806" y="1195527"/>
            <a:ext cx="7873159" cy="1594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457200" indent="-457200" eaLnBrk="1" hangingPunct="1">
              <a:lnSpc>
                <a:spcPct val="120000"/>
              </a:lnSpc>
              <a:spcBef>
                <a:spcPct val="0"/>
              </a:spcBef>
              <a:buFont typeface="Arial" panose="020B0604020202020204" pitchFamily="34" charset="0"/>
              <a:buChar char="•"/>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和插入相反，删除在</a:t>
            </a:r>
            <a:r>
              <a:rPr kumimoji="1" lang="zh-CN" altLang="en-US" sz="2800" b="1"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查找成功</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后进行</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marL="457200" indent="-457200" eaLnBrk="1" hangingPunct="1">
              <a:lnSpc>
                <a:spcPct val="120000"/>
              </a:lnSpc>
              <a:spcBef>
                <a:spcPct val="0"/>
              </a:spcBef>
              <a:buFont typeface="Arial" panose="020B0604020202020204" pitchFamily="34" charset="0"/>
              <a:buChar char="•"/>
              <a:defRPr/>
            </a:pP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要求在删除二叉排序树上某个结点之后，</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仍保持二叉排序树的特性</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23267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500"/>
                                        <p:tgtEl>
                                          <p:spTgt spid="4">
                                            <p:txEl>
                                              <p:pRg st="0" end="0"/>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500"/>
                                        <p:tgtEl>
                                          <p:spTgt spid="4">
                                            <p:txEl>
                                              <p:pRg st="1" end="1"/>
                                            </p:tx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wipe(left)">
                                      <p:cBhvr>
                                        <p:cTn id="24"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advAuto="0"/>
      <p:bldP spid="5" grpId="0" autoUpdateAnimBg="0"/>
      <p:bldP spid="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30</a:t>
            </a:fld>
            <a:endParaRPr lang="zh-CN" altLang="en-US" dirty="0"/>
          </a:p>
        </p:txBody>
      </p:sp>
      <p:sp>
        <p:nvSpPr>
          <p:cNvPr id="3" name="Oval 2">
            <a:extLst>
              <a:ext uri="{FF2B5EF4-FFF2-40B4-BE49-F238E27FC236}">
                <a16:creationId xmlns:a16="http://schemas.microsoft.com/office/drawing/2014/main" id="{826F0295-E6F3-544A-90E2-027C4CAACE4C}"/>
              </a:ext>
            </a:extLst>
          </p:cNvPr>
          <p:cNvSpPr>
            <a:spLocks noChangeArrowheads="1"/>
          </p:cNvSpPr>
          <p:nvPr/>
        </p:nvSpPr>
        <p:spPr bwMode="auto">
          <a:xfrm>
            <a:off x="3493722" y="21155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Oval 3">
            <a:extLst>
              <a:ext uri="{FF2B5EF4-FFF2-40B4-BE49-F238E27FC236}">
                <a16:creationId xmlns:a16="http://schemas.microsoft.com/office/drawing/2014/main" id="{EE90ABDD-5A00-A045-8EF0-82BB2D03910B}"/>
              </a:ext>
            </a:extLst>
          </p:cNvPr>
          <p:cNvSpPr>
            <a:spLocks noChangeArrowheads="1"/>
          </p:cNvSpPr>
          <p:nvPr/>
        </p:nvSpPr>
        <p:spPr bwMode="auto">
          <a:xfrm>
            <a:off x="2045922" y="26489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Oval 4">
            <a:extLst>
              <a:ext uri="{FF2B5EF4-FFF2-40B4-BE49-F238E27FC236}">
                <a16:creationId xmlns:a16="http://schemas.microsoft.com/office/drawing/2014/main" id="{CA0205FE-B4CC-6A45-BFFD-BD5B58CCB97F}"/>
              </a:ext>
            </a:extLst>
          </p:cNvPr>
          <p:cNvSpPr>
            <a:spLocks noChangeArrowheads="1"/>
          </p:cNvSpPr>
          <p:nvPr/>
        </p:nvSpPr>
        <p:spPr bwMode="auto">
          <a:xfrm>
            <a:off x="4941522" y="26489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5">
            <a:extLst>
              <a:ext uri="{FF2B5EF4-FFF2-40B4-BE49-F238E27FC236}">
                <a16:creationId xmlns:a16="http://schemas.microsoft.com/office/drawing/2014/main" id="{6C9C94D9-60EB-0A4D-9E99-0FA7A69E6102}"/>
              </a:ext>
            </a:extLst>
          </p:cNvPr>
          <p:cNvSpPr>
            <a:spLocks noChangeArrowheads="1"/>
          </p:cNvSpPr>
          <p:nvPr/>
        </p:nvSpPr>
        <p:spPr bwMode="auto">
          <a:xfrm>
            <a:off x="902922" y="33347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6">
            <a:extLst>
              <a:ext uri="{FF2B5EF4-FFF2-40B4-BE49-F238E27FC236}">
                <a16:creationId xmlns:a16="http://schemas.microsoft.com/office/drawing/2014/main" id="{A0482620-3206-2D4E-95CC-A7CA00E9022C}"/>
              </a:ext>
            </a:extLst>
          </p:cNvPr>
          <p:cNvSpPr>
            <a:spLocks noChangeArrowheads="1"/>
          </p:cNvSpPr>
          <p:nvPr/>
        </p:nvSpPr>
        <p:spPr bwMode="auto">
          <a:xfrm>
            <a:off x="6084522" y="33347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7">
            <a:extLst>
              <a:ext uri="{FF2B5EF4-FFF2-40B4-BE49-F238E27FC236}">
                <a16:creationId xmlns:a16="http://schemas.microsoft.com/office/drawing/2014/main" id="{51FE2753-197C-024E-8B0C-0846B8E925E6}"/>
              </a:ext>
            </a:extLst>
          </p:cNvPr>
          <p:cNvSpPr>
            <a:spLocks noChangeArrowheads="1"/>
          </p:cNvSpPr>
          <p:nvPr/>
        </p:nvSpPr>
        <p:spPr bwMode="auto">
          <a:xfrm>
            <a:off x="5246322" y="41729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8">
            <a:extLst>
              <a:ext uri="{FF2B5EF4-FFF2-40B4-BE49-F238E27FC236}">
                <a16:creationId xmlns:a16="http://schemas.microsoft.com/office/drawing/2014/main" id="{84EFB830-82B3-1F41-B532-BF504E844EBD}"/>
              </a:ext>
            </a:extLst>
          </p:cNvPr>
          <p:cNvSpPr>
            <a:spLocks noChangeArrowheads="1"/>
          </p:cNvSpPr>
          <p:nvPr/>
        </p:nvSpPr>
        <p:spPr bwMode="auto">
          <a:xfrm>
            <a:off x="3188922" y="33347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9">
            <a:extLst>
              <a:ext uri="{FF2B5EF4-FFF2-40B4-BE49-F238E27FC236}">
                <a16:creationId xmlns:a16="http://schemas.microsoft.com/office/drawing/2014/main" id="{A42B54BD-B991-2B40-AEC3-CE650992ACCC}"/>
              </a:ext>
            </a:extLst>
          </p:cNvPr>
          <p:cNvSpPr>
            <a:spLocks noChangeArrowheads="1"/>
          </p:cNvSpPr>
          <p:nvPr/>
        </p:nvSpPr>
        <p:spPr bwMode="auto">
          <a:xfrm>
            <a:off x="2274522" y="41729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Oval 10">
            <a:extLst>
              <a:ext uri="{FF2B5EF4-FFF2-40B4-BE49-F238E27FC236}">
                <a16:creationId xmlns:a16="http://schemas.microsoft.com/office/drawing/2014/main" id="{69941EC8-97F9-3B46-A719-79A4FDE0A89B}"/>
              </a:ext>
            </a:extLst>
          </p:cNvPr>
          <p:cNvSpPr>
            <a:spLocks noChangeArrowheads="1"/>
          </p:cNvSpPr>
          <p:nvPr/>
        </p:nvSpPr>
        <p:spPr bwMode="auto">
          <a:xfrm>
            <a:off x="6541722" y="50111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1">
            <a:extLst>
              <a:ext uri="{FF2B5EF4-FFF2-40B4-BE49-F238E27FC236}">
                <a16:creationId xmlns:a16="http://schemas.microsoft.com/office/drawing/2014/main" id="{09A7CB20-BFEB-6543-B564-437D7B006C4F}"/>
              </a:ext>
            </a:extLst>
          </p:cNvPr>
          <p:cNvSpPr>
            <a:spLocks noChangeShapeType="1"/>
          </p:cNvSpPr>
          <p:nvPr/>
        </p:nvSpPr>
        <p:spPr bwMode="auto">
          <a:xfrm flipH="1">
            <a:off x="2655522" y="2420397"/>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2">
            <a:extLst>
              <a:ext uri="{FF2B5EF4-FFF2-40B4-BE49-F238E27FC236}">
                <a16:creationId xmlns:a16="http://schemas.microsoft.com/office/drawing/2014/main" id="{8D7046D8-D79E-3B47-A044-C92A40DF6123}"/>
              </a:ext>
            </a:extLst>
          </p:cNvPr>
          <p:cNvSpPr>
            <a:spLocks noChangeShapeType="1"/>
          </p:cNvSpPr>
          <p:nvPr/>
        </p:nvSpPr>
        <p:spPr bwMode="auto">
          <a:xfrm flipH="1">
            <a:off x="1512522" y="3106197"/>
            <a:ext cx="533400" cy="3048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3">
            <a:extLst>
              <a:ext uri="{FF2B5EF4-FFF2-40B4-BE49-F238E27FC236}">
                <a16:creationId xmlns:a16="http://schemas.microsoft.com/office/drawing/2014/main" id="{6673B4B0-4FC6-364D-9DD8-B69145F31AFE}"/>
              </a:ext>
            </a:extLst>
          </p:cNvPr>
          <p:cNvSpPr>
            <a:spLocks noChangeShapeType="1"/>
          </p:cNvSpPr>
          <p:nvPr/>
        </p:nvSpPr>
        <p:spPr bwMode="auto">
          <a:xfrm>
            <a:off x="4179522" y="2420397"/>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Line 14">
            <a:extLst>
              <a:ext uri="{FF2B5EF4-FFF2-40B4-BE49-F238E27FC236}">
                <a16:creationId xmlns:a16="http://schemas.microsoft.com/office/drawing/2014/main" id="{0A6128B3-2227-E44E-8FF6-4FF84DFFADDB}"/>
              </a:ext>
            </a:extLst>
          </p:cNvPr>
          <p:cNvSpPr>
            <a:spLocks noChangeShapeType="1"/>
          </p:cNvSpPr>
          <p:nvPr/>
        </p:nvSpPr>
        <p:spPr bwMode="auto">
          <a:xfrm>
            <a:off x="2655522" y="3029997"/>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Line 15">
            <a:extLst>
              <a:ext uri="{FF2B5EF4-FFF2-40B4-BE49-F238E27FC236}">
                <a16:creationId xmlns:a16="http://schemas.microsoft.com/office/drawing/2014/main" id="{20122BB2-83C7-A944-A410-C3814D4B694C}"/>
              </a:ext>
            </a:extLst>
          </p:cNvPr>
          <p:cNvSpPr>
            <a:spLocks noChangeShapeType="1"/>
          </p:cNvSpPr>
          <p:nvPr/>
        </p:nvSpPr>
        <p:spPr bwMode="auto">
          <a:xfrm flipH="1">
            <a:off x="2731722" y="3791997"/>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Line 16">
            <a:extLst>
              <a:ext uri="{FF2B5EF4-FFF2-40B4-BE49-F238E27FC236}">
                <a16:creationId xmlns:a16="http://schemas.microsoft.com/office/drawing/2014/main" id="{AD2D9B8E-03DC-8940-87A5-234A49A73ED7}"/>
              </a:ext>
            </a:extLst>
          </p:cNvPr>
          <p:cNvSpPr>
            <a:spLocks noChangeShapeType="1"/>
          </p:cNvSpPr>
          <p:nvPr/>
        </p:nvSpPr>
        <p:spPr bwMode="auto">
          <a:xfrm>
            <a:off x="5551122" y="3106197"/>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Line 17">
            <a:extLst>
              <a:ext uri="{FF2B5EF4-FFF2-40B4-BE49-F238E27FC236}">
                <a16:creationId xmlns:a16="http://schemas.microsoft.com/office/drawing/2014/main" id="{A84689F2-0BD8-004A-B16C-8B452D2816CA}"/>
              </a:ext>
            </a:extLst>
          </p:cNvPr>
          <p:cNvSpPr>
            <a:spLocks noChangeShapeType="1"/>
          </p:cNvSpPr>
          <p:nvPr/>
        </p:nvSpPr>
        <p:spPr bwMode="auto">
          <a:xfrm flipH="1">
            <a:off x="5703522" y="3868197"/>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Line 18">
            <a:extLst>
              <a:ext uri="{FF2B5EF4-FFF2-40B4-BE49-F238E27FC236}">
                <a16:creationId xmlns:a16="http://schemas.microsoft.com/office/drawing/2014/main" id="{74D03896-13FE-274A-BA2D-28F1E5A7FCBA}"/>
              </a:ext>
            </a:extLst>
          </p:cNvPr>
          <p:cNvSpPr>
            <a:spLocks noChangeShapeType="1"/>
          </p:cNvSpPr>
          <p:nvPr/>
        </p:nvSpPr>
        <p:spPr bwMode="auto">
          <a:xfrm>
            <a:off x="5855922" y="4630197"/>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Oval 19">
            <a:extLst>
              <a:ext uri="{FF2B5EF4-FFF2-40B4-BE49-F238E27FC236}">
                <a16:creationId xmlns:a16="http://schemas.microsoft.com/office/drawing/2014/main" id="{A5BA09A1-5D47-6B4B-BFB3-B4FE6BD364B0}"/>
              </a:ext>
            </a:extLst>
          </p:cNvPr>
          <p:cNvSpPr>
            <a:spLocks noChangeArrowheads="1"/>
          </p:cNvSpPr>
          <p:nvPr/>
        </p:nvSpPr>
        <p:spPr bwMode="auto">
          <a:xfrm>
            <a:off x="1283922" y="5011197"/>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32</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Line 20">
            <a:extLst>
              <a:ext uri="{FF2B5EF4-FFF2-40B4-BE49-F238E27FC236}">
                <a16:creationId xmlns:a16="http://schemas.microsoft.com/office/drawing/2014/main" id="{D150AF8C-4D9D-764B-95A5-2EAEED518F6C}"/>
              </a:ext>
            </a:extLst>
          </p:cNvPr>
          <p:cNvSpPr>
            <a:spLocks noChangeShapeType="1"/>
          </p:cNvSpPr>
          <p:nvPr/>
        </p:nvSpPr>
        <p:spPr bwMode="auto">
          <a:xfrm flipH="1">
            <a:off x="1741122" y="4553997"/>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Rectangle 21">
            <a:extLst>
              <a:ext uri="{FF2B5EF4-FFF2-40B4-BE49-F238E27FC236}">
                <a16:creationId xmlns:a16="http://schemas.microsoft.com/office/drawing/2014/main" id="{ACDA96D4-115C-1547-937C-5B3F84027447}"/>
              </a:ext>
            </a:extLst>
          </p:cNvPr>
          <p:cNvSpPr>
            <a:spLocks noChangeArrowheads="1"/>
          </p:cNvSpPr>
          <p:nvPr/>
        </p:nvSpPr>
        <p:spPr bwMode="auto">
          <a:xfrm>
            <a:off x="380083" y="339328"/>
            <a:ext cx="549701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）被删除的结点是</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叶子</a:t>
            </a:r>
            <a:endParaRPr kumimoji="1" lang="zh-CN" altLang="en-US" sz="240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Rectangle 22">
            <a:extLst>
              <a:ext uri="{FF2B5EF4-FFF2-40B4-BE49-F238E27FC236}">
                <a16:creationId xmlns:a16="http://schemas.microsoft.com/office/drawing/2014/main" id="{518E3E05-609A-ED49-98EC-24DE4BA307C1}"/>
              </a:ext>
            </a:extLst>
          </p:cNvPr>
          <p:cNvSpPr>
            <a:spLocks noChangeArrowheads="1"/>
          </p:cNvSpPr>
          <p:nvPr/>
        </p:nvSpPr>
        <p:spPr bwMode="auto">
          <a:xfrm>
            <a:off x="750522" y="3029997"/>
            <a:ext cx="1295400" cy="12192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Rectangle 23">
            <a:extLst>
              <a:ext uri="{FF2B5EF4-FFF2-40B4-BE49-F238E27FC236}">
                <a16:creationId xmlns:a16="http://schemas.microsoft.com/office/drawing/2014/main" id="{BBA75A13-A331-1842-8FEB-55284A49FB76}"/>
              </a:ext>
            </a:extLst>
          </p:cNvPr>
          <p:cNvSpPr>
            <a:spLocks noChangeArrowheads="1"/>
          </p:cNvSpPr>
          <p:nvPr/>
        </p:nvSpPr>
        <p:spPr bwMode="auto">
          <a:xfrm>
            <a:off x="5855922" y="4630197"/>
            <a:ext cx="1447800" cy="9906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Text Box 24">
            <a:extLst>
              <a:ext uri="{FF2B5EF4-FFF2-40B4-BE49-F238E27FC236}">
                <a16:creationId xmlns:a16="http://schemas.microsoft.com/office/drawing/2014/main" id="{212625A4-5CE9-C14C-B5D6-3E999DC24FE0}"/>
              </a:ext>
            </a:extLst>
          </p:cNvPr>
          <p:cNvSpPr txBox="1">
            <a:spLocks noChangeArrowheads="1"/>
          </p:cNvSpPr>
          <p:nvPr/>
        </p:nvSpPr>
        <p:spPr bwMode="auto">
          <a:xfrm>
            <a:off x="1397988" y="1613728"/>
            <a:ext cx="6479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例</a:t>
            </a:r>
            <a:endParaRPr kumimoji="1" lang="en-US" altLang="zh-CN" sz="3600" b="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Text Box 25">
            <a:extLst>
              <a:ext uri="{FF2B5EF4-FFF2-40B4-BE49-F238E27FC236}">
                <a16:creationId xmlns:a16="http://schemas.microsoft.com/office/drawing/2014/main" id="{074F1150-50B0-D74D-9BB7-208F4EC229B1}"/>
              </a:ext>
            </a:extLst>
          </p:cNvPr>
          <p:cNvSpPr txBox="1">
            <a:spLocks noChangeArrowheads="1"/>
          </p:cNvSpPr>
          <p:nvPr/>
        </p:nvSpPr>
        <p:spPr bwMode="auto">
          <a:xfrm>
            <a:off x="5535247" y="1398047"/>
            <a:ext cx="34563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被删关键字 </a:t>
            </a:r>
            <a:r>
              <a:rPr kumimoji="1" lang="en-US" altLang="zh-CN"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Freeform 28">
            <a:extLst>
              <a:ext uri="{FF2B5EF4-FFF2-40B4-BE49-F238E27FC236}">
                <a16:creationId xmlns:a16="http://schemas.microsoft.com/office/drawing/2014/main" id="{B17D06D1-05DA-A344-A5BD-6536AD23E654}"/>
              </a:ext>
            </a:extLst>
          </p:cNvPr>
          <p:cNvSpPr>
            <a:spLocks/>
          </p:cNvSpPr>
          <p:nvPr/>
        </p:nvSpPr>
        <p:spPr bwMode="auto">
          <a:xfrm>
            <a:off x="3798522" y="1353597"/>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A5002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75472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500"/>
                            </p:stCondLst>
                            <p:childTnLst>
                              <p:par>
                                <p:cTn id="21" presetID="1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Top)">
                                      <p:cBhvr>
                                        <p:cTn id="23" dur="500"/>
                                        <p:tgtEl>
                                          <p:spTgt spid="3"/>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499"/>
                                          </p:stCondLst>
                                        </p:cTn>
                                        <p:tgtEl>
                                          <p:spTgt spid="4"/>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499"/>
                                          </p:stCondLst>
                                        </p:cTn>
                                        <p:tgtEl>
                                          <p:spTgt spid="5"/>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499"/>
                                          </p:stCondLst>
                                        </p:cTn>
                                        <p:tgtEl>
                                          <p:spTgt spid="6"/>
                                        </p:tgtEl>
                                        <p:attrNameLst>
                                          <p:attrName>style.visibility</p:attrName>
                                        </p:attrNameLst>
                                      </p:cBhvr>
                                      <p:to>
                                        <p:strVal val="visible"/>
                                      </p:to>
                                    </p:set>
                                  </p:childTnLst>
                                </p:cTn>
                              </p:par>
                            </p:childTnLst>
                          </p:cTn>
                        </p:par>
                        <p:par>
                          <p:cTn id="33" fill="hold">
                            <p:stCondLst>
                              <p:cond delay="2500"/>
                            </p:stCondLst>
                            <p:childTnLst>
                              <p:par>
                                <p:cTn id="34" presetID="1" presetClass="entr" presetSubtype="0" fill="hold" grpId="0" nodeType="afterEffect">
                                  <p:stCondLst>
                                    <p:cond delay="0"/>
                                  </p:stCondLst>
                                  <p:childTnLst>
                                    <p:set>
                                      <p:cBhvr>
                                        <p:cTn id="35" dur="1" fill="hold">
                                          <p:stCondLst>
                                            <p:cond delay="499"/>
                                          </p:stCondLst>
                                        </p:cTn>
                                        <p:tgtEl>
                                          <p:spTgt spid="7"/>
                                        </p:tgtEl>
                                        <p:attrNameLst>
                                          <p:attrName>style.visibility</p:attrName>
                                        </p:attrNameLst>
                                      </p:cBhvr>
                                      <p:to>
                                        <p:strVal val="visible"/>
                                      </p:to>
                                    </p:set>
                                  </p:childTnLst>
                                </p:cTn>
                              </p:par>
                            </p:childTnLst>
                          </p:cTn>
                        </p:par>
                        <p:par>
                          <p:cTn id="36" fill="hold">
                            <p:stCondLst>
                              <p:cond delay="3000"/>
                            </p:stCondLst>
                            <p:childTnLst>
                              <p:par>
                                <p:cTn id="37" presetID="1" presetClass="entr" presetSubtype="0" fill="hold" grpId="0" nodeType="afterEffect">
                                  <p:stCondLst>
                                    <p:cond delay="0"/>
                                  </p:stCondLst>
                                  <p:childTnLst>
                                    <p:set>
                                      <p:cBhvr>
                                        <p:cTn id="38" dur="1" fill="hold">
                                          <p:stCondLst>
                                            <p:cond delay="499"/>
                                          </p:stCondLst>
                                        </p:cTn>
                                        <p:tgtEl>
                                          <p:spTgt spid="8"/>
                                        </p:tgtEl>
                                        <p:attrNameLst>
                                          <p:attrName>style.visibility</p:attrName>
                                        </p:attrNameLst>
                                      </p:cBhvr>
                                      <p:to>
                                        <p:strVal val="visible"/>
                                      </p:to>
                                    </p:set>
                                  </p:childTnLst>
                                </p:cTn>
                              </p:par>
                            </p:childTnLst>
                          </p:cTn>
                        </p:par>
                        <p:par>
                          <p:cTn id="39" fill="hold">
                            <p:stCondLst>
                              <p:cond delay="3500"/>
                            </p:stCondLst>
                            <p:childTnLst>
                              <p:par>
                                <p:cTn id="40" presetID="1" presetClass="entr" presetSubtype="0" fill="hold" grpId="0" nodeType="afterEffect">
                                  <p:stCondLst>
                                    <p:cond delay="0"/>
                                  </p:stCondLst>
                                  <p:childTnLst>
                                    <p:set>
                                      <p:cBhvr>
                                        <p:cTn id="41" dur="1" fill="hold">
                                          <p:stCondLst>
                                            <p:cond delay="499"/>
                                          </p:stCondLst>
                                        </p:cTn>
                                        <p:tgtEl>
                                          <p:spTgt spid="9"/>
                                        </p:tgtEl>
                                        <p:attrNameLst>
                                          <p:attrName>style.visibility</p:attrName>
                                        </p:attrNameLst>
                                      </p:cBhvr>
                                      <p:to>
                                        <p:strVal val="visible"/>
                                      </p:to>
                                    </p:set>
                                  </p:childTnLst>
                                </p:cTn>
                              </p:par>
                            </p:childTnLst>
                          </p:cTn>
                        </p:par>
                        <p:par>
                          <p:cTn id="42" fill="hold">
                            <p:stCondLst>
                              <p:cond delay="4000"/>
                            </p:stCondLst>
                            <p:childTnLst>
                              <p:par>
                                <p:cTn id="43" presetID="1" presetClass="entr" presetSubtype="0" fill="hold" grpId="0" nodeType="afterEffect">
                                  <p:stCondLst>
                                    <p:cond delay="0"/>
                                  </p:stCondLst>
                                  <p:childTnLst>
                                    <p:set>
                                      <p:cBhvr>
                                        <p:cTn id="44" dur="1" fill="hold">
                                          <p:stCondLst>
                                            <p:cond delay="499"/>
                                          </p:stCondLst>
                                        </p:cTn>
                                        <p:tgtEl>
                                          <p:spTgt spid="10"/>
                                        </p:tgtEl>
                                        <p:attrNameLst>
                                          <p:attrName>style.visibility</p:attrName>
                                        </p:attrNameLst>
                                      </p:cBhvr>
                                      <p:to>
                                        <p:strVal val="visible"/>
                                      </p:to>
                                    </p:set>
                                  </p:childTnLst>
                                </p:cTn>
                              </p:par>
                            </p:childTnLst>
                          </p:cTn>
                        </p:par>
                        <p:par>
                          <p:cTn id="45" fill="hold">
                            <p:stCondLst>
                              <p:cond delay="4500"/>
                            </p:stCondLst>
                            <p:childTnLst>
                              <p:par>
                                <p:cTn id="46" presetID="1" presetClass="entr" presetSubtype="0" fill="hold" grpId="0" nodeType="afterEffect">
                                  <p:stCondLst>
                                    <p:cond delay="0"/>
                                  </p:stCondLst>
                                  <p:childTnLst>
                                    <p:set>
                                      <p:cBhvr>
                                        <p:cTn id="47" dur="1" fill="hold">
                                          <p:stCondLst>
                                            <p:cond delay="499"/>
                                          </p:stCondLst>
                                        </p:cTn>
                                        <p:tgtEl>
                                          <p:spTgt spid="20"/>
                                        </p:tgtEl>
                                        <p:attrNameLst>
                                          <p:attrName>style.visibility</p:attrName>
                                        </p:attrNameLst>
                                      </p:cBhvr>
                                      <p:to>
                                        <p:strVal val="visible"/>
                                      </p:to>
                                    </p:set>
                                  </p:childTnLst>
                                </p:cTn>
                              </p:par>
                            </p:childTnLst>
                          </p:cTn>
                        </p:par>
                        <p:par>
                          <p:cTn id="48" fill="hold">
                            <p:stCondLst>
                              <p:cond delay="5000"/>
                            </p:stCondLst>
                            <p:childTnLst>
                              <p:par>
                                <p:cTn id="49" presetID="1" presetClass="entr" presetSubtype="0" fill="hold" grpId="0" nodeType="afterEffect">
                                  <p:stCondLst>
                                    <p:cond delay="0"/>
                                  </p:stCondLst>
                                  <p:childTnLst>
                                    <p:set>
                                      <p:cBhvr>
                                        <p:cTn id="50" dur="1" fill="hold">
                                          <p:stCondLst>
                                            <p:cond delay="499"/>
                                          </p:stCondLst>
                                        </p:cTn>
                                        <p:tgtEl>
                                          <p:spTgt spid="11"/>
                                        </p:tgtEl>
                                        <p:attrNameLst>
                                          <p:attrName>style.visibility</p:attrName>
                                        </p:attrNameLst>
                                      </p:cBhvr>
                                      <p:to>
                                        <p:strVal val="visible"/>
                                      </p:to>
                                    </p:set>
                                  </p:childTnLst>
                                </p:cTn>
                              </p:par>
                            </p:childTnLst>
                          </p:cTn>
                        </p:par>
                        <p:par>
                          <p:cTn id="51" fill="hold">
                            <p:stCondLst>
                              <p:cond delay="5500"/>
                            </p:stCondLst>
                            <p:childTnLst>
                              <p:par>
                                <p:cTn id="52" presetID="1" presetClass="entr" presetSubtype="0" fill="hold" nodeType="afterEffect">
                                  <p:stCondLst>
                                    <p:cond delay="0"/>
                                  </p:stCondLst>
                                  <p:childTnLst>
                                    <p:set>
                                      <p:cBhvr>
                                        <p:cTn id="53" dur="1" fill="hold">
                                          <p:stCondLst>
                                            <p:cond delay="499"/>
                                          </p:stCondLst>
                                        </p:cTn>
                                        <p:tgtEl>
                                          <p:spTgt spid="12"/>
                                        </p:tgtEl>
                                        <p:attrNameLst>
                                          <p:attrName>style.visibility</p:attrName>
                                        </p:attrNameLst>
                                      </p:cBhvr>
                                      <p:to>
                                        <p:strVal val="visible"/>
                                      </p:to>
                                    </p:set>
                                  </p:childTnLst>
                                </p:cTn>
                              </p:par>
                            </p:childTnLst>
                          </p:cTn>
                        </p:par>
                        <p:par>
                          <p:cTn id="54" fill="hold">
                            <p:stCondLst>
                              <p:cond delay="6000"/>
                            </p:stCondLst>
                            <p:childTnLst>
                              <p:par>
                                <p:cTn id="55" presetID="1" presetClass="entr" presetSubtype="0" fill="hold" nodeType="afterEffect">
                                  <p:stCondLst>
                                    <p:cond delay="0"/>
                                  </p:stCondLst>
                                  <p:childTnLst>
                                    <p:set>
                                      <p:cBhvr>
                                        <p:cTn id="56" dur="1" fill="hold">
                                          <p:stCondLst>
                                            <p:cond delay="499"/>
                                          </p:stCondLst>
                                        </p:cTn>
                                        <p:tgtEl>
                                          <p:spTgt spid="13"/>
                                        </p:tgtEl>
                                        <p:attrNameLst>
                                          <p:attrName>style.visibility</p:attrName>
                                        </p:attrNameLst>
                                      </p:cBhvr>
                                      <p:to>
                                        <p:strVal val="visible"/>
                                      </p:to>
                                    </p:set>
                                  </p:childTnLst>
                                </p:cTn>
                              </p:par>
                            </p:childTnLst>
                          </p:cTn>
                        </p:par>
                        <p:par>
                          <p:cTn id="57" fill="hold">
                            <p:stCondLst>
                              <p:cond delay="6500"/>
                            </p:stCondLst>
                            <p:childTnLst>
                              <p:par>
                                <p:cTn id="58" presetID="1" presetClass="entr" presetSubtype="0" fill="hold" nodeType="afterEffect">
                                  <p:stCondLst>
                                    <p:cond delay="0"/>
                                  </p:stCondLst>
                                  <p:childTnLst>
                                    <p:set>
                                      <p:cBhvr>
                                        <p:cTn id="59" dur="1" fill="hold">
                                          <p:stCondLst>
                                            <p:cond delay="499"/>
                                          </p:stCondLst>
                                        </p:cTn>
                                        <p:tgtEl>
                                          <p:spTgt spid="14"/>
                                        </p:tgtEl>
                                        <p:attrNameLst>
                                          <p:attrName>style.visibility</p:attrName>
                                        </p:attrNameLst>
                                      </p:cBhvr>
                                      <p:to>
                                        <p:strVal val="visible"/>
                                      </p:to>
                                    </p:set>
                                  </p:childTnLst>
                                </p:cTn>
                              </p:par>
                            </p:childTnLst>
                          </p:cTn>
                        </p:par>
                        <p:par>
                          <p:cTn id="60" fill="hold">
                            <p:stCondLst>
                              <p:cond delay="7000"/>
                            </p:stCondLst>
                            <p:childTnLst>
                              <p:par>
                                <p:cTn id="61" presetID="1" presetClass="entr" presetSubtype="0" fill="hold" nodeType="afterEffect">
                                  <p:stCondLst>
                                    <p:cond delay="0"/>
                                  </p:stCondLst>
                                  <p:childTnLst>
                                    <p:set>
                                      <p:cBhvr>
                                        <p:cTn id="62" dur="1" fill="hold">
                                          <p:stCondLst>
                                            <p:cond delay="499"/>
                                          </p:stCondLst>
                                        </p:cTn>
                                        <p:tgtEl>
                                          <p:spTgt spid="15"/>
                                        </p:tgtEl>
                                        <p:attrNameLst>
                                          <p:attrName>style.visibility</p:attrName>
                                        </p:attrNameLst>
                                      </p:cBhvr>
                                      <p:to>
                                        <p:strVal val="visible"/>
                                      </p:to>
                                    </p:set>
                                  </p:childTnLst>
                                </p:cTn>
                              </p:par>
                            </p:childTnLst>
                          </p:cTn>
                        </p:par>
                        <p:par>
                          <p:cTn id="63" fill="hold">
                            <p:stCondLst>
                              <p:cond delay="7500"/>
                            </p:stCondLst>
                            <p:childTnLst>
                              <p:par>
                                <p:cTn id="64" presetID="1" presetClass="entr" presetSubtype="0" fill="hold" nodeType="afterEffect">
                                  <p:stCondLst>
                                    <p:cond delay="0"/>
                                  </p:stCondLst>
                                  <p:childTnLst>
                                    <p:set>
                                      <p:cBhvr>
                                        <p:cTn id="65" dur="1" fill="hold">
                                          <p:stCondLst>
                                            <p:cond delay="499"/>
                                          </p:stCondLst>
                                        </p:cTn>
                                        <p:tgtEl>
                                          <p:spTgt spid="16"/>
                                        </p:tgtEl>
                                        <p:attrNameLst>
                                          <p:attrName>style.visibility</p:attrName>
                                        </p:attrNameLst>
                                      </p:cBhvr>
                                      <p:to>
                                        <p:strVal val="visible"/>
                                      </p:to>
                                    </p:set>
                                  </p:childTnLst>
                                </p:cTn>
                              </p:par>
                            </p:childTnLst>
                          </p:cTn>
                        </p:par>
                        <p:par>
                          <p:cTn id="66" fill="hold">
                            <p:stCondLst>
                              <p:cond delay="8000"/>
                            </p:stCondLst>
                            <p:childTnLst>
                              <p:par>
                                <p:cTn id="67" presetID="1" presetClass="entr" presetSubtype="0" fill="hold" nodeType="afterEffect">
                                  <p:stCondLst>
                                    <p:cond delay="0"/>
                                  </p:stCondLst>
                                  <p:childTnLst>
                                    <p:set>
                                      <p:cBhvr>
                                        <p:cTn id="68" dur="1" fill="hold">
                                          <p:stCondLst>
                                            <p:cond delay="499"/>
                                          </p:stCondLst>
                                        </p:cTn>
                                        <p:tgtEl>
                                          <p:spTgt spid="21"/>
                                        </p:tgtEl>
                                        <p:attrNameLst>
                                          <p:attrName>style.visibility</p:attrName>
                                        </p:attrNameLst>
                                      </p:cBhvr>
                                      <p:to>
                                        <p:strVal val="visible"/>
                                      </p:to>
                                    </p:set>
                                  </p:childTnLst>
                                </p:cTn>
                              </p:par>
                            </p:childTnLst>
                          </p:cTn>
                        </p:par>
                        <p:par>
                          <p:cTn id="69" fill="hold">
                            <p:stCondLst>
                              <p:cond delay="8500"/>
                            </p:stCondLst>
                            <p:childTnLst>
                              <p:par>
                                <p:cTn id="70" presetID="1" presetClass="entr" presetSubtype="0" fill="hold" nodeType="afterEffect">
                                  <p:stCondLst>
                                    <p:cond delay="0"/>
                                  </p:stCondLst>
                                  <p:childTnLst>
                                    <p:set>
                                      <p:cBhvr>
                                        <p:cTn id="71" dur="1" fill="hold">
                                          <p:stCondLst>
                                            <p:cond delay="499"/>
                                          </p:stCondLst>
                                        </p:cTn>
                                        <p:tgtEl>
                                          <p:spTgt spid="17"/>
                                        </p:tgtEl>
                                        <p:attrNameLst>
                                          <p:attrName>style.visibility</p:attrName>
                                        </p:attrNameLst>
                                      </p:cBhvr>
                                      <p:to>
                                        <p:strVal val="visible"/>
                                      </p:to>
                                    </p:set>
                                  </p:childTnLst>
                                </p:cTn>
                              </p:par>
                            </p:childTnLst>
                          </p:cTn>
                        </p:par>
                        <p:par>
                          <p:cTn id="72" fill="hold">
                            <p:stCondLst>
                              <p:cond delay="9000"/>
                            </p:stCondLst>
                            <p:childTnLst>
                              <p:par>
                                <p:cTn id="73" presetID="1" presetClass="entr" presetSubtype="0" fill="hold" nodeType="afterEffect">
                                  <p:stCondLst>
                                    <p:cond delay="0"/>
                                  </p:stCondLst>
                                  <p:childTnLst>
                                    <p:set>
                                      <p:cBhvr>
                                        <p:cTn id="74" dur="1" fill="hold">
                                          <p:stCondLst>
                                            <p:cond delay="499"/>
                                          </p:stCondLst>
                                        </p:cTn>
                                        <p:tgtEl>
                                          <p:spTgt spid="18"/>
                                        </p:tgtEl>
                                        <p:attrNameLst>
                                          <p:attrName>style.visibility</p:attrName>
                                        </p:attrNameLst>
                                      </p:cBhvr>
                                      <p:to>
                                        <p:strVal val="visible"/>
                                      </p:to>
                                    </p:set>
                                  </p:childTnLst>
                                </p:cTn>
                              </p:par>
                            </p:childTnLst>
                          </p:cTn>
                        </p:par>
                        <p:par>
                          <p:cTn id="75" fill="hold">
                            <p:stCondLst>
                              <p:cond delay="9500"/>
                            </p:stCondLst>
                            <p:childTnLst>
                              <p:par>
                                <p:cTn id="76" presetID="1" presetClass="entr" presetSubtype="0" fill="hold" nodeType="afterEffect">
                                  <p:stCondLst>
                                    <p:cond delay="0"/>
                                  </p:stCondLst>
                                  <p:childTnLst>
                                    <p:set>
                                      <p:cBhvr>
                                        <p:cTn id="77" dur="1" fill="hold">
                                          <p:stCondLst>
                                            <p:cond delay="499"/>
                                          </p:stCondLst>
                                        </p:cTn>
                                        <p:tgtEl>
                                          <p:spTgt spid="19"/>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2" presetClass="entr" presetSubtype="1"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fill="hold"/>
                                        <p:tgtEl>
                                          <p:spTgt spid="26"/>
                                        </p:tgtEl>
                                        <p:attrNameLst>
                                          <p:attrName>ppt_x</p:attrName>
                                        </p:attrNameLst>
                                      </p:cBhvr>
                                      <p:tavLst>
                                        <p:tav tm="0">
                                          <p:val>
                                            <p:strVal val="#ppt_x"/>
                                          </p:val>
                                        </p:tav>
                                        <p:tav tm="100000">
                                          <p:val>
                                            <p:strVal val="#ppt_x"/>
                                          </p:val>
                                        </p:tav>
                                      </p:tavLst>
                                    </p:anim>
                                    <p:anim calcmode="lin" valueType="num">
                                      <p:cBhvr additive="base">
                                        <p:cTn id="83"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nodeType="click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up)">
                                      <p:cBhvr>
                                        <p:cTn id="88" dur="500"/>
                                        <p:tgtEl>
                                          <p:spTgt spid="2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ipe(up)">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20" grpId="0" animBg="1" autoUpdateAnimBg="0"/>
      <p:bldP spid="22" grpId="0" autoUpdateAnimBg="0"/>
      <p:bldP spid="25" grpId="0" autoUpdateAnimBg="0"/>
      <p:bldP spid="26"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31</a:t>
            </a:fld>
            <a:endParaRPr lang="zh-CN" altLang="en-US" dirty="0"/>
          </a:p>
        </p:txBody>
      </p:sp>
      <p:sp>
        <p:nvSpPr>
          <p:cNvPr id="3" name="Oval 2">
            <a:extLst>
              <a:ext uri="{FF2B5EF4-FFF2-40B4-BE49-F238E27FC236}">
                <a16:creationId xmlns:a16="http://schemas.microsoft.com/office/drawing/2014/main" id="{D5875220-CAC8-A642-A837-D72C61A54E99}"/>
              </a:ext>
            </a:extLst>
          </p:cNvPr>
          <p:cNvSpPr>
            <a:spLocks noChangeArrowheads="1"/>
          </p:cNvSpPr>
          <p:nvPr/>
        </p:nvSpPr>
        <p:spPr bwMode="auto">
          <a:xfrm>
            <a:off x="3305908" y="19087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Oval 3">
            <a:extLst>
              <a:ext uri="{FF2B5EF4-FFF2-40B4-BE49-F238E27FC236}">
                <a16:creationId xmlns:a16="http://schemas.microsoft.com/office/drawing/2014/main" id="{B49B99DF-E4C7-5B41-B0C8-DEC94D8167AB}"/>
              </a:ext>
            </a:extLst>
          </p:cNvPr>
          <p:cNvSpPr>
            <a:spLocks noChangeArrowheads="1"/>
          </p:cNvSpPr>
          <p:nvPr/>
        </p:nvSpPr>
        <p:spPr bwMode="auto">
          <a:xfrm>
            <a:off x="1858108" y="24421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Oval 4">
            <a:extLst>
              <a:ext uri="{FF2B5EF4-FFF2-40B4-BE49-F238E27FC236}">
                <a16:creationId xmlns:a16="http://schemas.microsoft.com/office/drawing/2014/main" id="{0D6B9A1A-B9AE-784D-9B91-7B18F3DF4D85}"/>
              </a:ext>
            </a:extLst>
          </p:cNvPr>
          <p:cNvSpPr>
            <a:spLocks noChangeArrowheads="1"/>
          </p:cNvSpPr>
          <p:nvPr/>
        </p:nvSpPr>
        <p:spPr bwMode="auto">
          <a:xfrm>
            <a:off x="4753708" y="24421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6">
            <a:extLst>
              <a:ext uri="{FF2B5EF4-FFF2-40B4-BE49-F238E27FC236}">
                <a16:creationId xmlns:a16="http://schemas.microsoft.com/office/drawing/2014/main" id="{46CDD23D-C948-8244-AD8B-0A06DCB3E245}"/>
              </a:ext>
            </a:extLst>
          </p:cNvPr>
          <p:cNvSpPr>
            <a:spLocks noChangeArrowheads="1"/>
          </p:cNvSpPr>
          <p:nvPr/>
        </p:nvSpPr>
        <p:spPr bwMode="auto">
          <a:xfrm>
            <a:off x="5896708" y="31279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7">
            <a:extLst>
              <a:ext uri="{FF2B5EF4-FFF2-40B4-BE49-F238E27FC236}">
                <a16:creationId xmlns:a16="http://schemas.microsoft.com/office/drawing/2014/main" id="{A1471925-55D0-5B40-9B6A-0B5E278A230E}"/>
              </a:ext>
            </a:extLst>
          </p:cNvPr>
          <p:cNvSpPr>
            <a:spLocks noChangeArrowheads="1"/>
          </p:cNvSpPr>
          <p:nvPr/>
        </p:nvSpPr>
        <p:spPr bwMode="auto">
          <a:xfrm>
            <a:off x="5058508" y="39661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8">
            <a:extLst>
              <a:ext uri="{FF2B5EF4-FFF2-40B4-BE49-F238E27FC236}">
                <a16:creationId xmlns:a16="http://schemas.microsoft.com/office/drawing/2014/main" id="{EE20C05B-F3D6-4840-ABEC-B447BB4E2413}"/>
              </a:ext>
            </a:extLst>
          </p:cNvPr>
          <p:cNvSpPr>
            <a:spLocks noChangeArrowheads="1"/>
          </p:cNvSpPr>
          <p:nvPr/>
        </p:nvSpPr>
        <p:spPr bwMode="auto">
          <a:xfrm>
            <a:off x="3001108" y="31279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9">
            <a:extLst>
              <a:ext uri="{FF2B5EF4-FFF2-40B4-BE49-F238E27FC236}">
                <a16:creationId xmlns:a16="http://schemas.microsoft.com/office/drawing/2014/main" id="{1DE6A21D-A87F-3E41-B8D6-B72969280303}"/>
              </a:ext>
            </a:extLst>
          </p:cNvPr>
          <p:cNvSpPr>
            <a:spLocks noChangeArrowheads="1"/>
          </p:cNvSpPr>
          <p:nvPr/>
        </p:nvSpPr>
        <p:spPr bwMode="auto">
          <a:xfrm>
            <a:off x="2086708" y="39661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10">
            <a:extLst>
              <a:ext uri="{FF2B5EF4-FFF2-40B4-BE49-F238E27FC236}">
                <a16:creationId xmlns:a16="http://schemas.microsoft.com/office/drawing/2014/main" id="{58AD06B8-C943-5440-8ECE-A443D877DD68}"/>
              </a:ext>
            </a:extLst>
          </p:cNvPr>
          <p:cNvSpPr>
            <a:spLocks noChangeArrowheads="1"/>
          </p:cNvSpPr>
          <p:nvPr/>
        </p:nvSpPr>
        <p:spPr bwMode="auto">
          <a:xfrm>
            <a:off x="6353908" y="48043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Line 11">
            <a:extLst>
              <a:ext uri="{FF2B5EF4-FFF2-40B4-BE49-F238E27FC236}">
                <a16:creationId xmlns:a16="http://schemas.microsoft.com/office/drawing/2014/main" id="{B454B628-0B01-B544-ACB5-86451CEB032A}"/>
              </a:ext>
            </a:extLst>
          </p:cNvPr>
          <p:cNvSpPr>
            <a:spLocks noChangeShapeType="1"/>
          </p:cNvSpPr>
          <p:nvPr/>
        </p:nvSpPr>
        <p:spPr bwMode="auto">
          <a:xfrm flipH="1">
            <a:off x="2467708" y="2213568"/>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3">
            <a:extLst>
              <a:ext uri="{FF2B5EF4-FFF2-40B4-BE49-F238E27FC236}">
                <a16:creationId xmlns:a16="http://schemas.microsoft.com/office/drawing/2014/main" id="{3D27E2FB-7E6A-2B4E-B482-5F8F02E0C564}"/>
              </a:ext>
            </a:extLst>
          </p:cNvPr>
          <p:cNvSpPr>
            <a:spLocks noChangeShapeType="1"/>
          </p:cNvSpPr>
          <p:nvPr/>
        </p:nvSpPr>
        <p:spPr bwMode="auto">
          <a:xfrm>
            <a:off x="3991708" y="2213568"/>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4">
            <a:extLst>
              <a:ext uri="{FF2B5EF4-FFF2-40B4-BE49-F238E27FC236}">
                <a16:creationId xmlns:a16="http://schemas.microsoft.com/office/drawing/2014/main" id="{770B78DC-84EF-A94F-9DFB-DCE1F080097E}"/>
              </a:ext>
            </a:extLst>
          </p:cNvPr>
          <p:cNvSpPr>
            <a:spLocks noChangeShapeType="1"/>
          </p:cNvSpPr>
          <p:nvPr/>
        </p:nvSpPr>
        <p:spPr bwMode="auto">
          <a:xfrm>
            <a:off x="2467708" y="2823168"/>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5">
            <a:extLst>
              <a:ext uri="{FF2B5EF4-FFF2-40B4-BE49-F238E27FC236}">
                <a16:creationId xmlns:a16="http://schemas.microsoft.com/office/drawing/2014/main" id="{1610C677-C97C-6A45-B920-4FE242E44157}"/>
              </a:ext>
            </a:extLst>
          </p:cNvPr>
          <p:cNvSpPr>
            <a:spLocks noChangeShapeType="1"/>
          </p:cNvSpPr>
          <p:nvPr/>
        </p:nvSpPr>
        <p:spPr bwMode="auto">
          <a:xfrm flipH="1">
            <a:off x="2543908" y="3585168"/>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Line 16">
            <a:extLst>
              <a:ext uri="{FF2B5EF4-FFF2-40B4-BE49-F238E27FC236}">
                <a16:creationId xmlns:a16="http://schemas.microsoft.com/office/drawing/2014/main" id="{4AEA97A2-D27A-9B4E-9E34-6EF44A587887}"/>
              </a:ext>
            </a:extLst>
          </p:cNvPr>
          <p:cNvSpPr>
            <a:spLocks noChangeShapeType="1"/>
          </p:cNvSpPr>
          <p:nvPr/>
        </p:nvSpPr>
        <p:spPr bwMode="auto">
          <a:xfrm>
            <a:off x="5363308" y="2899368"/>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Line 17">
            <a:extLst>
              <a:ext uri="{FF2B5EF4-FFF2-40B4-BE49-F238E27FC236}">
                <a16:creationId xmlns:a16="http://schemas.microsoft.com/office/drawing/2014/main" id="{86C6B8BD-6EED-504C-96A4-C69B5EFC5DA6}"/>
              </a:ext>
            </a:extLst>
          </p:cNvPr>
          <p:cNvSpPr>
            <a:spLocks noChangeShapeType="1"/>
          </p:cNvSpPr>
          <p:nvPr/>
        </p:nvSpPr>
        <p:spPr bwMode="auto">
          <a:xfrm flipH="1">
            <a:off x="5515708" y="3661368"/>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Line 18">
            <a:extLst>
              <a:ext uri="{FF2B5EF4-FFF2-40B4-BE49-F238E27FC236}">
                <a16:creationId xmlns:a16="http://schemas.microsoft.com/office/drawing/2014/main" id="{F44753A3-ABF5-894A-B80F-86CCA169BCDA}"/>
              </a:ext>
            </a:extLst>
          </p:cNvPr>
          <p:cNvSpPr>
            <a:spLocks noChangeShapeType="1"/>
          </p:cNvSpPr>
          <p:nvPr/>
        </p:nvSpPr>
        <p:spPr bwMode="auto">
          <a:xfrm>
            <a:off x="5668108" y="4423368"/>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Oval 19">
            <a:extLst>
              <a:ext uri="{FF2B5EF4-FFF2-40B4-BE49-F238E27FC236}">
                <a16:creationId xmlns:a16="http://schemas.microsoft.com/office/drawing/2014/main" id="{7BB2DDA9-A279-BE4A-9E3D-926DAC9A235F}"/>
              </a:ext>
            </a:extLst>
          </p:cNvPr>
          <p:cNvSpPr>
            <a:spLocks noChangeArrowheads="1"/>
          </p:cNvSpPr>
          <p:nvPr/>
        </p:nvSpPr>
        <p:spPr bwMode="auto">
          <a:xfrm>
            <a:off x="1096108" y="480436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32</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Line 20">
            <a:extLst>
              <a:ext uri="{FF2B5EF4-FFF2-40B4-BE49-F238E27FC236}">
                <a16:creationId xmlns:a16="http://schemas.microsoft.com/office/drawing/2014/main" id="{397091BE-559F-2D43-8A86-3D7FAFEB6034}"/>
              </a:ext>
            </a:extLst>
          </p:cNvPr>
          <p:cNvSpPr>
            <a:spLocks noChangeShapeType="1"/>
          </p:cNvSpPr>
          <p:nvPr/>
        </p:nvSpPr>
        <p:spPr bwMode="auto">
          <a:xfrm flipH="1">
            <a:off x="1553308" y="4347168"/>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Rectangle 21">
            <a:extLst>
              <a:ext uri="{FF2B5EF4-FFF2-40B4-BE49-F238E27FC236}">
                <a16:creationId xmlns:a16="http://schemas.microsoft.com/office/drawing/2014/main" id="{9D502764-9B4E-144A-A176-CE5EA0A2E8F1}"/>
              </a:ext>
            </a:extLst>
          </p:cNvPr>
          <p:cNvSpPr>
            <a:spLocks noChangeArrowheads="1"/>
          </p:cNvSpPr>
          <p:nvPr/>
        </p:nvSpPr>
        <p:spPr bwMode="auto">
          <a:xfrm>
            <a:off x="223291" y="326814"/>
            <a:ext cx="549701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）被删除的结点是</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叶子</a:t>
            </a:r>
            <a:endParaRPr kumimoji="1" lang="zh-CN" altLang="en-US" sz="240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Rectangle 22">
            <a:extLst>
              <a:ext uri="{FF2B5EF4-FFF2-40B4-BE49-F238E27FC236}">
                <a16:creationId xmlns:a16="http://schemas.microsoft.com/office/drawing/2014/main" id="{F4A557CB-B119-034C-8496-B239BAE78EF4}"/>
              </a:ext>
            </a:extLst>
          </p:cNvPr>
          <p:cNvSpPr>
            <a:spLocks noChangeArrowheads="1"/>
          </p:cNvSpPr>
          <p:nvPr/>
        </p:nvSpPr>
        <p:spPr bwMode="auto">
          <a:xfrm>
            <a:off x="562708" y="2823168"/>
            <a:ext cx="1295400" cy="12192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Rectangle 23">
            <a:extLst>
              <a:ext uri="{FF2B5EF4-FFF2-40B4-BE49-F238E27FC236}">
                <a16:creationId xmlns:a16="http://schemas.microsoft.com/office/drawing/2014/main" id="{BADEDA28-C9EC-E848-B9BE-7E66FAB28F8A}"/>
              </a:ext>
            </a:extLst>
          </p:cNvPr>
          <p:cNvSpPr>
            <a:spLocks noChangeArrowheads="1"/>
          </p:cNvSpPr>
          <p:nvPr/>
        </p:nvSpPr>
        <p:spPr bwMode="auto">
          <a:xfrm>
            <a:off x="5668108" y="4423368"/>
            <a:ext cx="1447800" cy="9906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Text Box 24">
            <a:extLst>
              <a:ext uri="{FF2B5EF4-FFF2-40B4-BE49-F238E27FC236}">
                <a16:creationId xmlns:a16="http://schemas.microsoft.com/office/drawing/2014/main" id="{462C12D2-BD69-3B45-9940-B84A18E1DB9D}"/>
              </a:ext>
            </a:extLst>
          </p:cNvPr>
          <p:cNvSpPr txBox="1">
            <a:spLocks noChangeArrowheads="1"/>
          </p:cNvSpPr>
          <p:nvPr/>
        </p:nvSpPr>
        <p:spPr bwMode="auto">
          <a:xfrm>
            <a:off x="1210174" y="1406899"/>
            <a:ext cx="6479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例</a:t>
            </a:r>
            <a:endParaRPr kumimoji="1" lang="en-US" altLang="zh-CN" sz="3600" b="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Text Box 25">
            <a:extLst>
              <a:ext uri="{FF2B5EF4-FFF2-40B4-BE49-F238E27FC236}">
                <a16:creationId xmlns:a16="http://schemas.microsoft.com/office/drawing/2014/main" id="{194BD4FA-2CAD-0842-B803-0D954A6C6B1E}"/>
              </a:ext>
            </a:extLst>
          </p:cNvPr>
          <p:cNvSpPr txBox="1">
            <a:spLocks noChangeArrowheads="1"/>
          </p:cNvSpPr>
          <p:nvPr/>
        </p:nvSpPr>
        <p:spPr bwMode="auto">
          <a:xfrm>
            <a:off x="5347433" y="1191218"/>
            <a:ext cx="34563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被删关键字 </a:t>
            </a:r>
            <a:r>
              <a:rPr kumimoji="1" lang="en-US" altLang="zh-CN"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Text Box 27">
            <a:extLst>
              <a:ext uri="{FF2B5EF4-FFF2-40B4-BE49-F238E27FC236}">
                <a16:creationId xmlns:a16="http://schemas.microsoft.com/office/drawing/2014/main" id="{E174A613-284F-9B43-BD38-465E65379117}"/>
              </a:ext>
            </a:extLst>
          </p:cNvPr>
          <p:cNvSpPr txBox="1">
            <a:spLocks noChangeArrowheads="1"/>
          </p:cNvSpPr>
          <p:nvPr/>
        </p:nvSpPr>
        <p:spPr bwMode="auto">
          <a:xfrm>
            <a:off x="771921" y="5490168"/>
            <a:ext cx="760015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其父亲结点中相应指针域的值改为“空”</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Freeform 28">
            <a:extLst>
              <a:ext uri="{FF2B5EF4-FFF2-40B4-BE49-F238E27FC236}">
                <a16:creationId xmlns:a16="http://schemas.microsoft.com/office/drawing/2014/main" id="{5EC30109-72F1-404A-BAB5-0925049BA3A7}"/>
              </a:ext>
            </a:extLst>
          </p:cNvPr>
          <p:cNvSpPr>
            <a:spLocks/>
          </p:cNvSpPr>
          <p:nvPr/>
        </p:nvSpPr>
        <p:spPr bwMode="auto">
          <a:xfrm>
            <a:off x="3610708" y="1146768"/>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A5002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662100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32</a:t>
            </a:fld>
            <a:endParaRPr lang="zh-CN" altLang="en-US" dirty="0"/>
          </a:p>
        </p:txBody>
      </p:sp>
      <p:sp>
        <p:nvSpPr>
          <p:cNvPr id="3" name="Oval 2">
            <a:extLst>
              <a:ext uri="{FF2B5EF4-FFF2-40B4-BE49-F238E27FC236}">
                <a16:creationId xmlns:a16="http://schemas.microsoft.com/office/drawing/2014/main" id="{5AD18EEC-66BB-0A4B-B6D6-26CDDAF94266}"/>
              </a:ext>
            </a:extLst>
          </p:cNvPr>
          <p:cNvSpPr>
            <a:spLocks noChangeArrowheads="1"/>
          </p:cNvSpPr>
          <p:nvPr/>
        </p:nvSpPr>
        <p:spPr bwMode="auto">
          <a:xfrm>
            <a:off x="3305908" y="20720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Oval 3">
            <a:extLst>
              <a:ext uri="{FF2B5EF4-FFF2-40B4-BE49-F238E27FC236}">
                <a16:creationId xmlns:a16="http://schemas.microsoft.com/office/drawing/2014/main" id="{771BBE1A-E290-FD47-ADAA-A9F1561F86EA}"/>
              </a:ext>
            </a:extLst>
          </p:cNvPr>
          <p:cNvSpPr>
            <a:spLocks noChangeArrowheads="1"/>
          </p:cNvSpPr>
          <p:nvPr/>
        </p:nvSpPr>
        <p:spPr bwMode="auto">
          <a:xfrm>
            <a:off x="1858108" y="26054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Oval 4">
            <a:extLst>
              <a:ext uri="{FF2B5EF4-FFF2-40B4-BE49-F238E27FC236}">
                <a16:creationId xmlns:a16="http://schemas.microsoft.com/office/drawing/2014/main" id="{4DF02168-3F4F-0749-8F8B-87CD29E58AC9}"/>
              </a:ext>
            </a:extLst>
          </p:cNvPr>
          <p:cNvSpPr>
            <a:spLocks noChangeArrowheads="1"/>
          </p:cNvSpPr>
          <p:nvPr/>
        </p:nvSpPr>
        <p:spPr bwMode="auto">
          <a:xfrm>
            <a:off x="4753708" y="26054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5">
            <a:extLst>
              <a:ext uri="{FF2B5EF4-FFF2-40B4-BE49-F238E27FC236}">
                <a16:creationId xmlns:a16="http://schemas.microsoft.com/office/drawing/2014/main" id="{1704493A-9841-334A-99C3-0F979DEDA8B5}"/>
              </a:ext>
            </a:extLst>
          </p:cNvPr>
          <p:cNvSpPr>
            <a:spLocks noChangeArrowheads="1"/>
          </p:cNvSpPr>
          <p:nvPr/>
        </p:nvSpPr>
        <p:spPr bwMode="auto">
          <a:xfrm>
            <a:off x="715108" y="32912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6">
            <a:extLst>
              <a:ext uri="{FF2B5EF4-FFF2-40B4-BE49-F238E27FC236}">
                <a16:creationId xmlns:a16="http://schemas.microsoft.com/office/drawing/2014/main" id="{4C8A0981-D9BE-5245-BF96-E5EB6CCB6F96}"/>
              </a:ext>
            </a:extLst>
          </p:cNvPr>
          <p:cNvSpPr>
            <a:spLocks noChangeArrowheads="1"/>
          </p:cNvSpPr>
          <p:nvPr/>
        </p:nvSpPr>
        <p:spPr bwMode="auto">
          <a:xfrm>
            <a:off x="5896708" y="32912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7">
            <a:extLst>
              <a:ext uri="{FF2B5EF4-FFF2-40B4-BE49-F238E27FC236}">
                <a16:creationId xmlns:a16="http://schemas.microsoft.com/office/drawing/2014/main" id="{E1F21BD0-ACFB-AA42-8AC8-09FF21C46569}"/>
              </a:ext>
            </a:extLst>
          </p:cNvPr>
          <p:cNvSpPr>
            <a:spLocks noChangeArrowheads="1"/>
          </p:cNvSpPr>
          <p:nvPr/>
        </p:nvSpPr>
        <p:spPr bwMode="auto">
          <a:xfrm>
            <a:off x="5058508" y="41294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8">
            <a:extLst>
              <a:ext uri="{FF2B5EF4-FFF2-40B4-BE49-F238E27FC236}">
                <a16:creationId xmlns:a16="http://schemas.microsoft.com/office/drawing/2014/main" id="{AC55CEA0-081C-5A4A-B35D-4B1E11DEC836}"/>
              </a:ext>
            </a:extLst>
          </p:cNvPr>
          <p:cNvSpPr>
            <a:spLocks noChangeArrowheads="1"/>
          </p:cNvSpPr>
          <p:nvPr/>
        </p:nvSpPr>
        <p:spPr bwMode="auto">
          <a:xfrm>
            <a:off x="3001108" y="32912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9">
            <a:extLst>
              <a:ext uri="{FF2B5EF4-FFF2-40B4-BE49-F238E27FC236}">
                <a16:creationId xmlns:a16="http://schemas.microsoft.com/office/drawing/2014/main" id="{B61D277A-0E0D-7A40-A7B2-2F0E625D7013}"/>
              </a:ext>
            </a:extLst>
          </p:cNvPr>
          <p:cNvSpPr>
            <a:spLocks noChangeArrowheads="1"/>
          </p:cNvSpPr>
          <p:nvPr/>
        </p:nvSpPr>
        <p:spPr bwMode="auto">
          <a:xfrm>
            <a:off x="2086708" y="41294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Oval 10">
            <a:extLst>
              <a:ext uri="{FF2B5EF4-FFF2-40B4-BE49-F238E27FC236}">
                <a16:creationId xmlns:a16="http://schemas.microsoft.com/office/drawing/2014/main" id="{E9DEC674-D3E3-1848-A5DE-803BFCD43094}"/>
              </a:ext>
            </a:extLst>
          </p:cNvPr>
          <p:cNvSpPr>
            <a:spLocks noChangeArrowheads="1"/>
          </p:cNvSpPr>
          <p:nvPr/>
        </p:nvSpPr>
        <p:spPr bwMode="auto">
          <a:xfrm>
            <a:off x="6353908" y="49676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1">
            <a:extLst>
              <a:ext uri="{FF2B5EF4-FFF2-40B4-BE49-F238E27FC236}">
                <a16:creationId xmlns:a16="http://schemas.microsoft.com/office/drawing/2014/main" id="{D4551A5E-EFCC-CE4F-A278-57476EAA8C1B}"/>
              </a:ext>
            </a:extLst>
          </p:cNvPr>
          <p:cNvSpPr>
            <a:spLocks noChangeShapeType="1"/>
          </p:cNvSpPr>
          <p:nvPr/>
        </p:nvSpPr>
        <p:spPr bwMode="auto">
          <a:xfrm flipH="1">
            <a:off x="2467708" y="2376854"/>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2">
            <a:extLst>
              <a:ext uri="{FF2B5EF4-FFF2-40B4-BE49-F238E27FC236}">
                <a16:creationId xmlns:a16="http://schemas.microsoft.com/office/drawing/2014/main" id="{5429CBE3-DA65-764A-9042-2C4B1BFC8206}"/>
              </a:ext>
            </a:extLst>
          </p:cNvPr>
          <p:cNvSpPr>
            <a:spLocks noChangeShapeType="1"/>
          </p:cNvSpPr>
          <p:nvPr/>
        </p:nvSpPr>
        <p:spPr bwMode="auto">
          <a:xfrm flipH="1">
            <a:off x="1324708" y="3062654"/>
            <a:ext cx="533400" cy="3048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3">
            <a:extLst>
              <a:ext uri="{FF2B5EF4-FFF2-40B4-BE49-F238E27FC236}">
                <a16:creationId xmlns:a16="http://schemas.microsoft.com/office/drawing/2014/main" id="{8FEDB736-DE28-2440-ACD9-8DDEF80B01E2}"/>
              </a:ext>
            </a:extLst>
          </p:cNvPr>
          <p:cNvSpPr>
            <a:spLocks noChangeShapeType="1"/>
          </p:cNvSpPr>
          <p:nvPr/>
        </p:nvSpPr>
        <p:spPr bwMode="auto">
          <a:xfrm>
            <a:off x="3991708" y="2376854"/>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Line 14">
            <a:extLst>
              <a:ext uri="{FF2B5EF4-FFF2-40B4-BE49-F238E27FC236}">
                <a16:creationId xmlns:a16="http://schemas.microsoft.com/office/drawing/2014/main" id="{42D5CE0C-1EDF-8345-8C90-92C5EEA3392A}"/>
              </a:ext>
            </a:extLst>
          </p:cNvPr>
          <p:cNvSpPr>
            <a:spLocks noChangeShapeType="1"/>
          </p:cNvSpPr>
          <p:nvPr/>
        </p:nvSpPr>
        <p:spPr bwMode="auto">
          <a:xfrm>
            <a:off x="2467708" y="2986454"/>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Line 15">
            <a:extLst>
              <a:ext uri="{FF2B5EF4-FFF2-40B4-BE49-F238E27FC236}">
                <a16:creationId xmlns:a16="http://schemas.microsoft.com/office/drawing/2014/main" id="{3A188EF2-B441-A14B-A13E-A2C1AA14381C}"/>
              </a:ext>
            </a:extLst>
          </p:cNvPr>
          <p:cNvSpPr>
            <a:spLocks noChangeShapeType="1"/>
          </p:cNvSpPr>
          <p:nvPr/>
        </p:nvSpPr>
        <p:spPr bwMode="auto">
          <a:xfrm flipH="1">
            <a:off x="2543908" y="3748454"/>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Line 16">
            <a:extLst>
              <a:ext uri="{FF2B5EF4-FFF2-40B4-BE49-F238E27FC236}">
                <a16:creationId xmlns:a16="http://schemas.microsoft.com/office/drawing/2014/main" id="{9EB7A6A7-04D4-F546-8938-61A797CBDC50}"/>
              </a:ext>
            </a:extLst>
          </p:cNvPr>
          <p:cNvSpPr>
            <a:spLocks noChangeShapeType="1"/>
          </p:cNvSpPr>
          <p:nvPr/>
        </p:nvSpPr>
        <p:spPr bwMode="auto">
          <a:xfrm>
            <a:off x="5363308" y="3062654"/>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Line 17">
            <a:extLst>
              <a:ext uri="{FF2B5EF4-FFF2-40B4-BE49-F238E27FC236}">
                <a16:creationId xmlns:a16="http://schemas.microsoft.com/office/drawing/2014/main" id="{DAA26A1A-647C-1D44-B492-AB5C42CF738E}"/>
              </a:ext>
            </a:extLst>
          </p:cNvPr>
          <p:cNvSpPr>
            <a:spLocks noChangeShapeType="1"/>
          </p:cNvSpPr>
          <p:nvPr/>
        </p:nvSpPr>
        <p:spPr bwMode="auto">
          <a:xfrm flipH="1">
            <a:off x="5515708" y="3824654"/>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Line 18">
            <a:extLst>
              <a:ext uri="{FF2B5EF4-FFF2-40B4-BE49-F238E27FC236}">
                <a16:creationId xmlns:a16="http://schemas.microsoft.com/office/drawing/2014/main" id="{5358A5DB-1A48-C54C-8930-AC7191E1CA63}"/>
              </a:ext>
            </a:extLst>
          </p:cNvPr>
          <p:cNvSpPr>
            <a:spLocks noChangeShapeType="1"/>
          </p:cNvSpPr>
          <p:nvPr/>
        </p:nvSpPr>
        <p:spPr bwMode="auto">
          <a:xfrm>
            <a:off x="5668108" y="4586654"/>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Oval 19">
            <a:extLst>
              <a:ext uri="{FF2B5EF4-FFF2-40B4-BE49-F238E27FC236}">
                <a16:creationId xmlns:a16="http://schemas.microsoft.com/office/drawing/2014/main" id="{EC67C4E9-622F-E54D-9AD7-F48464D4FE04}"/>
              </a:ext>
            </a:extLst>
          </p:cNvPr>
          <p:cNvSpPr>
            <a:spLocks noChangeArrowheads="1"/>
          </p:cNvSpPr>
          <p:nvPr/>
        </p:nvSpPr>
        <p:spPr bwMode="auto">
          <a:xfrm>
            <a:off x="1096108" y="4967654"/>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32</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Line 20">
            <a:extLst>
              <a:ext uri="{FF2B5EF4-FFF2-40B4-BE49-F238E27FC236}">
                <a16:creationId xmlns:a16="http://schemas.microsoft.com/office/drawing/2014/main" id="{C15DC41F-FF7F-A24E-8D3C-7ABF02A96229}"/>
              </a:ext>
            </a:extLst>
          </p:cNvPr>
          <p:cNvSpPr>
            <a:spLocks noChangeShapeType="1"/>
          </p:cNvSpPr>
          <p:nvPr/>
        </p:nvSpPr>
        <p:spPr bwMode="auto">
          <a:xfrm flipH="1">
            <a:off x="1553308" y="4510454"/>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Rectangle 21">
            <a:extLst>
              <a:ext uri="{FF2B5EF4-FFF2-40B4-BE49-F238E27FC236}">
                <a16:creationId xmlns:a16="http://schemas.microsoft.com/office/drawing/2014/main" id="{CBAD61C0-1609-7946-BB48-20624320DE91}"/>
              </a:ext>
            </a:extLst>
          </p:cNvPr>
          <p:cNvSpPr>
            <a:spLocks noChangeArrowheads="1"/>
          </p:cNvSpPr>
          <p:nvPr/>
        </p:nvSpPr>
        <p:spPr bwMode="auto">
          <a:xfrm>
            <a:off x="223291" y="490100"/>
            <a:ext cx="549701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）被删除的结点是</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叶子</a:t>
            </a:r>
            <a:endParaRPr kumimoji="1" lang="zh-CN" altLang="en-US" sz="240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Rectangle 22">
            <a:extLst>
              <a:ext uri="{FF2B5EF4-FFF2-40B4-BE49-F238E27FC236}">
                <a16:creationId xmlns:a16="http://schemas.microsoft.com/office/drawing/2014/main" id="{49AE932F-A7FD-7346-98BD-6BFDADEE7DAB}"/>
              </a:ext>
            </a:extLst>
          </p:cNvPr>
          <p:cNvSpPr>
            <a:spLocks noChangeArrowheads="1"/>
          </p:cNvSpPr>
          <p:nvPr/>
        </p:nvSpPr>
        <p:spPr bwMode="auto">
          <a:xfrm>
            <a:off x="562708" y="2986454"/>
            <a:ext cx="1295400" cy="12192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Rectangle 23">
            <a:extLst>
              <a:ext uri="{FF2B5EF4-FFF2-40B4-BE49-F238E27FC236}">
                <a16:creationId xmlns:a16="http://schemas.microsoft.com/office/drawing/2014/main" id="{387646B2-D0CB-FB4E-B1A5-D10ED261A4B6}"/>
              </a:ext>
            </a:extLst>
          </p:cNvPr>
          <p:cNvSpPr>
            <a:spLocks noChangeArrowheads="1"/>
          </p:cNvSpPr>
          <p:nvPr/>
        </p:nvSpPr>
        <p:spPr bwMode="auto">
          <a:xfrm>
            <a:off x="5668108" y="4586654"/>
            <a:ext cx="1447800" cy="9906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Text Box 24">
            <a:extLst>
              <a:ext uri="{FF2B5EF4-FFF2-40B4-BE49-F238E27FC236}">
                <a16:creationId xmlns:a16="http://schemas.microsoft.com/office/drawing/2014/main" id="{8D331A86-3D23-3242-8CFF-79A5ED4C0979}"/>
              </a:ext>
            </a:extLst>
          </p:cNvPr>
          <p:cNvSpPr txBox="1">
            <a:spLocks noChangeArrowheads="1"/>
          </p:cNvSpPr>
          <p:nvPr/>
        </p:nvSpPr>
        <p:spPr bwMode="auto">
          <a:xfrm>
            <a:off x="1210174" y="1570185"/>
            <a:ext cx="6479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例</a:t>
            </a:r>
            <a:endParaRPr kumimoji="1" lang="en-US" altLang="zh-CN" sz="3600" b="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Text Box 25">
            <a:extLst>
              <a:ext uri="{FF2B5EF4-FFF2-40B4-BE49-F238E27FC236}">
                <a16:creationId xmlns:a16="http://schemas.microsoft.com/office/drawing/2014/main" id="{A25CFBDE-543F-B445-8977-4172547CBBD3}"/>
              </a:ext>
            </a:extLst>
          </p:cNvPr>
          <p:cNvSpPr txBox="1">
            <a:spLocks noChangeArrowheads="1"/>
          </p:cNvSpPr>
          <p:nvPr/>
        </p:nvSpPr>
        <p:spPr bwMode="auto">
          <a:xfrm>
            <a:off x="5347433" y="1354504"/>
            <a:ext cx="34563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被删关键字 </a:t>
            </a:r>
            <a:r>
              <a:rPr kumimoji="1" lang="en-US" altLang="zh-CN"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Freeform 28">
            <a:extLst>
              <a:ext uri="{FF2B5EF4-FFF2-40B4-BE49-F238E27FC236}">
                <a16:creationId xmlns:a16="http://schemas.microsoft.com/office/drawing/2014/main" id="{A575F5D2-9AE7-A248-8B76-2EF4DB6524C7}"/>
              </a:ext>
            </a:extLst>
          </p:cNvPr>
          <p:cNvSpPr>
            <a:spLocks/>
          </p:cNvSpPr>
          <p:nvPr/>
        </p:nvSpPr>
        <p:spPr bwMode="auto">
          <a:xfrm>
            <a:off x="3610708" y="1310054"/>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A5002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66059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9"/>
                                        </p:tgtEl>
                                      </p:cBhvr>
                                    </p:animEffect>
                                    <p:set>
                                      <p:cBhvr>
                                        <p:cTn id="10"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33</a:t>
            </a:fld>
            <a:endParaRPr lang="zh-CN" altLang="en-US" dirty="0"/>
          </a:p>
        </p:txBody>
      </p:sp>
      <p:sp>
        <p:nvSpPr>
          <p:cNvPr id="3" name="Oval 2">
            <a:extLst>
              <a:ext uri="{FF2B5EF4-FFF2-40B4-BE49-F238E27FC236}">
                <a16:creationId xmlns:a16="http://schemas.microsoft.com/office/drawing/2014/main" id="{2F9EE164-0637-2F47-9440-ACBC36B960CC}"/>
              </a:ext>
            </a:extLst>
          </p:cNvPr>
          <p:cNvSpPr>
            <a:spLocks noChangeArrowheads="1"/>
          </p:cNvSpPr>
          <p:nvPr/>
        </p:nvSpPr>
        <p:spPr bwMode="auto">
          <a:xfrm>
            <a:off x="3733800" y="18668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Oval 3">
            <a:extLst>
              <a:ext uri="{FF2B5EF4-FFF2-40B4-BE49-F238E27FC236}">
                <a16:creationId xmlns:a16="http://schemas.microsoft.com/office/drawing/2014/main" id="{78C7D35B-5D3D-DD47-B56C-F7556903E1E1}"/>
              </a:ext>
            </a:extLst>
          </p:cNvPr>
          <p:cNvSpPr>
            <a:spLocks noChangeArrowheads="1"/>
          </p:cNvSpPr>
          <p:nvPr/>
        </p:nvSpPr>
        <p:spPr bwMode="auto">
          <a:xfrm>
            <a:off x="2286000" y="24002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Oval 4">
            <a:extLst>
              <a:ext uri="{FF2B5EF4-FFF2-40B4-BE49-F238E27FC236}">
                <a16:creationId xmlns:a16="http://schemas.microsoft.com/office/drawing/2014/main" id="{DC3B90D2-867B-CD42-B23B-21036816572D}"/>
              </a:ext>
            </a:extLst>
          </p:cNvPr>
          <p:cNvSpPr>
            <a:spLocks noChangeArrowheads="1"/>
          </p:cNvSpPr>
          <p:nvPr/>
        </p:nvSpPr>
        <p:spPr bwMode="auto">
          <a:xfrm>
            <a:off x="5181600" y="24002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5">
            <a:extLst>
              <a:ext uri="{FF2B5EF4-FFF2-40B4-BE49-F238E27FC236}">
                <a16:creationId xmlns:a16="http://schemas.microsoft.com/office/drawing/2014/main" id="{8302FA66-8206-A44F-9947-229E641504AC}"/>
              </a:ext>
            </a:extLst>
          </p:cNvPr>
          <p:cNvSpPr>
            <a:spLocks noChangeArrowheads="1"/>
          </p:cNvSpPr>
          <p:nvPr/>
        </p:nvSpPr>
        <p:spPr bwMode="auto">
          <a:xfrm>
            <a:off x="1143000" y="30860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6">
            <a:extLst>
              <a:ext uri="{FF2B5EF4-FFF2-40B4-BE49-F238E27FC236}">
                <a16:creationId xmlns:a16="http://schemas.microsoft.com/office/drawing/2014/main" id="{28FEB872-DECF-034D-B9BC-6F24D0B26EA2}"/>
              </a:ext>
            </a:extLst>
          </p:cNvPr>
          <p:cNvSpPr>
            <a:spLocks noChangeArrowheads="1"/>
          </p:cNvSpPr>
          <p:nvPr/>
        </p:nvSpPr>
        <p:spPr bwMode="auto">
          <a:xfrm>
            <a:off x="6324600" y="30860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7">
            <a:extLst>
              <a:ext uri="{FF2B5EF4-FFF2-40B4-BE49-F238E27FC236}">
                <a16:creationId xmlns:a16="http://schemas.microsoft.com/office/drawing/2014/main" id="{AC40F6F6-63CF-F946-B62E-5E12BBD92F29}"/>
              </a:ext>
            </a:extLst>
          </p:cNvPr>
          <p:cNvSpPr>
            <a:spLocks noChangeArrowheads="1"/>
          </p:cNvSpPr>
          <p:nvPr/>
        </p:nvSpPr>
        <p:spPr bwMode="auto">
          <a:xfrm>
            <a:off x="5486400" y="39242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8">
            <a:extLst>
              <a:ext uri="{FF2B5EF4-FFF2-40B4-BE49-F238E27FC236}">
                <a16:creationId xmlns:a16="http://schemas.microsoft.com/office/drawing/2014/main" id="{8E07A906-C103-884C-9037-22FC82F2C67E}"/>
              </a:ext>
            </a:extLst>
          </p:cNvPr>
          <p:cNvSpPr>
            <a:spLocks noChangeArrowheads="1"/>
          </p:cNvSpPr>
          <p:nvPr/>
        </p:nvSpPr>
        <p:spPr bwMode="auto">
          <a:xfrm>
            <a:off x="3429000" y="30860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9">
            <a:extLst>
              <a:ext uri="{FF2B5EF4-FFF2-40B4-BE49-F238E27FC236}">
                <a16:creationId xmlns:a16="http://schemas.microsoft.com/office/drawing/2014/main" id="{BCB97ECF-D26A-6F4D-8BA8-BE5F69FFC0F1}"/>
              </a:ext>
            </a:extLst>
          </p:cNvPr>
          <p:cNvSpPr>
            <a:spLocks noChangeArrowheads="1"/>
          </p:cNvSpPr>
          <p:nvPr/>
        </p:nvSpPr>
        <p:spPr bwMode="auto">
          <a:xfrm>
            <a:off x="2514600" y="39242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Oval 10">
            <a:extLst>
              <a:ext uri="{FF2B5EF4-FFF2-40B4-BE49-F238E27FC236}">
                <a16:creationId xmlns:a16="http://schemas.microsoft.com/office/drawing/2014/main" id="{EE7C8B3B-D4AB-9543-A31B-C4BD55A5C469}"/>
              </a:ext>
            </a:extLst>
          </p:cNvPr>
          <p:cNvSpPr>
            <a:spLocks noChangeArrowheads="1"/>
          </p:cNvSpPr>
          <p:nvPr/>
        </p:nvSpPr>
        <p:spPr bwMode="auto">
          <a:xfrm>
            <a:off x="6781800" y="47624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1">
            <a:extLst>
              <a:ext uri="{FF2B5EF4-FFF2-40B4-BE49-F238E27FC236}">
                <a16:creationId xmlns:a16="http://schemas.microsoft.com/office/drawing/2014/main" id="{532C3C4E-D8F7-984A-85E9-71F3F5F7FE9D}"/>
              </a:ext>
            </a:extLst>
          </p:cNvPr>
          <p:cNvSpPr>
            <a:spLocks noChangeShapeType="1"/>
          </p:cNvSpPr>
          <p:nvPr/>
        </p:nvSpPr>
        <p:spPr bwMode="auto">
          <a:xfrm flipH="1">
            <a:off x="2895600" y="2171658"/>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2">
            <a:extLst>
              <a:ext uri="{FF2B5EF4-FFF2-40B4-BE49-F238E27FC236}">
                <a16:creationId xmlns:a16="http://schemas.microsoft.com/office/drawing/2014/main" id="{D6D7A426-C74F-4F4D-AB01-42433CAA4738}"/>
              </a:ext>
            </a:extLst>
          </p:cNvPr>
          <p:cNvSpPr>
            <a:spLocks noChangeShapeType="1"/>
          </p:cNvSpPr>
          <p:nvPr/>
        </p:nvSpPr>
        <p:spPr bwMode="auto">
          <a:xfrm flipH="1">
            <a:off x="1752600" y="2781258"/>
            <a:ext cx="609600" cy="3810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3">
            <a:extLst>
              <a:ext uri="{FF2B5EF4-FFF2-40B4-BE49-F238E27FC236}">
                <a16:creationId xmlns:a16="http://schemas.microsoft.com/office/drawing/2014/main" id="{51D749C4-EC99-D94B-BFF3-A12A1AC3C794}"/>
              </a:ext>
            </a:extLst>
          </p:cNvPr>
          <p:cNvSpPr>
            <a:spLocks noChangeShapeType="1"/>
          </p:cNvSpPr>
          <p:nvPr/>
        </p:nvSpPr>
        <p:spPr bwMode="auto">
          <a:xfrm>
            <a:off x="4419600" y="2171658"/>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Line 14">
            <a:extLst>
              <a:ext uri="{FF2B5EF4-FFF2-40B4-BE49-F238E27FC236}">
                <a16:creationId xmlns:a16="http://schemas.microsoft.com/office/drawing/2014/main" id="{EC03C9FF-1B14-1D4A-8DDA-AC3043DD1429}"/>
              </a:ext>
            </a:extLst>
          </p:cNvPr>
          <p:cNvSpPr>
            <a:spLocks noChangeShapeType="1"/>
          </p:cNvSpPr>
          <p:nvPr/>
        </p:nvSpPr>
        <p:spPr bwMode="auto">
          <a:xfrm>
            <a:off x="2895600" y="2781258"/>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Line 15">
            <a:extLst>
              <a:ext uri="{FF2B5EF4-FFF2-40B4-BE49-F238E27FC236}">
                <a16:creationId xmlns:a16="http://schemas.microsoft.com/office/drawing/2014/main" id="{0FBCC55E-BD92-3F4F-A01E-F9B1119AD18C}"/>
              </a:ext>
            </a:extLst>
          </p:cNvPr>
          <p:cNvSpPr>
            <a:spLocks noChangeShapeType="1"/>
          </p:cNvSpPr>
          <p:nvPr/>
        </p:nvSpPr>
        <p:spPr bwMode="auto">
          <a:xfrm flipH="1">
            <a:off x="2971800" y="3543258"/>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Line 16">
            <a:extLst>
              <a:ext uri="{FF2B5EF4-FFF2-40B4-BE49-F238E27FC236}">
                <a16:creationId xmlns:a16="http://schemas.microsoft.com/office/drawing/2014/main" id="{3176140A-F378-B44C-A7A2-6ACA9A00A1BF}"/>
              </a:ext>
            </a:extLst>
          </p:cNvPr>
          <p:cNvSpPr>
            <a:spLocks noChangeShapeType="1"/>
          </p:cNvSpPr>
          <p:nvPr/>
        </p:nvSpPr>
        <p:spPr bwMode="auto">
          <a:xfrm>
            <a:off x="5791200" y="2857458"/>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Line 17">
            <a:extLst>
              <a:ext uri="{FF2B5EF4-FFF2-40B4-BE49-F238E27FC236}">
                <a16:creationId xmlns:a16="http://schemas.microsoft.com/office/drawing/2014/main" id="{88587EF8-8DB5-5849-AFDF-ADB765891FBE}"/>
              </a:ext>
            </a:extLst>
          </p:cNvPr>
          <p:cNvSpPr>
            <a:spLocks noChangeShapeType="1"/>
          </p:cNvSpPr>
          <p:nvPr/>
        </p:nvSpPr>
        <p:spPr bwMode="auto">
          <a:xfrm flipH="1">
            <a:off x="5943600" y="3619458"/>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Line 18">
            <a:extLst>
              <a:ext uri="{FF2B5EF4-FFF2-40B4-BE49-F238E27FC236}">
                <a16:creationId xmlns:a16="http://schemas.microsoft.com/office/drawing/2014/main" id="{EF859D46-66C4-BB40-AA20-9AF9574AB460}"/>
              </a:ext>
            </a:extLst>
          </p:cNvPr>
          <p:cNvSpPr>
            <a:spLocks noChangeShapeType="1"/>
          </p:cNvSpPr>
          <p:nvPr/>
        </p:nvSpPr>
        <p:spPr bwMode="auto">
          <a:xfrm>
            <a:off x="6096000" y="4381458"/>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Oval 19">
            <a:extLst>
              <a:ext uri="{FF2B5EF4-FFF2-40B4-BE49-F238E27FC236}">
                <a16:creationId xmlns:a16="http://schemas.microsoft.com/office/drawing/2014/main" id="{B6F82B0F-1D8F-8B4E-B61B-D9BD74553BE4}"/>
              </a:ext>
            </a:extLst>
          </p:cNvPr>
          <p:cNvSpPr>
            <a:spLocks noChangeArrowheads="1"/>
          </p:cNvSpPr>
          <p:nvPr/>
        </p:nvSpPr>
        <p:spPr bwMode="auto">
          <a:xfrm>
            <a:off x="1524000" y="4762458"/>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32</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Line 20">
            <a:extLst>
              <a:ext uri="{FF2B5EF4-FFF2-40B4-BE49-F238E27FC236}">
                <a16:creationId xmlns:a16="http://schemas.microsoft.com/office/drawing/2014/main" id="{8AE6322D-CC0C-504A-A037-4F2E5436659B}"/>
              </a:ext>
            </a:extLst>
          </p:cNvPr>
          <p:cNvSpPr>
            <a:spLocks noChangeShapeType="1"/>
          </p:cNvSpPr>
          <p:nvPr/>
        </p:nvSpPr>
        <p:spPr bwMode="auto">
          <a:xfrm flipH="1">
            <a:off x="1981200" y="4305258"/>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Rectangle 21">
            <a:extLst>
              <a:ext uri="{FF2B5EF4-FFF2-40B4-BE49-F238E27FC236}">
                <a16:creationId xmlns:a16="http://schemas.microsoft.com/office/drawing/2014/main" id="{1CFECDAE-6D3B-E542-BCDA-D41380F82DD3}"/>
              </a:ext>
            </a:extLst>
          </p:cNvPr>
          <p:cNvSpPr>
            <a:spLocks noChangeArrowheads="1"/>
          </p:cNvSpPr>
          <p:nvPr/>
        </p:nvSpPr>
        <p:spPr bwMode="auto">
          <a:xfrm>
            <a:off x="182091" y="395832"/>
            <a:ext cx="8725466" cy="693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）被删除结点</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只有左子树</a:t>
            </a:r>
            <a:r>
              <a:rPr kumimoji="1" lang="zh-CN" altLang="en-US" sz="360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或</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只有右子树</a:t>
            </a:r>
            <a:endParaRPr kumimoji="1" lang="zh-CN" altLang="en-US" sz="24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AutoShape 22">
            <a:extLst>
              <a:ext uri="{FF2B5EF4-FFF2-40B4-BE49-F238E27FC236}">
                <a16:creationId xmlns:a16="http://schemas.microsoft.com/office/drawing/2014/main" id="{734CF606-5B40-BA4F-86FC-23FB04287F3B}"/>
              </a:ext>
            </a:extLst>
          </p:cNvPr>
          <p:cNvSpPr>
            <a:spLocks noChangeArrowheads="1"/>
          </p:cNvSpPr>
          <p:nvPr/>
        </p:nvSpPr>
        <p:spPr bwMode="auto">
          <a:xfrm>
            <a:off x="2895600" y="2781258"/>
            <a:ext cx="152400" cy="1143000"/>
          </a:xfrm>
          <a:prstGeom prst="downArrow">
            <a:avLst>
              <a:gd name="adj1" fmla="val 50000"/>
              <a:gd name="adj2" fmla="val 187500"/>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Rectangle 23">
            <a:extLst>
              <a:ext uri="{FF2B5EF4-FFF2-40B4-BE49-F238E27FC236}">
                <a16:creationId xmlns:a16="http://schemas.microsoft.com/office/drawing/2014/main" id="{E140D03E-69B1-AC4F-A936-0E20045FC82D}"/>
              </a:ext>
            </a:extLst>
          </p:cNvPr>
          <p:cNvSpPr>
            <a:spLocks noChangeArrowheads="1"/>
          </p:cNvSpPr>
          <p:nvPr/>
        </p:nvSpPr>
        <p:spPr bwMode="auto">
          <a:xfrm>
            <a:off x="3048000" y="2781258"/>
            <a:ext cx="1143000" cy="11430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Rectangle 25">
            <a:extLst>
              <a:ext uri="{FF2B5EF4-FFF2-40B4-BE49-F238E27FC236}">
                <a16:creationId xmlns:a16="http://schemas.microsoft.com/office/drawing/2014/main" id="{BC422B0E-76F2-E146-9E4A-2A8DA1787FDE}"/>
              </a:ext>
            </a:extLst>
          </p:cNvPr>
          <p:cNvSpPr>
            <a:spLocks noChangeArrowheads="1"/>
          </p:cNvSpPr>
          <p:nvPr/>
        </p:nvSpPr>
        <p:spPr bwMode="auto">
          <a:xfrm>
            <a:off x="5105400" y="2324058"/>
            <a:ext cx="838200" cy="685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Text Box 27">
            <a:extLst>
              <a:ext uri="{FF2B5EF4-FFF2-40B4-BE49-F238E27FC236}">
                <a16:creationId xmlns:a16="http://schemas.microsoft.com/office/drawing/2014/main" id="{92843A07-60F1-A146-A042-094B61BFB2C4}"/>
              </a:ext>
            </a:extLst>
          </p:cNvPr>
          <p:cNvSpPr txBox="1">
            <a:spLocks noChangeArrowheads="1"/>
          </p:cNvSpPr>
          <p:nvPr/>
        </p:nvSpPr>
        <p:spPr bwMode="auto">
          <a:xfrm>
            <a:off x="888023" y="5295858"/>
            <a:ext cx="7367954" cy="121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其父亲结点的相应指针域的值改为 “指向被删除结点的左子树或右子树”。</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Freeform 28">
            <a:extLst>
              <a:ext uri="{FF2B5EF4-FFF2-40B4-BE49-F238E27FC236}">
                <a16:creationId xmlns:a16="http://schemas.microsoft.com/office/drawing/2014/main" id="{2D8FEDC1-EB84-F043-9B0C-1F274D777B5F}"/>
              </a:ext>
            </a:extLst>
          </p:cNvPr>
          <p:cNvSpPr>
            <a:spLocks/>
          </p:cNvSpPr>
          <p:nvPr/>
        </p:nvSpPr>
        <p:spPr bwMode="auto">
          <a:xfrm>
            <a:off x="4038600" y="1104858"/>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A5002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8" name="Text Box 29">
            <a:extLst>
              <a:ext uri="{FF2B5EF4-FFF2-40B4-BE49-F238E27FC236}">
                <a16:creationId xmlns:a16="http://schemas.microsoft.com/office/drawing/2014/main" id="{E7AA6A5B-BC34-764E-A3D3-2CA549BCEDF4}"/>
              </a:ext>
            </a:extLst>
          </p:cNvPr>
          <p:cNvSpPr txBox="1">
            <a:spLocks noChangeArrowheads="1"/>
          </p:cNvSpPr>
          <p:nvPr/>
        </p:nvSpPr>
        <p:spPr bwMode="auto">
          <a:xfrm>
            <a:off x="5486400" y="958850"/>
            <a:ext cx="34563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被删关键字 </a:t>
            </a:r>
            <a:r>
              <a:rPr kumimoji="1" lang="en-US" altLang="zh-CN"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51494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500"/>
                                        <p:tgtEl>
                                          <p:spTgt spid="27"/>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499"/>
                                          </p:stCondLst>
                                        </p:cTn>
                                        <p:tgtEl>
                                          <p:spTgt spid="4"/>
                                        </p:tgtEl>
                                        <p:attrNameLst>
                                          <p:attrName>style.visibility</p:attrName>
                                        </p:attrNameLst>
                                      </p:cBhvr>
                                      <p:to>
                                        <p:strVal val="visible"/>
                                      </p:to>
                                    </p:se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499"/>
                                          </p:stCondLst>
                                        </p:cTn>
                                        <p:tgtEl>
                                          <p:spTgt spid="5"/>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499"/>
                                          </p:stCondLst>
                                        </p:cTn>
                                        <p:tgtEl>
                                          <p:spTgt spid="6"/>
                                        </p:tgtEl>
                                        <p:attrNameLst>
                                          <p:attrName>style.visibility</p:attrName>
                                        </p:attrNameLst>
                                      </p:cBhvr>
                                      <p:to>
                                        <p:strVal val="visible"/>
                                      </p:to>
                                    </p:se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499"/>
                                          </p:stCondLst>
                                        </p:cTn>
                                        <p:tgtEl>
                                          <p:spTgt spid="7"/>
                                        </p:tgtEl>
                                        <p:attrNameLst>
                                          <p:attrName>style.visibility</p:attrName>
                                        </p:attrNameLst>
                                      </p:cBhvr>
                                      <p:to>
                                        <p:strVal val="visible"/>
                                      </p:to>
                                    </p:set>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499"/>
                                          </p:stCondLst>
                                        </p:cTn>
                                        <p:tgtEl>
                                          <p:spTgt spid="8"/>
                                        </p:tgtEl>
                                        <p:attrNameLst>
                                          <p:attrName>style.visibility</p:attrName>
                                        </p:attrNameLst>
                                      </p:cBhvr>
                                      <p:to>
                                        <p:strVal val="visible"/>
                                      </p:to>
                                    </p:set>
                                  </p:childTnLst>
                                </p:cTn>
                              </p:par>
                            </p:childTnLst>
                          </p:cTn>
                        </p:par>
                        <p:par>
                          <p:cTn id="33" fill="hold">
                            <p:stCondLst>
                              <p:cond delay="3500"/>
                            </p:stCondLst>
                            <p:childTnLst>
                              <p:par>
                                <p:cTn id="34" presetID="1" presetClass="entr" presetSubtype="0" fill="hold" grpId="0" nodeType="afterEffect">
                                  <p:stCondLst>
                                    <p:cond delay="0"/>
                                  </p:stCondLst>
                                  <p:childTnLst>
                                    <p:set>
                                      <p:cBhvr>
                                        <p:cTn id="35" dur="1" fill="hold">
                                          <p:stCondLst>
                                            <p:cond delay="499"/>
                                          </p:stCondLst>
                                        </p:cTn>
                                        <p:tgtEl>
                                          <p:spTgt spid="9"/>
                                        </p:tgtEl>
                                        <p:attrNameLst>
                                          <p:attrName>style.visibility</p:attrName>
                                        </p:attrNameLst>
                                      </p:cBhvr>
                                      <p:to>
                                        <p:strVal val="visible"/>
                                      </p:to>
                                    </p:set>
                                  </p:childTnLst>
                                </p:cTn>
                              </p:par>
                            </p:childTnLst>
                          </p:cTn>
                        </p:par>
                        <p:par>
                          <p:cTn id="36" fill="hold">
                            <p:stCondLst>
                              <p:cond delay="4000"/>
                            </p:stCondLst>
                            <p:childTnLst>
                              <p:par>
                                <p:cTn id="37" presetID="1" presetClass="entr" presetSubtype="0" fill="hold" grpId="0" nodeType="afterEffect">
                                  <p:stCondLst>
                                    <p:cond delay="0"/>
                                  </p:stCondLst>
                                  <p:childTnLst>
                                    <p:set>
                                      <p:cBhvr>
                                        <p:cTn id="38" dur="1" fill="hold">
                                          <p:stCondLst>
                                            <p:cond delay="499"/>
                                          </p:stCondLst>
                                        </p:cTn>
                                        <p:tgtEl>
                                          <p:spTgt spid="10"/>
                                        </p:tgtEl>
                                        <p:attrNameLst>
                                          <p:attrName>style.visibility</p:attrName>
                                        </p:attrNameLst>
                                      </p:cBhvr>
                                      <p:to>
                                        <p:strVal val="visible"/>
                                      </p:to>
                                    </p:set>
                                  </p:childTnLst>
                                </p:cTn>
                              </p:par>
                            </p:childTnLst>
                          </p:cTn>
                        </p:par>
                        <p:par>
                          <p:cTn id="39" fill="hold">
                            <p:stCondLst>
                              <p:cond delay="4500"/>
                            </p:stCondLst>
                            <p:childTnLst>
                              <p:par>
                                <p:cTn id="40" presetID="1" presetClass="entr" presetSubtype="0" fill="hold" grpId="0" nodeType="afterEffect">
                                  <p:stCondLst>
                                    <p:cond delay="0"/>
                                  </p:stCondLst>
                                  <p:childTnLst>
                                    <p:set>
                                      <p:cBhvr>
                                        <p:cTn id="41" dur="1" fill="hold">
                                          <p:stCondLst>
                                            <p:cond delay="499"/>
                                          </p:stCondLst>
                                        </p:cTn>
                                        <p:tgtEl>
                                          <p:spTgt spid="20"/>
                                        </p:tgtEl>
                                        <p:attrNameLst>
                                          <p:attrName>style.visibility</p:attrName>
                                        </p:attrNameLst>
                                      </p:cBhvr>
                                      <p:to>
                                        <p:strVal val="visible"/>
                                      </p:to>
                                    </p:set>
                                  </p:childTnLst>
                                </p:cTn>
                              </p:par>
                            </p:childTnLst>
                          </p:cTn>
                        </p:par>
                        <p:par>
                          <p:cTn id="42" fill="hold">
                            <p:stCondLst>
                              <p:cond delay="5000"/>
                            </p:stCondLst>
                            <p:childTnLst>
                              <p:par>
                                <p:cTn id="43" presetID="1" presetClass="entr" presetSubtype="0" fill="hold" grpId="0" nodeType="afterEffect">
                                  <p:stCondLst>
                                    <p:cond delay="0"/>
                                  </p:stCondLst>
                                  <p:childTnLst>
                                    <p:set>
                                      <p:cBhvr>
                                        <p:cTn id="44" dur="1" fill="hold">
                                          <p:stCondLst>
                                            <p:cond delay="499"/>
                                          </p:stCondLst>
                                        </p:cTn>
                                        <p:tgtEl>
                                          <p:spTgt spid="11"/>
                                        </p:tgtEl>
                                        <p:attrNameLst>
                                          <p:attrName>style.visibility</p:attrName>
                                        </p:attrNameLst>
                                      </p:cBhvr>
                                      <p:to>
                                        <p:strVal val="visible"/>
                                      </p:to>
                                    </p:set>
                                  </p:childTnLst>
                                </p:cTn>
                              </p:par>
                            </p:childTnLst>
                          </p:cTn>
                        </p:par>
                        <p:par>
                          <p:cTn id="45" fill="hold">
                            <p:stCondLst>
                              <p:cond delay="5500"/>
                            </p:stCondLst>
                            <p:childTnLst>
                              <p:par>
                                <p:cTn id="46" presetID="1" presetClass="entr" presetSubtype="0" fill="hold" nodeType="afterEffect">
                                  <p:stCondLst>
                                    <p:cond delay="0"/>
                                  </p:stCondLst>
                                  <p:childTnLst>
                                    <p:set>
                                      <p:cBhvr>
                                        <p:cTn id="47" dur="1" fill="hold">
                                          <p:stCondLst>
                                            <p:cond delay="499"/>
                                          </p:stCondLst>
                                        </p:cTn>
                                        <p:tgtEl>
                                          <p:spTgt spid="12"/>
                                        </p:tgtEl>
                                        <p:attrNameLst>
                                          <p:attrName>style.visibility</p:attrName>
                                        </p:attrNameLst>
                                      </p:cBhvr>
                                      <p:to>
                                        <p:strVal val="visible"/>
                                      </p:to>
                                    </p:set>
                                  </p:childTnLst>
                                </p:cTn>
                              </p:par>
                            </p:childTnLst>
                          </p:cTn>
                        </p:par>
                        <p:par>
                          <p:cTn id="48" fill="hold">
                            <p:stCondLst>
                              <p:cond delay="6000"/>
                            </p:stCondLst>
                            <p:childTnLst>
                              <p:par>
                                <p:cTn id="49" presetID="1" presetClass="entr" presetSubtype="0" fill="hold" nodeType="afterEffect">
                                  <p:stCondLst>
                                    <p:cond delay="0"/>
                                  </p:stCondLst>
                                  <p:childTnLst>
                                    <p:set>
                                      <p:cBhvr>
                                        <p:cTn id="50" dur="1" fill="hold">
                                          <p:stCondLst>
                                            <p:cond delay="499"/>
                                          </p:stCondLst>
                                        </p:cTn>
                                        <p:tgtEl>
                                          <p:spTgt spid="13"/>
                                        </p:tgtEl>
                                        <p:attrNameLst>
                                          <p:attrName>style.visibility</p:attrName>
                                        </p:attrNameLst>
                                      </p:cBhvr>
                                      <p:to>
                                        <p:strVal val="visible"/>
                                      </p:to>
                                    </p:set>
                                  </p:childTnLst>
                                </p:cTn>
                              </p:par>
                            </p:childTnLst>
                          </p:cTn>
                        </p:par>
                        <p:par>
                          <p:cTn id="51" fill="hold">
                            <p:stCondLst>
                              <p:cond delay="6500"/>
                            </p:stCondLst>
                            <p:childTnLst>
                              <p:par>
                                <p:cTn id="52" presetID="1" presetClass="entr" presetSubtype="0" fill="hold" nodeType="afterEffect">
                                  <p:stCondLst>
                                    <p:cond delay="0"/>
                                  </p:stCondLst>
                                  <p:childTnLst>
                                    <p:set>
                                      <p:cBhvr>
                                        <p:cTn id="53" dur="1" fill="hold">
                                          <p:stCondLst>
                                            <p:cond delay="499"/>
                                          </p:stCondLst>
                                        </p:cTn>
                                        <p:tgtEl>
                                          <p:spTgt spid="14"/>
                                        </p:tgtEl>
                                        <p:attrNameLst>
                                          <p:attrName>style.visibility</p:attrName>
                                        </p:attrNameLst>
                                      </p:cBhvr>
                                      <p:to>
                                        <p:strVal val="visible"/>
                                      </p:to>
                                    </p:set>
                                  </p:childTnLst>
                                </p:cTn>
                              </p:par>
                            </p:childTnLst>
                          </p:cTn>
                        </p:par>
                        <p:par>
                          <p:cTn id="54" fill="hold">
                            <p:stCondLst>
                              <p:cond delay="7000"/>
                            </p:stCondLst>
                            <p:childTnLst>
                              <p:par>
                                <p:cTn id="55" presetID="1" presetClass="entr" presetSubtype="0" fill="hold" nodeType="afterEffect">
                                  <p:stCondLst>
                                    <p:cond delay="0"/>
                                  </p:stCondLst>
                                  <p:childTnLst>
                                    <p:set>
                                      <p:cBhvr>
                                        <p:cTn id="56" dur="1" fill="hold">
                                          <p:stCondLst>
                                            <p:cond delay="499"/>
                                          </p:stCondLst>
                                        </p:cTn>
                                        <p:tgtEl>
                                          <p:spTgt spid="15"/>
                                        </p:tgtEl>
                                        <p:attrNameLst>
                                          <p:attrName>style.visibility</p:attrName>
                                        </p:attrNameLst>
                                      </p:cBhvr>
                                      <p:to>
                                        <p:strVal val="visible"/>
                                      </p:to>
                                    </p:set>
                                  </p:childTnLst>
                                </p:cTn>
                              </p:par>
                            </p:childTnLst>
                          </p:cTn>
                        </p:par>
                        <p:par>
                          <p:cTn id="57" fill="hold">
                            <p:stCondLst>
                              <p:cond delay="7500"/>
                            </p:stCondLst>
                            <p:childTnLst>
                              <p:par>
                                <p:cTn id="58" presetID="1" presetClass="entr" presetSubtype="0" fill="hold" nodeType="afterEffect">
                                  <p:stCondLst>
                                    <p:cond delay="0"/>
                                  </p:stCondLst>
                                  <p:childTnLst>
                                    <p:set>
                                      <p:cBhvr>
                                        <p:cTn id="59" dur="1" fill="hold">
                                          <p:stCondLst>
                                            <p:cond delay="499"/>
                                          </p:stCondLst>
                                        </p:cTn>
                                        <p:tgtEl>
                                          <p:spTgt spid="16"/>
                                        </p:tgtEl>
                                        <p:attrNameLst>
                                          <p:attrName>style.visibility</p:attrName>
                                        </p:attrNameLst>
                                      </p:cBhvr>
                                      <p:to>
                                        <p:strVal val="visible"/>
                                      </p:to>
                                    </p:set>
                                  </p:childTnLst>
                                </p:cTn>
                              </p:par>
                            </p:childTnLst>
                          </p:cTn>
                        </p:par>
                        <p:par>
                          <p:cTn id="60" fill="hold">
                            <p:stCondLst>
                              <p:cond delay="8000"/>
                            </p:stCondLst>
                            <p:childTnLst>
                              <p:par>
                                <p:cTn id="61" presetID="1" presetClass="entr" presetSubtype="0" fill="hold" nodeType="afterEffect">
                                  <p:stCondLst>
                                    <p:cond delay="0"/>
                                  </p:stCondLst>
                                  <p:childTnLst>
                                    <p:set>
                                      <p:cBhvr>
                                        <p:cTn id="62" dur="1" fill="hold">
                                          <p:stCondLst>
                                            <p:cond delay="499"/>
                                          </p:stCondLst>
                                        </p:cTn>
                                        <p:tgtEl>
                                          <p:spTgt spid="21"/>
                                        </p:tgtEl>
                                        <p:attrNameLst>
                                          <p:attrName>style.visibility</p:attrName>
                                        </p:attrNameLst>
                                      </p:cBhvr>
                                      <p:to>
                                        <p:strVal val="visible"/>
                                      </p:to>
                                    </p:set>
                                  </p:childTnLst>
                                </p:cTn>
                              </p:par>
                            </p:childTnLst>
                          </p:cTn>
                        </p:par>
                        <p:par>
                          <p:cTn id="63" fill="hold">
                            <p:stCondLst>
                              <p:cond delay="8500"/>
                            </p:stCondLst>
                            <p:childTnLst>
                              <p:par>
                                <p:cTn id="64" presetID="1" presetClass="entr" presetSubtype="0" fill="hold" nodeType="afterEffect">
                                  <p:stCondLst>
                                    <p:cond delay="0"/>
                                  </p:stCondLst>
                                  <p:childTnLst>
                                    <p:set>
                                      <p:cBhvr>
                                        <p:cTn id="65" dur="1" fill="hold">
                                          <p:stCondLst>
                                            <p:cond delay="499"/>
                                          </p:stCondLst>
                                        </p:cTn>
                                        <p:tgtEl>
                                          <p:spTgt spid="17"/>
                                        </p:tgtEl>
                                        <p:attrNameLst>
                                          <p:attrName>style.visibility</p:attrName>
                                        </p:attrNameLst>
                                      </p:cBhvr>
                                      <p:to>
                                        <p:strVal val="visible"/>
                                      </p:to>
                                    </p:set>
                                  </p:childTnLst>
                                </p:cTn>
                              </p:par>
                            </p:childTnLst>
                          </p:cTn>
                        </p:par>
                        <p:par>
                          <p:cTn id="66" fill="hold">
                            <p:stCondLst>
                              <p:cond delay="9000"/>
                            </p:stCondLst>
                            <p:childTnLst>
                              <p:par>
                                <p:cTn id="67" presetID="1" presetClass="entr" presetSubtype="0" fill="hold" nodeType="afterEffect">
                                  <p:stCondLst>
                                    <p:cond delay="0"/>
                                  </p:stCondLst>
                                  <p:childTnLst>
                                    <p:set>
                                      <p:cBhvr>
                                        <p:cTn id="68" dur="1" fill="hold">
                                          <p:stCondLst>
                                            <p:cond delay="499"/>
                                          </p:stCondLst>
                                        </p:cTn>
                                        <p:tgtEl>
                                          <p:spTgt spid="18"/>
                                        </p:tgtEl>
                                        <p:attrNameLst>
                                          <p:attrName>style.visibility</p:attrName>
                                        </p:attrNameLst>
                                      </p:cBhvr>
                                      <p:to>
                                        <p:strVal val="visible"/>
                                      </p:to>
                                    </p:set>
                                  </p:childTnLst>
                                </p:cTn>
                              </p:par>
                            </p:childTnLst>
                          </p:cTn>
                        </p:par>
                        <p:par>
                          <p:cTn id="69" fill="hold">
                            <p:stCondLst>
                              <p:cond delay="9500"/>
                            </p:stCondLst>
                            <p:childTnLst>
                              <p:par>
                                <p:cTn id="70" presetID="1" presetClass="entr" presetSubtype="0" fill="hold" nodeType="afterEffect">
                                  <p:stCondLst>
                                    <p:cond delay="0"/>
                                  </p:stCondLst>
                                  <p:childTnLst>
                                    <p:set>
                                      <p:cBhvr>
                                        <p:cTn id="71" dur="1" fill="hold">
                                          <p:stCondLst>
                                            <p:cond delay="499"/>
                                          </p:stCondLst>
                                        </p:cTn>
                                        <p:tgtEl>
                                          <p:spTgt spid="19"/>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 presetClass="entr" presetSubtype="1"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fill="hold"/>
                                        <p:tgtEl>
                                          <p:spTgt spid="28"/>
                                        </p:tgtEl>
                                        <p:attrNameLst>
                                          <p:attrName>ppt_x</p:attrName>
                                        </p:attrNameLst>
                                      </p:cBhvr>
                                      <p:tavLst>
                                        <p:tav tm="0">
                                          <p:val>
                                            <p:strVal val="#ppt_x"/>
                                          </p:val>
                                        </p:tav>
                                        <p:tav tm="100000">
                                          <p:val>
                                            <p:strVal val="#ppt_x"/>
                                          </p:val>
                                        </p:tav>
                                      </p:tavLst>
                                    </p:anim>
                                    <p:anim calcmode="lin" valueType="num">
                                      <p:cBhvr additive="base">
                                        <p:cTn id="77"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up)">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9"/>
                                        </p:tgtEl>
                                      </p:cBhvr>
                                    </p:animEffect>
                                    <p:set>
                                      <p:cBhvr>
                                        <p:cTn id="87" dur="1" fill="hold">
                                          <p:stCondLst>
                                            <p:cond delay="499"/>
                                          </p:stCondLst>
                                        </p:cTn>
                                        <p:tgtEl>
                                          <p:spTgt spid="9"/>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15"/>
                                        </p:tgtEl>
                                      </p:cBhvr>
                                    </p:animEffect>
                                    <p:set>
                                      <p:cBhvr>
                                        <p:cTn id="90" dur="1" fill="hold">
                                          <p:stCondLst>
                                            <p:cond delay="499"/>
                                          </p:stCondLst>
                                        </p:cTn>
                                        <p:tgtEl>
                                          <p:spTgt spid="15"/>
                                        </p:tgtEl>
                                        <p:attrNameLst>
                                          <p:attrName>style.visibility</p:attrName>
                                        </p:attrNameLst>
                                      </p:cBhvr>
                                      <p:to>
                                        <p:strVal val="hidden"/>
                                      </p:to>
                                    </p:set>
                                  </p:childTnLst>
                                </p:cTn>
                              </p:par>
                              <p:par>
                                <p:cTn id="91" presetID="10" presetClass="exit" presetSubtype="0" fill="hold" grpId="0" nodeType="withEffect">
                                  <p:stCondLst>
                                    <p:cond delay="0"/>
                                  </p:stCondLst>
                                  <p:childTnLst>
                                    <p:animEffect transition="out" filter="fade">
                                      <p:cBhvr>
                                        <p:cTn id="92" dur="500"/>
                                        <p:tgtEl>
                                          <p:spTgt spid="16"/>
                                        </p:tgtEl>
                                      </p:cBhvr>
                                    </p:animEffect>
                                    <p:set>
                                      <p:cBhvr>
                                        <p:cTn id="93" dur="1" fill="hold">
                                          <p:stCondLst>
                                            <p:cond delay="499"/>
                                          </p:stCondLst>
                                        </p:cTn>
                                        <p:tgtEl>
                                          <p:spTgt spid="16"/>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9" grpId="1" animBg="1"/>
      <p:bldP spid="10" grpId="0" animBg="1" autoUpdateAnimBg="0"/>
      <p:bldP spid="11" grpId="0" animBg="1" autoUpdateAnimBg="0"/>
      <p:bldP spid="15" grpId="0" animBg="1"/>
      <p:bldP spid="16" grpId="0" animBg="1"/>
      <p:bldP spid="20" grpId="0" animBg="1" autoUpdateAnimBg="0"/>
      <p:bldP spid="22" grpId="0" autoUpdateAnimBg="0"/>
      <p:bldP spid="26" grpId="0" autoUpdateAnimBg="0"/>
      <p:bldP spid="28"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34</a:t>
            </a:fld>
            <a:endParaRPr lang="zh-CN" altLang="en-US" dirty="0"/>
          </a:p>
        </p:txBody>
      </p:sp>
      <p:sp>
        <p:nvSpPr>
          <p:cNvPr id="3" name="Oval 2">
            <a:extLst>
              <a:ext uri="{FF2B5EF4-FFF2-40B4-BE49-F238E27FC236}">
                <a16:creationId xmlns:a16="http://schemas.microsoft.com/office/drawing/2014/main" id="{FFB456AC-DFA2-444E-8403-655201228382}"/>
              </a:ext>
            </a:extLst>
          </p:cNvPr>
          <p:cNvSpPr>
            <a:spLocks noChangeArrowheads="1"/>
          </p:cNvSpPr>
          <p:nvPr/>
        </p:nvSpPr>
        <p:spPr bwMode="auto">
          <a:xfrm>
            <a:off x="3551709" y="17097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Oval 3">
            <a:extLst>
              <a:ext uri="{FF2B5EF4-FFF2-40B4-BE49-F238E27FC236}">
                <a16:creationId xmlns:a16="http://schemas.microsoft.com/office/drawing/2014/main" id="{E161CE78-0A23-1745-831D-1FA049E1F954}"/>
              </a:ext>
            </a:extLst>
          </p:cNvPr>
          <p:cNvSpPr>
            <a:spLocks noChangeArrowheads="1"/>
          </p:cNvSpPr>
          <p:nvPr/>
        </p:nvSpPr>
        <p:spPr bwMode="auto">
          <a:xfrm>
            <a:off x="2103909" y="22431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Oval 4">
            <a:extLst>
              <a:ext uri="{FF2B5EF4-FFF2-40B4-BE49-F238E27FC236}">
                <a16:creationId xmlns:a16="http://schemas.microsoft.com/office/drawing/2014/main" id="{812115DA-8B68-384E-9575-FEEF7708C817}"/>
              </a:ext>
            </a:extLst>
          </p:cNvPr>
          <p:cNvSpPr>
            <a:spLocks noChangeArrowheads="1"/>
          </p:cNvSpPr>
          <p:nvPr/>
        </p:nvSpPr>
        <p:spPr bwMode="auto">
          <a:xfrm>
            <a:off x="4999509" y="22431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5">
            <a:extLst>
              <a:ext uri="{FF2B5EF4-FFF2-40B4-BE49-F238E27FC236}">
                <a16:creationId xmlns:a16="http://schemas.microsoft.com/office/drawing/2014/main" id="{31C7F679-780A-B444-BA5B-19368362E6D9}"/>
              </a:ext>
            </a:extLst>
          </p:cNvPr>
          <p:cNvSpPr>
            <a:spLocks noChangeArrowheads="1"/>
          </p:cNvSpPr>
          <p:nvPr/>
        </p:nvSpPr>
        <p:spPr bwMode="auto">
          <a:xfrm>
            <a:off x="960909" y="29289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6">
            <a:extLst>
              <a:ext uri="{FF2B5EF4-FFF2-40B4-BE49-F238E27FC236}">
                <a16:creationId xmlns:a16="http://schemas.microsoft.com/office/drawing/2014/main" id="{978DF0BA-5AAA-F944-B668-43134351BA33}"/>
              </a:ext>
            </a:extLst>
          </p:cNvPr>
          <p:cNvSpPr>
            <a:spLocks noChangeArrowheads="1"/>
          </p:cNvSpPr>
          <p:nvPr/>
        </p:nvSpPr>
        <p:spPr bwMode="auto">
          <a:xfrm>
            <a:off x="6142509" y="29289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7">
            <a:extLst>
              <a:ext uri="{FF2B5EF4-FFF2-40B4-BE49-F238E27FC236}">
                <a16:creationId xmlns:a16="http://schemas.microsoft.com/office/drawing/2014/main" id="{E10503D0-75D2-504A-97CD-76CB3A43C491}"/>
              </a:ext>
            </a:extLst>
          </p:cNvPr>
          <p:cNvSpPr>
            <a:spLocks noChangeArrowheads="1"/>
          </p:cNvSpPr>
          <p:nvPr/>
        </p:nvSpPr>
        <p:spPr bwMode="auto">
          <a:xfrm>
            <a:off x="5304309" y="37671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8">
            <a:extLst>
              <a:ext uri="{FF2B5EF4-FFF2-40B4-BE49-F238E27FC236}">
                <a16:creationId xmlns:a16="http://schemas.microsoft.com/office/drawing/2014/main" id="{583F2CAB-D3E7-8343-8DAB-6C1EF9A282F8}"/>
              </a:ext>
            </a:extLst>
          </p:cNvPr>
          <p:cNvSpPr>
            <a:spLocks noChangeArrowheads="1"/>
          </p:cNvSpPr>
          <p:nvPr/>
        </p:nvSpPr>
        <p:spPr bwMode="auto">
          <a:xfrm>
            <a:off x="3246909" y="29289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9">
            <a:extLst>
              <a:ext uri="{FF2B5EF4-FFF2-40B4-BE49-F238E27FC236}">
                <a16:creationId xmlns:a16="http://schemas.microsoft.com/office/drawing/2014/main" id="{EE293D77-2428-9142-B975-756F148EADFE}"/>
              </a:ext>
            </a:extLst>
          </p:cNvPr>
          <p:cNvSpPr>
            <a:spLocks noChangeArrowheads="1"/>
          </p:cNvSpPr>
          <p:nvPr/>
        </p:nvSpPr>
        <p:spPr bwMode="auto">
          <a:xfrm>
            <a:off x="2332509" y="37671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Oval 10">
            <a:extLst>
              <a:ext uri="{FF2B5EF4-FFF2-40B4-BE49-F238E27FC236}">
                <a16:creationId xmlns:a16="http://schemas.microsoft.com/office/drawing/2014/main" id="{E86AA0C7-366C-C74C-8A68-869926AA0550}"/>
              </a:ext>
            </a:extLst>
          </p:cNvPr>
          <p:cNvSpPr>
            <a:spLocks noChangeArrowheads="1"/>
          </p:cNvSpPr>
          <p:nvPr/>
        </p:nvSpPr>
        <p:spPr bwMode="auto">
          <a:xfrm>
            <a:off x="6599709" y="46053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1">
            <a:extLst>
              <a:ext uri="{FF2B5EF4-FFF2-40B4-BE49-F238E27FC236}">
                <a16:creationId xmlns:a16="http://schemas.microsoft.com/office/drawing/2014/main" id="{2ABF92EC-E2FF-E04B-ACC6-62571E1DF567}"/>
              </a:ext>
            </a:extLst>
          </p:cNvPr>
          <p:cNvSpPr>
            <a:spLocks noChangeShapeType="1"/>
          </p:cNvSpPr>
          <p:nvPr/>
        </p:nvSpPr>
        <p:spPr bwMode="auto">
          <a:xfrm flipH="1">
            <a:off x="2713509" y="2014509"/>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2">
            <a:extLst>
              <a:ext uri="{FF2B5EF4-FFF2-40B4-BE49-F238E27FC236}">
                <a16:creationId xmlns:a16="http://schemas.microsoft.com/office/drawing/2014/main" id="{6C369F63-AFFD-B14C-B95B-C4C6FDE2A503}"/>
              </a:ext>
            </a:extLst>
          </p:cNvPr>
          <p:cNvSpPr>
            <a:spLocks noChangeShapeType="1"/>
          </p:cNvSpPr>
          <p:nvPr/>
        </p:nvSpPr>
        <p:spPr bwMode="auto">
          <a:xfrm flipH="1">
            <a:off x="1570509" y="2624109"/>
            <a:ext cx="609600" cy="3810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3">
            <a:extLst>
              <a:ext uri="{FF2B5EF4-FFF2-40B4-BE49-F238E27FC236}">
                <a16:creationId xmlns:a16="http://schemas.microsoft.com/office/drawing/2014/main" id="{2849EDBB-A6E6-E748-BF40-5185D846056D}"/>
              </a:ext>
            </a:extLst>
          </p:cNvPr>
          <p:cNvSpPr>
            <a:spLocks noChangeShapeType="1"/>
          </p:cNvSpPr>
          <p:nvPr/>
        </p:nvSpPr>
        <p:spPr bwMode="auto">
          <a:xfrm>
            <a:off x="4237509" y="2014509"/>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Line 14">
            <a:extLst>
              <a:ext uri="{FF2B5EF4-FFF2-40B4-BE49-F238E27FC236}">
                <a16:creationId xmlns:a16="http://schemas.microsoft.com/office/drawing/2014/main" id="{14E55F04-7B66-7E45-B764-D545A9A185EB}"/>
              </a:ext>
            </a:extLst>
          </p:cNvPr>
          <p:cNvSpPr>
            <a:spLocks noChangeShapeType="1"/>
          </p:cNvSpPr>
          <p:nvPr/>
        </p:nvSpPr>
        <p:spPr bwMode="auto">
          <a:xfrm>
            <a:off x="2713509" y="2624109"/>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Line 15">
            <a:extLst>
              <a:ext uri="{FF2B5EF4-FFF2-40B4-BE49-F238E27FC236}">
                <a16:creationId xmlns:a16="http://schemas.microsoft.com/office/drawing/2014/main" id="{61524018-00D7-C04A-8401-B7E624B08018}"/>
              </a:ext>
            </a:extLst>
          </p:cNvPr>
          <p:cNvSpPr>
            <a:spLocks noChangeShapeType="1"/>
          </p:cNvSpPr>
          <p:nvPr/>
        </p:nvSpPr>
        <p:spPr bwMode="auto">
          <a:xfrm flipH="1">
            <a:off x="2789709" y="3386109"/>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Line 16">
            <a:extLst>
              <a:ext uri="{FF2B5EF4-FFF2-40B4-BE49-F238E27FC236}">
                <a16:creationId xmlns:a16="http://schemas.microsoft.com/office/drawing/2014/main" id="{2173C2AD-9D23-EB4E-863F-CDB5C9AEBB4E}"/>
              </a:ext>
            </a:extLst>
          </p:cNvPr>
          <p:cNvSpPr>
            <a:spLocks noChangeShapeType="1"/>
          </p:cNvSpPr>
          <p:nvPr/>
        </p:nvSpPr>
        <p:spPr bwMode="auto">
          <a:xfrm>
            <a:off x="5609109" y="2700309"/>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Line 17">
            <a:extLst>
              <a:ext uri="{FF2B5EF4-FFF2-40B4-BE49-F238E27FC236}">
                <a16:creationId xmlns:a16="http://schemas.microsoft.com/office/drawing/2014/main" id="{3D927EBD-6149-AB4D-87A1-51D831F827CA}"/>
              </a:ext>
            </a:extLst>
          </p:cNvPr>
          <p:cNvSpPr>
            <a:spLocks noChangeShapeType="1"/>
          </p:cNvSpPr>
          <p:nvPr/>
        </p:nvSpPr>
        <p:spPr bwMode="auto">
          <a:xfrm flipH="1">
            <a:off x="5761509" y="3462309"/>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Line 18">
            <a:extLst>
              <a:ext uri="{FF2B5EF4-FFF2-40B4-BE49-F238E27FC236}">
                <a16:creationId xmlns:a16="http://schemas.microsoft.com/office/drawing/2014/main" id="{2C425229-081D-694F-9121-F4C76FBCB6AF}"/>
              </a:ext>
            </a:extLst>
          </p:cNvPr>
          <p:cNvSpPr>
            <a:spLocks noChangeShapeType="1"/>
          </p:cNvSpPr>
          <p:nvPr/>
        </p:nvSpPr>
        <p:spPr bwMode="auto">
          <a:xfrm>
            <a:off x="5913909" y="4224309"/>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Oval 19">
            <a:extLst>
              <a:ext uri="{FF2B5EF4-FFF2-40B4-BE49-F238E27FC236}">
                <a16:creationId xmlns:a16="http://schemas.microsoft.com/office/drawing/2014/main" id="{73BA2E3D-B5FF-8F44-857E-DD0E6501A58A}"/>
              </a:ext>
            </a:extLst>
          </p:cNvPr>
          <p:cNvSpPr>
            <a:spLocks noChangeArrowheads="1"/>
          </p:cNvSpPr>
          <p:nvPr/>
        </p:nvSpPr>
        <p:spPr bwMode="auto">
          <a:xfrm>
            <a:off x="1341909" y="4605309"/>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32</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Line 20">
            <a:extLst>
              <a:ext uri="{FF2B5EF4-FFF2-40B4-BE49-F238E27FC236}">
                <a16:creationId xmlns:a16="http://schemas.microsoft.com/office/drawing/2014/main" id="{2D3D7F07-45FC-CE44-83F1-1B9B8D12BC5D}"/>
              </a:ext>
            </a:extLst>
          </p:cNvPr>
          <p:cNvSpPr>
            <a:spLocks noChangeShapeType="1"/>
          </p:cNvSpPr>
          <p:nvPr/>
        </p:nvSpPr>
        <p:spPr bwMode="auto">
          <a:xfrm flipH="1">
            <a:off x="1799109" y="4148109"/>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Rectangle 21">
            <a:extLst>
              <a:ext uri="{FF2B5EF4-FFF2-40B4-BE49-F238E27FC236}">
                <a16:creationId xmlns:a16="http://schemas.microsoft.com/office/drawing/2014/main" id="{028441AC-15A6-D64C-898B-063172A511DD}"/>
              </a:ext>
            </a:extLst>
          </p:cNvPr>
          <p:cNvSpPr>
            <a:spLocks noChangeArrowheads="1"/>
          </p:cNvSpPr>
          <p:nvPr/>
        </p:nvSpPr>
        <p:spPr bwMode="auto">
          <a:xfrm>
            <a:off x="0" y="238683"/>
            <a:ext cx="8725466" cy="693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）被删除结点</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只有左子树</a:t>
            </a:r>
            <a:r>
              <a:rPr kumimoji="1" lang="zh-CN" altLang="en-US" sz="360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或</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只有右子树</a:t>
            </a:r>
            <a:endParaRPr kumimoji="1" lang="zh-CN" altLang="en-US" sz="24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Rectangle 23">
            <a:extLst>
              <a:ext uri="{FF2B5EF4-FFF2-40B4-BE49-F238E27FC236}">
                <a16:creationId xmlns:a16="http://schemas.microsoft.com/office/drawing/2014/main" id="{C5E6DAB8-B6A3-E84C-934A-32B14BE74E43}"/>
              </a:ext>
            </a:extLst>
          </p:cNvPr>
          <p:cNvSpPr>
            <a:spLocks noChangeArrowheads="1"/>
          </p:cNvSpPr>
          <p:nvPr/>
        </p:nvSpPr>
        <p:spPr bwMode="auto">
          <a:xfrm>
            <a:off x="2865909" y="2624109"/>
            <a:ext cx="1143000" cy="11430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Line 24">
            <a:extLst>
              <a:ext uri="{FF2B5EF4-FFF2-40B4-BE49-F238E27FC236}">
                <a16:creationId xmlns:a16="http://schemas.microsoft.com/office/drawing/2014/main" id="{8BF2C6D9-A8E5-5045-954E-DA02FB530737}"/>
              </a:ext>
            </a:extLst>
          </p:cNvPr>
          <p:cNvSpPr>
            <a:spLocks noChangeShapeType="1"/>
          </p:cNvSpPr>
          <p:nvPr/>
        </p:nvSpPr>
        <p:spPr bwMode="auto">
          <a:xfrm>
            <a:off x="4237509" y="2014509"/>
            <a:ext cx="1981200" cy="990600"/>
          </a:xfrm>
          <a:prstGeom prst="line">
            <a:avLst/>
          </a:prstGeom>
          <a:noFill/>
          <a:ln w="63500">
            <a:solidFill>
              <a:srgbClr val="FF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Rectangle 25">
            <a:extLst>
              <a:ext uri="{FF2B5EF4-FFF2-40B4-BE49-F238E27FC236}">
                <a16:creationId xmlns:a16="http://schemas.microsoft.com/office/drawing/2014/main" id="{5E53D4B2-633C-364F-9056-0A48A819EE1C}"/>
              </a:ext>
            </a:extLst>
          </p:cNvPr>
          <p:cNvSpPr>
            <a:spLocks noChangeArrowheads="1"/>
          </p:cNvSpPr>
          <p:nvPr/>
        </p:nvSpPr>
        <p:spPr bwMode="auto">
          <a:xfrm>
            <a:off x="4923309" y="2166909"/>
            <a:ext cx="838200" cy="685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Line 26">
            <a:extLst>
              <a:ext uri="{FF2B5EF4-FFF2-40B4-BE49-F238E27FC236}">
                <a16:creationId xmlns:a16="http://schemas.microsoft.com/office/drawing/2014/main" id="{D7A2E6FB-D9BE-1548-B44A-353E71183F11}"/>
              </a:ext>
            </a:extLst>
          </p:cNvPr>
          <p:cNvSpPr>
            <a:spLocks noChangeShapeType="1"/>
          </p:cNvSpPr>
          <p:nvPr/>
        </p:nvSpPr>
        <p:spPr bwMode="auto">
          <a:xfrm>
            <a:off x="4237509" y="2014509"/>
            <a:ext cx="1981200" cy="990600"/>
          </a:xfrm>
          <a:prstGeom prst="line">
            <a:avLst/>
          </a:prstGeom>
          <a:noFill/>
          <a:ln w="63500">
            <a:solidFill>
              <a:srgbClr val="FF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Text Box 27">
            <a:extLst>
              <a:ext uri="{FF2B5EF4-FFF2-40B4-BE49-F238E27FC236}">
                <a16:creationId xmlns:a16="http://schemas.microsoft.com/office/drawing/2014/main" id="{F4F8A843-CB73-8246-92A7-AA8BE27D8354}"/>
              </a:ext>
            </a:extLst>
          </p:cNvPr>
          <p:cNvSpPr txBox="1">
            <a:spLocks noChangeArrowheads="1"/>
          </p:cNvSpPr>
          <p:nvPr/>
        </p:nvSpPr>
        <p:spPr bwMode="auto">
          <a:xfrm>
            <a:off x="209267" y="5441950"/>
            <a:ext cx="8725466" cy="121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zh-CN" altLang="en-US"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其双亲结点的相应指针域的值改为 “指向被删除结点的左子树或右子树”。</a:t>
            </a:r>
            <a:endPar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8" name="Freeform 28">
            <a:extLst>
              <a:ext uri="{FF2B5EF4-FFF2-40B4-BE49-F238E27FC236}">
                <a16:creationId xmlns:a16="http://schemas.microsoft.com/office/drawing/2014/main" id="{99C03389-343B-C14A-B69C-586C93C72015}"/>
              </a:ext>
            </a:extLst>
          </p:cNvPr>
          <p:cNvSpPr>
            <a:spLocks/>
          </p:cNvSpPr>
          <p:nvPr/>
        </p:nvSpPr>
        <p:spPr bwMode="auto">
          <a:xfrm>
            <a:off x="3856509" y="947709"/>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A5002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9" name="Text Box 29">
            <a:extLst>
              <a:ext uri="{FF2B5EF4-FFF2-40B4-BE49-F238E27FC236}">
                <a16:creationId xmlns:a16="http://schemas.microsoft.com/office/drawing/2014/main" id="{D1B9E688-FEC0-654D-A83E-165FF4A5B605}"/>
              </a:ext>
            </a:extLst>
          </p:cNvPr>
          <p:cNvSpPr txBox="1">
            <a:spLocks noChangeArrowheads="1"/>
          </p:cNvSpPr>
          <p:nvPr/>
        </p:nvSpPr>
        <p:spPr bwMode="auto">
          <a:xfrm>
            <a:off x="5304309" y="801701"/>
            <a:ext cx="34563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被删关键字 </a:t>
            </a:r>
            <a:r>
              <a:rPr kumimoji="1" lang="en-US" altLang="zh-CN"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86187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499"/>
                                          </p:stCondLst>
                                        </p:cTn>
                                        <p:tgtEl>
                                          <p:spTgt spid="5"/>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499"/>
                                          </p:stCondLst>
                                        </p:cTn>
                                        <p:tgtEl>
                                          <p:spTgt spid="6"/>
                                        </p:tgtEl>
                                        <p:attrNameLst>
                                          <p:attrName>style.visibility</p:attrName>
                                        </p:attrNameLst>
                                      </p:cBhvr>
                                      <p:to>
                                        <p:strVal val="visible"/>
                                      </p:to>
                                    </p:set>
                                  </p:childTnLst>
                                </p:cTn>
                              </p:par>
                            </p:childTnLst>
                          </p:cTn>
                        </p:par>
                        <p:par>
                          <p:cTn id="21" fill="hold">
                            <p:stCondLst>
                              <p:cond delay="2500"/>
                            </p:stCondLst>
                            <p:childTnLst>
                              <p:par>
                                <p:cTn id="22" presetID="1" presetClass="entr" presetSubtype="0" fill="hold" grpId="0" nodeType="afterEffect">
                                  <p:stCondLst>
                                    <p:cond delay="0"/>
                                  </p:stCondLst>
                                  <p:childTnLst>
                                    <p:set>
                                      <p:cBhvr>
                                        <p:cTn id="23" dur="1" fill="hold">
                                          <p:stCondLst>
                                            <p:cond delay="499"/>
                                          </p:stCondLst>
                                        </p:cTn>
                                        <p:tgtEl>
                                          <p:spTgt spid="7"/>
                                        </p:tgtEl>
                                        <p:attrNameLst>
                                          <p:attrName>style.visibility</p:attrName>
                                        </p:attrNameLst>
                                      </p:cBhvr>
                                      <p:to>
                                        <p:strVal val="visible"/>
                                      </p:to>
                                    </p:set>
                                  </p:childTnLst>
                                </p:cTn>
                              </p:par>
                            </p:childTnLst>
                          </p:cTn>
                        </p:par>
                        <p:par>
                          <p:cTn id="24" fill="hold">
                            <p:stCondLst>
                              <p:cond delay="3000"/>
                            </p:stCondLst>
                            <p:childTnLst>
                              <p:par>
                                <p:cTn id="25" presetID="1" presetClass="entr" presetSubtype="0" fill="hold" grpId="0" nodeType="afterEffect">
                                  <p:stCondLst>
                                    <p:cond delay="0"/>
                                  </p:stCondLst>
                                  <p:childTnLst>
                                    <p:set>
                                      <p:cBhvr>
                                        <p:cTn id="26" dur="1" fill="hold">
                                          <p:stCondLst>
                                            <p:cond delay="499"/>
                                          </p:stCondLst>
                                        </p:cTn>
                                        <p:tgtEl>
                                          <p:spTgt spid="8"/>
                                        </p:tgtEl>
                                        <p:attrNameLst>
                                          <p:attrName>style.visibility</p:attrName>
                                        </p:attrNameLst>
                                      </p:cBhvr>
                                      <p:to>
                                        <p:strVal val="visible"/>
                                      </p:to>
                                    </p:set>
                                  </p:childTnLst>
                                </p:cTn>
                              </p:par>
                            </p:childTnLst>
                          </p:cTn>
                        </p:par>
                        <p:par>
                          <p:cTn id="27" fill="hold">
                            <p:stCondLst>
                              <p:cond delay="3500"/>
                            </p:stCondLst>
                            <p:childTnLst>
                              <p:par>
                                <p:cTn id="28" presetID="1" presetClass="entr" presetSubtype="0" fill="hold" grpId="0" nodeType="afterEffect">
                                  <p:stCondLst>
                                    <p:cond delay="0"/>
                                  </p:stCondLst>
                                  <p:childTnLst>
                                    <p:set>
                                      <p:cBhvr>
                                        <p:cTn id="29" dur="1" fill="hold">
                                          <p:stCondLst>
                                            <p:cond delay="499"/>
                                          </p:stCondLst>
                                        </p:cTn>
                                        <p:tgtEl>
                                          <p:spTgt spid="9"/>
                                        </p:tgtEl>
                                        <p:attrNameLst>
                                          <p:attrName>style.visibility</p:attrName>
                                        </p:attrNameLst>
                                      </p:cBhvr>
                                      <p:to>
                                        <p:strVal val="visible"/>
                                      </p:to>
                                    </p:set>
                                  </p:childTnLst>
                                </p:cTn>
                              </p:par>
                            </p:childTnLst>
                          </p:cTn>
                        </p:par>
                        <p:par>
                          <p:cTn id="30" fill="hold">
                            <p:stCondLst>
                              <p:cond delay="4000"/>
                            </p:stCondLst>
                            <p:childTnLst>
                              <p:par>
                                <p:cTn id="31" presetID="1" presetClass="entr" presetSubtype="0" fill="hold" grpId="0" nodeType="afterEffect">
                                  <p:stCondLst>
                                    <p:cond delay="0"/>
                                  </p:stCondLst>
                                  <p:childTnLst>
                                    <p:set>
                                      <p:cBhvr>
                                        <p:cTn id="32" dur="1" fill="hold">
                                          <p:stCondLst>
                                            <p:cond delay="499"/>
                                          </p:stCondLst>
                                        </p:cTn>
                                        <p:tgtEl>
                                          <p:spTgt spid="10"/>
                                        </p:tgtEl>
                                        <p:attrNameLst>
                                          <p:attrName>style.visibility</p:attrName>
                                        </p:attrNameLst>
                                      </p:cBhvr>
                                      <p:to>
                                        <p:strVal val="visible"/>
                                      </p:to>
                                    </p:set>
                                  </p:childTnLst>
                                </p:cTn>
                              </p:par>
                            </p:childTnLst>
                          </p:cTn>
                        </p:par>
                        <p:par>
                          <p:cTn id="33" fill="hold">
                            <p:stCondLst>
                              <p:cond delay="4500"/>
                            </p:stCondLst>
                            <p:childTnLst>
                              <p:par>
                                <p:cTn id="34" presetID="1" presetClass="entr" presetSubtype="0" fill="hold" grpId="0" nodeType="afterEffect">
                                  <p:stCondLst>
                                    <p:cond delay="0"/>
                                  </p:stCondLst>
                                  <p:childTnLst>
                                    <p:set>
                                      <p:cBhvr>
                                        <p:cTn id="35" dur="1" fill="hold">
                                          <p:stCondLst>
                                            <p:cond delay="499"/>
                                          </p:stCondLst>
                                        </p:cTn>
                                        <p:tgtEl>
                                          <p:spTgt spid="20"/>
                                        </p:tgtEl>
                                        <p:attrNameLst>
                                          <p:attrName>style.visibility</p:attrName>
                                        </p:attrNameLst>
                                      </p:cBhvr>
                                      <p:to>
                                        <p:strVal val="visible"/>
                                      </p:to>
                                    </p:set>
                                  </p:childTnLst>
                                </p:cTn>
                              </p:par>
                            </p:childTnLst>
                          </p:cTn>
                        </p:par>
                        <p:par>
                          <p:cTn id="36" fill="hold">
                            <p:stCondLst>
                              <p:cond delay="5000"/>
                            </p:stCondLst>
                            <p:childTnLst>
                              <p:par>
                                <p:cTn id="37" presetID="1" presetClass="entr" presetSubtype="0" fill="hold" grpId="0" nodeType="afterEffect">
                                  <p:stCondLst>
                                    <p:cond delay="0"/>
                                  </p:stCondLst>
                                  <p:childTnLst>
                                    <p:set>
                                      <p:cBhvr>
                                        <p:cTn id="38" dur="1" fill="hold">
                                          <p:stCondLst>
                                            <p:cond delay="499"/>
                                          </p:stCondLst>
                                        </p:cTn>
                                        <p:tgtEl>
                                          <p:spTgt spid="11"/>
                                        </p:tgtEl>
                                        <p:attrNameLst>
                                          <p:attrName>style.visibility</p:attrName>
                                        </p:attrNameLst>
                                      </p:cBhvr>
                                      <p:to>
                                        <p:strVal val="visible"/>
                                      </p:to>
                                    </p:set>
                                  </p:childTnLst>
                                </p:cTn>
                              </p:par>
                            </p:childTnLst>
                          </p:cTn>
                        </p:par>
                        <p:par>
                          <p:cTn id="39" fill="hold">
                            <p:stCondLst>
                              <p:cond delay="5500"/>
                            </p:stCondLst>
                            <p:childTnLst>
                              <p:par>
                                <p:cTn id="40" presetID="1" presetClass="entr" presetSubtype="0" fill="hold" nodeType="afterEffect">
                                  <p:stCondLst>
                                    <p:cond delay="0"/>
                                  </p:stCondLst>
                                  <p:childTnLst>
                                    <p:set>
                                      <p:cBhvr>
                                        <p:cTn id="41" dur="1" fill="hold">
                                          <p:stCondLst>
                                            <p:cond delay="499"/>
                                          </p:stCondLst>
                                        </p:cTn>
                                        <p:tgtEl>
                                          <p:spTgt spid="12"/>
                                        </p:tgtEl>
                                        <p:attrNameLst>
                                          <p:attrName>style.visibility</p:attrName>
                                        </p:attrNameLst>
                                      </p:cBhvr>
                                      <p:to>
                                        <p:strVal val="visible"/>
                                      </p:to>
                                    </p:set>
                                  </p:childTnLst>
                                </p:cTn>
                              </p:par>
                            </p:childTnLst>
                          </p:cTn>
                        </p:par>
                        <p:par>
                          <p:cTn id="42" fill="hold">
                            <p:stCondLst>
                              <p:cond delay="6000"/>
                            </p:stCondLst>
                            <p:childTnLst>
                              <p:par>
                                <p:cTn id="43" presetID="1" presetClass="entr" presetSubtype="0" fill="hold" nodeType="afterEffect">
                                  <p:stCondLst>
                                    <p:cond delay="0"/>
                                  </p:stCondLst>
                                  <p:childTnLst>
                                    <p:set>
                                      <p:cBhvr>
                                        <p:cTn id="44" dur="1" fill="hold">
                                          <p:stCondLst>
                                            <p:cond delay="499"/>
                                          </p:stCondLst>
                                        </p:cTn>
                                        <p:tgtEl>
                                          <p:spTgt spid="13"/>
                                        </p:tgtEl>
                                        <p:attrNameLst>
                                          <p:attrName>style.visibility</p:attrName>
                                        </p:attrNameLst>
                                      </p:cBhvr>
                                      <p:to>
                                        <p:strVal val="visible"/>
                                      </p:to>
                                    </p:set>
                                  </p:childTnLst>
                                </p:cTn>
                              </p:par>
                            </p:childTnLst>
                          </p:cTn>
                        </p:par>
                        <p:par>
                          <p:cTn id="45" fill="hold">
                            <p:stCondLst>
                              <p:cond delay="6500"/>
                            </p:stCondLst>
                            <p:childTnLst>
                              <p:par>
                                <p:cTn id="46" presetID="1" presetClass="entr" presetSubtype="0" fill="hold" nodeType="afterEffect">
                                  <p:stCondLst>
                                    <p:cond delay="0"/>
                                  </p:stCondLst>
                                  <p:childTnLst>
                                    <p:set>
                                      <p:cBhvr>
                                        <p:cTn id="47" dur="1" fill="hold">
                                          <p:stCondLst>
                                            <p:cond delay="499"/>
                                          </p:stCondLst>
                                        </p:cTn>
                                        <p:tgtEl>
                                          <p:spTgt spid="14"/>
                                        </p:tgtEl>
                                        <p:attrNameLst>
                                          <p:attrName>style.visibility</p:attrName>
                                        </p:attrNameLst>
                                      </p:cBhvr>
                                      <p:to>
                                        <p:strVal val="visible"/>
                                      </p:to>
                                    </p:set>
                                  </p:childTnLst>
                                </p:cTn>
                              </p:par>
                            </p:childTnLst>
                          </p:cTn>
                        </p:par>
                        <p:par>
                          <p:cTn id="48" fill="hold">
                            <p:stCondLst>
                              <p:cond delay="7000"/>
                            </p:stCondLst>
                            <p:childTnLst>
                              <p:par>
                                <p:cTn id="49" presetID="1" presetClass="entr" presetSubtype="0" fill="hold" nodeType="afterEffect">
                                  <p:stCondLst>
                                    <p:cond delay="0"/>
                                  </p:stCondLst>
                                  <p:childTnLst>
                                    <p:set>
                                      <p:cBhvr>
                                        <p:cTn id="50" dur="1" fill="hold">
                                          <p:stCondLst>
                                            <p:cond delay="499"/>
                                          </p:stCondLst>
                                        </p:cTn>
                                        <p:tgtEl>
                                          <p:spTgt spid="15"/>
                                        </p:tgtEl>
                                        <p:attrNameLst>
                                          <p:attrName>style.visibility</p:attrName>
                                        </p:attrNameLst>
                                      </p:cBhvr>
                                      <p:to>
                                        <p:strVal val="visible"/>
                                      </p:to>
                                    </p:set>
                                  </p:childTnLst>
                                </p:cTn>
                              </p:par>
                            </p:childTnLst>
                          </p:cTn>
                        </p:par>
                        <p:par>
                          <p:cTn id="51" fill="hold">
                            <p:stCondLst>
                              <p:cond delay="7500"/>
                            </p:stCondLst>
                            <p:childTnLst>
                              <p:par>
                                <p:cTn id="52" presetID="1" presetClass="entr" presetSubtype="0" fill="hold" nodeType="afterEffect">
                                  <p:stCondLst>
                                    <p:cond delay="0"/>
                                  </p:stCondLst>
                                  <p:childTnLst>
                                    <p:set>
                                      <p:cBhvr>
                                        <p:cTn id="53" dur="1" fill="hold">
                                          <p:stCondLst>
                                            <p:cond delay="499"/>
                                          </p:stCondLst>
                                        </p:cTn>
                                        <p:tgtEl>
                                          <p:spTgt spid="16"/>
                                        </p:tgtEl>
                                        <p:attrNameLst>
                                          <p:attrName>style.visibility</p:attrName>
                                        </p:attrNameLst>
                                      </p:cBhvr>
                                      <p:to>
                                        <p:strVal val="visible"/>
                                      </p:to>
                                    </p:set>
                                  </p:childTnLst>
                                </p:cTn>
                              </p:par>
                            </p:childTnLst>
                          </p:cTn>
                        </p:par>
                        <p:par>
                          <p:cTn id="54" fill="hold">
                            <p:stCondLst>
                              <p:cond delay="8000"/>
                            </p:stCondLst>
                            <p:childTnLst>
                              <p:par>
                                <p:cTn id="55" presetID="1" presetClass="entr" presetSubtype="0" fill="hold" nodeType="afterEffect">
                                  <p:stCondLst>
                                    <p:cond delay="0"/>
                                  </p:stCondLst>
                                  <p:childTnLst>
                                    <p:set>
                                      <p:cBhvr>
                                        <p:cTn id="56" dur="1" fill="hold">
                                          <p:stCondLst>
                                            <p:cond delay="499"/>
                                          </p:stCondLst>
                                        </p:cTn>
                                        <p:tgtEl>
                                          <p:spTgt spid="21"/>
                                        </p:tgtEl>
                                        <p:attrNameLst>
                                          <p:attrName>style.visibility</p:attrName>
                                        </p:attrNameLst>
                                      </p:cBhvr>
                                      <p:to>
                                        <p:strVal val="visible"/>
                                      </p:to>
                                    </p:set>
                                  </p:childTnLst>
                                </p:cTn>
                              </p:par>
                            </p:childTnLst>
                          </p:cTn>
                        </p:par>
                        <p:par>
                          <p:cTn id="57" fill="hold">
                            <p:stCondLst>
                              <p:cond delay="8500"/>
                            </p:stCondLst>
                            <p:childTnLst>
                              <p:par>
                                <p:cTn id="58" presetID="1" presetClass="entr" presetSubtype="0" fill="hold" nodeType="afterEffect">
                                  <p:stCondLst>
                                    <p:cond delay="0"/>
                                  </p:stCondLst>
                                  <p:childTnLst>
                                    <p:set>
                                      <p:cBhvr>
                                        <p:cTn id="59" dur="1" fill="hold">
                                          <p:stCondLst>
                                            <p:cond delay="499"/>
                                          </p:stCondLst>
                                        </p:cTn>
                                        <p:tgtEl>
                                          <p:spTgt spid="17"/>
                                        </p:tgtEl>
                                        <p:attrNameLst>
                                          <p:attrName>style.visibility</p:attrName>
                                        </p:attrNameLst>
                                      </p:cBhvr>
                                      <p:to>
                                        <p:strVal val="visible"/>
                                      </p:to>
                                    </p:set>
                                  </p:childTnLst>
                                </p:cTn>
                              </p:par>
                            </p:childTnLst>
                          </p:cTn>
                        </p:par>
                        <p:par>
                          <p:cTn id="60" fill="hold">
                            <p:stCondLst>
                              <p:cond delay="9000"/>
                            </p:stCondLst>
                            <p:childTnLst>
                              <p:par>
                                <p:cTn id="61" presetID="1" presetClass="entr" presetSubtype="0" fill="hold" nodeType="afterEffect">
                                  <p:stCondLst>
                                    <p:cond delay="0"/>
                                  </p:stCondLst>
                                  <p:childTnLst>
                                    <p:set>
                                      <p:cBhvr>
                                        <p:cTn id="62" dur="1" fill="hold">
                                          <p:stCondLst>
                                            <p:cond delay="499"/>
                                          </p:stCondLst>
                                        </p:cTn>
                                        <p:tgtEl>
                                          <p:spTgt spid="18"/>
                                        </p:tgtEl>
                                        <p:attrNameLst>
                                          <p:attrName>style.visibility</p:attrName>
                                        </p:attrNameLst>
                                      </p:cBhvr>
                                      <p:to>
                                        <p:strVal val="visible"/>
                                      </p:to>
                                    </p:set>
                                  </p:childTnLst>
                                </p:cTn>
                              </p:par>
                            </p:childTnLst>
                          </p:cTn>
                        </p:par>
                        <p:par>
                          <p:cTn id="63" fill="hold">
                            <p:stCondLst>
                              <p:cond delay="9500"/>
                            </p:stCondLst>
                            <p:childTnLst>
                              <p:par>
                                <p:cTn id="64" presetID="1" presetClass="entr" presetSubtype="0" fill="hold" nodeType="afterEffect">
                                  <p:stCondLst>
                                    <p:cond delay="0"/>
                                  </p:stCondLst>
                                  <p:childTnLst>
                                    <p:set>
                                      <p:cBhvr>
                                        <p:cTn id="65" dur="1" fill="hold">
                                          <p:stCondLst>
                                            <p:cond delay="499"/>
                                          </p:stCondLst>
                                        </p:cTn>
                                        <p:tgtEl>
                                          <p:spTgt spid="19"/>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2" presetClass="entr" presetSubtype="1"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fill="hold"/>
                                        <p:tgtEl>
                                          <p:spTgt spid="29"/>
                                        </p:tgtEl>
                                        <p:attrNameLst>
                                          <p:attrName>ppt_x</p:attrName>
                                        </p:attrNameLst>
                                      </p:cBhvr>
                                      <p:tavLst>
                                        <p:tav tm="0">
                                          <p:val>
                                            <p:strVal val="#ppt_x"/>
                                          </p:val>
                                        </p:tav>
                                        <p:tav tm="100000">
                                          <p:val>
                                            <p:strVal val="#ppt_x"/>
                                          </p:val>
                                        </p:tav>
                                      </p:tavLst>
                                    </p:anim>
                                    <p:anim calcmode="lin" valueType="num">
                                      <p:cBhvr additive="base">
                                        <p:cTn id="71"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up)">
                                      <p:cBhvr>
                                        <p:cTn id="81" dur="500"/>
                                        <p:tgtEl>
                                          <p:spTgt spid="2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up)">
                                      <p:cBhvr>
                                        <p:cTn id="86" dur="500"/>
                                        <p:tgtEl>
                                          <p:spTgt spid="25"/>
                                        </p:tgtEl>
                                      </p:cBhvr>
                                    </p:animEffect>
                                  </p:childTnLst>
                                </p:cTn>
                              </p:par>
                            </p:childTnLst>
                          </p:cTn>
                        </p:par>
                        <p:par>
                          <p:cTn id="87" fill="hold">
                            <p:stCondLst>
                              <p:cond delay="500"/>
                            </p:stCondLst>
                            <p:childTnLst>
                              <p:par>
                                <p:cTn id="88" presetID="1" presetClass="entr" presetSubtype="0" fill="hold" nodeType="afterEffect">
                                  <p:stCondLst>
                                    <p:cond delay="0"/>
                                  </p:stCondLst>
                                  <p:childTnLst>
                                    <p:set>
                                      <p:cBhvr>
                                        <p:cTn id="89" dur="1" fill="hold">
                                          <p:stCondLst>
                                            <p:cond delay="499"/>
                                          </p:stCondLst>
                                        </p:cTn>
                                        <p:tgtEl>
                                          <p:spTgt spid="26"/>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left)">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20" grpId="0" animBg="1" autoUpdateAnimBg="0"/>
      <p:bldP spid="27" grpId="0" autoUpdateAnimBg="0"/>
      <p:bldP spid="29"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35</a:t>
            </a:fld>
            <a:endParaRPr lang="zh-CN" altLang="en-US" dirty="0"/>
          </a:p>
        </p:txBody>
      </p:sp>
      <p:sp>
        <p:nvSpPr>
          <p:cNvPr id="3" name="Oval 2">
            <a:extLst>
              <a:ext uri="{FF2B5EF4-FFF2-40B4-BE49-F238E27FC236}">
                <a16:creationId xmlns:a16="http://schemas.microsoft.com/office/drawing/2014/main" id="{0A970E27-83BF-874C-B1D4-57B9FC956887}"/>
              </a:ext>
            </a:extLst>
          </p:cNvPr>
          <p:cNvSpPr>
            <a:spLocks noChangeArrowheads="1"/>
          </p:cNvSpPr>
          <p:nvPr/>
        </p:nvSpPr>
        <p:spPr bwMode="auto">
          <a:xfrm>
            <a:off x="3429000" y="14478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Oval 3">
            <a:extLst>
              <a:ext uri="{FF2B5EF4-FFF2-40B4-BE49-F238E27FC236}">
                <a16:creationId xmlns:a16="http://schemas.microsoft.com/office/drawing/2014/main" id="{CE6D62FB-5151-6549-BFFD-22E2120FC1F1}"/>
              </a:ext>
            </a:extLst>
          </p:cNvPr>
          <p:cNvSpPr>
            <a:spLocks noChangeArrowheads="1"/>
          </p:cNvSpPr>
          <p:nvPr/>
        </p:nvSpPr>
        <p:spPr bwMode="auto">
          <a:xfrm>
            <a:off x="1981200" y="1981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Oval 4">
            <a:extLst>
              <a:ext uri="{FF2B5EF4-FFF2-40B4-BE49-F238E27FC236}">
                <a16:creationId xmlns:a16="http://schemas.microsoft.com/office/drawing/2014/main" id="{FC7BCFA6-6265-334F-B9C6-B519BC99B4A2}"/>
              </a:ext>
            </a:extLst>
          </p:cNvPr>
          <p:cNvSpPr>
            <a:spLocks noChangeArrowheads="1"/>
          </p:cNvSpPr>
          <p:nvPr/>
        </p:nvSpPr>
        <p:spPr bwMode="auto">
          <a:xfrm>
            <a:off x="4876800" y="1981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5">
            <a:extLst>
              <a:ext uri="{FF2B5EF4-FFF2-40B4-BE49-F238E27FC236}">
                <a16:creationId xmlns:a16="http://schemas.microsoft.com/office/drawing/2014/main" id="{9BD24DEA-042F-9A46-BE79-48E86DF4B6DF}"/>
              </a:ext>
            </a:extLst>
          </p:cNvPr>
          <p:cNvSpPr>
            <a:spLocks noChangeArrowheads="1"/>
          </p:cNvSpPr>
          <p:nvPr/>
        </p:nvSpPr>
        <p:spPr bwMode="auto">
          <a:xfrm>
            <a:off x="838200" y="26670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20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6">
            <a:extLst>
              <a:ext uri="{FF2B5EF4-FFF2-40B4-BE49-F238E27FC236}">
                <a16:creationId xmlns:a16="http://schemas.microsoft.com/office/drawing/2014/main" id="{D4FEC818-C932-F748-BAFE-53EED0EF466C}"/>
              </a:ext>
            </a:extLst>
          </p:cNvPr>
          <p:cNvSpPr>
            <a:spLocks noChangeArrowheads="1"/>
          </p:cNvSpPr>
          <p:nvPr/>
        </p:nvSpPr>
        <p:spPr bwMode="auto">
          <a:xfrm>
            <a:off x="6019800" y="26670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90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7">
            <a:extLst>
              <a:ext uri="{FF2B5EF4-FFF2-40B4-BE49-F238E27FC236}">
                <a16:creationId xmlns:a16="http://schemas.microsoft.com/office/drawing/2014/main" id="{AD7E9A8C-6F08-1A49-AE10-14E32F9FAF17}"/>
              </a:ext>
            </a:extLst>
          </p:cNvPr>
          <p:cNvSpPr>
            <a:spLocks noChangeArrowheads="1"/>
          </p:cNvSpPr>
          <p:nvPr/>
        </p:nvSpPr>
        <p:spPr bwMode="auto">
          <a:xfrm>
            <a:off x="5181600" y="3505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8">
            <a:extLst>
              <a:ext uri="{FF2B5EF4-FFF2-40B4-BE49-F238E27FC236}">
                <a16:creationId xmlns:a16="http://schemas.microsoft.com/office/drawing/2014/main" id="{47EA3EBD-1F32-1D41-A55D-A74349C53170}"/>
              </a:ext>
            </a:extLst>
          </p:cNvPr>
          <p:cNvSpPr>
            <a:spLocks noChangeArrowheads="1"/>
          </p:cNvSpPr>
          <p:nvPr/>
        </p:nvSpPr>
        <p:spPr bwMode="auto">
          <a:xfrm>
            <a:off x="3124200" y="26670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9">
            <a:extLst>
              <a:ext uri="{FF2B5EF4-FFF2-40B4-BE49-F238E27FC236}">
                <a16:creationId xmlns:a16="http://schemas.microsoft.com/office/drawing/2014/main" id="{2618802A-6903-BA4C-867D-F261C77F43A3}"/>
              </a:ext>
            </a:extLst>
          </p:cNvPr>
          <p:cNvSpPr>
            <a:spLocks noChangeArrowheads="1"/>
          </p:cNvSpPr>
          <p:nvPr/>
        </p:nvSpPr>
        <p:spPr bwMode="auto">
          <a:xfrm>
            <a:off x="2209800" y="35052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35</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Oval 10">
            <a:extLst>
              <a:ext uri="{FF2B5EF4-FFF2-40B4-BE49-F238E27FC236}">
                <a16:creationId xmlns:a16="http://schemas.microsoft.com/office/drawing/2014/main" id="{45617BCF-C797-D449-91C6-A87406CB2EC0}"/>
              </a:ext>
            </a:extLst>
          </p:cNvPr>
          <p:cNvSpPr>
            <a:spLocks noChangeArrowheads="1"/>
          </p:cNvSpPr>
          <p:nvPr/>
        </p:nvSpPr>
        <p:spPr bwMode="auto">
          <a:xfrm>
            <a:off x="6477000" y="43434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88</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1">
            <a:extLst>
              <a:ext uri="{FF2B5EF4-FFF2-40B4-BE49-F238E27FC236}">
                <a16:creationId xmlns:a16="http://schemas.microsoft.com/office/drawing/2014/main" id="{42AFAF5F-C863-7640-99F4-4796105D3421}"/>
              </a:ext>
            </a:extLst>
          </p:cNvPr>
          <p:cNvSpPr>
            <a:spLocks noChangeShapeType="1"/>
          </p:cNvSpPr>
          <p:nvPr/>
        </p:nvSpPr>
        <p:spPr bwMode="auto">
          <a:xfrm flipH="1">
            <a:off x="2590800" y="1752600"/>
            <a:ext cx="8382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2">
            <a:extLst>
              <a:ext uri="{FF2B5EF4-FFF2-40B4-BE49-F238E27FC236}">
                <a16:creationId xmlns:a16="http://schemas.microsoft.com/office/drawing/2014/main" id="{7AC53EC5-5001-694D-A147-D9C63E365DB7}"/>
              </a:ext>
            </a:extLst>
          </p:cNvPr>
          <p:cNvSpPr>
            <a:spLocks noChangeShapeType="1"/>
          </p:cNvSpPr>
          <p:nvPr/>
        </p:nvSpPr>
        <p:spPr bwMode="auto">
          <a:xfrm flipH="1">
            <a:off x="1447800" y="2362200"/>
            <a:ext cx="609600" cy="381000"/>
          </a:xfrm>
          <a:prstGeom prst="line">
            <a:avLst/>
          </a:prstGeom>
          <a:noFill/>
          <a:ln w="38100">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3">
            <a:extLst>
              <a:ext uri="{FF2B5EF4-FFF2-40B4-BE49-F238E27FC236}">
                <a16:creationId xmlns:a16="http://schemas.microsoft.com/office/drawing/2014/main" id="{6D1AC0F4-E74F-0542-B33E-A79E554CF270}"/>
              </a:ext>
            </a:extLst>
          </p:cNvPr>
          <p:cNvSpPr>
            <a:spLocks noChangeShapeType="1"/>
          </p:cNvSpPr>
          <p:nvPr/>
        </p:nvSpPr>
        <p:spPr bwMode="auto">
          <a:xfrm>
            <a:off x="4114800" y="1752600"/>
            <a:ext cx="7620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Line 14">
            <a:extLst>
              <a:ext uri="{FF2B5EF4-FFF2-40B4-BE49-F238E27FC236}">
                <a16:creationId xmlns:a16="http://schemas.microsoft.com/office/drawing/2014/main" id="{D45E4A60-5541-1444-8EDE-7D83B786262D}"/>
              </a:ext>
            </a:extLst>
          </p:cNvPr>
          <p:cNvSpPr>
            <a:spLocks noChangeShapeType="1"/>
          </p:cNvSpPr>
          <p:nvPr/>
        </p:nvSpPr>
        <p:spPr bwMode="auto">
          <a:xfrm>
            <a:off x="2590800" y="2362200"/>
            <a:ext cx="6096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Line 15">
            <a:extLst>
              <a:ext uri="{FF2B5EF4-FFF2-40B4-BE49-F238E27FC236}">
                <a16:creationId xmlns:a16="http://schemas.microsoft.com/office/drawing/2014/main" id="{F6747C67-4304-3444-AEE3-22FE77F4F418}"/>
              </a:ext>
            </a:extLst>
          </p:cNvPr>
          <p:cNvSpPr>
            <a:spLocks noChangeShapeType="1"/>
          </p:cNvSpPr>
          <p:nvPr/>
        </p:nvSpPr>
        <p:spPr bwMode="auto">
          <a:xfrm flipH="1">
            <a:off x="2667000" y="3124200"/>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Line 16">
            <a:extLst>
              <a:ext uri="{FF2B5EF4-FFF2-40B4-BE49-F238E27FC236}">
                <a16:creationId xmlns:a16="http://schemas.microsoft.com/office/drawing/2014/main" id="{FC0C120C-8429-2C4D-BF94-600039F59662}"/>
              </a:ext>
            </a:extLst>
          </p:cNvPr>
          <p:cNvSpPr>
            <a:spLocks noChangeShapeType="1"/>
          </p:cNvSpPr>
          <p:nvPr/>
        </p:nvSpPr>
        <p:spPr bwMode="auto">
          <a:xfrm>
            <a:off x="5486400" y="2438400"/>
            <a:ext cx="609600" cy="3048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Line 17">
            <a:extLst>
              <a:ext uri="{FF2B5EF4-FFF2-40B4-BE49-F238E27FC236}">
                <a16:creationId xmlns:a16="http://schemas.microsoft.com/office/drawing/2014/main" id="{35788EEF-1F54-784C-998C-DFFF0EC2F4E6}"/>
              </a:ext>
            </a:extLst>
          </p:cNvPr>
          <p:cNvSpPr>
            <a:spLocks noChangeShapeType="1"/>
          </p:cNvSpPr>
          <p:nvPr/>
        </p:nvSpPr>
        <p:spPr bwMode="auto">
          <a:xfrm flipH="1">
            <a:off x="5638800" y="3200400"/>
            <a:ext cx="533400" cy="3810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Line 18">
            <a:extLst>
              <a:ext uri="{FF2B5EF4-FFF2-40B4-BE49-F238E27FC236}">
                <a16:creationId xmlns:a16="http://schemas.microsoft.com/office/drawing/2014/main" id="{EC4EE08C-BBBD-8E4D-B249-1014CFCEC463}"/>
              </a:ext>
            </a:extLst>
          </p:cNvPr>
          <p:cNvSpPr>
            <a:spLocks noChangeShapeType="1"/>
          </p:cNvSpPr>
          <p:nvPr/>
        </p:nvSpPr>
        <p:spPr bwMode="auto">
          <a:xfrm>
            <a:off x="5791200" y="3962400"/>
            <a:ext cx="7620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Oval 19">
            <a:extLst>
              <a:ext uri="{FF2B5EF4-FFF2-40B4-BE49-F238E27FC236}">
                <a16:creationId xmlns:a16="http://schemas.microsoft.com/office/drawing/2014/main" id="{BA68B178-DD20-1441-A489-6DADC5BE89B1}"/>
              </a:ext>
            </a:extLst>
          </p:cNvPr>
          <p:cNvSpPr>
            <a:spLocks noChangeArrowheads="1"/>
          </p:cNvSpPr>
          <p:nvPr/>
        </p:nvSpPr>
        <p:spPr bwMode="auto">
          <a:xfrm>
            <a:off x="1219200" y="4343400"/>
            <a:ext cx="685800" cy="533400"/>
          </a:xfrm>
          <a:prstGeom prst="ellipse">
            <a:avLst/>
          </a:prstGeom>
          <a:noFill/>
          <a:ln w="25400" cap="sq">
            <a:solidFill>
              <a:srgbClr val="800000"/>
            </a:solidFill>
            <a:round/>
            <a:headEnd type="none" w="sm" len="sm"/>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32</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Line 20">
            <a:extLst>
              <a:ext uri="{FF2B5EF4-FFF2-40B4-BE49-F238E27FC236}">
                <a16:creationId xmlns:a16="http://schemas.microsoft.com/office/drawing/2014/main" id="{99EAD042-002A-0748-97FF-CA5D7DA3BACC}"/>
              </a:ext>
            </a:extLst>
          </p:cNvPr>
          <p:cNvSpPr>
            <a:spLocks noChangeShapeType="1"/>
          </p:cNvSpPr>
          <p:nvPr/>
        </p:nvSpPr>
        <p:spPr bwMode="auto">
          <a:xfrm flipH="1">
            <a:off x="1676400" y="3886200"/>
            <a:ext cx="609600" cy="457200"/>
          </a:xfrm>
          <a:prstGeom prst="line">
            <a:avLst/>
          </a:prstGeom>
          <a:noFill/>
          <a:ln w="3810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Rectangle 21">
            <a:extLst>
              <a:ext uri="{FF2B5EF4-FFF2-40B4-BE49-F238E27FC236}">
                <a16:creationId xmlns:a16="http://schemas.microsoft.com/office/drawing/2014/main" id="{9FCDB1A7-E0B1-D449-BF3E-3BB8E04FC937}"/>
              </a:ext>
            </a:extLst>
          </p:cNvPr>
          <p:cNvSpPr>
            <a:spLocks noChangeArrowheads="1"/>
          </p:cNvSpPr>
          <p:nvPr/>
        </p:nvSpPr>
        <p:spPr bwMode="auto">
          <a:xfrm>
            <a:off x="-76200" y="196850"/>
            <a:ext cx="91344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3</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）被删除的结点</a:t>
            </a:r>
            <a:r>
              <a:rPr kumimoji="1" lang="zh-CN" altLang="en-US" sz="36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既有左子树，也有右子树</a:t>
            </a:r>
            <a:endParaRPr kumimoji="1" lang="zh-CN" altLang="en-US" sz="2400" i="0" u="none" strike="noStrike" kern="1200" cap="none" spc="0" normalizeH="0" baseline="0" noProof="0" dirty="0">
              <a:ln>
                <a:noFill/>
              </a:ln>
              <a:solidFill>
                <a:srgbClr val="9933FF"/>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Oval 22">
            <a:extLst>
              <a:ext uri="{FF2B5EF4-FFF2-40B4-BE49-F238E27FC236}">
                <a16:creationId xmlns:a16="http://schemas.microsoft.com/office/drawing/2014/main" id="{2A4B9162-0489-094D-81BF-15F0F47730D2}"/>
              </a:ext>
            </a:extLst>
          </p:cNvPr>
          <p:cNvSpPr>
            <a:spLocks noChangeArrowheads="1"/>
          </p:cNvSpPr>
          <p:nvPr/>
        </p:nvSpPr>
        <p:spPr bwMode="auto">
          <a:xfrm>
            <a:off x="3124200" y="2667000"/>
            <a:ext cx="685800" cy="533400"/>
          </a:xfrm>
          <a:prstGeom prst="ellipse">
            <a:avLst/>
          </a:prstGeom>
          <a:solidFill>
            <a:srgbClr val="FFFF99">
              <a:alpha val="50195"/>
            </a:srgbClr>
          </a:solidFill>
          <a:ln w="34925" cap="sq">
            <a:solidFill>
              <a:srgbClr val="80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Oval 23">
            <a:extLst>
              <a:ext uri="{FF2B5EF4-FFF2-40B4-BE49-F238E27FC236}">
                <a16:creationId xmlns:a16="http://schemas.microsoft.com/office/drawing/2014/main" id="{8311CF92-23B5-B04C-8871-1A364D26A1D7}"/>
              </a:ext>
            </a:extLst>
          </p:cNvPr>
          <p:cNvSpPr>
            <a:spLocks noChangeArrowheads="1"/>
          </p:cNvSpPr>
          <p:nvPr/>
        </p:nvSpPr>
        <p:spPr bwMode="auto">
          <a:xfrm>
            <a:off x="3429000" y="1447800"/>
            <a:ext cx="685800" cy="533400"/>
          </a:xfrm>
          <a:prstGeom prst="ellipse">
            <a:avLst/>
          </a:prstGeom>
          <a:solidFill>
            <a:srgbClr val="FFFF99"/>
          </a:solidFill>
          <a:ln w="34925" cap="sq">
            <a:solidFill>
              <a:srgbClr val="80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40</a:t>
            </a:r>
            <a:endParaRPr kumimoji="1" lang="en-US" altLang="zh-CN" sz="24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Rectangle 24">
            <a:extLst>
              <a:ext uri="{FF2B5EF4-FFF2-40B4-BE49-F238E27FC236}">
                <a16:creationId xmlns:a16="http://schemas.microsoft.com/office/drawing/2014/main" id="{B1BC9A0C-BF2E-E443-AE35-AD2C2A0FD420}"/>
              </a:ext>
            </a:extLst>
          </p:cNvPr>
          <p:cNvSpPr>
            <a:spLocks noChangeArrowheads="1"/>
          </p:cNvSpPr>
          <p:nvPr/>
        </p:nvSpPr>
        <p:spPr bwMode="auto">
          <a:xfrm>
            <a:off x="228600" y="5943600"/>
            <a:ext cx="4038600" cy="381000"/>
          </a:xfrm>
          <a:prstGeom prst="rect">
            <a:avLst/>
          </a:prstGeom>
          <a:solidFill>
            <a:schemeClr val="hlink"/>
          </a:soli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Oval 25">
            <a:extLst>
              <a:ext uri="{FF2B5EF4-FFF2-40B4-BE49-F238E27FC236}">
                <a16:creationId xmlns:a16="http://schemas.microsoft.com/office/drawing/2014/main" id="{8C0B7911-4A4A-4F43-9BC8-41959071EA42}"/>
              </a:ext>
            </a:extLst>
          </p:cNvPr>
          <p:cNvSpPr>
            <a:spLocks noChangeArrowheads="1"/>
          </p:cNvSpPr>
          <p:nvPr/>
        </p:nvSpPr>
        <p:spPr bwMode="auto">
          <a:xfrm>
            <a:off x="2667000" y="5943600"/>
            <a:ext cx="381000" cy="381000"/>
          </a:xfrm>
          <a:prstGeom prst="ellipse">
            <a:avLst/>
          </a:prstGeom>
          <a:solidFill>
            <a:srgbClr val="FFEDCD"/>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Oval 26">
            <a:extLst>
              <a:ext uri="{FF2B5EF4-FFF2-40B4-BE49-F238E27FC236}">
                <a16:creationId xmlns:a16="http://schemas.microsoft.com/office/drawing/2014/main" id="{46375DF4-9CE4-CB40-9AAC-8AFEA9348EC6}"/>
              </a:ext>
            </a:extLst>
          </p:cNvPr>
          <p:cNvSpPr>
            <a:spLocks noChangeArrowheads="1"/>
          </p:cNvSpPr>
          <p:nvPr/>
        </p:nvSpPr>
        <p:spPr bwMode="auto">
          <a:xfrm>
            <a:off x="2209800" y="5943600"/>
            <a:ext cx="381000" cy="381000"/>
          </a:xfrm>
          <a:prstGeom prst="ellipse">
            <a:avLst/>
          </a:prstGeom>
          <a:solidFill>
            <a:srgbClr val="FFFF00"/>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8" name="Oval 27">
            <a:extLst>
              <a:ext uri="{FF2B5EF4-FFF2-40B4-BE49-F238E27FC236}">
                <a16:creationId xmlns:a16="http://schemas.microsoft.com/office/drawing/2014/main" id="{38078712-4BC0-3644-8159-1DBF8544C0D5}"/>
              </a:ext>
            </a:extLst>
          </p:cNvPr>
          <p:cNvSpPr>
            <a:spLocks noChangeArrowheads="1"/>
          </p:cNvSpPr>
          <p:nvPr/>
        </p:nvSpPr>
        <p:spPr bwMode="auto">
          <a:xfrm>
            <a:off x="228600" y="5943600"/>
            <a:ext cx="381000" cy="381000"/>
          </a:xfrm>
          <a:prstGeom prst="ellipse">
            <a:avLst/>
          </a:prstGeom>
          <a:solidFill>
            <a:srgbClr val="FFEDCD"/>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9" name="Oval 28">
            <a:extLst>
              <a:ext uri="{FF2B5EF4-FFF2-40B4-BE49-F238E27FC236}">
                <a16:creationId xmlns:a16="http://schemas.microsoft.com/office/drawing/2014/main" id="{1929D730-400C-C544-9951-FD22CBAB3154}"/>
              </a:ext>
            </a:extLst>
          </p:cNvPr>
          <p:cNvSpPr>
            <a:spLocks noChangeArrowheads="1"/>
          </p:cNvSpPr>
          <p:nvPr/>
        </p:nvSpPr>
        <p:spPr bwMode="auto">
          <a:xfrm>
            <a:off x="3886200" y="5943600"/>
            <a:ext cx="381000" cy="381000"/>
          </a:xfrm>
          <a:prstGeom prst="ellipse">
            <a:avLst/>
          </a:prstGeom>
          <a:solidFill>
            <a:srgbClr val="FFEDCD"/>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useBgFill="1">
        <p:nvSpPr>
          <p:cNvPr id="30" name="Oval 29">
            <a:extLst>
              <a:ext uri="{FF2B5EF4-FFF2-40B4-BE49-F238E27FC236}">
                <a16:creationId xmlns:a16="http://schemas.microsoft.com/office/drawing/2014/main" id="{CA4CBE2C-EA88-CD42-B409-F64E27CFB062}"/>
              </a:ext>
            </a:extLst>
          </p:cNvPr>
          <p:cNvSpPr>
            <a:spLocks noChangeArrowheads="1"/>
          </p:cNvSpPr>
          <p:nvPr/>
        </p:nvSpPr>
        <p:spPr bwMode="auto">
          <a:xfrm>
            <a:off x="990600" y="6096000"/>
            <a:ext cx="76200" cy="76200"/>
          </a:xfrm>
          <a:prstGeom prst="ellipse">
            <a:avLst/>
          </a:prstGeom>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useBgFill="1">
        <p:nvSpPr>
          <p:cNvPr id="31" name="Oval 30">
            <a:extLst>
              <a:ext uri="{FF2B5EF4-FFF2-40B4-BE49-F238E27FC236}">
                <a16:creationId xmlns:a16="http://schemas.microsoft.com/office/drawing/2014/main" id="{4AEEB10E-C1A7-0B44-811A-FF8E262A9F11}"/>
              </a:ext>
            </a:extLst>
          </p:cNvPr>
          <p:cNvSpPr>
            <a:spLocks noChangeArrowheads="1"/>
          </p:cNvSpPr>
          <p:nvPr/>
        </p:nvSpPr>
        <p:spPr bwMode="auto">
          <a:xfrm>
            <a:off x="1219200" y="6096000"/>
            <a:ext cx="76200" cy="76200"/>
          </a:xfrm>
          <a:prstGeom prst="ellipse">
            <a:avLst/>
          </a:prstGeom>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useBgFill="1">
        <p:nvSpPr>
          <p:cNvPr id="32" name="Oval 31">
            <a:extLst>
              <a:ext uri="{FF2B5EF4-FFF2-40B4-BE49-F238E27FC236}">
                <a16:creationId xmlns:a16="http://schemas.microsoft.com/office/drawing/2014/main" id="{F384B641-CA16-894B-B40E-9BEF0CEEAB6E}"/>
              </a:ext>
            </a:extLst>
          </p:cNvPr>
          <p:cNvSpPr>
            <a:spLocks noChangeArrowheads="1"/>
          </p:cNvSpPr>
          <p:nvPr/>
        </p:nvSpPr>
        <p:spPr bwMode="auto">
          <a:xfrm>
            <a:off x="1447800" y="6096000"/>
            <a:ext cx="76200" cy="76200"/>
          </a:xfrm>
          <a:prstGeom prst="ellipse">
            <a:avLst/>
          </a:prstGeom>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useBgFill="1">
        <p:nvSpPr>
          <p:cNvPr id="33" name="Oval 32">
            <a:extLst>
              <a:ext uri="{FF2B5EF4-FFF2-40B4-BE49-F238E27FC236}">
                <a16:creationId xmlns:a16="http://schemas.microsoft.com/office/drawing/2014/main" id="{4BF337F4-22A4-7543-AC6D-980808E9D7E9}"/>
              </a:ext>
            </a:extLst>
          </p:cNvPr>
          <p:cNvSpPr>
            <a:spLocks noChangeArrowheads="1"/>
          </p:cNvSpPr>
          <p:nvPr/>
        </p:nvSpPr>
        <p:spPr bwMode="auto">
          <a:xfrm>
            <a:off x="3200400" y="6096000"/>
            <a:ext cx="76200" cy="76200"/>
          </a:xfrm>
          <a:prstGeom prst="ellipse">
            <a:avLst/>
          </a:prstGeom>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useBgFill="1">
        <p:nvSpPr>
          <p:cNvPr id="34" name="Oval 33">
            <a:extLst>
              <a:ext uri="{FF2B5EF4-FFF2-40B4-BE49-F238E27FC236}">
                <a16:creationId xmlns:a16="http://schemas.microsoft.com/office/drawing/2014/main" id="{1264C686-10A9-C14E-9E41-D4B61E699580}"/>
              </a:ext>
            </a:extLst>
          </p:cNvPr>
          <p:cNvSpPr>
            <a:spLocks noChangeArrowheads="1"/>
          </p:cNvSpPr>
          <p:nvPr/>
        </p:nvSpPr>
        <p:spPr bwMode="auto">
          <a:xfrm>
            <a:off x="3429000" y="6096000"/>
            <a:ext cx="76200" cy="76200"/>
          </a:xfrm>
          <a:prstGeom prst="ellipse">
            <a:avLst/>
          </a:prstGeom>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useBgFill="1">
        <p:nvSpPr>
          <p:cNvPr id="35" name="Oval 34">
            <a:extLst>
              <a:ext uri="{FF2B5EF4-FFF2-40B4-BE49-F238E27FC236}">
                <a16:creationId xmlns:a16="http://schemas.microsoft.com/office/drawing/2014/main" id="{ED979434-BF14-E64B-AFB0-484BB52D5918}"/>
              </a:ext>
            </a:extLst>
          </p:cNvPr>
          <p:cNvSpPr>
            <a:spLocks noChangeArrowheads="1"/>
          </p:cNvSpPr>
          <p:nvPr/>
        </p:nvSpPr>
        <p:spPr bwMode="auto">
          <a:xfrm>
            <a:off x="3657600" y="6096000"/>
            <a:ext cx="76200" cy="76200"/>
          </a:xfrm>
          <a:prstGeom prst="ellipse">
            <a:avLst/>
          </a:prstGeom>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6" name="Oval 35">
            <a:extLst>
              <a:ext uri="{FF2B5EF4-FFF2-40B4-BE49-F238E27FC236}">
                <a16:creationId xmlns:a16="http://schemas.microsoft.com/office/drawing/2014/main" id="{9174A3E4-6878-5941-9517-83D0A8678E61}"/>
              </a:ext>
            </a:extLst>
          </p:cNvPr>
          <p:cNvSpPr>
            <a:spLocks noChangeArrowheads="1"/>
          </p:cNvSpPr>
          <p:nvPr/>
        </p:nvSpPr>
        <p:spPr bwMode="auto">
          <a:xfrm>
            <a:off x="2667000" y="5943600"/>
            <a:ext cx="381000" cy="381000"/>
          </a:xfrm>
          <a:prstGeom prst="ellipse">
            <a:avLst/>
          </a:prstGeom>
          <a:solidFill>
            <a:srgbClr val="FFFF00"/>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7" name="Oval 36">
            <a:extLst>
              <a:ext uri="{FF2B5EF4-FFF2-40B4-BE49-F238E27FC236}">
                <a16:creationId xmlns:a16="http://schemas.microsoft.com/office/drawing/2014/main" id="{87754446-1F4E-B248-96BD-5B9283A7395E}"/>
              </a:ext>
            </a:extLst>
          </p:cNvPr>
          <p:cNvSpPr>
            <a:spLocks noChangeArrowheads="1"/>
          </p:cNvSpPr>
          <p:nvPr/>
        </p:nvSpPr>
        <p:spPr bwMode="auto">
          <a:xfrm>
            <a:off x="2209800" y="5943600"/>
            <a:ext cx="381000" cy="381000"/>
          </a:xfrm>
          <a:prstGeom prst="ellipse">
            <a:avLst/>
          </a:prstGeom>
          <a:solidFill>
            <a:schemeClr val="hlink"/>
          </a:soli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8" name="Text Box 37">
            <a:extLst>
              <a:ext uri="{FF2B5EF4-FFF2-40B4-BE49-F238E27FC236}">
                <a16:creationId xmlns:a16="http://schemas.microsoft.com/office/drawing/2014/main" id="{EF39FB12-417A-F84A-9263-689E918C946B}"/>
              </a:ext>
            </a:extLst>
          </p:cNvPr>
          <p:cNvSpPr txBox="1">
            <a:spLocks noChangeArrowheads="1"/>
          </p:cNvSpPr>
          <p:nvPr/>
        </p:nvSpPr>
        <p:spPr bwMode="auto">
          <a:xfrm>
            <a:off x="4724402" y="5252819"/>
            <a:ext cx="4359275" cy="121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以其前驱替代之，然后再删除该前驱结点</a:t>
            </a:r>
          </a:p>
        </p:txBody>
      </p:sp>
      <p:sp>
        <p:nvSpPr>
          <p:cNvPr id="39" name="AutoShape 38">
            <a:extLst>
              <a:ext uri="{FF2B5EF4-FFF2-40B4-BE49-F238E27FC236}">
                <a16:creationId xmlns:a16="http://schemas.microsoft.com/office/drawing/2014/main" id="{3282C1E3-D257-5643-B36E-CDC1B20B4FEF}"/>
              </a:ext>
            </a:extLst>
          </p:cNvPr>
          <p:cNvSpPr>
            <a:spLocks noChangeArrowheads="1"/>
          </p:cNvSpPr>
          <p:nvPr/>
        </p:nvSpPr>
        <p:spPr bwMode="auto">
          <a:xfrm>
            <a:off x="2514600" y="2362200"/>
            <a:ext cx="152400" cy="1143000"/>
          </a:xfrm>
          <a:prstGeom prst="downArrow">
            <a:avLst>
              <a:gd name="adj1" fmla="val 50000"/>
              <a:gd name="adj2" fmla="val 187500"/>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0" name="Rectangle 39">
            <a:extLst>
              <a:ext uri="{FF2B5EF4-FFF2-40B4-BE49-F238E27FC236}">
                <a16:creationId xmlns:a16="http://schemas.microsoft.com/office/drawing/2014/main" id="{2FD5AEE7-426D-764F-BC2D-BC82740322FF}"/>
              </a:ext>
            </a:extLst>
          </p:cNvPr>
          <p:cNvSpPr>
            <a:spLocks noChangeArrowheads="1"/>
          </p:cNvSpPr>
          <p:nvPr/>
        </p:nvSpPr>
        <p:spPr bwMode="auto">
          <a:xfrm>
            <a:off x="2667000" y="2362200"/>
            <a:ext cx="1295400" cy="11430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1" name="AutoShape 40">
            <a:extLst>
              <a:ext uri="{FF2B5EF4-FFF2-40B4-BE49-F238E27FC236}">
                <a16:creationId xmlns:a16="http://schemas.microsoft.com/office/drawing/2014/main" id="{207D98AF-52D9-BB44-B487-92F09F1C0972}"/>
              </a:ext>
            </a:extLst>
          </p:cNvPr>
          <p:cNvSpPr>
            <a:spLocks noChangeArrowheads="1"/>
          </p:cNvSpPr>
          <p:nvPr/>
        </p:nvSpPr>
        <p:spPr bwMode="auto">
          <a:xfrm>
            <a:off x="2819400" y="5334000"/>
            <a:ext cx="76200" cy="609600"/>
          </a:xfrm>
          <a:prstGeom prst="downArrow">
            <a:avLst>
              <a:gd name="adj1" fmla="val 50000"/>
              <a:gd name="adj2" fmla="val 200000"/>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2" name="Text Box 41">
            <a:extLst>
              <a:ext uri="{FF2B5EF4-FFF2-40B4-BE49-F238E27FC236}">
                <a16:creationId xmlns:a16="http://schemas.microsoft.com/office/drawing/2014/main" id="{F3B2E0B7-B03A-1C4F-94B2-28E371D4F979}"/>
              </a:ext>
            </a:extLst>
          </p:cNvPr>
          <p:cNvSpPr txBox="1">
            <a:spLocks noChangeArrowheads="1"/>
          </p:cNvSpPr>
          <p:nvPr/>
        </p:nvSpPr>
        <p:spPr bwMode="auto">
          <a:xfrm>
            <a:off x="2813050" y="5029200"/>
            <a:ext cx="1606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0" i="0" u="none" strike="noStrike" kern="1200" cap="none" spc="0" normalizeH="0" baseline="0" noProof="0">
                <a:ln>
                  <a:noFill/>
                </a:ln>
                <a:solidFill>
                  <a:srgbClr val="A50021"/>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被删结点</a:t>
            </a:r>
            <a:endParaRPr kumimoji="1" lang="zh-CN" altLang="en-US" sz="32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3" name="AutoShape 42">
            <a:extLst>
              <a:ext uri="{FF2B5EF4-FFF2-40B4-BE49-F238E27FC236}">
                <a16:creationId xmlns:a16="http://schemas.microsoft.com/office/drawing/2014/main" id="{E3CCB040-D48D-9A42-8299-71D70C641B36}"/>
              </a:ext>
            </a:extLst>
          </p:cNvPr>
          <p:cNvSpPr>
            <a:spLocks noChangeArrowheads="1"/>
          </p:cNvSpPr>
          <p:nvPr/>
        </p:nvSpPr>
        <p:spPr bwMode="auto">
          <a:xfrm>
            <a:off x="2368550" y="5334000"/>
            <a:ext cx="76200" cy="609600"/>
          </a:xfrm>
          <a:prstGeom prst="downArrow">
            <a:avLst>
              <a:gd name="adj1" fmla="val 50000"/>
              <a:gd name="adj2" fmla="val 200000"/>
            </a:avLst>
          </a:prstGeom>
          <a:solidFill>
            <a:srgbClr val="006600"/>
          </a:solidFill>
          <a:ln w="9525">
            <a:solidFill>
              <a:srgbClr val="00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4" name="Text Box 43">
            <a:extLst>
              <a:ext uri="{FF2B5EF4-FFF2-40B4-BE49-F238E27FC236}">
                <a16:creationId xmlns:a16="http://schemas.microsoft.com/office/drawing/2014/main" id="{C712028F-E30C-4D43-8DF6-0AE0662FB799}"/>
              </a:ext>
            </a:extLst>
          </p:cNvPr>
          <p:cNvSpPr txBox="1">
            <a:spLocks noChangeArrowheads="1"/>
          </p:cNvSpPr>
          <p:nvPr/>
        </p:nvSpPr>
        <p:spPr bwMode="auto">
          <a:xfrm>
            <a:off x="831850" y="5029200"/>
            <a:ext cx="1606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0"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前驱结点</a:t>
            </a:r>
            <a:endParaRPr kumimoji="1" lang="zh-CN" altLang="en-US" sz="32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5" name="Freeform 44">
            <a:extLst>
              <a:ext uri="{FF2B5EF4-FFF2-40B4-BE49-F238E27FC236}">
                <a16:creationId xmlns:a16="http://schemas.microsoft.com/office/drawing/2014/main" id="{62BE8E0F-D58E-C941-87FB-D8B733E634CF}"/>
              </a:ext>
            </a:extLst>
          </p:cNvPr>
          <p:cNvSpPr>
            <a:spLocks/>
          </p:cNvSpPr>
          <p:nvPr/>
        </p:nvSpPr>
        <p:spPr bwMode="auto">
          <a:xfrm>
            <a:off x="3810000" y="685800"/>
            <a:ext cx="1066800" cy="762000"/>
          </a:xfrm>
          <a:custGeom>
            <a:avLst/>
            <a:gdLst>
              <a:gd name="T0" fmla="*/ 2147483646 w 672"/>
              <a:gd name="T1" fmla="*/ 0 h 480"/>
              <a:gd name="T2" fmla="*/ 2147483646 w 672"/>
              <a:gd name="T3" fmla="*/ 2147483646 h 480"/>
              <a:gd name="T4" fmla="*/ 2147483646 w 672"/>
              <a:gd name="T5" fmla="*/ 2147483646 h 480"/>
              <a:gd name="T6" fmla="*/ 0 w 672"/>
              <a:gd name="T7" fmla="*/ 2147483646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2" h="480">
                <a:moveTo>
                  <a:pt x="672" y="0"/>
                </a:moveTo>
                <a:cubicBezTo>
                  <a:pt x="448" y="100"/>
                  <a:pt x="224" y="200"/>
                  <a:pt x="192" y="240"/>
                </a:cubicBezTo>
                <a:cubicBezTo>
                  <a:pt x="160" y="280"/>
                  <a:pt x="512" y="200"/>
                  <a:pt x="480" y="240"/>
                </a:cubicBezTo>
                <a:cubicBezTo>
                  <a:pt x="448" y="280"/>
                  <a:pt x="224" y="380"/>
                  <a:pt x="0" y="480"/>
                </a:cubicBezTo>
              </a:path>
            </a:pathLst>
          </a:custGeom>
          <a:noFill/>
          <a:ln w="31750">
            <a:solidFill>
              <a:srgbClr val="A5002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6" name="Text Box 45">
            <a:extLst>
              <a:ext uri="{FF2B5EF4-FFF2-40B4-BE49-F238E27FC236}">
                <a16:creationId xmlns:a16="http://schemas.microsoft.com/office/drawing/2014/main" id="{49BBC699-FEE4-794F-96EE-B2FFC8EED17C}"/>
              </a:ext>
            </a:extLst>
          </p:cNvPr>
          <p:cNvSpPr txBox="1">
            <a:spLocks noChangeArrowheads="1"/>
          </p:cNvSpPr>
          <p:nvPr/>
        </p:nvSpPr>
        <p:spPr bwMode="auto">
          <a:xfrm>
            <a:off x="5486400" y="958850"/>
            <a:ext cx="34563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被删关键字 </a:t>
            </a:r>
            <a:r>
              <a:rPr kumimoji="1" lang="en-US" altLang="zh-CN" sz="3600" b="1" i="0" u="none" strike="noStrike" kern="1200" cap="none" spc="0" normalizeH="0" baseline="0" noProof="0" dirty="0">
                <a:ln>
                  <a:noFill/>
                </a:ln>
                <a:solidFill>
                  <a:srgbClr val="3333FF"/>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50</a:t>
            </a:r>
            <a:endParaRPr kumimoji="1" lang="en-US" altLang="zh-CN" sz="3600" b="0"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83159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up)">
                                      <p:cBhvr>
                                        <p:cTn id="13" dur="500"/>
                                        <p:tgtEl>
                                          <p:spTgt spid="45"/>
                                        </p:tgtEl>
                                      </p:cBhvr>
                                    </p:animEffect>
                                  </p:childTnLst>
                                </p:cTn>
                              </p:par>
                            </p:childTnLst>
                          </p:cTn>
                        </p:par>
                        <p:par>
                          <p:cTn id="14" fill="hold">
                            <p:stCondLst>
                              <p:cond delay="500"/>
                            </p:stCondLst>
                            <p:childTnLst>
                              <p:par>
                                <p:cTn id="15" presetID="17" presetClass="entr" presetSubtype="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y-#ppt_h/2"/>
                                          </p:val>
                                        </p:tav>
                                        <p:tav tm="100000">
                                          <p:val>
                                            <p:strVal val="#ppt_y"/>
                                          </p:val>
                                        </p:tav>
                                      </p:tavLst>
                                    </p:anim>
                                    <p:anim calcmode="lin" valueType="num">
                                      <p:cBhvr>
                                        <p:cTn id="19" dur="500" fill="hold"/>
                                        <p:tgtEl>
                                          <p:spTgt spid="3"/>
                                        </p:tgtEl>
                                        <p:attrNameLst>
                                          <p:attrName>ppt_w</p:attrName>
                                        </p:attrNameLst>
                                      </p:cBhvr>
                                      <p:tavLst>
                                        <p:tav tm="0">
                                          <p:val>
                                            <p:strVal val="#ppt_w"/>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499"/>
                                          </p:stCondLst>
                                        </p:cTn>
                                        <p:tgtEl>
                                          <p:spTgt spid="4"/>
                                        </p:tgtEl>
                                        <p:attrNameLst>
                                          <p:attrName>style.visibility</p:attrName>
                                        </p:attrNameLst>
                                      </p:cBhvr>
                                      <p:to>
                                        <p:strVal val="visible"/>
                                      </p:to>
                                    </p:se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499"/>
                                          </p:stCondLst>
                                        </p:cTn>
                                        <p:tgtEl>
                                          <p:spTgt spid="5"/>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499"/>
                                          </p:stCondLst>
                                        </p:cTn>
                                        <p:tgtEl>
                                          <p:spTgt spid="6"/>
                                        </p:tgtEl>
                                        <p:attrNameLst>
                                          <p:attrName>style.visibility</p:attrName>
                                        </p:attrNameLst>
                                      </p:cBhvr>
                                      <p:to>
                                        <p:strVal val="visible"/>
                                      </p:to>
                                    </p:set>
                                  </p:childTnLst>
                                </p:cTn>
                              </p:par>
                            </p:childTnLst>
                          </p:cTn>
                        </p:par>
                        <p:par>
                          <p:cTn id="30" fill="hold">
                            <p:stCondLst>
                              <p:cond delay="2500"/>
                            </p:stCondLst>
                            <p:childTnLst>
                              <p:par>
                                <p:cTn id="31" presetID="1" presetClass="entr" presetSubtype="0" fill="hold" grpId="0" nodeType="afterEffect">
                                  <p:stCondLst>
                                    <p:cond delay="0"/>
                                  </p:stCondLst>
                                  <p:childTnLst>
                                    <p:set>
                                      <p:cBhvr>
                                        <p:cTn id="32" dur="1" fill="hold">
                                          <p:stCondLst>
                                            <p:cond delay="499"/>
                                          </p:stCondLst>
                                        </p:cTn>
                                        <p:tgtEl>
                                          <p:spTgt spid="7"/>
                                        </p:tgtEl>
                                        <p:attrNameLst>
                                          <p:attrName>style.visibility</p:attrName>
                                        </p:attrNameLst>
                                      </p:cBhvr>
                                      <p:to>
                                        <p:strVal val="visible"/>
                                      </p:to>
                                    </p:set>
                                  </p:childTnLst>
                                </p:cTn>
                              </p:par>
                            </p:childTnLst>
                          </p:cTn>
                        </p:par>
                        <p:par>
                          <p:cTn id="33" fill="hold">
                            <p:stCondLst>
                              <p:cond delay="3000"/>
                            </p:stCondLst>
                            <p:childTnLst>
                              <p:par>
                                <p:cTn id="34" presetID="1" presetClass="entr" presetSubtype="0" fill="hold" grpId="0" nodeType="afterEffect">
                                  <p:stCondLst>
                                    <p:cond delay="0"/>
                                  </p:stCondLst>
                                  <p:childTnLst>
                                    <p:set>
                                      <p:cBhvr>
                                        <p:cTn id="35" dur="1" fill="hold">
                                          <p:stCondLst>
                                            <p:cond delay="499"/>
                                          </p:stCondLst>
                                        </p:cTn>
                                        <p:tgtEl>
                                          <p:spTgt spid="8"/>
                                        </p:tgtEl>
                                        <p:attrNameLst>
                                          <p:attrName>style.visibility</p:attrName>
                                        </p:attrNameLst>
                                      </p:cBhvr>
                                      <p:to>
                                        <p:strVal val="visible"/>
                                      </p:to>
                                    </p:set>
                                  </p:childTnLst>
                                </p:cTn>
                              </p:par>
                            </p:childTnLst>
                          </p:cTn>
                        </p:par>
                        <p:par>
                          <p:cTn id="36" fill="hold">
                            <p:stCondLst>
                              <p:cond delay="3500"/>
                            </p:stCondLst>
                            <p:childTnLst>
                              <p:par>
                                <p:cTn id="37" presetID="1" presetClass="entr" presetSubtype="0" fill="hold" grpId="0" nodeType="afterEffect">
                                  <p:stCondLst>
                                    <p:cond delay="0"/>
                                  </p:stCondLst>
                                  <p:childTnLst>
                                    <p:set>
                                      <p:cBhvr>
                                        <p:cTn id="38" dur="1" fill="hold">
                                          <p:stCondLst>
                                            <p:cond delay="499"/>
                                          </p:stCondLst>
                                        </p:cTn>
                                        <p:tgtEl>
                                          <p:spTgt spid="9"/>
                                        </p:tgtEl>
                                        <p:attrNameLst>
                                          <p:attrName>style.visibility</p:attrName>
                                        </p:attrNameLst>
                                      </p:cBhvr>
                                      <p:to>
                                        <p:strVal val="visible"/>
                                      </p:to>
                                    </p:set>
                                  </p:childTnLst>
                                </p:cTn>
                              </p:par>
                            </p:childTnLst>
                          </p:cTn>
                        </p:par>
                        <p:par>
                          <p:cTn id="39" fill="hold">
                            <p:stCondLst>
                              <p:cond delay="4000"/>
                            </p:stCondLst>
                            <p:childTnLst>
                              <p:par>
                                <p:cTn id="40" presetID="1" presetClass="entr" presetSubtype="0" fill="hold" grpId="0" nodeType="afterEffect">
                                  <p:stCondLst>
                                    <p:cond delay="0"/>
                                  </p:stCondLst>
                                  <p:childTnLst>
                                    <p:set>
                                      <p:cBhvr>
                                        <p:cTn id="41" dur="1" fill="hold">
                                          <p:stCondLst>
                                            <p:cond delay="499"/>
                                          </p:stCondLst>
                                        </p:cTn>
                                        <p:tgtEl>
                                          <p:spTgt spid="10"/>
                                        </p:tgtEl>
                                        <p:attrNameLst>
                                          <p:attrName>style.visibility</p:attrName>
                                        </p:attrNameLst>
                                      </p:cBhvr>
                                      <p:to>
                                        <p:strVal val="visible"/>
                                      </p:to>
                                    </p:set>
                                  </p:childTnLst>
                                </p:cTn>
                              </p:par>
                            </p:childTnLst>
                          </p:cTn>
                        </p:par>
                        <p:par>
                          <p:cTn id="42" fill="hold">
                            <p:stCondLst>
                              <p:cond delay="4500"/>
                            </p:stCondLst>
                            <p:childTnLst>
                              <p:par>
                                <p:cTn id="43" presetID="1" presetClass="entr" presetSubtype="0" fill="hold" grpId="0" nodeType="afterEffect">
                                  <p:stCondLst>
                                    <p:cond delay="0"/>
                                  </p:stCondLst>
                                  <p:childTnLst>
                                    <p:set>
                                      <p:cBhvr>
                                        <p:cTn id="44" dur="1" fill="hold">
                                          <p:stCondLst>
                                            <p:cond delay="499"/>
                                          </p:stCondLst>
                                        </p:cTn>
                                        <p:tgtEl>
                                          <p:spTgt spid="20"/>
                                        </p:tgtEl>
                                        <p:attrNameLst>
                                          <p:attrName>style.visibility</p:attrName>
                                        </p:attrNameLst>
                                      </p:cBhvr>
                                      <p:to>
                                        <p:strVal val="visible"/>
                                      </p:to>
                                    </p:set>
                                  </p:childTnLst>
                                </p:cTn>
                              </p:par>
                            </p:childTnLst>
                          </p:cTn>
                        </p:par>
                        <p:par>
                          <p:cTn id="45" fill="hold">
                            <p:stCondLst>
                              <p:cond delay="5000"/>
                            </p:stCondLst>
                            <p:childTnLst>
                              <p:par>
                                <p:cTn id="46" presetID="1" presetClass="entr" presetSubtype="0" fill="hold" grpId="0" nodeType="afterEffect">
                                  <p:stCondLst>
                                    <p:cond delay="0"/>
                                  </p:stCondLst>
                                  <p:childTnLst>
                                    <p:set>
                                      <p:cBhvr>
                                        <p:cTn id="47" dur="1" fill="hold">
                                          <p:stCondLst>
                                            <p:cond delay="499"/>
                                          </p:stCondLst>
                                        </p:cTn>
                                        <p:tgtEl>
                                          <p:spTgt spid="11"/>
                                        </p:tgtEl>
                                        <p:attrNameLst>
                                          <p:attrName>style.visibility</p:attrName>
                                        </p:attrNameLst>
                                      </p:cBhvr>
                                      <p:to>
                                        <p:strVal val="visible"/>
                                      </p:to>
                                    </p:set>
                                  </p:childTnLst>
                                </p:cTn>
                              </p:par>
                            </p:childTnLst>
                          </p:cTn>
                        </p:par>
                        <p:par>
                          <p:cTn id="48" fill="hold">
                            <p:stCondLst>
                              <p:cond delay="5500"/>
                            </p:stCondLst>
                            <p:childTnLst>
                              <p:par>
                                <p:cTn id="49" presetID="1" presetClass="entr" presetSubtype="0" fill="hold" nodeType="afterEffect">
                                  <p:stCondLst>
                                    <p:cond delay="0"/>
                                  </p:stCondLst>
                                  <p:childTnLst>
                                    <p:set>
                                      <p:cBhvr>
                                        <p:cTn id="50" dur="1" fill="hold">
                                          <p:stCondLst>
                                            <p:cond delay="499"/>
                                          </p:stCondLst>
                                        </p:cTn>
                                        <p:tgtEl>
                                          <p:spTgt spid="12"/>
                                        </p:tgtEl>
                                        <p:attrNameLst>
                                          <p:attrName>style.visibility</p:attrName>
                                        </p:attrNameLst>
                                      </p:cBhvr>
                                      <p:to>
                                        <p:strVal val="visible"/>
                                      </p:to>
                                    </p:set>
                                  </p:childTnLst>
                                </p:cTn>
                              </p:par>
                            </p:childTnLst>
                          </p:cTn>
                        </p:par>
                        <p:par>
                          <p:cTn id="51" fill="hold">
                            <p:stCondLst>
                              <p:cond delay="6000"/>
                            </p:stCondLst>
                            <p:childTnLst>
                              <p:par>
                                <p:cTn id="52" presetID="1" presetClass="entr" presetSubtype="0" fill="hold" nodeType="afterEffect">
                                  <p:stCondLst>
                                    <p:cond delay="0"/>
                                  </p:stCondLst>
                                  <p:childTnLst>
                                    <p:set>
                                      <p:cBhvr>
                                        <p:cTn id="53" dur="1" fill="hold">
                                          <p:stCondLst>
                                            <p:cond delay="499"/>
                                          </p:stCondLst>
                                        </p:cTn>
                                        <p:tgtEl>
                                          <p:spTgt spid="13"/>
                                        </p:tgtEl>
                                        <p:attrNameLst>
                                          <p:attrName>style.visibility</p:attrName>
                                        </p:attrNameLst>
                                      </p:cBhvr>
                                      <p:to>
                                        <p:strVal val="visible"/>
                                      </p:to>
                                    </p:set>
                                  </p:childTnLst>
                                </p:cTn>
                              </p:par>
                            </p:childTnLst>
                          </p:cTn>
                        </p:par>
                        <p:par>
                          <p:cTn id="54" fill="hold">
                            <p:stCondLst>
                              <p:cond delay="6500"/>
                            </p:stCondLst>
                            <p:childTnLst>
                              <p:par>
                                <p:cTn id="55" presetID="1" presetClass="entr" presetSubtype="0" fill="hold" nodeType="afterEffect">
                                  <p:stCondLst>
                                    <p:cond delay="0"/>
                                  </p:stCondLst>
                                  <p:childTnLst>
                                    <p:set>
                                      <p:cBhvr>
                                        <p:cTn id="56" dur="1" fill="hold">
                                          <p:stCondLst>
                                            <p:cond delay="499"/>
                                          </p:stCondLst>
                                        </p:cTn>
                                        <p:tgtEl>
                                          <p:spTgt spid="14"/>
                                        </p:tgtEl>
                                        <p:attrNameLst>
                                          <p:attrName>style.visibility</p:attrName>
                                        </p:attrNameLst>
                                      </p:cBhvr>
                                      <p:to>
                                        <p:strVal val="visible"/>
                                      </p:to>
                                    </p:set>
                                  </p:childTnLst>
                                </p:cTn>
                              </p:par>
                            </p:childTnLst>
                          </p:cTn>
                        </p:par>
                        <p:par>
                          <p:cTn id="57" fill="hold">
                            <p:stCondLst>
                              <p:cond delay="7000"/>
                            </p:stCondLst>
                            <p:childTnLst>
                              <p:par>
                                <p:cTn id="58" presetID="1" presetClass="entr" presetSubtype="0" fill="hold" nodeType="afterEffect">
                                  <p:stCondLst>
                                    <p:cond delay="0"/>
                                  </p:stCondLst>
                                  <p:childTnLst>
                                    <p:set>
                                      <p:cBhvr>
                                        <p:cTn id="59" dur="1" fill="hold">
                                          <p:stCondLst>
                                            <p:cond delay="499"/>
                                          </p:stCondLst>
                                        </p:cTn>
                                        <p:tgtEl>
                                          <p:spTgt spid="15"/>
                                        </p:tgtEl>
                                        <p:attrNameLst>
                                          <p:attrName>style.visibility</p:attrName>
                                        </p:attrNameLst>
                                      </p:cBhvr>
                                      <p:to>
                                        <p:strVal val="visible"/>
                                      </p:to>
                                    </p:set>
                                  </p:childTnLst>
                                </p:cTn>
                              </p:par>
                            </p:childTnLst>
                          </p:cTn>
                        </p:par>
                        <p:par>
                          <p:cTn id="60" fill="hold">
                            <p:stCondLst>
                              <p:cond delay="7500"/>
                            </p:stCondLst>
                            <p:childTnLst>
                              <p:par>
                                <p:cTn id="61" presetID="1" presetClass="entr" presetSubtype="0" fill="hold" nodeType="afterEffect">
                                  <p:stCondLst>
                                    <p:cond delay="0"/>
                                  </p:stCondLst>
                                  <p:childTnLst>
                                    <p:set>
                                      <p:cBhvr>
                                        <p:cTn id="62" dur="1" fill="hold">
                                          <p:stCondLst>
                                            <p:cond delay="499"/>
                                          </p:stCondLst>
                                        </p:cTn>
                                        <p:tgtEl>
                                          <p:spTgt spid="16"/>
                                        </p:tgtEl>
                                        <p:attrNameLst>
                                          <p:attrName>style.visibility</p:attrName>
                                        </p:attrNameLst>
                                      </p:cBhvr>
                                      <p:to>
                                        <p:strVal val="visible"/>
                                      </p:to>
                                    </p:set>
                                  </p:childTnLst>
                                </p:cTn>
                              </p:par>
                            </p:childTnLst>
                          </p:cTn>
                        </p:par>
                        <p:par>
                          <p:cTn id="63" fill="hold">
                            <p:stCondLst>
                              <p:cond delay="8000"/>
                            </p:stCondLst>
                            <p:childTnLst>
                              <p:par>
                                <p:cTn id="64" presetID="1" presetClass="entr" presetSubtype="0" fill="hold" nodeType="afterEffect">
                                  <p:stCondLst>
                                    <p:cond delay="0"/>
                                  </p:stCondLst>
                                  <p:childTnLst>
                                    <p:set>
                                      <p:cBhvr>
                                        <p:cTn id="65" dur="1" fill="hold">
                                          <p:stCondLst>
                                            <p:cond delay="499"/>
                                          </p:stCondLst>
                                        </p:cTn>
                                        <p:tgtEl>
                                          <p:spTgt spid="21"/>
                                        </p:tgtEl>
                                        <p:attrNameLst>
                                          <p:attrName>style.visibility</p:attrName>
                                        </p:attrNameLst>
                                      </p:cBhvr>
                                      <p:to>
                                        <p:strVal val="visible"/>
                                      </p:to>
                                    </p:set>
                                  </p:childTnLst>
                                </p:cTn>
                              </p:par>
                            </p:childTnLst>
                          </p:cTn>
                        </p:par>
                        <p:par>
                          <p:cTn id="66" fill="hold">
                            <p:stCondLst>
                              <p:cond delay="8500"/>
                            </p:stCondLst>
                            <p:childTnLst>
                              <p:par>
                                <p:cTn id="67" presetID="1" presetClass="entr" presetSubtype="0" fill="hold" nodeType="afterEffect">
                                  <p:stCondLst>
                                    <p:cond delay="0"/>
                                  </p:stCondLst>
                                  <p:childTnLst>
                                    <p:set>
                                      <p:cBhvr>
                                        <p:cTn id="68" dur="1" fill="hold">
                                          <p:stCondLst>
                                            <p:cond delay="499"/>
                                          </p:stCondLst>
                                        </p:cTn>
                                        <p:tgtEl>
                                          <p:spTgt spid="17"/>
                                        </p:tgtEl>
                                        <p:attrNameLst>
                                          <p:attrName>style.visibility</p:attrName>
                                        </p:attrNameLst>
                                      </p:cBhvr>
                                      <p:to>
                                        <p:strVal val="visible"/>
                                      </p:to>
                                    </p:set>
                                  </p:childTnLst>
                                </p:cTn>
                              </p:par>
                            </p:childTnLst>
                          </p:cTn>
                        </p:par>
                        <p:par>
                          <p:cTn id="69" fill="hold">
                            <p:stCondLst>
                              <p:cond delay="9000"/>
                            </p:stCondLst>
                            <p:childTnLst>
                              <p:par>
                                <p:cTn id="70" presetID="1" presetClass="entr" presetSubtype="0" fill="hold" nodeType="afterEffect">
                                  <p:stCondLst>
                                    <p:cond delay="0"/>
                                  </p:stCondLst>
                                  <p:childTnLst>
                                    <p:set>
                                      <p:cBhvr>
                                        <p:cTn id="71" dur="1" fill="hold">
                                          <p:stCondLst>
                                            <p:cond delay="499"/>
                                          </p:stCondLst>
                                        </p:cTn>
                                        <p:tgtEl>
                                          <p:spTgt spid="18"/>
                                        </p:tgtEl>
                                        <p:attrNameLst>
                                          <p:attrName>style.visibility</p:attrName>
                                        </p:attrNameLst>
                                      </p:cBhvr>
                                      <p:to>
                                        <p:strVal val="visible"/>
                                      </p:to>
                                    </p:set>
                                  </p:childTnLst>
                                </p:cTn>
                              </p:par>
                            </p:childTnLst>
                          </p:cTn>
                        </p:par>
                        <p:par>
                          <p:cTn id="72" fill="hold">
                            <p:stCondLst>
                              <p:cond delay="9500"/>
                            </p:stCondLst>
                            <p:childTnLst>
                              <p:par>
                                <p:cTn id="73" presetID="1" presetClass="entr" presetSubtype="0" fill="hold" nodeType="afterEffect">
                                  <p:stCondLst>
                                    <p:cond delay="0"/>
                                  </p:stCondLst>
                                  <p:childTnLst>
                                    <p:set>
                                      <p:cBhvr>
                                        <p:cTn id="74" dur="1" fill="hold">
                                          <p:stCondLst>
                                            <p:cond delay="499"/>
                                          </p:stCondLst>
                                        </p:cTn>
                                        <p:tgtEl>
                                          <p:spTgt spid="1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 presetClass="entr" presetSubtype="3"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additive="base">
                                        <p:cTn id="79" dur="500" fill="hold"/>
                                        <p:tgtEl>
                                          <p:spTgt spid="46"/>
                                        </p:tgtEl>
                                        <p:attrNameLst>
                                          <p:attrName>ppt_x</p:attrName>
                                        </p:attrNameLst>
                                      </p:cBhvr>
                                      <p:tavLst>
                                        <p:tav tm="0">
                                          <p:val>
                                            <p:strVal val="1+#ppt_w/2"/>
                                          </p:val>
                                        </p:tav>
                                        <p:tav tm="100000">
                                          <p:val>
                                            <p:strVal val="#ppt_x"/>
                                          </p:val>
                                        </p:tav>
                                      </p:tavLst>
                                    </p:anim>
                                    <p:anim calcmode="lin" valueType="num">
                                      <p:cBhvr additive="base">
                                        <p:cTn id="80"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wipe(left)">
                                      <p:cBhvr>
                                        <p:cTn id="85" dur="500"/>
                                        <p:tgtEl>
                                          <p:spTgt spid="25"/>
                                        </p:tgtEl>
                                      </p:cBhvr>
                                    </p:animEffect>
                                  </p:childTnLst>
                                </p:cTn>
                              </p:par>
                            </p:childTnLst>
                          </p:cTn>
                        </p:par>
                        <p:par>
                          <p:cTn id="86" fill="hold">
                            <p:stCondLst>
                              <p:cond delay="500"/>
                            </p:stCondLst>
                            <p:childTnLst>
                              <p:par>
                                <p:cTn id="87" presetID="22" presetClass="entr" presetSubtype="8"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500"/>
                                        <p:tgtEl>
                                          <p:spTgt spid="28"/>
                                        </p:tgtEl>
                                      </p:cBhvr>
                                    </p:animEffect>
                                  </p:childTnLst>
                                </p:cTn>
                              </p:par>
                            </p:childTnLst>
                          </p:cTn>
                        </p:par>
                        <p:par>
                          <p:cTn id="90" fill="hold">
                            <p:stCondLst>
                              <p:cond delay="1000"/>
                            </p:stCondLst>
                            <p:childTnLst>
                              <p:par>
                                <p:cTn id="91" presetID="22" presetClass="entr" presetSubtype="8"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ipe(left)">
                                      <p:cBhvr>
                                        <p:cTn id="93" dur="500"/>
                                        <p:tgtEl>
                                          <p:spTgt spid="30"/>
                                        </p:tgtEl>
                                      </p:cBhvr>
                                    </p:animEffect>
                                  </p:childTnLst>
                                </p:cTn>
                              </p:par>
                            </p:childTnLst>
                          </p:cTn>
                        </p:par>
                        <p:par>
                          <p:cTn id="94" fill="hold">
                            <p:stCondLst>
                              <p:cond delay="1500"/>
                            </p:stCondLst>
                            <p:childTnLst>
                              <p:par>
                                <p:cTn id="95" presetID="22" presetClass="entr" presetSubtype="8"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wipe(left)">
                                      <p:cBhvr>
                                        <p:cTn id="97" dur="500"/>
                                        <p:tgtEl>
                                          <p:spTgt spid="31"/>
                                        </p:tgtEl>
                                      </p:cBhvr>
                                    </p:animEffect>
                                  </p:childTnLst>
                                </p:cTn>
                              </p:par>
                            </p:childTnLst>
                          </p:cTn>
                        </p:par>
                        <p:par>
                          <p:cTn id="98" fill="hold">
                            <p:stCondLst>
                              <p:cond delay="2000"/>
                            </p:stCondLst>
                            <p:childTnLst>
                              <p:par>
                                <p:cTn id="99" presetID="22" presetClass="entr" presetSubtype="8" fill="hold" nodeType="after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wipe(left)">
                                      <p:cBhvr>
                                        <p:cTn id="101" dur="500"/>
                                        <p:tgtEl>
                                          <p:spTgt spid="32"/>
                                        </p:tgtEl>
                                      </p:cBhvr>
                                    </p:animEffect>
                                  </p:childTnLst>
                                </p:cTn>
                              </p:par>
                            </p:childTnLst>
                          </p:cTn>
                        </p:par>
                        <p:par>
                          <p:cTn id="102" fill="hold">
                            <p:stCondLst>
                              <p:cond delay="2500"/>
                            </p:stCondLst>
                            <p:childTnLst>
                              <p:par>
                                <p:cTn id="103" presetID="22" presetClass="entr" presetSubtype="8" fill="hold"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left)">
                                      <p:cBhvr>
                                        <p:cTn id="105" dur="500"/>
                                        <p:tgtEl>
                                          <p:spTgt spid="26"/>
                                        </p:tgtEl>
                                      </p:cBhvr>
                                    </p:animEffect>
                                  </p:childTnLst>
                                </p:cTn>
                              </p:par>
                            </p:childTnLst>
                          </p:cTn>
                        </p:par>
                        <p:par>
                          <p:cTn id="106" fill="hold">
                            <p:stCondLst>
                              <p:cond delay="3000"/>
                            </p:stCondLst>
                            <p:childTnLst>
                              <p:par>
                                <p:cTn id="107" presetID="22" presetClass="entr" presetSubtype="8" fill="hold" nodeType="after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left)">
                                      <p:cBhvr>
                                        <p:cTn id="109" dur="500"/>
                                        <p:tgtEl>
                                          <p:spTgt spid="33"/>
                                        </p:tgtEl>
                                      </p:cBhvr>
                                    </p:animEffect>
                                  </p:childTnLst>
                                </p:cTn>
                              </p:par>
                            </p:childTnLst>
                          </p:cTn>
                        </p:par>
                        <p:par>
                          <p:cTn id="110" fill="hold">
                            <p:stCondLst>
                              <p:cond delay="3500"/>
                            </p:stCondLst>
                            <p:childTnLst>
                              <p:par>
                                <p:cTn id="111" presetID="22" presetClass="entr" presetSubtype="8" fill="hold" nodeType="after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wipe(left)">
                                      <p:cBhvr>
                                        <p:cTn id="113" dur="500"/>
                                        <p:tgtEl>
                                          <p:spTgt spid="34"/>
                                        </p:tgtEl>
                                      </p:cBhvr>
                                    </p:animEffect>
                                  </p:childTnLst>
                                </p:cTn>
                              </p:par>
                            </p:childTnLst>
                          </p:cTn>
                        </p:par>
                        <p:par>
                          <p:cTn id="114" fill="hold">
                            <p:stCondLst>
                              <p:cond delay="4000"/>
                            </p:stCondLst>
                            <p:childTnLst>
                              <p:par>
                                <p:cTn id="115" presetID="22" presetClass="entr" presetSubtype="8" fill="hold" nodeType="after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wipe(left)">
                                      <p:cBhvr>
                                        <p:cTn id="117" dur="500"/>
                                        <p:tgtEl>
                                          <p:spTgt spid="35"/>
                                        </p:tgtEl>
                                      </p:cBhvr>
                                    </p:animEffect>
                                  </p:childTnLst>
                                </p:cTn>
                              </p:par>
                            </p:childTnLst>
                          </p:cTn>
                        </p:par>
                        <p:par>
                          <p:cTn id="118" fill="hold">
                            <p:stCondLst>
                              <p:cond delay="4500"/>
                            </p:stCondLst>
                            <p:childTnLst>
                              <p:par>
                                <p:cTn id="119" presetID="22" presetClass="entr" presetSubtype="8" fill="hold"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wipe(left)">
                                      <p:cBhvr>
                                        <p:cTn id="121" dur="500"/>
                                        <p:tgtEl>
                                          <p:spTgt spid="29"/>
                                        </p:tgtEl>
                                      </p:cBhvr>
                                    </p:animEffect>
                                  </p:childTnLst>
                                </p:cTn>
                              </p:par>
                            </p:childTnLst>
                          </p:cTn>
                        </p:par>
                      </p:childTnLst>
                    </p:cTn>
                  </p:par>
                  <p:par>
                    <p:cTn id="122" fill="hold">
                      <p:stCondLst>
                        <p:cond delay="indefinite"/>
                      </p:stCondLst>
                      <p:childTnLst>
                        <p:par>
                          <p:cTn id="123" fill="hold">
                            <p:stCondLst>
                              <p:cond delay="0"/>
                            </p:stCondLst>
                            <p:childTnLst>
                              <p:par>
                                <p:cTn id="124" presetID="17" presetClass="entr" presetSubtype="1" fill="hold" nodeType="clickEffect">
                                  <p:stCondLst>
                                    <p:cond delay="0"/>
                                  </p:stCondLst>
                                  <p:childTnLst>
                                    <p:set>
                                      <p:cBhvr>
                                        <p:cTn id="125" dur="1" fill="hold">
                                          <p:stCondLst>
                                            <p:cond delay="0"/>
                                          </p:stCondLst>
                                        </p:cTn>
                                        <p:tgtEl>
                                          <p:spTgt spid="41"/>
                                        </p:tgtEl>
                                        <p:attrNameLst>
                                          <p:attrName>style.visibility</p:attrName>
                                        </p:attrNameLst>
                                      </p:cBhvr>
                                      <p:to>
                                        <p:strVal val="visible"/>
                                      </p:to>
                                    </p:set>
                                    <p:anim calcmode="lin" valueType="num">
                                      <p:cBhvr>
                                        <p:cTn id="126" dur="500" fill="hold"/>
                                        <p:tgtEl>
                                          <p:spTgt spid="41"/>
                                        </p:tgtEl>
                                        <p:attrNameLst>
                                          <p:attrName>ppt_x</p:attrName>
                                        </p:attrNameLst>
                                      </p:cBhvr>
                                      <p:tavLst>
                                        <p:tav tm="0">
                                          <p:val>
                                            <p:strVal val="#ppt_x"/>
                                          </p:val>
                                        </p:tav>
                                        <p:tav tm="100000">
                                          <p:val>
                                            <p:strVal val="#ppt_x"/>
                                          </p:val>
                                        </p:tav>
                                      </p:tavLst>
                                    </p:anim>
                                    <p:anim calcmode="lin" valueType="num">
                                      <p:cBhvr>
                                        <p:cTn id="127" dur="500" fill="hold"/>
                                        <p:tgtEl>
                                          <p:spTgt spid="41"/>
                                        </p:tgtEl>
                                        <p:attrNameLst>
                                          <p:attrName>ppt_y</p:attrName>
                                        </p:attrNameLst>
                                      </p:cBhvr>
                                      <p:tavLst>
                                        <p:tav tm="0">
                                          <p:val>
                                            <p:strVal val="#ppt_y-#ppt_h/2"/>
                                          </p:val>
                                        </p:tav>
                                        <p:tav tm="100000">
                                          <p:val>
                                            <p:strVal val="#ppt_y"/>
                                          </p:val>
                                        </p:tav>
                                      </p:tavLst>
                                    </p:anim>
                                    <p:anim calcmode="lin" valueType="num">
                                      <p:cBhvr>
                                        <p:cTn id="128" dur="500" fill="hold"/>
                                        <p:tgtEl>
                                          <p:spTgt spid="41"/>
                                        </p:tgtEl>
                                        <p:attrNameLst>
                                          <p:attrName>ppt_w</p:attrName>
                                        </p:attrNameLst>
                                      </p:cBhvr>
                                      <p:tavLst>
                                        <p:tav tm="0">
                                          <p:val>
                                            <p:strVal val="#ppt_w"/>
                                          </p:val>
                                        </p:tav>
                                        <p:tav tm="100000">
                                          <p:val>
                                            <p:strVal val="#ppt_w"/>
                                          </p:val>
                                        </p:tav>
                                      </p:tavLst>
                                    </p:anim>
                                    <p:anim calcmode="lin" valueType="num">
                                      <p:cBhvr>
                                        <p:cTn id="129" dur="500" fill="hold"/>
                                        <p:tgtEl>
                                          <p:spTgt spid="41"/>
                                        </p:tgtEl>
                                        <p:attrNameLst>
                                          <p:attrName>ppt_h</p:attrName>
                                        </p:attrNameLst>
                                      </p:cBhvr>
                                      <p:tavLst>
                                        <p:tav tm="0">
                                          <p:val>
                                            <p:fltVal val="0"/>
                                          </p:val>
                                        </p:tav>
                                        <p:tav tm="100000">
                                          <p:val>
                                            <p:strVal val="#ppt_h"/>
                                          </p:val>
                                        </p:tav>
                                      </p:tavLst>
                                    </p:anim>
                                  </p:childTnLst>
                                </p:cTn>
                              </p:par>
                            </p:childTnLst>
                          </p:cTn>
                        </p:par>
                        <p:par>
                          <p:cTn id="130" fill="hold">
                            <p:stCondLst>
                              <p:cond delay="500"/>
                            </p:stCondLst>
                            <p:childTnLst>
                              <p:par>
                                <p:cTn id="131" presetID="12" presetClass="entr" presetSubtype="8" fill="hold" grpId="0" nodeType="afterEffect">
                                  <p:stCondLst>
                                    <p:cond delay="0"/>
                                  </p:stCondLst>
                                  <p:childTnLst>
                                    <p:set>
                                      <p:cBhvr>
                                        <p:cTn id="132" dur="1" fill="hold">
                                          <p:stCondLst>
                                            <p:cond delay="0"/>
                                          </p:stCondLst>
                                        </p:cTn>
                                        <p:tgtEl>
                                          <p:spTgt spid="42"/>
                                        </p:tgtEl>
                                        <p:attrNameLst>
                                          <p:attrName>style.visibility</p:attrName>
                                        </p:attrNameLst>
                                      </p:cBhvr>
                                      <p:to>
                                        <p:strVal val="visible"/>
                                      </p:to>
                                    </p:set>
                                    <p:animEffect transition="in" filter="slide(fromLeft)">
                                      <p:cBhvr>
                                        <p:cTn id="133" dur="500"/>
                                        <p:tgtEl>
                                          <p:spTgt spid="42"/>
                                        </p:tgtEl>
                                      </p:cBhvr>
                                    </p:animEffect>
                                  </p:childTnLst>
                                </p:cTn>
                              </p:par>
                            </p:childTnLst>
                          </p:cTn>
                        </p:par>
                      </p:childTnLst>
                    </p:cTn>
                  </p:par>
                  <p:par>
                    <p:cTn id="134" fill="hold">
                      <p:stCondLst>
                        <p:cond delay="indefinite"/>
                      </p:stCondLst>
                      <p:childTnLst>
                        <p:par>
                          <p:cTn id="135" fill="hold">
                            <p:stCondLst>
                              <p:cond delay="0"/>
                            </p:stCondLst>
                            <p:childTnLst>
                              <p:par>
                                <p:cTn id="136" presetID="17" presetClass="entr" presetSubtype="1" fill="hold" nodeType="clickEffect">
                                  <p:stCondLst>
                                    <p:cond delay="0"/>
                                  </p:stCondLst>
                                  <p:childTnLst>
                                    <p:set>
                                      <p:cBhvr>
                                        <p:cTn id="137" dur="1" fill="hold">
                                          <p:stCondLst>
                                            <p:cond delay="0"/>
                                          </p:stCondLst>
                                        </p:cTn>
                                        <p:tgtEl>
                                          <p:spTgt spid="43"/>
                                        </p:tgtEl>
                                        <p:attrNameLst>
                                          <p:attrName>style.visibility</p:attrName>
                                        </p:attrNameLst>
                                      </p:cBhvr>
                                      <p:to>
                                        <p:strVal val="visible"/>
                                      </p:to>
                                    </p:set>
                                    <p:anim calcmode="lin" valueType="num">
                                      <p:cBhvr>
                                        <p:cTn id="138" dur="500" fill="hold"/>
                                        <p:tgtEl>
                                          <p:spTgt spid="43"/>
                                        </p:tgtEl>
                                        <p:attrNameLst>
                                          <p:attrName>ppt_x</p:attrName>
                                        </p:attrNameLst>
                                      </p:cBhvr>
                                      <p:tavLst>
                                        <p:tav tm="0">
                                          <p:val>
                                            <p:strVal val="#ppt_x"/>
                                          </p:val>
                                        </p:tav>
                                        <p:tav tm="100000">
                                          <p:val>
                                            <p:strVal val="#ppt_x"/>
                                          </p:val>
                                        </p:tav>
                                      </p:tavLst>
                                    </p:anim>
                                    <p:anim calcmode="lin" valueType="num">
                                      <p:cBhvr>
                                        <p:cTn id="139" dur="500" fill="hold"/>
                                        <p:tgtEl>
                                          <p:spTgt spid="43"/>
                                        </p:tgtEl>
                                        <p:attrNameLst>
                                          <p:attrName>ppt_y</p:attrName>
                                        </p:attrNameLst>
                                      </p:cBhvr>
                                      <p:tavLst>
                                        <p:tav tm="0">
                                          <p:val>
                                            <p:strVal val="#ppt_y-#ppt_h/2"/>
                                          </p:val>
                                        </p:tav>
                                        <p:tav tm="100000">
                                          <p:val>
                                            <p:strVal val="#ppt_y"/>
                                          </p:val>
                                        </p:tav>
                                      </p:tavLst>
                                    </p:anim>
                                    <p:anim calcmode="lin" valueType="num">
                                      <p:cBhvr>
                                        <p:cTn id="140" dur="500" fill="hold"/>
                                        <p:tgtEl>
                                          <p:spTgt spid="43"/>
                                        </p:tgtEl>
                                        <p:attrNameLst>
                                          <p:attrName>ppt_w</p:attrName>
                                        </p:attrNameLst>
                                      </p:cBhvr>
                                      <p:tavLst>
                                        <p:tav tm="0">
                                          <p:val>
                                            <p:strVal val="#ppt_w"/>
                                          </p:val>
                                        </p:tav>
                                        <p:tav tm="100000">
                                          <p:val>
                                            <p:strVal val="#ppt_w"/>
                                          </p:val>
                                        </p:tav>
                                      </p:tavLst>
                                    </p:anim>
                                    <p:anim calcmode="lin" valueType="num">
                                      <p:cBhvr>
                                        <p:cTn id="141" dur="500" fill="hold"/>
                                        <p:tgtEl>
                                          <p:spTgt spid="43"/>
                                        </p:tgtEl>
                                        <p:attrNameLst>
                                          <p:attrName>ppt_h</p:attrName>
                                        </p:attrNameLst>
                                      </p:cBhvr>
                                      <p:tavLst>
                                        <p:tav tm="0">
                                          <p:val>
                                            <p:fltVal val="0"/>
                                          </p:val>
                                        </p:tav>
                                        <p:tav tm="100000">
                                          <p:val>
                                            <p:strVal val="#ppt_h"/>
                                          </p:val>
                                        </p:tav>
                                      </p:tavLst>
                                    </p:anim>
                                  </p:childTnLst>
                                </p:cTn>
                              </p:par>
                            </p:childTnLst>
                          </p:cTn>
                        </p:par>
                        <p:par>
                          <p:cTn id="142" fill="hold">
                            <p:stCondLst>
                              <p:cond delay="500"/>
                            </p:stCondLst>
                            <p:childTnLst>
                              <p:par>
                                <p:cTn id="143" presetID="12" presetClass="entr" presetSubtype="8" fill="hold" grpId="0" nodeType="afterEffect">
                                  <p:stCondLst>
                                    <p:cond delay="0"/>
                                  </p:stCondLst>
                                  <p:childTnLst>
                                    <p:set>
                                      <p:cBhvr>
                                        <p:cTn id="144" dur="1" fill="hold">
                                          <p:stCondLst>
                                            <p:cond delay="0"/>
                                          </p:stCondLst>
                                        </p:cTn>
                                        <p:tgtEl>
                                          <p:spTgt spid="44"/>
                                        </p:tgtEl>
                                        <p:attrNameLst>
                                          <p:attrName>style.visibility</p:attrName>
                                        </p:attrNameLst>
                                      </p:cBhvr>
                                      <p:to>
                                        <p:strVal val="visible"/>
                                      </p:to>
                                    </p:set>
                                    <p:animEffect transition="in" filter="slide(fromLeft)">
                                      <p:cBhvr>
                                        <p:cTn id="145" dur="500"/>
                                        <p:tgtEl>
                                          <p:spTgt spid="44"/>
                                        </p:tgtEl>
                                      </p:cBhvr>
                                    </p:animEffect>
                                  </p:childTnLst>
                                </p:cTn>
                              </p:par>
                            </p:childTnLst>
                          </p:cTn>
                        </p:par>
                        <p:par>
                          <p:cTn id="146" fill="hold">
                            <p:stCondLst>
                              <p:cond delay="1000"/>
                            </p:stCondLst>
                            <p:childTnLst>
                              <p:par>
                                <p:cTn id="147" presetID="22" presetClass="entr" presetSubtype="8" fill="hold" nodeType="afterEffect">
                                  <p:stCondLst>
                                    <p:cond delay="0"/>
                                  </p:stCondLst>
                                  <p:childTnLst>
                                    <p:set>
                                      <p:cBhvr>
                                        <p:cTn id="148" dur="1" fill="hold">
                                          <p:stCondLst>
                                            <p:cond delay="0"/>
                                          </p:stCondLst>
                                        </p:cTn>
                                        <p:tgtEl>
                                          <p:spTgt spid="27"/>
                                        </p:tgtEl>
                                        <p:attrNameLst>
                                          <p:attrName>style.visibility</p:attrName>
                                        </p:attrNameLst>
                                      </p:cBhvr>
                                      <p:to>
                                        <p:strVal val="visible"/>
                                      </p:to>
                                    </p:set>
                                    <p:animEffect transition="in" filter="wipe(left)">
                                      <p:cBhvr>
                                        <p:cTn id="149" dur="500"/>
                                        <p:tgtEl>
                                          <p:spTgt spid="27"/>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nodeType="clickEffect">
                                  <p:stCondLst>
                                    <p:cond delay="0"/>
                                  </p:stCondLst>
                                  <p:childTnLst>
                                    <p:set>
                                      <p:cBhvr>
                                        <p:cTn id="153" dur="1" fill="hold">
                                          <p:stCondLst>
                                            <p:cond delay="0"/>
                                          </p:stCondLst>
                                        </p:cTn>
                                        <p:tgtEl>
                                          <p:spTgt spid="36"/>
                                        </p:tgtEl>
                                        <p:attrNameLst>
                                          <p:attrName>style.visibility</p:attrName>
                                        </p:attrNameLst>
                                      </p:cBhvr>
                                      <p:to>
                                        <p:strVal val="visible"/>
                                      </p:to>
                                    </p:set>
                                    <p:animEffect transition="in" filter="wipe(left)">
                                      <p:cBhvr>
                                        <p:cTn id="154" dur="500"/>
                                        <p:tgtEl>
                                          <p:spTgt spid="36"/>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8" fill="hold" nodeType="clickEffect">
                                  <p:stCondLst>
                                    <p:cond delay="0"/>
                                  </p:stCondLst>
                                  <p:childTnLst>
                                    <p:set>
                                      <p:cBhvr>
                                        <p:cTn id="158" dur="1" fill="hold">
                                          <p:stCondLst>
                                            <p:cond delay="0"/>
                                          </p:stCondLst>
                                        </p:cTn>
                                        <p:tgtEl>
                                          <p:spTgt spid="37"/>
                                        </p:tgtEl>
                                        <p:attrNameLst>
                                          <p:attrName>style.visibility</p:attrName>
                                        </p:attrNameLst>
                                      </p:cBhvr>
                                      <p:to>
                                        <p:strVal val="visible"/>
                                      </p:to>
                                    </p:set>
                                    <p:animEffect transition="in" filter="wipe(left)">
                                      <p:cBhvr>
                                        <p:cTn id="159" dur="500"/>
                                        <p:tgtEl>
                                          <p:spTgt spid="37"/>
                                        </p:tgtEl>
                                      </p:cBhvr>
                                    </p:animEffect>
                                  </p:childTnLst>
                                </p:cTn>
                              </p:par>
                            </p:childTnLst>
                          </p:cTn>
                        </p:par>
                      </p:childTnLst>
                    </p:cTn>
                  </p:par>
                  <p:par>
                    <p:cTn id="160" fill="hold">
                      <p:stCondLst>
                        <p:cond delay="indefinite"/>
                      </p:stCondLst>
                      <p:childTnLst>
                        <p:par>
                          <p:cTn id="161" fill="hold">
                            <p:stCondLst>
                              <p:cond delay="0"/>
                            </p:stCondLst>
                            <p:childTnLst>
                              <p:par>
                                <p:cTn id="162" presetID="22" presetClass="entr" presetSubtype="8" fill="hold" grpId="0" nodeType="clickEffect">
                                  <p:stCondLst>
                                    <p:cond delay="0"/>
                                  </p:stCondLst>
                                  <p:childTnLst>
                                    <p:set>
                                      <p:cBhvr>
                                        <p:cTn id="163" dur="1" fill="hold">
                                          <p:stCondLst>
                                            <p:cond delay="0"/>
                                          </p:stCondLst>
                                        </p:cTn>
                                        <p:tgtEl>
                                          <p:spTgt spid="23"/>
                                        </p:tgtEl>
                                        <p:attrNameLst>
                                          <p:attrName>style.visibility</p:attrName>
                                        </p:attrNameLst>
                                      </p:cBhvr>
                                      <p:to>
                                        <p:strVal val="visible"/>
                                      </p:to>
                                    </p:set>
                                    <p:animEffect transition="in" filter="wipe(left)">
                                      <p:cBhvr>
                                        <p:cTn id="164" dur="500"/>
                                        <p:tgtEl>
                                          <p:spTgt spid="23"/>
                                        </p:tgtEl>
                                      </p:cBhvr>
                                    </p:animEffect>
                                  </p:childTnLst>
                                </p:cTn>
                              </p:par>
                            </p:childTnLst>
                          </p:cTn>
                        </p:par>
                      </p:childTnLst>
                    </p:cTn>
                  </p:par>
                  <p:par>
                    <p:cTn id="165" fill="hold">
                      <p:stCondLst>
                        <p:cond delay="indefinite"/>
                      </p:stCondLst>
                      <p:childTnLst>
                        <p:par>
                          <p:cTn id="166" fill="hold">
                            <p:stCondLst>
                              <p:cond delay="0"/>
                            </p:stCondLst>
                            <p:childTnLst>
                              <p:par>
                                <p:cTn id="167" presetID="22" presetClass="entr" presetSubtype="8" fill="hold" grpId="0" nodeType="clickEffect">
                                  <p:stCondLst>
                                    <p:cond delay="0"/>
                                  </p:stCondLst>
                                  <p:childTnLst>
                                    <p:set>
                                      <p:cBhvr>
                                        <p:cTn id="168" dur="1" fill="hold">
                                          <p:stCondLst>
                                            <p:cond delay="0"/>
                                          </p:stCondLst>
                                        </p:cTn>
                                        <p:tgtEl>
                                          <p:spTgt spid="24"/>
                                        </p:tgtEl>
                                        <p:attrNameLst>
                                          <p:attrName>style.visibility</p:attrName>
                                        </p:attrNameLst>
                                      </p:cBhvr>
                                      <p:to>
                                        <p:strVal val="visible"/>
                                      </p:to>
                                    </p:set>
                                    <p:animEffect transition="in" filter="wipe(left)">
                                      <p:cBhvr>
                                        <p:cTn id="169" dur="500"/>
                                        <p:tgtEl>
                                          <p:spTgt spid="24"/>
                                        </p:tgtEl>
                                      </p:cBhvr>
                                    </p:animEffect>
                                  </p:childTnLst>
                                </p:cTn>
                              </p:par>
                            </p:childTnLst>
                          </p:cTn>
                        </p:par>
                      </p:childTnLst>
                    </p:cTn>
                  </p:par>
                  <p:par>
                    <p:cTn id="170" fill="hold">
                      <p:stCondLst>
                        <p:cond delay="indefinite"/>
                      </p:stCondLst>
                      <p:childTnLst>
                        <p:par>
                          <p:cTn id="171" fill="hold">
                            <p:stCondLst>
                              <p:cond delay="0"/>
                            </p:stCondLst>
                            <p:childTnLst>
                              <p:par>
                                <p:cTn id="172" presetID="22" presetClass="entr" presetSubtype="1" fill="hold" nodeType="clickEffect">
                                  <p:stCondLst>
                                    <p:cond delay="0"/>
                                  </p:stCondLst>
                                  <p:childTnLst>
                                    <p:set>
                                      <p:cBhvr>
                                        <p:cTn id="173" dur="1" fill="hold">
                                          <p:stCondLst>
                                            <p:cond delay="0"/>
                                          </p:stCondLst>
                                        </p:cTn>
                                        <p:tgtEl>
                                          <p:spTgt spid="39"/>
                                        </p:tgtEl>
                                        <p:attrNameLst>
                                          <p:attrName>style.visibility</p:attrName>
                                        </p:attrNameLst>
                                      </p:cBhvr>
                                      <p:to>
                                        <p:strVal val="visible"/>
                                      </p:to>
                                    </p:set>
                                    <p:animEffect transition="in" filter="wipe(up)">
                                      <p:cBhvr>
                                        <p:cTn id="174" dur="500"/>
                                        <p:tgtEl>
                                          <p:spTgt spid="39"/>
                                        </p:tgtEl>
                                      </p:cBhvr>
                                    </p:animEffect>
                                  </p:childTnLst>
                                </p:cTn>
                              </p:par>
                            </p:childTnLst>
                          </p:cTn>
                        </p:par>
                      </p:childTnLst>
                    </p:cTn>
                  </p:par>
                  <p:par>
                    <p:cTn id="175" fill="hold">
                      <p:stCondLst>
                        <p:cond delay="indefinite"/>
                      </p:stCondLst>
                      <p:childTnLst>
                        <p:par>
                          <p:cTn id="176" fill="hold">
                            <p:stCondLst>
                              <p:cond delay="0"/>
                            </p:stCondLst>
                            <p:childTnLst>
                              <p:par>
                                <p:cTn id="177" presetID="22" presetClass="entr" presetSubtype="1" fill="hold" nodeType="clickEffect">
                                  <p:stCondLst>
                                    <p:cond delay="0"/>
                                  </p:stCondLst>
                                  <p:childTnLst>
                                    <p:set>
                                      <p:cBhvr>
                                        <p:cTn id="178" dur="1" fill="hold">
                                          <p:stCondLst>
                                            <p:cond delay="0"/>
                                          </p:stCondLst>
                                        </p:cTn>
                                        <p:tgtEl>
                                          <p:spTgt spid="40"/>
                                        </p:tgtEl>
                                        <p:attrNameLst>
                                          <p:attrName>style.visibility</p:attrName>
                                        </p:attrNameLst>
                                      </p:cBhvr>
                                      <p:to>
                                        <p:strVal val="visible"/>
                                      </p:to>
                                    </p:set>
                                    <p:animEffect transition="in" filter="wipe(up)">
                                      <p:cBhvr>
                                        <p:cTn id="179" dur="500"/>
                                        <p:tgtEl>
                                          <p:spTgt spid="40"/>
                                        </p:tgtEl>
                                      </p:cBhvr>
                                    </p:animEffect>
                                  </p:childTnLst>
                                </p:cTn>
                              </p:par>
                            </p:childTnLst>
                          </p:cTn>
                        </p:par>
                      </p:childTnLst>
                    </p:cTn>
                  </p:par>
                  <p:par>
                    <p:cTn id="180" fill="hold">
                      <p:stCondLst>
                        <p:cond delay="indefinite"/>
                      </p:stCondLst>
                      <p:childTnLst>
                        <p:par>
                          <p:cTn id="181" fill="hold">
                            <p:stCondLst>
                              <p:cond delay="0"/>
                            </p:stCondLst>
                            <p:childTnLst>
                              <p:par>
                                <p:cTn id="182" presetID="22" presetClass="entr" presetSubtype="8" fill="hold" grpId="0" nodeType="clickEffect">
                                  <p:stCondLst>
                                    <p:cond delay="0"/>
                                  </p:stCondLst>
                                  <p:childTnLst>
                                    <p:set>
                                      <p:cBhvr>
                                        <p:cTn id="183" dur="1" fill="hold">
                                          <p:stCondLst>
                                            <p:cond delay="0"/>
                                          </p:stCondLst>
                                        </p:cTn>
                                        <p:tgtEl>
                                          <p:spTgt spid="38"/>
                                        </p:tgtEl>
                                        <p:attrNameLst>
                                          <p:attrName>style.visibility</p:attrName>
                                        </p:attrNameLst>
                                      </p:cBhvr>
                                      <p:to>
                                        <p:strVal val="visible"/>
                                      </p:to>
                                    </p:set>
                                    <p:animEffect transition="in" filter="wipe(left)">
                                      <p:cBhvr>
                                        <p:cTn id="18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20" grpId="0" animBg="1" autoUpdateAnimBg="0"/>
      <p:bldP spid="22" grpId="0" autoUpdateAnimBg="0"/>
      <p:bldP spid="23" grpId="0" animBg="1" autoUpdateAnimBg="0"/>
      <p:bldP spid="24" grpId="0" animBg="1" autoUpdateAnimBg="0"/>
      <p:bldP spid="38" grpId="0" autoUpdateAnimBg="0"/>
      <p:bldP spid="42" grpId="0" autoUpdateAnimBg="0"/>
      <p:bldP spid="44" grpId="0" autoUpdateAnimBg="0"/>
      <p:bldP spid="46"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Times New Roman" panose="02020603050405020304" pitchFamily="18" charset="0"/>
                <a:cs typeface="Times New Roman" panose="02020603050405020304" pitchFamily="18" charset="0"/>
              </a:rPr>
              <a:t>算法描述如下：</a:t>
            </a:r>
            <a:endParaRPr lang="zh-CN" altLang="en-US" dirty="0">
              <a:solidFill>
                <a:schemeClr val="bg2"/>
              </a:solidFill>
              <a:latin typeface="Times New Roman" panose="02020603050405020304" pitchFamily="18" charset="0"/>
              <a:cs typeface="Times New Roman" panose="02020603050405020304" pitchFamily="18" charset="0"/>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36</a:t>
            </a:fld>
            <a:endParaRPr kumimoji="1" lang="zh-CN" altLang="en-US" dirty="0"/>
          </a:p>
        </p:txBody>
      </p:sp>
      <p:sp>
        <p:nvSpPr>
          <p:cNvPr id="4" name="Text Box 2">
            <a:extLst>
              <a:ext uri="{FF2B5EF4-FFF2-40B4-BE49-F238E27FC236}">
                <a16:creationId xmlns:a16="http://schemas.microsoft.com/office/drawing/2014/main" id="{EA17DBF5-5FAD-7241-8E11-97900C80ACC0}"/>
              </a:ext>
            </a:extLst>
          </p:cNvPr>
          <p:cNvSpPr txBox="1">
            <a:spLocks noChangeArrowheads="1"/>
          </p:cNvSpPr>
          <p:nvPr/>
        </p:nvSpPr>
        <p:spPr bwMode="auto">
          <a:xfrm>
            <a:off x="746914" y="1203325"/>
            <a:ext cx="7650171" cy="4728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Status</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DeleteBST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sz="28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&amp;</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T</a:t>
            </a:r>
            <a:r>
              <a:rPr kumimoji="1" lang="en-US" altLang="zh-CN" sz="28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KeyType</a:t>
            </a:r>
            <a:r>
              <a:rPr kumimoji="1" lang="en-US" altLang="zh-CN" sz="28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key</a:t>
            </a:r>
            <a:r>
              <a:rPr kumimoji="1" lang="en-US" altLang="zh-CN" sz="28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endPar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若二叉排序树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T </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中存在其关键字等于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key </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数据元素，则删除该数据元素结点，并返回</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函数值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TRUE</a:t>
            </a:r>
            <a:r>
              <a:rPr kumimoji="1" lang="zh-CN" altLang="en-US"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，否则返回函数值 </a:t>
            </a:r>
            <a:r>
              <a:rPr kumimoji="1" lang="en-US" altLang="zh-CN" sz="28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FALSE</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if</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return </a:t>
            </a:r>
            <a:r>
              <a:rPr kumimoji="1" lang="en-US" altLang="zh-CN"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FALSE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不存在关键字等于</a:t>
            </a:r>
            <a:r>
              <a:rPr kumimoji="1" lang="en-US" altLang="zh-CN"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key</a:t>
            </a: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的数据元素</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zh-CN" altLang="en-US"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 {                       }</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endParaRPr kumimoji="1" lang="en-US" altLang="zh-CN" b="0" i="0" u="none" strike="noStrike" kern="1200" cap="none" spc="0" normalizeH="0" baseline="0" noProof="0" dirty="0">
              <a:ln>
                <a:noFill/>
              </a:ln>
              <a:solidFill>
                <a:srgbClr val="7030A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 Box 4">
            <a:hlinkClick r:id="" action="ppaction://hlinkshowjump?jump=nextslide"/>
            <a:extLst>
              <a:ext uri="{FF2B5EF4-FFF2-40B4-BE49-F238E27FC236}">
                <a16:creationId xmlns:a16="http://schemas.microsoft.com/office/drawing/2014/main" id="{0FAAF418-D82E-424D-A3F5-5401A814061E}"/>
              </a:ext>
            </a:extLst>
          </p:cNvPr>
          <p:cNvSpPr txBox="1">
            <a:spLocks noChangeArrowheads="1"/>
          </p:cNvSpPr>
          <p:nvPr/>
        </p:nvSpPr>
        <p:spPr bwMode="auto">
          <a:xfrm>
            <a:off x="1940168" y="4539762"/>
            <a:ext cx="2286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dirty="0">
                <a:ln>
                  <a:noFill/>
                </a:ln>
                <a:solidFill>
                  <a:srgbClr val="7030A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endParaRPr kumimoji="1" lang="en-US" altLang="zh-CN" sz="3600" b="0" i="0" u="none" strike="noStrike" kern="1200" cap="none" spc="0" normalizeH="0" baseline="0" noProof="0" dirty="0">
              <a:ln>
                <a:noFill/>
              </a:ln>
              <a:solidFill>
                <a:srgbClr val="7030A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6800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37</a:t>
            </a:fld>
            <a:endParaRPr lang="zh-CN" altLang="en-US" dirty="0"/>
          </a:p>
        </p:txBody>
      </p:sp>
      <p:sp>
        <p:nvSpPr>
          <p:cNvPr id="3" name="Rectangle 2">
            <a:extLst>
              <a:ext uri="{FF2B5EF4-FFF2-40B4-BE49-F238E27FC236}">
                <a16:creationId xmlns:a16="http://schemas.microsoft.com/office/drawing/2014/main" id="{060C4911-4942-5E45-9ABE-1C2F57B63B1E}"/>
              </a:ext>
            </a:extLst>
          </p:cNvPr>
          <p:cNvSpPr>
            <a:spLocks noChangeArrowheads="1"/>
          </p:cNvSpPr>
          <p:nvPr/>
        </p:nvSpPr>
        <p:spPr bwMode="auto">
          <a:xfrm>
            <a:off x="1342781" y="594946"/>
            <a:ext cx="6325771" cy="4842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if</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EQ (key, T-&gt;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data.key</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a:t>
            </a:r>
          </a:p>
          <a:p>
            <a:pPr marL="0" marR="0" lvl="0" indent="0" algn="l" defTabSz="914400" rtl="0" eaLnBrk="1" fontAlgn="base" latinLnBrk="0" hangingPunct="1">
              <a:lnSpc>
                <a:spcPct val="140000"/>
              </a:lnSpc>
              <a:spcBef>
                <a:spcPct val="0"/>
              </a:spcBef>
              <a:spcAft>
                <a:spcPct val="0"/>
              </a:spcAft>
              <a:buClrTx/>
              <a:buSzTx/>
              <a:buFontTx/>
              <a:buNone/>
              <a:tabLst/>
              <a:defRPr/>
            </a:pPr>
            <a:endPar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找到关键字等于</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key</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的数据元素</a:t>
            </a: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 if</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LT (key, T-&gt;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data.key</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40000"/>
              </a:lnSpc>
              <a:spcBef>
                <a:spcPct val="0"/>
              </a:spcBef>
              <a:spcAft>
                <a:spcPct val="0"/>
              </a:spcAft>
              <a:buClrTx/>
              <a:buSzTx/>
              <a:buFontTx/>
              <a:buNone/>
              <a:tabLst/>
              <a:defRPr/>
            </a:pPr>
            <a:endPar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a:t>
            </a:r>
            <a:endParaRPr kumimoji="1" lang="en-US" altLang="zh-CN" sz="28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Rectangle 3">
            <a:hlinkClick r:id="" action="ppaction://hlinkshowjump?jump=nextslide"/>
            <a:extLst>
              <a:ext uri="{FF2B5EF4-FFF2-40B4-BE49-F238E27FC236}">
                <a16:creationId xmlns:a16="http://schemas.microsoft.com/office/drawing/2014/main" id="{9DE2E4A7-07C5-AE41-AED0-D8835D282179}"/>
              </a:ext>
            </a:extLst>
          </p:cNvPr>
          <p:cNvSpPr>
            <a:spLocks noChangeArrowheads="1"/>
          </p:cNvSpPr>
          <p:nvPr/>
        </p:nvSpPr>
        <p:spPr bwMode="auto">
          <a:xfrm>
            <a:off x="1862310" y="1239247"/>
            <a:ext cx="5567101" cy="705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Delete (T)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return </a:t>
            </a:r>
            <a:r>
              <a:rPr kumimoji="1" lang="en-US" altLang="zh-CN" b="1" i="0" u="none" strike="noStrike" kern="1200" cap="none" spc="0" normalizeH="0" baseline="0" noProof="0" dirty="0">
                <a:ln>
                  <a:noFill/>
                </a:ln>
                <a:solidFill>
                  <a:srgbClr val="002060"/>
                </a:solidFill>
                <a:effectLst/>
                <a:uLnTx/>
                <a:uFillTx/>
                <a:latin typeface="Times New Roman" panose="02020603050405020304" pitchFamily="18" charset="0"/>
                <a:ea typeface="SimHei" panose="02010609060101010101" pitchFamily="49" charset="-122"/>
                <a:cs typeface="Times New Roman" panose="02020603050405020304" pitchFamily="18" charset="0"/>
              </a:rPr>
              <a:t>TRUE</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endPar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Rectangle 4">
            <a:extLst>
              <a:ext uri="{FF2B5EF4-FFF2-40B4-BE49-F238E27FC236}">
                <a16:creationId xmlns:a16="http://schemas.microsoft.com/office/drawing/2014/main" id="{BC613136-4953-A843-B5B6-8F10954338AC}"/>
              </a:ext>
            </a:extLst>
          </p:cNvPr>
          <p:cNvSpPr>
            <a:spLocks noChangeArrowheads="1"/>
          </p:cNvSpPr>
          <p:nvPr/>
        </p:nvSpPr>
        <p:spPr bwMode="auto">
          <a:xfrm>
            <a:off x="1154660" y="3256084"/>
            <a:ext cx="6026330" cy="1394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DeleteBST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T-&gt;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lchild</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key );</a:t>
            </a: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继续在左子树中进行查找</a:t>
            </a:r>
          </a:p>
        </p:txBody>
      </p:sp>
      <p:sp>
        <p:nvSpPr>
          <p:cNvPr id="6" name="Rectangle 5">
            <a:extLst>
              <a:ext uri="{FF2B5EF4-FFF2-40B4-BE49-F238E27FC236}">
                <a16:creationId xmlns:a16="http://schemas.microsoft.com/office/drawing/2014/main" id="{C047FE85-2230-594A-BBB9-FDCFFBB0EB8D}"/>
              </a:ext>
            </a:extLst>
          </p:cNvPr>
          <p:cNvSpPr>
            <a:spLocks noChangeArrowheads="1"/>
          </p:cNvSpPr>
          <p:nvPr/>
        </p:nvSpPr>
        <p:spPr bwMode="auto">
          <a:xfrm>
            <a:off x="2254006" y="4761942"/>
            <a:ext cx="5022850" cy="1313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DeleteBST</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 T-&gt;</a:t>
            </a:r>
            <a:r>
              <a:rPr kumimoji="1" lang="en-US" altLang="zh-CN"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rchild</a:t>
            </a:r>
            <a:r>
              <a:rPr kumimoji="1" lang="en-US" altLang="zh-CN"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key );</a:t>
            </a:r>
          </a:p>
          <a:p>
            <a:pPr marL="0" marR="0" lvl="0" indent="0" algn="l" defTabSz="914400" rtl="0" eaLnBrk="1" fontAlgn="base" latinLnBrk="0" hangingPunct="1">
              <a:lnSpc>
                <a:spcPct val="140000"/>
              </a:lnSpc>
              <a:spcBef>
                <a:spcPct val="0"/>
              </a:spcBef>
              <a:spcAft>
                <a:spcPct val="0"/>
              </a:spcAft>
              <a:buClrTx/>
              <a:buSzTx/>
              <a:buFontTx/>
              <a:buNone/>
              <a:tabLst/>
              <a:defRPr/>
            </a:pPr>
            <a:r>
              <a:rPr kumimoji="1" lang="en-US" altLang="zh-CN"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zh-CN" altLang="en-US" sz="28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继续在右子树中进行查找</a:t>
            </a:r>
          </a:p>
        </p:txBody>
      </p:sp>
    </p:spTree>
    <p:extLst>
      <p:ext uri="{BB962C8B-B14F-4D97-AF65-F5344CB8AC3E}">
        <p14:creationId xmlns:p14="http://schemas.microsoft.com/office/powerpoint/2010/main" val="336787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38</a:t>
            </a:fld>
            <a:endParaRPr lang="zh-CN" altLang="en-US" dirty="0"/>
          </a:p>
        </p:txBody>
      </p:sp>
      <p:sp>
        <p:nvSpPr>
          <p:cNvPr id="3" name="Text Box 2">
            <a:extLst>
              <a:ext uri="{FF2B5EF4-FFF2-40B4-BE49-F238E27FC236}">
                <a16:creationId xmlns:a16="http://schemas.microsoft.com/office/drawing/2014/main" id="{0D00820E-4538-C54A-96AF-96F8E6D8253B}"/>
              </a:ext>
            </a:extLst>
          </p:cNvPr>
          <p:cNvSpPr txBox="1">
            <a:spLocks noChangeArrowheads="1"/>
          </p:cNvSpPr>
          <p:nvPr/>
        </p:nvSpPr>
        <p:spPr bwMode="auto">
          <a:xfrm>
            <a:off x="1295400" y="1022350"/>
            <a:ext cx="7391400" cy="5082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3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void</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Delete ( </a:t>
            </a:r>
            <a:r>
              <a:rPr kumimoji="1" lang="en-US" altLang="zh-CN" sz="3600" b="0" i="0" u="none" strike="noStrike" kern="1200" cap="none" spc="0" normalizeH="0" baseline="0" noProof="0" dirty="0" err="1">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BiTree</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&amp;</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p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 </a:t>
            </a:r>
            <a:r>
              <a:rPr kumimoji="1" lang="zh-CN"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从</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二叉排序树中删除结点 </a:t>
            </a: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p</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sz="32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并重接它的左子树或右子树</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if</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p-&gt;</a:t>
            </a:r>
            <a:r>
              <a:rPr kumimoji="1" lang="en-US" altLang="zh-CN" sz="3600" b="0" i="0" u="none" strike="noStrike" kern="1200" cap="none" spc="0" normalizeH="0" baseline="0" noProof="0" dirty="0" err="1">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rchild</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else if</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1"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3600" b="0" i="0" u="none" strike="noStrike" kern="1200" cap="none" spc="0" normalizeH="0" baseline="0" noProof="0" dirty="0">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p-&gt;</a:t>
            </a:r>
            <a:r>
              <a:rPr kumimoji="1" lang="en-US" altLang="zh-CN" sz="3600" b="0" i="0" u="none" strike="noStrike" kern="1200" cap="none" spc="0" normalizeH="0" baseline="0" noProof="0" dirty="0" err="1">
                <a:ln>
                  <a:noFill/>
                </a:ln>
                <a:solidFill>
                  <a:srgbClr val="00B0F0"/>
                </a:solidFill>
                <a:effectLst/>
                <a:uLnTx/>
                <a:uFillTx/>
                <a:latin typeface="Times New Roman" panose="02020603050405020304" pitchFamily="18" charset="0"/>
                <a:ea typeface="SimHei" panose="02010609060101010101" pitchFamily="49" charset="-122"/>
                <a:cs typeface="Times New Roman" panose="02020603050405020304" pitchFamily="18" charset="0"/>
              </a:rPr>
              <a:t>lchild</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else {              }</a:t>
            </a:r>
            <a:endPar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en-US" altLang="zh-CN" sz="3600" b="1"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endParaRPr kumimoji="1" lang="en-US" altLang="zh-CN" sz="3600" b="0" i="0" u="none" strike="noStrike" kern="1200" cap="none" spc="0" normalizeH="0" baseline="0" noProof="0" dirty="0">
              <a:ln>
                <a:noFill/>
              </a:ln>
              <a:solidFill>
                <a:srgbClr val="0070C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 Box 3">
            <a:extLst>
              <a:ext uri="{FF2B5EF4-FFF2-40B4-BE49-F238E27FC236}">
                <a16:creationId xmlns:a16="http://schemas.microsoft.com/office/drawing/2014/main" id="{4B36705D-D895-EB42-AB77-DC9674AE9023}"/>
              </a:ext>
            </a:extLst>
          </p:cNvPr>
          <p:cNvSpPr txBox="1">
            <a:spLocks noChangeArrowheads="1"/>
          </p:cNvSpPr>
          <p:nvPr/>
        </p:nvSpPr>
        <p:spPr bwMode="auto">
          <a:xfrm>
            <a:off x="609600" y="381000"/>
            <a:ext cx="6597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其中</a:t>
            </a:r>
            <a:r>
              <a:rPr kumimoji="1" lang="zh-CN" altLang="en-US" sz="36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删除操作</a:t>
            </a:r>
            <a:r>
              <a:rPr kumimoji="1" lang="zh-CN" altLang="en-US"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过程如下所描述：</a:t>
            </a:r>
          </a:p>
        </p:txBody>
      </p:sp>
      <p:sp>
        <p:nvSpPr>
          <p:cNvPr id="5" name="Text Box 4">
            <a:hlinkClick r:id="" action="ppaction://hlinkshowjump?jump=nextslide"/>
            <a:extLst>
              <a:ext uri="{FF2B5EF4-FFF2-40B4-BE49-F238E27FC236}">
                <a16:creationId xmlns:a16="http://schemas.microsoft.com/office/drawing/2014/main" id="{04787B3F-93F7-0E48-AD82-47677412ED11}"/>
              </a:ext>
            </a:extLst>
          </p:cNvPr>
          <p:cNvSpPr txBox="1">
            <a:spLocks noChangeArrowheads="1"/>
          </p:cNvSpPr>
          <p:nvPr/>
        </p:nvSpPr>
        <p:spPr bwMode="auto">
          <a:xfrm>
            <a:off x="4876800" y="3148012"/>
            <a:ext cx="133882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endParaRPr kumimoji="1" lang="en-US" altLang="zh-CN" sz="36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Text Box 5">
            <a:hlinkClick r:id="rId3" action="ppaction://hlinksldjump"/>
            <a:extLst>
              <a:ext uri="{FF2B5EF4-FFF2-40B4-BE49-F238E27FC236}">
                <a16:creationId xmlns:a16="http://schemas.microsoft.com/office/drawing/2014/main" id="{3653CDA3-A399-4B41-A298-0B5B73D200C8}"/>
              </a:ext>
            </a:extLst>
          </p:cNvPr>
          <p:cNvSpPr txBox="1">
            <a:spLocks noChangeArrowheads="1"/>
          </p:cNvSpPr>
          <p:nvPr/>
        </p:nvSpPr>
        <p:spPr bwMode="auto">
          <a:xfrm>
            <a:off x="5607050" y="3849687"/>
            <a:ext cx="133882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endParaRPr kumimoji="1" lang="en-US" altLang="zh-CN" sz="3600" b="0" i="0" u="none" strike="noStrike" kern="1200" cap="none" spc="0" normalizeH="0" baseline="0" noProof="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 Box 6">
            <a:hlinkClick r:id="rId4" action="ppaction://hlinksldjump"/>
            <a:extLst>
              <a:ext uri="{FF2B5EF4-FFF2-40B4-BE49-F238E27FC236}">
                <a16:creationId xmlns:a16="http://schemas.microsoft.com/office/drawing/2014/main" id="{3E69ABD7-6D87-1E44-9952-22E34D68F5E2}"/>
              </a:ext>
            </a:extLst>
          </p:cNvPr>
          <p:cNvSpPr txBox="1">
            <a:spLocks noChangeArrowheads="1"/>
          </p:cNvSpPr>
          <p:nvPr/>
        </p:nvSpPr>
        <p:spPr bwMode="auto">
          <a:xfrm>
            <a:off x="2863850" y="4611687"/>
            <a:ext cx="133882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4000" b="1" i="0" u="none" strike="noStrike" kern="1200" cap="none" spc="0" normalizeH="0" baseline="0" noProof="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endParaRPr kumimoji="1" lang="en-US" altLang="zh-CN" sz="3600" b="0" i="0" u="none" strike="noStrike" kern="1200" cap="none" spc="0" normalizeH="0" baseline="0" noProof="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AutoShape 7">
            <a:hlinkClick r:id="" action="ppaction://hlinkshowjump?jump=previousslide" highlightClick="1"/>
            <a:extLst>
              <a:ext uri="{FF2B5EF4-FFF2-40B4-BE49-F238E27FC236}">
                <a16:creationId xmlns:a16="http://schemas.microsoft.com/office/drawing/2014/main" id="{FD485F5D-0BCE-6B4E-9CC4-3EFD103B0596}"/>
              </a:ext>
            </a:extLst>
          </p:cNvPr>
          <p:cNvSpPr>
            <a:spLocks noChangeArrowheads="1"/>
          </p:cNvSpPr>
          <p:nvPr/>
        </p:nvSpPr>
        <p:spPr bwMode="auto">
          <a:xfrm>
            <a:off x="8305800" y="5975350"/>
            <a:ext cx="381000" cy="381000"/>
          </a:xfrm>
          <a:prstGeom prst="actionButtonBackPrevious">
            <a:avLst/>
          </a:prstGeom>
          <a:solidFill>
            <a:srgbClr val="FFCC00"/>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52558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upRight)">
                                      <p:cBhvr>
                                        <p:cTn id="12" dur="500"/>
                                        <p:tgtEl>
                                          <p:spTgt spid="3"/>
                                        </p:tgtEl>
                                      </p:cBhvr>
                                    </p:animEffect>
                                  </p:childTnLst>
                                </p:cTn>
                              </p:par>
                            </p:childTnLst>
                          </p:cTn>
                        </p:par>
                        <p:par>
                          <p:cTn id="13" fill="hold">
                            <p:stCondLst>
                              <p:cond delay="500"/>
                            </p:stCondLst>
                            <p:childTnLst>
                              <p:par>
                                <p:cTn id="14" presetID="17"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par>
                          <p:cTn id="23" fill="hold">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P spid="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2A8A94BB-7238-C440-B5F4-958D461530EF}"/>
              </a:ext>
            </a:extLst>
          </p:cNvPr>
          <p:cNvSpPr>
            <a:spLocks noChangeArrowheads="1"/>
          </p:cNvSpPr>
          <p:nvPr/>
        </p:nvSpPr>
        <p:spPr bwMode="auto">
          <a:xfrm>
            <a:off x="533400" y="685800"/>
            <a:ext cx="8058616" cy="81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36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 </a:t>
            </a:r>
            <a:r>
              <a:rPr lang="zh-CN" altLang="en-US" sz="36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右子树为空树则只需重接它的左子树</a:t>
            </a:r>
          </a:p>
        </p:txBody>
      </p:sp>
      <p:sp>
        <p:nvSpPr>
          <p:cNvPr id="58371" name="Rectangle 3">
            <a:extLst>
              <a:ext uri="{FF2B5EF4-FFF2-40B4-BE49-F238E27FC236}">
                <a16:creationId xmlns:a16="http://schemas.microsoft.com/office/drawing/2014/main" id="{A907F864-B3EF-B34C-AFE4-3C8DEC343D2C}"/>
              </a:ext>
            </a:extLst>
          </p:cNvPr>
          <p:cNvSpPr>
            <a:spLocks noChangeArrowheads="1"/>
          </p:cNvSpPr>
          <p:nvPr/>
        </p:nvSpPr>
        <p:spPr bwMode="auto">
          <a:xfrm>
            <a:off x="1447800" y="1736725"/>
            <a:ext cx="62680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40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q = p;  p = p-&gt;lchild;  free(q);</a:t>
            </a:r>
            <a:endParaRPr lang="en-US" altLang="zh-CN" sz="3600">
              <a:solidFill>
                <a:srgbClr val="002060"/>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8372" name="Rectangle 4">
            <a:extLst>
              <a:ext uri="{FF2B5EF4-FFF2-40B4-BE49-F238E27FC236}">
                <a16:creationId xmlns:a16="http://schemas.microsoft.com/office/drawing/2014/main" id="{971AAB9A-17B7-1943-AB18-3A1992E6655D}"/>
              </a:ext>
            </a:extLst>
          </p:cNvPr>
          <p:cNvSpPr>
            <a:spLocks noChangeArrowheads="1"/>
          </p:cNvSpPr>
          <p:nvPr/>
        </p:nvSpPr>
        <p:spPr bwMode="auto">
          <a:xfrm>
            <a:off x="2895600" y="3429000"/>
            <a:ext cx="381000" cy="457200"/>
          </a:xfrm>
          <a:prstGeom prst="rect">
            <a:avLst/>
          </a:prstGeom>
          <a:solidFill>
            <a:srgbClr val="CC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73" name="Rectangle 5">
            <a:extLst>
              <a:ext uri="{FF2B5EF4-FFF2-40B4-BE49-F238E27FC236}">
                <a16:creationId xmlns:a16="http://schemas.microsoft.com/office/drawing/2014/main" id="{F1D5F3D2-15D8-F941-A6B0-6FDA0E9CB023}"/>
              </a:ext>
            </a:extLst>
          </p:cNvPr>
          <p:cNvSpPr>
            <a:spLocks noChangeArrowheads="1"/>
          </p:cNvSpPr>
          <p:nvPr/>
        </p:nvSpPr>
        <p:spPr bwMode="auto">
          <a:xfrm>
            <a:off x="6248400" y="3429000"/>
            <a:ext cx="381000" cy="457200"/>
          </a:xfrm>
          <a:prstGeom prst="rect">
            <a:avLst/>
          </a:prstGeom>
          <a:solidFill>
            <a:srgbClr val="CC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74" name="Rectangle 6">
            <a:extLst>
              <a:ext uri="{FF2B5EF4-FFF2-40B4-BE49-F238E27FC236}">
                <a16:creationId xmlns:a16="http://schemas.microsoft.com/office/drawing/2014/main" id="{D191EE6C-2342-984E-BBC6-2F0B5916408F}"/>
              </a:ext>
            </a:extLst>
          </p:cNvPr>
          <p:cNvSpPr>
            <a:spLocks noChangeArrowheads="1"/>
          </p:cNvSpPr>
          <p:nvPr/>
        </p:nvSpPr>
        <p:spPr bwMode="auto">
          <a:xfrm>
            <a:off x="3276600" y="3429000"/>
            <a:ext cx="762000" cy="457200"/>
          </a:xfrm>
          <a:prstGeom prst="rect">
            <a:avLst/>
          </a:prstGeom>
          <a:solidFill>
            <a:srgbClr val="FF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75" name="Line 7">
            <a:extLst>
              <a:ext uri="{FF2B5EF4-FFF2-40B4-BE49-F238E27FC236}">
                <a16:creationId xmlns:a16="http://schemas.microsoft.com/office/drawing/2014/main" id="{CE244A5A-A307-2F41-B6F4-A0A53D9EBF55}"/>
              </a:ext>
            </a:extLst>
          </p:cNvPr>
          <p:cNvSpPr>
            <a:spLocks noChangeShapeType="1"/>
          </p:cNvSpPr>
          <p:nvPr/>
        </p:nvSpPr>
        <p:spPr bwMode="auto">
          <a:xfrm>
            <a:off x="3657600" y="3429000"/>
            <a:ext cx="0" cy="457200"/>
          </a:xfrm>
          <a:prstGeom prst="line">
            <a:avLst/>
          </a:prstGeom>
          <a:noFill/>
          <a:ln w="9525">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76" name="Oval 8">
            <a:extLst>
              <a:ext uri="{FF2B5EF4-FFF2-40B4-BE49-F238E27FC236}">
                <a16:creationId xmlns:a16="http://schemas.microsoft.com/office/drawing/2014/main" id="{E22FB21A-B4FD-6147-A5B3-725B3F4AECEB}"/>
              </a:ext>
            </a:extLst>
          </p:cNvPr>
          <p:cNvSpPr>
            <a:spLocks noChangeArrowheads="1"/>
          </p:cNvSpPr>
          <p:nvPr/>
        </p:nvSpPr>
        <p:spPr bwMode="auto">
          <a:xfrm>
            <a:off x="1905000" y="4267200"/>
            <a:ext cx="533400" cy="533400"/>
          </a:xfrm>
          <a:prstGeom prst="ellipse">
            <a:avLst/>
          </a:prstGeom>
          <a:solidFill>
            <a:srgbClr val="00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77" name="Rectangle 9">
            <a:extLst>
              <a:ext uri="{FF2B5EF4-FFF2-40B4-BE49-F238E27FC236}">
                <a16:creationId xmlns:a16="http://schemas.microsoft.com/office/drawing/2014/main" id="{803FF4ED-4562-BC47-A9E0-9DBAEAB73259}"/>
              </a:ext>
            </a:extLst>
          </p:cNvPr>
          <p:cNvSpPr>
            <a:spLocks noChangeArrowheads="1"/>
          </p:cNvSpPr>
          <p:nvPr/>
        </p:nvSpPr>
        <p:spPr bwMode="auto">
          <a:xfrm>
            <a:off x="5486400" y="3429000"/>
            <a:ext cx="762000" cy="457200"/>
          </a:xfrm>
          <a:prstGeom prst="rect">
            <a:avLst/>
          </a:prstGeom>
          <a:solidFill>
            <a:srgbClr val="FF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78" name="Line 10">
            <a:extLst>
              <a:ext uri="{FF2B5EF4-FFF2-40B4-BE49-F238E27FC236}">
                <a16:creationId xmlns:a16="http://schemas.microsoft.com/office/drawing/2014/main" id="{70CB02D7-5FCC-3540-9A42-02B3EA2FE053}"/>
              </a:ext>
            </a:extLst>
          </p:cNvPr>
          <p:cNvSpPr>
            <a:spLocks noChangeShapeType="1"/>
          </p:cNvSpPr>
          <p:nvPr/>
        </p:nvSpPr>
        <p:spPr bwMode="auto">
          <a:xfrm>
            <a:off x="5867400" y="3429000"/>
            <a:ext cx="0" cy="457200"/>
          </a:xfrm>
          <a:prstGeom prst="line">
            <a:avLst/>
          </a:prstGeom>
          <a:noFill/>
          <a:ln w="9525">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79" name="Oval 11">
            <a:extLst>
              <a:ext uri="{FF2B5EF4-FFF2-40B4-BE49-F238E27FC236}">
                <a16:creationId xmlns:a16="http://schemas.microsoft.com/office/drawing/2014/main" id="{187E66CE-22A3-784C-BDE2-AFD75AB1A9D6}"/>
              </a:ext>
            </a:extLst>
          </p:cNvPr>
          <p:cNvSpPr>
            <a:spLocks noChangeArrowheads="1"/>
          </p:cNvSpPr>
          <p:nvPr/>
        </p:nvSpPr>
        <p:spPr bwMode="auto">
          <a:xfrm>
            <a:off x="1219200" y="5029200"/>
            <a:ext cx="533400" cy="533400"/>
          </a:xfrm>
          <a:prstGeom prst="ellipse">
            <a:avLst/>
          </a:prstGeom>
          <a:solidFill>
            <a:schemeClr val="hlink"/>
          </a:solidFill>
          <a:ln>
            <a:noFill/>
          </a:ln>
          <a:effectLst/>
          <a:extLst>
            <a:ext uri="{91240B29-F687-4F45-9708-019B960494DF}">
              <a14:hiddenLine xmlns:a14="http://schemas.microsoft.com/office/drawing/2010/main" w="9525">
                <a:solidFill>
                  <a:srgbClr val="0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80" name="Line 12">
            <a:extLst>
              <a:ext uri="{FF2B5EF4-FFF2-40B4-BE49-F238E27FC236}">
                <a16:creationId xmlns:a16="http://schemas.microsoft.com/office/drawing/2014/main" id="{ADB1E6FD-1308-054E-9EDF-9E9D83672F10}"/>
              </a:ext>
            </a:extLst>
          </p:cNvPr>
          <p:cNvSpPr>
            <a:spLocks noChangeShapeType="1"/>
          </p:cNvSpPr>
          <p:nvPr/>
        </p:nvSpPr>
        <p:spPr bwMode="auto">
          <a:xfrm flipH="1">
            <a:off x="914400" y="5486400"/>
            <a:ext cx="3810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1" name="Line 13">
            <a:extLst>
              <a:ext uri="{FF2B5EF4-FFF2-40B4-BE49-F238E27FC236}">
                <a16:creationId xmlns:a16="http://schemas.microsoft.com/office/drawing/2014/main" id="{ED3BEA3A-3750-334E-B39C-70CA25E830AE}"/>
              </a:ext>
            </a:extLst>
          </p:cNvPr>
          <p:cNvSpPr>
            <a:spLocks noChangeShapeType="1"/>
          </p:cNvSpPr>
          <p:nvPr/>
        </p:nvSpPr>
        <p:spPr bwMode="auto">
          <a:xfrm>
            <a:off x="1676400" y="5486400"/>
            <a:ext cx="2286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2" name="Line 14">
            <a:extLst>
              <a:ext uri="{FF2B5EF4-FFF2-40B4-BE49-F238E27FC236}">
                <a16:creationId xmlns:a16="http://schemas.microsoft.com/office/drawing/2014/main" id="{4C2553C6-9705-054A-BAC7-DDC10E7DB0DE}"/>
              </a:ext>
            </a:extLst>
          </p:cNvPr>
          <p:cNvSpPr>
            <a:spLocks noChangeShapeType="1"/>
          </p:cNvSpPr>
          <p:nvPr/>
        </p:nvSpPr>
        <p:spPr bwMode="auto">
          <a:xfrm flipH="1">
            <a:off x="1600200" y="4724400"/>
            <a:ext cx="381000" cy="3810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3" name="Line 15">
            <a:extLst>
              <a:ext uri="{FF2B5EF4-FFF2-40B4-BE49-F238E27FC236}">
                <a16:creationId xmlns:a16="http://schemas.microsoft.com/office/drawing/2014/main" id="{853A0B7C-0B92-364F-8D5F-758C24245027}"/>
              </a:ext>
            </a:extLst>
          </p:cNvPr>
          <p:cNvSpPr>
            <a:spLocks noChangeShapeType="1"/>
          </p:cNvSpPr>
          <p:nvPr/>
        </p:nvSpPr>
        <p:spPr bwMode="auto">
          <a:xfrm flipH="1">
            <a:off x="2362200" y="3657600"/>
            <a:ext cx="685800" cy="6858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4" name="Oval 16">
            <a:extLst>
              <a:ext uri="{FF2B5EF4-FFF2-40B4-BE49-F238E27FC236}">
                <a16:creationId xmlns:a16="http://schemas.microsoft.com/office/drawing/2014/main" id="{8D85D5D4-1323-E84C-9DE5-D76D28F5B6EC}"/>
              </a:ext>
            </a:extLst>
          </p:cNvPr>
          <p:cNvSpPr>
            <a:spLocks noChangeArrowheads="1"/>
          </p:cNvSpPr>
          <p:nvPr/>
        </p:nvSpPr>
        <p:spPr bwMode="auto">
          <a:xfrm>
            <a:off x="6858000" y="4267200"/>
            <a:ext cx="533400" cy="533400"/>
          </a:xfrm>
          <a:prstGeom prst="ellipse">
            <a:avLst/>
          </a:prstGeom>
          <a:solidFill>
            <a:srgbClr val="00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85" name="Oval 17">
            <a:extLst>
              <a:ext uri="{FF2B5EF4-FFF2-40B4-BE49-F238E27FC236}">
                <a16:creationId xmlns:a16="http://schemas.microsoft.com/office/drawing/2014/main" id="{76CFC16F-D64A-3542-9149-19C71A52A875}"/>
              </a:ext>
            </a:extLst>
          </p:cNvPr>
          <p:cNvSpPr>
            <a:spLocks noChangeArrowheads="1"/>
          </p:cNvSpPr>
          <p:nvPr/>
        </p:nvSpPr>
        <p:spPr bwMode="auto">
          <a:xfrm>
            <a:off x="6172200" y="5029200"/>
            <a:ext cx="533400" cy="533400"/>
          </a:xfrm>
          <a:prstGeom prst="ellipse">
            <a:avLst/>
          </a:prstGeom>
          <a:solidFill>
            <a:schemeClr val="hlink"/>
          </a:solidFill>
          <a:ln>
            <a:noFill/>
          </a:ln>
          <a:effectLst/>
          <a:extLst>
            <a:ext uri="{91240B29-F687-4F45-9708-019B960494DF}">
              <a14:hiddenLine xmlns:a14="http://schemas.microsoft.com/office/drawing/2010/main" w="9525">
                <a:solidFill>
                  <a:srgbClr val="0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8386" name="Line 18">
            <a:extLst>
              <a:ext uri="{FF2B5EF4-FFF2-40B4-BE49-F238E27FC236}">
                <a16:creationId xmlns:a16="http://schemas.microsoft.com/office/drawing/2014/main" id="{FFD6834C-90FF-D34A-A189-D771AE7702CE}"/>
              </a:ext>
            </a:extLst>
          </p:cNvPr>
          <p:cNvSpPr>
            <a:spLocks noChangeShapeType="1"/>
          </p:cNvSpPr>
          <p:nvPr/>
        </p:nvSpPr>
        <p:spPr bwMode="auto">
          <a:xfrm flipH="1">
            <a:off x="5867400" y="5486400"/>
            <a:ext cx="3810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7" name="Line 19">
            <a:extLst>
              <a:ext uri="{FF2B5EF4-FFF2-40B4-BE49-F238E27FC236}">
                <a16:creationId xmlns:a16="http://schemas.microsoft.com/office/drawing/2014/main" id="{FEE65F9E-63D7-4146-84E2-834D7EA40017}"/>
              </a:ext>
            </a:extLst>
          </p:cNvPr>
          <p:cNvSpPr>
            <a:spLocks noChangeShapeType="1"/>
          </p:cNvSpPr>
          <p:nvPr/>
        </p:nvSpPr>
        <p:spPr bwMode="auto">
          <a:xfrm>
            <a:off x="6629400" y="5486400"/>
            <a:ext cx="2286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8" name="Line 20">
            <a:extLst>
              <a:ext uri="{FF2B5EF4-FFF2-40B4-BE49-F238E27FC236}">
                <a16:creationId xmlns:a16="http://schemas.microsoft.com/office/drawing/2014/main" id="{8F28BB5C-8F56-664E-A1B1-DAE9FC569E39}"/>
              </a:ext>
            </a:extLst>
          </p:cNvPr>
          <p:cNvSpPr>
            <a:spLocks noChangeShapeType="1"/>
          </p:cNvSpPr>
          <p:nvPr/>
        </p:nvSpPr>
        <p:spPr bwMode="auto">
          <a:xfrm flipH="1">
            <a:off x="6553200" y="4724400"/>
            <a:ext cx="381000" cy="3810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9" name="Line 21">
            <a:extLst>
              <a:ext uri="{FF2B5EF4-FFF2-40B4-BE49-F238E27FC236}">
                <a16:creationId xmlns:a16="http://schemas.microsoft.com/office/drawing/2014/main" id="{6EC03F83-7904-2249-962E-4C4FCE46B0FB}"/>
              </a:ext>
            </a:extLst>
          </p:cNvPr>
          <p:cNvSpPr>
            <a:spLocks noChangeShapeType="1"/>
          </p:cNvSpPr>
          <p:nvPr/>
        </p:nvSpPr>
        <p:spPr bwMode="auto">
          <a:xfrm>
            <a:off x="6400800" y="3657600"/>
            <a:ext cx="609600" cy="6096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90" name="Line 22">
            <a:extLst>
              <a:ext uri="{FF2B5EF4-FFF2-40B4-BE49-F238E27FC236}">
                <a16:creationId xmlns:a16="http://schemas.microsoft.com/office/drawing/2014/main" id="{9AD79074-4706-264B-B955-27DB7B239724}"/>
              </a:ext>
            </a:extLst>
          </p:cNvPr>
          <p:cNvSpPr>
            <a:spLocks noChangeShapeType="1"/>
          </p:cNvSpPr>
          <p:nvPr/>
        </p:nvSpPr>
        <p:spPr bwMode="auto">
          <a:xfrm flipH="1">
            <a:off x="1600200" y="3657600"/>
            <a:ext cx="1447800" cy="1447800"/>
          </a:xfrm>
          <a:prstGeom prst="line">
            <a:avLst/>
          </a:prstGeom>
          <a:noFill/>
          <a:ln w="412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91" name="Line 23">
            <a:extLst>
              <a:ext uri="{FF2B5EF4-FFF2-40B4-BE49-F238E27FC236}">
                <a16:creationId xmlns:a16="http://schemas.microsoft.com/office/drawing/2014/main" id="{3DF7AE36-02BF-9641-B65E-F9B147D193A8}"/>
              </a:ext>
            </a:extLst>
          </p:cNvPr>
          <p:cNvSpPr>
            <a:spLocks noChangeShapeType="1"/>
          </p:cNvSpPr>
          <p:nvPr/>
        </p:nvSpPr>
        <p:spPr bwMode="auto">
          <a:xfrm>
            <a:off x="6400800" y="3657600"/>
            <a:ext cx="152400" cy="1447800"/>
          </a:xfrm>
          <a:prstGeom prst="line">
            <a:avLst/>
          </a:prstGeom>
          <a:noFill/>
          <a:ln w="412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92" name="Text Box 24">
            <a:extLst>
              <a:ext uri="{FF2B5EF4-FFF2-40B4-BE49-F238E27FC236}">
                <a16:creationId xmlns:a16="http://schemas.microsoft.com/office/drawing/2014/main" id="{6F0CC63F-3862-A844-9D39-08E265F1A3FC}"/>
              </a:ext>
            </a:extLst>
          </p:cNvPr>
          <p:cNvSpPr txBox="1">
            <a:spLocks noChangeArrowheads="1"/>
          </p:cNvSpPr>
          <p:nvPr/>
        </p:nvSpPr>
        <p:spPr bwMode="auto">
          <a:xfrm>
            <a:off x="1622425" y="3717925"/>
            <a:ext cx="412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600">
                <a:solidFill>
                  <a:srgbClr val="008080"/>
                </a:solidFill>
              </a:rPr>
              <a:t>p</a:t>
            </a:r>
            <a:endParaRPr lang="en-US" altLang="zh-CN" sz="3600"/>
          </a:p>
        </p:txBody>
      </p:sp>
      <p:sp>
        <p:nvSpPr>
          <p:cNvPr id="58393" name="Text Box 25">
            <a:extLst>
              <a:ext uri="{FF2B5EF4-FFF2-40B4-BE49-F238E27FC236}">
                <a16:creationId xmlns:a16="http://schemas.microsoft.com/office/drawing/2014/main" id="{87DB6691-F1C5-D742-B8C6-EB411942AB6B}"/>
              </a:ext>
            </a:extLst>
          </p:cNvPr>
          <p:cNvSpPr txBox="1">
            <a:spLocks noChangeArrowheads="1"/>
          </p:cNvSpPr>
          <p:nvPr/>
        </p:nvSpPr>
        <p:spPr bwMode="auto">
          <a:xfrm>
            <a:off x="7489825" y="4159250"/>
            <a:ext cx="412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600" dirty="0">
                <a:solidFill>
                  <a:srgbClr val="008080"/>
                </a:solidFill>
              </a:rPr>
              <a:t>p</a:t>
            </a:r>
            <a:endParaRPr lang="en-US" altLang="zh-CN" sz="3600" dirty="0"/>
          </a:p>
        </p:txBody>
      </p:sp>
      <p:sp>
        <p:nvSpPr>
          <p:cNvPr id="2" name="灯片编号占位符 1">
            <a:extLst>
              <a:ext uri="{FF2B5EF4-FFF2-40B4-BE49-F238E27FC236}">
                <a16:creationId xmlns:a16="http://schemas.microsoft.com/office/drawing/2014/main" id="{5C41CA5E-A878-284D-B69E-E87D89295651}"/>
              </a:ext>
            </a:extLst>
          </p:cNvPr>
          <p:cNvSpPr>
            <a:spLocks noGrp="1"/>
          </p:cNvSpPr>
          <p:nvPr>
            <p:ph type="sldNum" sz="quarter" idx="10"/>
          </p:nvPr>
        </p:nvSpPr>
        <p:spPr/>
        <p:txBody>
          <a:bodyPr/>
          <a:lstStyle/>
          <a:p>
            <a:pPr>
              <a:defRPr/>
            </a:pPr>
            <a:fld id="{E77BBB7A-0347-E541-A2E2-A5EF01BC7CF9}" type="slidenum">
              <a:rPr lang="zh-CN" altLang="en-US" smtClean="0"/>
              <a:pPr>
                <a:defRPr/>
              </a:pPr>
              <a:t>39</a:t>
            </a:fld>
            <a:endParaRPr lang="zh-CN" altLang="en-US" dirty="0"/>
          </a:p>
        </p:txBody>
      </p:sp>
    </p:spTree>
    <p:extLst>
      <p:ext uri="{BB962C8B-B14F-4D97-AF65-F5344CB8AC3E}">
        <p14:creationId xmlns:p14="http://schemas.microsoft.com/office/powerpoint/2010/main" val="7773547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wipe(left)">
                                      <p:cBhvr>
                                        <p:cTn id="7" dur="500"/>
                                        <p:tgtEl>
                                          <p:spTgt spid="5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371"/>
                                        </p:tgtEl>
                                        <p:attrNameLst>
                                          <p:attrName>style.visibility</p:attrName>
                                        </p:attrNameLst>
                                      </p:cBhvr>
                                      <p:to>
                                        <p:strVal val="visible"/>
                                      </p:to>
                                    </p:set>
                                    <p:animEffect transition="in" filter="wipe(left)">
                                      <p:cBhvr>
                                        <p:cTn id="12" dur="500"/>
                                        <p:tgtEl>
                                          <p:spTgt spid="58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8372"/>
                                        </p:tgtEl>
                                        <p:attrNameLst>
                                          <p:attrName>style.visibility</p:attrName>
                                        </p:attrNameLst>
                                      </p:cBhvr>
                                      <p:to>
                                        <p:strVal val="visible"/>
                                      </p:to>
                                    </p:set>
                                    <p:animEffect transition="in" filter="wipe(left)">
                                      <p:cBhvr>
                                        <p:cTn id="17" dur="500"/>
                                        <p:tgtEl>
                                          <p:spTgt spid="58372"/>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58374"/>
                                        </p:tgtEl>
                                        <p:attrNameLst>
                                          <p:attrName>style.visibility</p:attrName>
                                        </p:attrNameLst>
                                      </p:cBhvr>
                                      <p:to>
                                        <p:strVal val="visible"/>
                                      </p:to>
                                    </p:set>
                                    <p:animEffect transition="in" filter="wipe(left)">
                                      <p:cBhvr>
                                        <p:cTn id="21" dur="500"/>
                                        <p:tgtEl>
                                          <p:spTgt spid="58374"/>
                                        </p:tgtEl>
                                      </p:cBhvr>
                                    </p:animEffect>
                                  </p:childTnLst>
                                </p:cTn>
                              </p:par>
                            </p:childTnLst>
                          </p:cTn>
                        </p:par>
                        <p:par>
                          <p:cTn id="22" fill="hold" nodeType="afterGroup">
                            <p:stCondLst>
                              <p:cond delay="1000"/>
                            </p:stCondLst>
                            <p:childTnLst>
                              <p:par>
                                <p:cTn id="23" presetID="22" presetClass="entr" presetSubtype="8" fill="hold" nodeType="afterEffect">
                                  <p:stCondLst>
                                    <p:cond delay="0"/>
                                  </p:stCondLst>
                                  <p:childTnLst>
                                    <p:set>
                                      <p:cBhvr>
                                        <p:cTn id="24" dur="1" fill="hold">
                                          <p:stCondLst>
                                            <p:cond delay="0"/>
                                          </p:stCondLst>
                                        </p:cTn>
                                        <p:tgtEl>
                                          <p:spTgt spid="58375"/>
                                        </p:tgtEl>
                                        <p:attrNameLst>
                                          <p:attrName>style.visibility</p:attrName>
                                        </p:attrNameLst>
                                      </p:cBhvr>
                                      <p:to>
                                        <p:strVal val="visible"/>
                                      </p:to>
                                    </p:set>
                                    <p:animEffect transition="in" filter="wipe(left)">
                                      <p:cBhvr>
                                        <p:cTn id="25" dur="500"/>
                                        <p:tgtEl>
                                          <p:spTgt spid="58375"/>
                                        </p:tgtEl>
                                      </p:cBhvr>
                                    </p:animEffect>
                                  </p:childTnLst>
                                </p:cTn>
                              </p:par>
                            </p:childTnLst>
                          </p:cTn>
                        </p:par>
                        <p:par>
                          <p:cTn id="26" fill="hold" nodeType="afterGroup">
                            <p:stCondLst>
                              <p:cond delay="1500"/>
                            </p:stCondLst>
                            <p:childTnLst>
                              <p:par>
                                <p:cTn id="27" presetID="22" presetClass="entr" presetSubtype="1" fill="hold" nodeType="afterEffect">
                                  <p:stCondLst>
                                    <p:cond delay="0"/>
                                  </p:stCondLst>
                                  <p:childTnLst>
                                    <p:set>
                                      <p:cBhvr>
                                        <p:cTn id="28" dur="1" fill="hold">
                                          <p:stCondLst>
                                            <p:cond delay="0"/>
                                          </p:stCondLst>
                                        </p:cTn>
                                        <p:tgtEl>
                                          <p:spTgt spid="58383"/>
                                        </p:tgtEl>
                                        <p:attrNameLst>
                                          <p:attrName>style.visibility</p:attrName>
                                        </p:attrNameLst>
                                      </p:cBhvr>
                                      <p:to>
                                        <p:strVal val="visible"/>
                                      </p:to>
                                    </p:set>
                                    <p:animEffect transition="in" filter="wipe(up)">
                                      <p:cBhvr>
                                        <p:cTn id="29" dur="500"/>
                                        <p:tgtEl>
                                          <p:spTgt spid="58383"/>
                                        </p:tgtEl>
                                      </p:cBhvr>
                                    </p:animEffect>
                                  </p:childTnLst>
                                </p:cTn>
                              </p:par>
                            </p:childTnLst>
                          </p:cTn>
                        </p:par>
                        <p:par>
                          <p:cTn id="30" fill="hold" nodeType="afterGroup">
                            <p:stCondLst>
                              <p:cond delay="2000"/>
                            </p:stCondLst>
                            <p:childTnLst>
                              <p:par>
                                <p:cTn id="31" presetID="22" presetClass="entr" presetSubtype="1" fill="hold" nodeType="afterEffect">
                                  <p:stCondLst>
                                    <p:cond delay="0"/>
                                  </p:stCondLst>
                                  <p:childTnLst>
                                    <p:set>
                                      <p:cBhvr>
                                        <p:cTn id="32" dur="1" fill="hold">
                                          <p:stCondLst>
                                            <p:cond delay="0"/>
                                          </p:stCondLst>
                                        </p:cTn>
                                        <p:tgtEl>
                                          <p:spTgt spid="58376"/>
                                        </p:tgtEl>
                                        <p:attrNameLst>
                                          <p:attrName>style.visibility</p:attrName>
                                        </p:attrNameLst>
                                      </p:cBhvr>
                                      <p:to>
                                        <p:strVal val="visible"/>
                                      </p:to>
                                    </p:set>
                                    <p:animEffect transition="in" filter="wipe(up)">
                                      <p:cBhvr>
                                        <p:cTn id="33" dur="500"/>
                                        <p:tgtEl>
                                          <p:spTgt spid="58376"/>
                                        </p:tgtEl>
                                      </p:cBhvr>
                                    </p:animEffect>
                                  </p:childTnLst>
                                </p:cTn>
                              </p:par>
                            </p:childTnLst>
                          </p:cTn>
                        </p:par>
                        <p:par>
                          <p:cTn id="34" fill="hold" nodeType="afterGroup">
                            <p:stCondLst>
                              <p:cond delay="2500"/>
                            </p:stCondLst>
                            <p:childTnLst>
                              <p:par>
                                <p:cTn id="35" presetID="22" presetClass="entr" presetSubtype="1" fill="hold" nodeType="afterEffect">
                                  <p:stCondLst>
                                    <p:cond delay="0"/>
                                  </p:stCondLst>
                                  <p:childTnLst>
                                    <p:set>
                                      <p:cBhvr>
                                        <p:cTn id="36" dur="1" fill="hold">
                                          <p:stCondLst>
                                            <p:cond delay="0"/>
                                          </p:stCondLst>
                                        </p:cTn>
                                        <p:tgtEl>
                                          <p:spTgt spid="58382"/>
                                        </p:tgtEl>
                                        <p:attrNameLst>
                                          <p:attrName>style.visibility</p:attrName>
                                        </p:attrNameLst>
                                      </p:cBhvr>
                                      <p:to>
                                        <p:strVal val="visible"/>
                                      </p:to>
                                    </p:set>
                                    <p:animEffect transition="in" filter="wipe(up)">
                                      <p:cBhvr>
                                        <p:cTn id="37" dur="500"/>
                                        <p:tgtEl>
                                          <p:spTgt spid="58382"/>
                                        </p:tgtEl>
                                      </p:cBhvr>
                                    </p:animEffect>
                                  </p:childTnLst>
                                </p:cTn>
                              </p:par>
                            </p:childTnLst>
                          </p:cTn>
                        </p:par>
                        <p:par>
                          <p:cTn id="38" fill="hold" nodeType="afterGroup">
                            <p:stCondLst>
                              <p:cond delay="3000"/>
                            </p:stCondLst>
                            <p:childTnLst>
                              <p:par>
                                <p:cTn id="39" presetID="22" presetClass="entr" presetSubtype="1" fill="hold" nodeType="afterEffect">
                                  <p:stCondLst>
                                    <p:cond delay="0"/>
                                  </p:stCondLst>
                                  <p:childTnLst>
                                    <p:set>
                                      <p:cBhvr>
                                        <p:cTn id="40" dur="1" fill="hold">
                                          <p:stCondLst>
                                            <p:cond delay="0"/>
                                          </p:stCondLst>
                                        </p:cTn>
                                        <p:tgtEl>
                                          <p:spTgt spid="58379"/>
                                        </p:tgtEl>
                                        <p:attrNameLst>
                                          <p:attrName>style.visibility</p:attrName>
                                        </p:attrNameLst>
                                      </p:cBhvr>
                                      <p:to>
                                        <p:strVal val="visible"/>
                                      </p:to>
                                    </p:set>
                                    <p:animEffect transition="in" filter="wipe(up)">
                                      <p:cBhvr>
                                        <p:cTn id="41" dur="500"/>
                                        <p:tgtEl>
                                          <p:spTgt spid="58379"/>
                                        </p:tgtEl>
                                      </p:cBhvr>
                                    </p:animEffect>
                                  </p:childTnLst>
                                </p:cTn>
                              </p:par>
                            </p:childTnLst>
                          </p:cTn>
                        </p:par>
                        <p:par>
                          <p:cTn id="42" fill="hold" nodeType="afterGroup">
                            <p:stCondLst>
                              <p:cond delay="3500"/>
                            </p:stCondLst>
                            <p:childTnLst>
                              <p:par>
                                <p:cTn id="43" presetID="22" presetClass="entr" presetSubtype="1" fill="hold" nodeType="afterEffect">
                                  <p:stCondLst>
                                    <p:cond delay="0"/>
                                  </p:stCondLst>
                                  <p:childTnLst>
                                    <p:set>
                                      <p:cBhvr>
                                        <p:cTn id="44" dur="1" fill="hold">
                                          <p:stCondLst>
                                            <p:cond delay="0"/>
                                          </p:stCondLst>
                                        </p:cTn>
                                        <p:tgtEl>
                                          <p:spTgt spid="58380"/>
                                        </p:tgtEl>
                                        <p:attrNameLst>
                                          <p:attrName>style.visibility</p:attrName>
                                        </p:attrNameLst>
                                      </p:cBhvr>
                                      <p:to>
                                        <p:strVal val="visible"/>
                                      </p:to>
                                    </p:set>
                                    <p:animEffect transition="in" filter="wipe(up)">
                                      <p:cBhvr>
                                        <p:cTn id="45" dur="500"/>
                                        <p:tgtEl>
                                          <p:spTgt spid="58380"/>
                                        </p:tgtEl>
                                      </p:cBhvr>
                                    </p:animEffect>
                                  </p:childTnLst>
                                </p:cTn>
                              </p:par>
                            </p:childTnLst>
                          </p:cTn>
                        </p:par>
                        <p:par>
                          <p:cTn id="46" fill="hold" nodeType="afterGroup">
                            <p:stCondLst>
                              <p:cond delay="4000"/>
                            </p:stCondLst>
                            <p:childTnLst>
                              <p:par>
                                <p:cTn id="47" presetID="22" presetClass="entr" presetSubtype="1" fill="hold" nodeType="afterEffect">
                                  <p:stCondLst>
                                    <p:cond delay="0"/>
                                  </p:stCondLst>
                                  <p:childTnLst>
                                    <p:set>
                                      <p:cBhvr>
                                        <p:cTn id="48" dur="1" fill="hold">
                                          <p:stCondLst>
                                            <p:cond delay="0"/>
                                          </p:stCondLst>
                                        </p:cTn>
                                        <p:tgtEl>
                                          <p:spTgt spid="58381"/>
                                        </p:tgtEl>
                                        <p:attrNameLst>
                                          <p:attrName>style.visibility</p:attrName>
                                        </p:attrNameLst>
                                      </p:cBhvr>
                                      <p:to>
                                        <p:strVal val="visible"/>
                                      </p:to>
                                    </p:set>
                                    <p:animEffect transition="in" filter="wipe(up)">
                                      <p:cBhvr>
                                        <p:cTn id="49" dur="500"/>
                                        <p:tgtEl>
                                          <p:spTgt spid="5838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58392"/>
                                        </p:tgtEl>
                                        <p:attrNameLst>
                                          <p:attrName>style.visibility</p:attrName>
                                        </p:attrNameLst>
                                      </p:cBhvr>
                                      <p:to>
                                        <p:strVal val="visible"/>
                                      </p:to>
                                    </p:set>
                                    <p:animEffect transition="in" filter="slide(fromLeft)">
                                      <p:cBhvr>
                                        <p:cTn id="54" dur="500"/>
                                        <p:tgtEl>
                                          <p:spTgt spid="58392"/>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1" fill="hold" nodeType="clickEffect">
                                  <p:stCondLst>
                                    <p:cond delay="0"/>
                                  </p:stCondLst>
                                  <p:childTnLst>
                                    <p:set>
                                      <p:cBhvr>
                                        <p:cTn id="58" dur="1" fill="hold">
                                          <p:stCondLst>
                                            <p:cond delay="0"/>
                                          </p:stCondLst>
                                        </p:cTn>
                                        <p:tgtEl>
                                          <p:spTgt spid="58390"/>
                                        </p:tgtEl>
                                        <p:attrNameLst>
                                          <p:attrName>style.visibility</p:attrName>
                                        </p:attrNameLst>
                                      </p:cBhvr>
                                      <p:to>
                                        <p:strVal val="visible"/>
                                      </p:to>
                                    </p:set>
                                    <p:animEffect transition="in" filter="wipe(up)">
                                      <p:cBhvr>
                                        <p:cTn id="59" dur="500"/>
                                        <p:tgtEl>
                                          <p:spTgt spid="58390"/>
                                        </p:tgtEl>
                                      </p:cBhvr>
                                    </p:animEffect>
                                  </p:childTnLst>
                                </p:cTn>
                              </p:par>
                            </p:childTnLst>
                          </p:cTn>
                        </p:par>
                      </p:childTnLst>
                    </p:cTn>
                  </p:par>
                  <p:par>
                    <p:cTn id="60" fill="hold">
                      <p:stCondLst>
                        <p:cond delay="indefinite"/>
                      </p:stCondLst>
                      <p:childTnLst>
                        <p:par>
                          <p:cTn id="61" fill="hold">
                            <p:stCondLst>
                              <p:cond delay="0"/>
                            </p:stCondLst>
                            <p:childTnLst>
                              <p:par>
                                <p:cTn id="62" presetID="0" presetClass="path" presetSubtype="0" accel="50000" decel="50000" fill="hold" grpId="1" nodeType="clickEffect">
                                  <p:stCondLst>
                                    <p:cond delay="0"/>
                                  </p:stCondLst>
                                  <p:childTnLst>
                                    <p:animMotion origin="layout" path="M 0 0 L -0.07431 0.13102 " pathEditMode="relative" ptsTypes="AA">
                                      <p:cBhvr>
                                        <p:cTn id="63" dur="2000" fill="hold"/>
                                        <p:tgtEl>
                                          <p:spTgt spid="58392"/>
                                        </p:tgtEl>
                                        <p:attrNameLst>
                                          <p:attrName>ppt_x</p:attrName>
                                          <p:attrName>ppt_y</p:attrName>
                                        </p:attrNameLst>
                                      </p:cBhvr>
                                    </p:animMotion>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2" fill="hold" nodeType="clickEffect">
                                  <p:stCondLst>
                                    <p:cond delay="0"/>
                                  </p:stCondLst>
                                  <p:childTnLst>
                                    <p:set>
                                      <p:cBhvr>
                                        <p:cTn id="67" dur="1" fill="hold">
                                          <p:stCondLst>
                                            <p:cond delay="0"/>
                                          </p:stCondLst>
                                        </p:cTn>
                                        <p:tgtEl>
                                          <p:spTgt spid="58373"/>
                                        </p:tgtEl>
                                        <p:attrNameLst>
                                          <p:attrName>style.visibility</p:attrName>
                                        </p:attrNameLst>
                                      </p:cBhvr>
                                      <p:to>
                                        <p:strVal val="visible"/>
                                      </p:to>
                                    </p:set>
                                    <p:animEffect transition="in" filter="wipe(right)">
                                      <p:cBhvr>
                                        <p:cTn id="68" dur="500"/>
                                        <p:tgtEl>
                                          <p:spTgt spid="58373"/>
                                        </p:tgtEl>
                                      </p:cBhvr>
                                    </p:animEffect>
                                  </p:childTnLst>
                                </p:cTn>
                              </p:par>
                            </p:childTnLst>
                          </p:cTn>
                        </p:par>
                        <p:par>
                          <p:cTn id="69" fill="hold" nodeType="afterGroup">
                            <p:stCondLst>
                              <p:cond delay="500"/>
                            </p:stCondLst>
                            <p:childTnLst>
                              <p:par>
                                <p:cTn id="70" presetID="22" presetClass="entr" presetSubtype="2" fill="hold" nodeType="afterEffect">
                                  <p:stCondLst>
                                    <p:cond delay="0"/>
                                  </p:stCondLst>
                                  <p:childTnLst>
                                    <p:set>
                                      <p:cBhvr>
                                        <p:cTn id="71" dur="1" fill="hold">
                                          <p:stCondLst>
                                            <p:cond delay="0"/>
                                          </p:stCondLst>
                                        </p:cTn>
                                        <p:tgtEl>
                                          <p:spTgt spid="58377"/>
                                        </p:tgtEl>
                                        <p:attrNameLst>
                                          <p:attrName>style.visibility</p:attrName>
                                        </p:attrNameLst>
                                      </p:cBhvr>
                                      <p:to>
                                        <p:strVal val="visible"/>
                                      </p:to>
                                    </p:set>
                                    <p:animEffect transition="in" filter="wipe(right)">
                                      <p:cBhvr>
                                        <p:cTn id="72" dur="500"/>
                                        <p:tgtEl>
                                          <p:spTgt spid="58377"/>
                                        </p:tgtEl>
                                      </p:cBhvr>
                                    </p:animEffect>
                                  </p:childTnLst>
                                </p:cTn>
                              </p:par>
                            </p:childTnLst>
                          </p:cTn>
                        </p:par>
                        <p:par>
                          <p:cTn id="73" fill="hold" nodeType="afterGroup">
                            <p:stCondLst>
                              <p:cond delay="1000"/>
                            </p:stCondLst>
                            <p:childTnLst>
                              <p:par>
                                <p:cTn id="74" presetID="22" presetClass="entr" presetSubtype="2" fill="hold" nodeType="afterEffect">
                                  <p:stCondLst>
                                    <p:cond delay="0"/>
                                  </p:stCondLst>
                                  <p:childTnLst>
                                    <p:set>
                                      <p:cBhvr>
                                        <p:cTn id="75" dur="1" fill="hold">
                                          <p:stCondLst>
                                            <p:cond delay="0"/>
                                          </p:stCondLst>
                                        </p:cTn>
                                        <p:tgtEl>
                                          <p:spTgt spid="58378"/>
                                        </p:tgtEl>
                                        <p:attrNameLst>
                                          <p:attrName>style.visibility</p:attrName>
                                        </p:attrNameLst>
                                      </p:cBhvr>
                                      <p:to>
                                        <p:strVal val="visible"/>
                                      </p:to>
                                    </p:set>
                                    <p:animEffect transition="in" filter="wipe(right)">
                                      <p:cBhvr>
                                        <p:cTn id="76" dur="500"/>
                                        <p:tgtEl>
                                          <p:spTgt spid="58378"/>
                                        </p:tgtEl>
                                      </p:cBhvr>
                                    </p:animEffect>
                                  </p:childTnLst>
                                </p:cTn>
                              </p:par>
                            </p:childTnLst>
                          </p:cTn>
                        </p:par>
                        <p:par>
                          <p:cTn id="77" fill="hold" nodeType="afterGroup">
                            <p:stCondLst>
                              <p:cond delay="1500"/>
                            </p:stCondLst>
                            <p:childTnLst>
                              <p:par>
                                <p:cTn id="78" presetID="22" presetClass="entr" presetSubtype="1" fill="hold" nodeType="afterEffect">
                                  <p:stCondLst>
                                    <p:cond delay="0"/>
                                  </p:stCondLst>
                                  <p:childTnLst>
                                    <p:set>
                                      <p:cBhvr>
                                        <p:cTn id="79" dur="1" fill="hold">
                                          <p:stCondLst>
                                            <p:cond delay="0"/>
                                          </p:stCondLst>
                                        </p:cTn>
                                        <p:tgtEl>
                                          <p:spTgt spid="58389"/>
                                        </p:tgtEl>
                                        <p:attrNameLst>
                                          <p:attrName>style.visibility</p:attrName>
                                        </p:attrNameLst>
                                      </p:cBhvr>
                                      <p:to>
                                        <p:strVal val="visible"/>
                                      </p:to>
                                    </p:set>
                                    <p:animEffect transition="in" filter="wipe(up)">
                                      <p:cBhvr>
                                        <p:cTn id="80" dur="500"/>
                                        <p:tgtEl>
                                          <p:spTgt spid="58389"/>
                                        </p:tgtEl>
                                      </p:cBhvr>
                                    </p:animEffect>
                                  </p:childTnLst>
                                </p:cTn>
                              </p:par>
                            </p:childTnLst>
                          </p:cTn>
                        </p:par>
                        <p:par>
                          <p:cTn id="81" fill="hold" nodeType="afterGroup">
                            <p:stCondLst>
                              <p:cond delay="2000"/>
                            </p:stCondLst>
                            <p:childTnLst>
                              <p:par>
                                <p:cTn id="82" presetID="22" presetClass="entr" presetSubtype="1" fill="hold" nodeType="afterEffect">
                                  <p:stCondLst>
                                    <p:cond delay="0"/>
                                  </p:stCondLst>
                                  <p:childTnLst>
                                    <p:set>
                                      <p:cBhvr>
                                        <p:cTn id="83" dur="1" fill="hold">
                                          <p:stCondLst>
                                            <p:cond delay="0"/>
                                          </p:stCondLst>
                                        </p:cTn>
                                        <p:tgtEl>
                                          <p:spTgt spid="58384"/>
                                        </p:tgtEl>
                                        <p:attrNameLst>
                                          <p:attrName>style.visibility</p:attrName>
                                        </p:attrNameLst>
                                      </p:cBhvr>
                                      <p:to>
                                        <p:strVal val="visible"/>
                                      </p:to>
                                    </p:set>
                                    <p:animEffect transition="in" filter="wipe(up)">
                                      <p:cBhvr>
                                        <p:cTn id="84" dur="500"/>
                                        <p:tgtEl>
                                          <p:spTgt spid="58384"/>
                                        </p:tgtEl>
                                      </p:cBhvr>
                                    </p:animEffect>
                                  </p:childTnLst>
                                </p:cTn>
                              </p:par>
                            </p:childTnLst>
                          </p:cTn>
                        </p:par>
                        <p:par>
                          <p:cTn id="85" fill="hold" nodeType="afterGroup">
                            <p:stCondLst>
                              <p:cond delay="2500"/>
                            </p:stCondLst>
                            <p:childTnLst>
                              <p:par>
                                <p:cTn id="86" presetID="22" presetClass="entr" presetSubtype="1" fill="hold" nodeType="afterEffect">
                                  <p:stCondLst>
                                    <p:cond delay="0"/>
                                  </p:stCondLst>
                                  <p:childTnLst>
                                    <p:set>
                                      <p:cBhvr>
                                        <p:cTn id="87" dur="1" fill="hold">
                                          <p:stCondLst>
                                            <p:cond delay="0"/>
                                          </p:stCondLst>
                                        </p:cTn>
                                        <p:tgtEl>
                                          <p:spTgt spid="58388"/>
                                        </p:tgtEl>
                                        <p:attrNameLst>
                                          <p:attrName>style.visibility</p:attrName>
                                        </p:attrNameLst>
                                      </p:cBhvr>
                                      <p:to>
                                        <p:strVal val="visible"/>
                                      </p:to>
                                    </p:set>
                                    <p:animEffect transition="in" filter="wipe(up)">
                                      <p:cBhvr>
                                        <p:cTn id="88" dur="500"/>
                                        <p:tgtEl>
                                          <p:spTgt spid="58388"/>
                                        </p:tgtEl>
                                      </p:cBhvr>
                                    </p:animEffect>
                                  </p:childTnLst>
                                </p:cTn>
                              </p:par>
                            </p:childTnLst>
                          </p:cTn>
                        </p:par>
                        <p:par>
                          <p:cTn id="89" fill="hold" nodeType="afterGroup">
                            <p:stCondLst>
                              <p:cond delay="3000"/>
                            </p:stCondLst>
                            <p:childTnLst>
                              <p:par>
                                <p:cTn id="90" presetID="22" presetClass="entr" presetSubtype="1" fill="hold" nodeType="afterEffect">
                                  <p:stCondLst>
                                    <p:cond delay="0"/>
                                  </p:stCondLst>
                                  <p:childTnLst>
                                    <p:set>
                                      <p:cBhvr>
                                        <p:cTn id="91" dur="1" fill="hold">
                                          <p:stCondLst>
                                            <p:cond delay="0"/>
                                          </p:stCondLst>
                                        </p:cTn>
                                        <p:tgtEl>
                                          <p:spTgt spid="58385"/>
                                        </p:tgtEl>
                                        <p:attrNameLst>
                                          <p:attrName>style.visibility</p:attrName>
                                        </p:attrNameLst>
                                      </p:cBhvr>
                                      <p:to>
                                        <p:strVal val="visible"/>
                                      </p:to>
                                    </p:set>
                                    <p:animEffect transition="in" filter="wipe(up)">
                                      <p:cBhvr>
                                        <p:cTn id="92" dur="500"/>
                                        <p:tgtEl>
                                          <p:spTgt spid="58385"/>
                                        </p:tgtEl>
                                      </p:cBhvr>
                                    </p:animEffect>
                                  </p:childTnLst>
                                </p:cTn>
                              </p:par>
                            </p:childTnLst>
                          </p:cTn>
                        </p:par>
                        <p:par>
                          <p:cTn id="93" fill="hold" nodeType="afterGroup">
                            <p:stCondLst>
                              <p:cond delay="3500"/>
                            </p:stCondLst>
                            <p:childTnLst>
                              <p:par>
                                <p:cTn id="94" presetID="22" presetClass="entr" presetSubtype="1" fill="hold" nodeType="afterEffect">
                                  <p:stCondLst>
                                    <p:cond delay="0"/>
                                  </p:stCondLst>
                                  <p:childTnLst>
                                    <p:set>
                                      <p:cBhvr>
                                        <p:cTn id="95" dur="1" fill="hold">
                                          <p:stCondLst>
                                            <p:cond delay="0"/>
                                          </p:stCondLst>
                                        </p:cTn>
                                        <p:tgtEl>
                                          <p:spTgt spid="58386"/>
                                        </p:tgtEl>
                                        <p:attrNameLst>
                                          <p:attrName>style.visibility</p:attrName>
                                        </p:attrNameLst>
                                      </p:cBhvr>
                                      <p:to>
                                        <p:strVal val="visible"/>
                                      </p:to>
                                    </p:set>
                                    <p:animEffect transition="in" filter="wipe(up)">
                                      <p:cBhvr>
                                        <p:cTn id="96" dur="500"/>
                                        <p:tgtEl>
                                          <p:spTgt spid="58386"/>
                                        </p:tgtEl>
                                      </p:cBhvr>
                                    </p:animEffect>
                                  </p:childTnLst>
                                </p:cTn>
                              </p:par>
                            </p:childTnLst>
                          </p:cTn>
                        </p:par>
                        <p:par>
                          <p:cTn id="97" fill="hold" nodeType="afterGroup">
                            <p:stCondLst>
                              <p:cond delay="4000"/>
                            </p:stCondLst>
                            <p:childTnLst>
                              <p:par>
                                <p:cTn id="98" presetID="22" presetClass="entr" presetSubtype="1" fill="hold" nodeType="afterEffect">
                                  <p:stCondLst>
                                    <p:cond delay="0"/>
                                  </p:stCondLst>
                                  <p:childTnLst>
                                    <p:set>
                                      <p:cBhvr>
                                        <p:cTn id="99" dur="1" fill="hold">
                                          <p:stCondLst>
                                            <p:cond delay="0"/>
                                          </p:stCondLst>
                                        </p:cTn>
                                        <p:tgtEl>
                                          <p:spTgt spid="58387"/>
                                        </p:tgtEl>
                                        <p:attrNameLst>
                                          <p:attrName>style.visibility</p:attrName>
                                        </p:attrNameLst>
                                      </p:cBhvr>
                                      <p:to>
                                        <p:strVal val="visible"/>
                                      </p:to>
                                    </p:set>
                                    <p:animEffect transition="in" filter="wipe(up)">
                                      <p:cBhvr>
                                        <p:cTn id="100" dur="500"/>
                                        <p:tgtEl>
                                          <p:spTgt spid="58387"/>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2" presetClass="entr" presetSubtype="2" fill="hold" grpId="0" nodeType="clickEffect">
                                  <p:stCondLst>
                                    <p:cond delay="0"/>
                                  </p:stCondLst>
                                  <p:childTnLst>
                                    <p:set>
                                      <p:cBhvr>
                                        <p:cTn id="104" dur="1" fill="hold">
                                          <p:stCondLst>
                                            <p:cond delay="0"/>
                                          </p:stCondLst>
                                        </p:cTn>
                                        <p:tgtEl>
                                          <p:spTgt spid="58393"/>
                                        </p:tgtEl>
                                        <p:attrNameLst>
                                          <p:attrName>style.visibility</p:attrName>
                                        </p:attrNameLst>
                                      </p:cBhvr>
                                      <p:to>
                                        <p:strVal val="visible"/>
                                      </p:to>
                                    </p:set>
                                    <p:animEffect transition="in" filter="slide(fromRight)">
                                      <p:cBhvr>
                                        <p:cTn id="105" dur="500"/>
                                        <p:tgtEl>
                                          <p:spTgt spid="58393"/>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1" fill="hold" nodeType="clickEffect">
                                  <p:stCondLst>
                                    <p:cond delay="0"/>
                                  </p:stCondLst>
                                  <p:childTnLst>
                                    <p:set>
                                      <p:cBhvr>
                                        <p:cTn id="109" dur="1" fill="hold">
                                          <p:stCondLst>
                                            <p:cond delay="0"/>
                                          </p:stCondLst>
                                        </p:cTn>
                                        <p:tgtEl>
                                          <p:spTgt spid="58391"/>
                                        </p:tgtEl>
                                        <p:attrNameLst>
                                          <p:attrName>style.visibility</p:attrName>
                                        </p:attrNameLst>
                                      </p:cBhvr>
                                      <p:to>
                                        <p:strVal val="visible"/>
                                      </p:to>
                                    </p:set>
                                    <p:animEffect transition="in" filter="wipe(up)">
                                      <p:cBhvr>
                                        <p:cTn id="110" dur="500"/>
                                        <p:tgtEl>
                                          <p:spTgt spid="58391"/>
                                        </p:tgtEl>
                                      </p:cBhvr>
                                    </p:animEffect>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1" nodeType="clickEffect">
                                  <p:stCondLst>
                                    <p:cond delay="0"/>
                                  </p:stCondLst>
                                  <p:childTnLst>
                                    <p:animMotion origin="layout" path="M 3.33333E-6 -3.7037E-7 L -0.079 0.1287 " pathEditMode="relative" rAng="0" ptsTypes="AA">
                                      <p:cBhvr>
                                        <p:cTn id="114" dur="2000" fill="hold"/>
                                        <p:tgtEl>
                                          <p:spTgt spid="58393"/>
                                        </p:tgtEl>
                                        <p:attrNameLst>
                                          <p:attrName>ppt_x</p:attrName>
                                          <p:attrName>ppt_y</p:attrName>
                                        </p:attrNameLst>
                                      </p:cBhvr>
                                      <p:rCtr x="-3958" y="64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utoUpdateAnimBg="0"/>
      <p:bldP spid="58371" grpId="0" autoUpdateAnimBg="0"/>
      <p:bldP spid="58392" grpId="0" autoUpdateAnimBg="0"/>
      <p:bldP spid="58392" grpId="1"/>
      <p:bldP spid="58393" grpId="0" autoUpdateAnimBg="0"/>
      <p:bldP spid="58393"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D020AE8-B8C4-7949-ADF7-7090C2F9E448}"/>
              </a:ext>
            </a:extLst>
          </p:cNvPr>
          <p:cNvSpPr>
            <a:spLocks noChangeArrowheads="1"/>
          </p:cNvSpPr>
          <p:nvPr/>
        </p:nvSpPr>
        <p:spPr bwMode="auto">
          <a:xfrm>
            <a:off x="838200" y="457200"/>
            <a:ext cx="7481535" cy="81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36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36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左子树为空树只需重接它的右子树</a:t>
            </a:r>
          </a:p>
        </p:txBody>
      </p:sp>
      <p:sp>
        <p:nvSpPr>
          <p:cNvPr id="59395" name="Rectangle 3">
            <a:extLst>
              <a:ext uri="{FF2B5EF4-FFF2-40B4-BE49-F238E27FC236}">
                <a16:creationId xmlns:a16="http://schemas.microsoft.com/office/drawing/2014/main" id="{078329B2-2B19-9F4F-963F-75FF554D2136}"/>
              </a:ext>
            </a:extLst>
          </p:cNvPr>
          <p:cNvSpPr>
            <a:spLocks noChangeArrowheads="1"/>
          </p:cNvSpPr>
          <p:nvPr/>
        </p:nvSpPr>
        <p:spPr bwMode="auto">
          <a:xfrm>
            <a:off x="1447800" y="1508125"/>
            <a:ext cx="629691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40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q = p;  p = p-&gt;rchild;  free(q);</a:t>
            </a:r>
            <a:endParaRPr lang="en-US" altLang="zh-CN" sz="3600">
              <a:solidFill>
                <a:srgbClr val="002060"/>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9396" name="Rectangle 4">
            <a:extLst>
              <a:ext uri="{FF2B5EF4-FFF2-40B4-BE49-F238E27FC236}">
                <a16:creationId xmlns:a16="http://schemas.microsoft.com/office/drawing/2014/main" id="{EF7F4E91-1DD4-6446-B33A-D12BA021EFDD}"/>
              </a:ext>
            </a:extLst>
          </p:cNvPr>
          <p:cNvSpPr>
            <a:spLocks noChangeArrowheads="1"/>
          </p:cNvSpPr>
          <p:nvPr/>
        </p:nvSpPr>
        <p:spPr bwMode="auto">
          <a:xfrm>
            <a:off x="2209800" y="3429000"/>
            <a:ext cx="381000" cy="457200"/>
          </a:xfrm>
          <a:prstGeom prst="rect">
            <a:avLst/>
          </a:prstGeom>
          <a:solidFill>
            <a:srgbClr val="CC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397" name="Rectangle 5">
            <a:extLst>
              <a:ext uri="{FF2B5EF4-FFF2-40B4-BE49-F238E27FC236}">
                <a16:creationId xmlns:a16="http://schemas.microsoft.com/office/drawing/2014/main" id="{C6426799-B0CC-C041-B99B-247F2CF5FCA3}"/>
              </a:ext>
            </a:extLst>
          </p:cNvPr>
          <p:cNvSpPr>
            <a:spLocks noChangeArrowheads="1"/>
          </p:cNvSpPr>
          <p:nvPr/>
        </p:nvSpPr>
        <p:spPr bwMode="auto">
          <a:xfrm>
            <a:off x="5867400" y="3429000"/>
            <a:ext cx="381000" cy="457200"/>
          </a:xfrm>
          <a:prstGeom prst="rect">
            <a:avLst/>
          </a:prstGeom>
          <a:solidFill>
            <a:srgbClr val="CC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398" name="Rectangle 6">
            <a:extLst>
              <a:ext uri="{FF2B5EF4-FFF2-40B4-BE49-F238E27FC236}">
                <a16:creationId xmlns:a16="http://schemas.microsoft.com/office/drawing/2014/main" id="{19CF408E-195A-EF48-9708-FD0A616D8DE9}"/>
              </a:ext>
            </a:extLst>
          </p:cNvPr>
          <p:cNvSpPr>
            <a:spLocks noChangeArrowheads="1"/>
          </p:cNvSpPr>
          <p:nvPr/>
        </p:nvSpPr>
        <p:spPr bwMode="auto">
          <a:xfrm>
            <a:off x="2590800" y="3429000"/>
            <a:ext cx="762000" cy="457200"/>
          </a:xfrm>
          <a:prstGeom prst="rect">
            <a:avLst/>
          </a:prstGeom>
          <a:solidFill>
            <a:srgbClr val="FF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399" name="Line 7">
            <a:extLst>
              <a:ext uri="{FF2B5EF4-FFF2-40B4-BE49-F238E27FC236}">
                <a16:creationId xmlns:a16="http://schemas.microsoft.com/office/drawing/2014/main" id="{5132D7DE-DBC7-D140-8827-A02BE71331B7}"/>
              </a:ext>
            </a:extLst>
          </p:cNvPr>
          <p:cNvSpPr>
            <a:spLocks noChangeShapeType="1"/>
          </p:cNvSpPr>
          <p:nvPr/>
        </p:nvSpPr>
        <p:spPr bwMode="auto">
          <a:xfrm>
            <a:off x="2971800" y="3429000"/>
            <a:ext cx="0" cy="457200"/>
          </a:xfrm>
          <a:prstGeom prst="line">
            <a:avLst/>
          </a:prstGeom>
          <a:noFill/>
          <a:ln w="9525">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00" name="Oval 8">
            <a:extLst>
              <a:ext uri="{FF2B5EF4-FFF2-40B4-BE49-F238E27FC236}">
                <a16:creationId xmlns:a16="http://schemas.microsoft.com/office/drawing/2014/main" id="{B11438B4-1CF4-F445-876C-023960CB1073}"/>
              </a:ext>
            </a:extLst>
          </p:cNvPr>
          <p:cNvSpPr>
            <a:spLocks noChangeArrowheads="1"/>
          </p:cNvSpPr>
          <p:nvPr/>
        </p:nvSpPr>
        <p:spPr bwMode="auto">
          <a:xfrm>
            <a:off x="1219200" y="4267200"/>
            <a:ext cx="533400" cy="533400"/>
          </a:xfrm>
          <a:prstGeom prst="ellipse">
            <a:avLst/>
          </a:prstGeom>
          <a:solidFill>
            <a:srgbClr val="00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401" name="Rectangle 9">
            <a:extLst>
              <a:ext uri="{FF2B5EF4-FFF2-40B4-BE49-F238E27FC236}">
                <a16:creationId xmlns:a16="http://schemas.microsoft.com/office/drawing/2014/main" id="{033E12E8-D74F-F840-93E9-2E8C4D9B0CC4}"/>
              </a:ext>
            </a:extLst>
          </p:cNvPr>
          <p:cNvSpPr>
            <a:spLocks noChangeArrowheads="1"/>
          </p:cNvSpPr>
          <p:nvPr/>
        </p:nvSpPr>
        <p:spPr bwMode="auto">
          <a:xfrm>
            <a:off x="5105400" y="3429000"/>
            <a:ext cx="762000" cy="457200"/>
          </a:xfrm>
          <a:prstGeom prst="rect">
            <a:avLst/>
          </a:prstGeom>
          <a:solidFill>
            <a:srgbClr val="FFFFCC"/>
          </a:solidFill>
          <a:ln w="28575">
            <a:solidFill>
              <a:srgbClr val="0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402" name="Line 10">
            <a:extLst>
              <a:ext uri="{FF2B5EF4-FFF2-40B4-BE49-F238E27FC236}">
                <a16:creationId xmlns:a16="http://schemas.microsoft.com/office/drawing/2014/main" id="{07ED7EAA-BBB4-F744-8D89-A3FBAEC6FAC1}"/>
              </a:ext>
            </a:extLst>
          </p:cNvPr>
          <p:cNvSpPr>
            <a:spLocks noChangeShapeType="1"/>
          </p:cNvSpPr>
          <p:nvPr/>
        </p:nvSpPr>
        <p:spPr bwMode="auto">
          <a:xfrm>
            <a:off x="5486400" y="3429000"/>
            <a:ext cx="0" cy="457200"/>
          </a:xfrm>
          <a:prstGeom prst="line">
            <a:avLst/>
          </a:prstGeom>
          <a:noFill/>
          <a:ln w="9525">
            <a:solidFill>
              <a:srgbClr val="0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03" name="Oval 11">
            <a:extLst>
              <a:ext uri="{FF2B5EF4-FFF2-40B4-BE49-F238E27FC236}">
                <a16:creationId xmlns:a16="http://schemas.microsoft.com/office/drawing/2014/main" id="{CCC33A82-AB45-3A49-B550-D1236E7618C7}"/>
              </a:ext>
            </a:extLst>
          </p:cNvPr>
          <p:cNvSpPr>
            <a:spLocks noChangeArrowheads="1"/>
          </p:cNvSpPr>
          <p:nvPr/>
        </p:nvSpPr>
        <p:spPr bwMode="auto">
          <a:xfrm>
            <a:off x="1981200" y="5029200"/>
            <a:ext cx="533400" cy="533400"/>
          </a:xfrm>
          <a:prstGeom prst="ellipse">
            <a:avLst/>
          </a:prstGeom>
          <a:solidFill>
            <a:schemeClr val="hlink"/>
          </a:solidFill>
          <a:ln>
            <a:noFill/>
          </a:ln>
          <a:effectLst/>
          <a:extLst>
            <a:ext uri="{91240B29-F687-4F45-9708-019B960494DF}">
              <a14:hiddenLine xmlns:a14="http://schemas.microsoft.com/office/drawing/2010/main" w="9525">
                <a:solidFill>
                  <a:srgbClr val="0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404" name="Line 12">
            <a:extLst>
              <a:ext uri="{FF2B5EF4-FFF2-40B4-BE49-F238E27FC236}">
                <a16:creationId xmlns:a16="http://schemas.microsoft.com/office/drawing/2014/main" id="{F27E5934-2018-4242-A7EC-FC19D9E116C0}"/>
              </a:ext>
            </a:extLst>
          </p:cNvPr>
          <p:cNvSpPr>
            <a:spLocks noChangeShapeType="1"/>
          </p:cNvSpPr>
          <p:nvPr/>
        </p:nvSpPr>
        <p:spPr bwMode="auto">
          <a:xfrm flipH="1">
            <a:off x="1676400" y="5486400"/>
            <a:ext cx="3810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05" name="Line 13">
            <a:extLst>
              <a:ext uri="{FF2B5EF4-FFF2-40B4-BE49-F238E27FC236}">
                <a16:creationId xmlns:a16="http://schemas.microsoft.com/office/drawing/2014/main" id="{C995F905-E3D0-CE4A-86BC-17FB1B099C06}"/>
              </a:ext>
            </a:extLst>
          </p:cNvPr>
          <p:cNvSpPr>
            <a:spLocks noChangeShapeType="1"/>
          </p:cNvSpPr>
          <p:nvPr/>
        </p:nvSpPr>
        <p:spPr bwMode="auto">
          <a:xfrm>
            <a:off x="2438400" y="5486400"/>
            <a:ext cx="2286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06" name="Line 14">
            <a:extLst>
              <a:ext uri="{FF2B5EF4-FFF2-40B4-BE49-F238E27FC236}">
                <a16:creationId xmlns:a16="http://schemas.microsoft.com/office/drawing/2014/main" id="{FE5D80D8-0461-2949-ACAA-FDD1CD26F6EC}"/>
              </a:ext>
            </a:extLst>
          </p:cNvPr>
          <p:cNvSpPr>
            <a:spLocks noChangeShapeType="1"/>
          </p:cNvSpPr>
          <p:nvPr/>
        </p:nvSpPr>
        <p:spPr bwMode="auto">
          <a:xfrm>
            <a:off x="1676400" y="4724400"/>
            <a:ext cx="381000" cy="3810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07" name="Line 15">
            <a:extLst>
              <a:ext uri="{FF2B5EF4-FFF2-40B4-BE49-F238E27FC236}">
                <a16:creationId xmlns:a16="http://schemas.microsoft.com/office/drawing/2014/main" id="{E8854F4E-1A5B-EB47-BD0D-FE6B267C404B}"/>
              </a:ext>
            </a:extLst>
          </p:cNvPr>
          <p:cNvSpPr>
            <a:spLocks noChangeShapeType="1"/>
          </p:cNvSpPr>
          <p:nvPr/>
        </p:nvSpPr>
        <p:spPr bwMode="auto">
          <a:xfrm flipH="1">
            <a:off x="1676400" y="3657600"/>
            <a:ext cx="685800" cy="6858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08" name="Oval 16">
            <a:extLst>
              <a:ext uri="{FF2B5EF4-FFF2-40B4-BE49-F238E27FC236}">
                <a16:creationId xmlns:a16="http://schemas.microsoft.com/office/drawing/2014/main" id="{3FF0D49C-08FA-234C-8DF7-09CB08BEFD2A}"/>
              </a:ext>
            </a:extLst>
          </p:cNvPr>
          <p:cNvSpPr>
            <a:spLocks noChangeArrowheads="1"/>
          </p:cNvSpPr>
          <p:nvPr/>
        </p:nvSpPr>
        <p:spPr bwMode="auto">
          <a:xfrm>
            <a:off x="6553200" y="4267200"/>
            <a:ext cx="533400" cy="533400"/>
          </a:xfrm>
          <a:prstGeom prst="ellipse">
            <a:avLst/>
          </a:prstGeom>
          <a:solidFill>
            <a:srgbClr val="00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409" name="Oval 17">
            <a:extLst>
              <a:ext uri="{FF2B5EF4-FFF2-40B4-BE49-F238E27FC236}">
                <a16:creationId xmlns:a16="http://schemas.microsoft.com/office/drawing/2014/main" id="{8DD1F510-7CAD-AD4B-B0C0-3AE6B57759CA}"/>
              </a:ext>
            </a:extLst>
          </p:cNvPr>
          <p:cNvSpPr>
            <a:spLocks noChangeArrowheads="1"/>
          </p:cNvSpPr>
          <p:nvPr/>
        </p:nvSpPr>
        <p:spPr bwMode="auto">
          <a:xfrm>
            <a:off x="7315200" y="5029200"/>
            <a:ext cx="533400" cy="533400"/>
          </a:xfrm>
          <a:prstGeom prst="ellipse">
            <a:avLst/>
          </a:prstGeom>
          <a:solidFill>
            <a:schemeClr val="hlink"/>
          </a:solidFill>
          <a:ln>
            <a:noFill/>
          </a:ln>
          <a:effectLst/>
          <a:extLst>
            <a:ext uri="{91240B29-F687-4F45-9708-019B960494DF}">
              <a14:hiddenLine xmlns:a14="http://schemas.microsoft.com/office/drawing/2010/main" w="9525">
                <a:solidFill>
                  <a:srgbClr val="0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p>
        </p:txBody>
      </p:sp>
      <p:sp>
        <p:nvSpPr>
          <p:cNvPr id="59410" name="Line 18">
            <a:extLst>
              <a:ext uri="{FF2B5EF4-FFF2-40B4-BE49-F238E27FC236}">
                <a16:creationId xmlns:a16="http://schemas.microsoft.com/office/drawing/2014/main" id="{A3D3FE38-8C5C-D144-81E3-48008FB116B3}"/>
              </a:ext>
            </a:extLst>
          </p:cNvPr>
          <p:cNvSpPr>
            <a:spLocks noChangeShapeType="1"/>
          </p:cNvSpPr>
          <p:nvPr/>
        </p:nvSpPr>
        <p:spPr bwMode="auto">
          <a:xfrm flipH="1">
            <a:off x="7010400" y="5486400"/>
            <a:ext cx="3810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1" name="Line 19">
            <a:extLst>
              <a:ext uri="{FF2B5EF4-FFF2-40B4-BE49-F238E27FC236}">
                <a16:creationId xmlns:a16="http://schemas.microsoft.com/office/drawing/2014/main" id="{381DECBD-947C-F24C-859D-1347A2EA72F5}"/>
              </a:ext>
            </a:extLst>
          </p:cNvPr>
          <p:cNvSpPr>
            <a:spLocks noChangeShapeType="1"/>
          </p:cNvSpPr>
          <p:nvPr/>
        </p:nvSpPr>
        <p:spPr bwMode="auto">
          <a:xfrm>
            <a:off x="7772400" y="5486400"/>
            <a:ext cx="228600" cy="533400"/>
          </a:xfrm>
          <a:prstGeom prst="line">
            <a:avLst/>
          </a:prstGeom>
          <a:noFill/>
          <a:ln w="28575">
            <a:solidFill>
              <a:srgbClr val="66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2" name="Line 20">
            <a:extLst>
              <a:ext uri="{FF2B5EF4-FFF2-40B4-BE49-F238E27FC236}">
                <a16:creationId xmlns:a16="http://schemas.microsoft.com/office/drawing/2014/main" id="{DEDBB371-0ED8-3344-BF68-95A068E18BA7}"/>
              </a:ext>
            </a:extLst>
          </p:cNvPr>
          <p:cNvSpPr>
            <a:spLocks noChangeShapeType="1"/>
          </p:cNvSpPr>
          <p:nvPr/>
        </p:nvSpPr>
        <p:spPr bwMode="auto">
          <a:xfrm>
            <a:off x="7010400" y="4724400"/>
            <a:ext cx="381000" cy="3810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3" name="Line 21">
            <a:extLst>
              <a:ext uri="{FF2B5EF4-FFF2-40B4-BE49-F238E27FC236}">
                <a16:creationId xmlns:a16="http://schemas.microsoft.com/office/drawing/2014/main" id="{4F927F9B-9DF9-F342-92E0-B937C83653AB}"/>
              </a:ext>
            </a:extLst>
          </p:cNvPr>
          <p:cNvSpPr>
            <a:spLocks noChangeShapeType="1"/>
          </p:cNvSpPr>
          <p:nvPr/>
        </p:nvSpPr>
        <p:spPr bwMode="auto">
          <a:xfrm>
            <a:off x="6019800" y="3657600"/>
            <a:ext cx="685800" cy="685800"/>
          </a:xfrm>
          <a:prstGeom prst="line">
            <a:avLst/>
          </a:prstGeom>
          <a:noFill/>
          <a:ln w="31750">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4" name="Line 22">
            <a:extLst>
              <a:ext uri="{FF2B5EF4-FFF2-40B4-BE49-F238E27FC236}">
                <a16:creationId xmlns:a16="http://schemas.microsoft.com/office/drawing/2014/main" id="{BD1C9F0F-396A-0149-BF63-74F1B279DB86}"/>
              </a:ext>
            </a:extLst>
          </p:cNvPr>
          <p:cNvSpPr>
            <a:spLocks noChangeShapeType="1"/>
          </p:cNvSpPr>
          <p:nvPr/>
        </p:nvSpPr>
        <p:spPr bwMode="auto">
          <a:xfrm flipH="1">
            <a:off x="2057400" y="3657600"/>
            <a:ext cx="304800" cy="1447800"/>
          </a:xfrm>
          <a:prstGeom prst="line">
            <a:avLst/>
          </a:prstGeom>
          <a:noFill/>
          <a:ln w="412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5" name="Line 23">
            <a:extLst>
              <a:ext uri="{FF2B5EF4-FFF2-40B4-BE49-F238E27FC236}">
                <a16:creationId xmlns:a16="http://schemas.microsoft.com/office/drawing/2014/main" id="{D3C82358-D5F4-334A-B94C-3D704DA60E2D}"/>
              </a:ext>
            </a:extLst>
          </p:cNvPr>
          <p:cNvSpPr>
            <a:spLocks noChangeShapeType="1"/>
          </p:cNvSpPr>
          <p:nvPr/>
        </p:nvSpPr>
        <p:spPr bwMode="auto">
          <a:xfrm>
            <a:off x="6019800" y="3657600"/>
            <a:ext cx="1371600" cy="1447800"/>
          </a:xfrm>
          <a:prstGeom prst="line">
            <a:avLst/>
          </a:prstGeom>
          <a:noFill/>
          <a:ln w="41275">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416" name="Text Box 24">
            <a:extLst>
              <a:ext uri="{FF2B5EF4-FFF2-40B4-BE49-F238E27FC236}">
                <a16:creationId xmlns:a16="http://schemas.microsoft.com/office/drawing/2014/main" id="{A4D0E6B2-81BE-C149-8430-AFF84F36D21E}"/>
              </a:ext>
            </a:extLst>
          </p:cNvPr>
          <p:cNvSpPr txBox="1">
            <a:spLocks noChangeArrowheads="1"/>
          </p:cNvSpPr>
          <p:nvPr/>
        </p:nvSpPr>
        <p:spPr bwMode="auto">
          <a:xfrm>
            <a:off x="708025" y="4447309"/>
            <a:ext cx="412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600" dirty="0">
                <a:solidFill>
                  <a:srgbClr val="008080"/>
                </a:solidFill>
              </a:rPr>
              <a:t>p</a:t>
            </a:r>
            <a:endParaRPr lang="en-US" altLang="zh-CN" sz="3600" dirty="0"/>
          </a:p>
        </p:txBody>
      </p:sp>
      <p:sp>
        <p:nvSpPr>
          <p:cNvPr id="59417" name="Text Box 25">
            <a:extLst>
              <a:ext uri="{FF2B5EF4-FFF2-40B4-BE49-F238E27FC236}">
                <a16:creationId xmlns:a16="http://schemas.microsoft.com/office/drawing/2014/main" id="{21A8A6EE-C76C-2347-9D74-804724E1E07D}"/>
              </a:ext>
            </a:extLst>
          </p:cNvPr>
          <p:cNvSpPr txBox="1">
            <a:spLocks noChangeArrowheads="1"/>
          </p:cNvSpPr>
          <p:nvPr/>
        </p:nvSpPr>
        <p:spPr bwMode="auto">
          <a:xfrm>
            <a:off x="7010400" y="3717925"/>
            <a:ext cx="412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600" dirty="0">
                <a:solidFill>
                  <a:srgbClr val="008080"/>
                </a:solidFill>
              </a:rPr>
              <a:t>p</a:t>
            </a:r>
            <a:endParaRPr lang="en-US" altLang="zh-CN" sz="3600" dirty="0"/>
          </a:p>
        </p:txBody>
      </p:sp>
      <p:sp>
        <p:nvSpPr>
          <p:cNvPr id="2" name="灯片编号占位符 1">
            <a:extLst>
              <a:ext uri="{FF2B5EF4-FFF2-40B4-BE49-F238E27FC236}">
                <a16:creationId xmlns:a16="http://schemas.microsoft.com/office/drawing/2014/main" id="{D04464E2-150C-1843-8E4E-DAE4E269403D}"/>
              </a:ext>
            </a:extLst>
          </p:cNvPr>
          <p:cNvSpPr>
            <a:spLocks noGrp="1"/>
          </p:cNvSpPr>
          <p:nvPr>
            <p:ph type="sldNum" sz="quarter" idx="10"/>
          </p:nvPr>
        </p:nvSpPr>
        <p:spPr/>
        <p:txBody>
          <a:bodyPr/>
          <a:lstStyle/>
          <a:p>
            <a:pPr>
              <a:defRPr/>
            </a:pPr>
            <a:fld id="{E77BBB7A-0347-E541-A2E2-A5EF01BC7CF9}" type="slidenum">
              <a:rPr lang="zh-CN" altLang="en-US" smtClean="0"/>
              <a:pPr>
                <a:defRPr/>
              </a:pPr>
              <a:t>40</a:t>
            </a:fld>
            <a:endParaRPr lang="zh-CN" altLang="en-US" dirty="0"/>
          </a:p>
        </p:txBody>
      </p:sp>
    </p:spTree>
    <p:extLst>
      <p:ext uri="{BB962C8B-B14F-4D97-AF65-F5344CB8AC3E}">
        <p14:creationId xmlns:p14="http://schemas.microsoft.com/office/powerpoint/2010/main" val="11621564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wipe(left)">
                                      <p:cBhvr>
                                        <p:cTn id="7" dur="500"/>
                                        <p:tgtEl>
                                          <p:spTgt spid="59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iterate type="wd">
                                    <p:tmPct val="100000"/>
                                  </p:iterate>
                                  <p:childTnLst>
                                    <p:set>
                                      <p:cBhvr>
                                        <p:cTn id="11" dur="1" fill="hold">
                                          <p:stCondLst>
                                            <p:cond delay="0"/>
                                          </p:stCondLst>
                                        </p:cTn>
                                        <p:tgtEl>
                                          <p:spTgt spid="59395"/>
                                        </p:tgtEl>
                                        <p:attrNameLst>
                                          <p:attrName>style.visibility</p:attrName>
                                        </p:attrNameLst>
                                      </p:cBhvr>
                                      <p:to>
                                        <p:strVal val="visible"/>
                                      </p:to>
                                    </p:set>
                                    <p:animEffect transition="in" filter="wipe(left)">
                                      <p:cBhvr>
                                        <p:cTn id="12" dur="300"/>
                                        <p:tgtEl>
                                          <p:spTgt spid="593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9396"/>
                                        </p:tgtEl>
                                        <p:attrNameLst>
                                          <p:attrName>style.visibility</p:attrName>
                                        </p:attrNameLst>
                                      </p:cBhvr>
                                      <p:to>
                                        <p:strVal val="visible"/>
                                      </p:to>
                                    </p:set>
                                    <p:animEffect transition="in" filter="wipe(left)">
                                      <p:cBhvr>
                                        <p:cTn id="17" dur="500"/>
                                        <p:tgtEl>
                                          <p:spTgt spid="59396"/>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59398"/>
                                        </p:tgtEl>
                                        <p:attrNameLst>
                                          <p:attrName>style.visibility</p:attrName>
                                        </p:attrNameLst>
                                      </p:cBhvr>
                                      <p:to>
                                        <p:strVal val="visible"/>
                                      </p:to>
                                    </p:set>
                                    <p:animEffect transition="in" filter="wipe(left)">
                                      <p:cBhvr>
                                        <p:cTn id="21" dur="500"/>
                                        <p:tgtEl>
                                          <p:spTgt spid="59398"/>
                                        </p:tgtEl>
                                      </p:cBhvr>
                                    </p:animEffect>
                                  </p:childTnLst>
                                </p:cTn>
                              </p:par>
                            </p:childTnLst>
                          </p:cTn>
                        </p:par>
                        <p:par>
                          <p:cTn id="22" fill="hold" nodeType="afterGroup">
                            <p:stCondLst>
                              <p:cond delay="1000"/>
                            </p:stCondLst>
                            <p:childTnLst>
                              <p:par>
                                <p:cTn id="23" presetID="22" presetClass="entr" presetSubtype="8" fill="hold" nodeType="afterEffect">
                                  <p:stCondLst>
                                    <p:cond delay="0"/>
                                  </p:stCondLst>
                                  <p:childTnLst>
                                    <p:set>
                                      <p:cBhvr>
                                        <p:cTn id="24" dur="1" fill="hold">
                                          <p:stCondLst>
                                            <p:cond delay="0"/>
                                          </p:stCondLst>
                                        </p:cTn>
                                        <p:tgtEl>
                                          <p:spTgt spid="59399"/>
                                        </p:tgtEl>
                                        <p:attrNameLst>
                                          <p:attrName>style.visibility</p:attrName>
                                        </p:attrNameLst>
                                      </p:cBhvr>
                                      <p:to>
                                        <p:strVal val="visible"/>
                                      </p:to>
                                    </p:set>
                                    <p:animEffect transition="in" filter="wipe(left)">
                                      <p:cBhvr>
                                        <p:cTn id="25" dur="500"/>
                                        <p:tgtEl>
                                          <p:spTgt spid="59399"/>
                                        </p:tgtEl>
                                      </p:cBhvr>
                                    </p:animEffect>
                                  </p:childTnLst>
                                </p:cTn>
                              </p:par>
                            </p:childTnLst>
                          </p:cTn>
                        </p:par>
                        <p:par>
                          <p:cTn id="26" fill="hold" nodeType="afterGroup">
                            <p:stCondLst>
                              <p:cond delay="1500"/>
                            </p:stCondLst>
                            <p:childTnLst>
                              <p:par>
                                <p:cTn id="27" presetID="22" presetClass="entr" presetSubtype="1" fill="hold" nodeType="afterEffect">
                                  <p:stCondLst>
                                    <p:cond delay="0"/>
                                  </p:stCondLst>
                                  <p:childTnLst>
                                    <p:set>
                                      <p:cBhvr>
                                        <p:cTn id="28" dur="1" fill="hold">
                                          <p:stCondLst>
                                            <p:cond delay="0"/>
                                          </p:stCondLst>
                                        </p:cTn>
                                        <p:tgtEl>
                                          <p:spTgt spid="59407"/>
                                        </p:tgtEl>
                                        <p:attrNameLst>
                                          <p:attrName>style.visibility</p:attrName>
                                        </p:attrNameLst>
                                      </p:cBhvr>
                                      <p:to>
                                        <p:strVal val="visible"/>
                                      </p:to>
                                    </p:set>
                                    <p:animEffect transition="in" filter="wipe(up)">
                                      <p:cBhvr>
                                        <p:cTn id="29" dur="500"/>
                                        <p:tgtEl>
                                          <p:spTgt spid="59407"/>
                                        </p:tgtEl>
                                      </p:cBhvr>
                                    </p:animEffect>
                                  </p:childTnLst>
                                </p:cTn>
                              </p:par>
                            </p:childTnLst>
                          </p:cTn>
                        </p:par>
                        <p:par>
                          <p:cTn id="30" fill="hold" nodeType="afterGroup">
                            <p:stCondLst>
                              <p:cond delay="2000"/>
                            </p:stCondLst>
                            <p:childTnLst>
                              <p:par>
                                <p:cTn id="31" presetID="22" presetClass="entr" presetSubtype="1" fill="hold" nodeType="afterEffect">
                                  <p:stCondLst>
                                    <p:cond delay="0"/>
                                  </p:stCondLst>
                                  <p:childTnLst>
                                    <p:set>
                                      <p:cBhvr>
                                        <p:cTn id="32" dur="1" fill="hold">
                                          <p:stCondLst>
                                            <p:cond delay="0"/>
                                          </p:stCondLst>
                                        </p:cTn>
                                        <p:tgtEl>
                                          <p:spTgt spid="59400"/>
                                        </p:tgtEl>
                                        <p:attrNameLst>
                                          <p:attrName>style.visibility</p:attrName>
                                        </p:attrNameLst>
                                      </p:cBhvr>
                                      <p:to>
                                        <p:strVal val="visible"/>
                                      </p:to>
                                    </p:set>
                                    <p:animEffect transition="in" filter="wipe(up)">
                                      <p:cBhvr>
                                        <p:cTn id="33" dur="500"/>
                                        <p:tgtEl>
                                          <p:spTgt spid="59400"/>
                                        </p:tgtEl>
                                      </p:cBhvr>
                                    </p:animEffect>
                                  </p:childTnLst>
                                </p:cTn>
                              </p:par>
                            </p:childTnLst>
                          </p:cTn>
                        </p:par>
                        <p:par>
                          <p:cTn id="34" fill="hold" nodeType="afterGroup">
                            <p:stCondLst>
                              <p:cond delay="2500"/>
                            </p:stCondLst>
                            <p:childTnLst>
                              <p:par>
                                <p:cTn id="35" presetID="22" presetClass="entr" presetSubtype="1" fill="hold" nodeType="afterEffect">
                                  <p:stCondLst>
                                    <p:cond delay="0"/>
                                  </p:stCondLst>
                                  <p:childTnLst>
                                    <p:set>
                                      <p:cBhvr>
                                        <p:cTn id="36" dur="1" fill="hold">
                                          <p:stCondLst>
                                            <p:cond delay="0"/>
                                          </p:stCondLst>
                                        </p:cTn>
                                        <p:tgtEl>
                                          <p:spTgt spid="59406"/>
                                        </p:tgtEl>
                                        <p:attrNameLst>
                                          <p:attrName>style.visibility</p:attrName>
                                        </p:attrNameLst>
                                      </p:cBhvr>
                                      <p:to>
                                        <p:strVal val="visible"/>
                                      </p:to>
                                    </p:set>
                                    <p:animEffect transition="in" filter="wipe(up)">
                                      <p:cBhvr>
                                        <p:cTn id="37" dur="500"/>
                                        <p:tgtEl>
                                          <p:spTgt spid="59406"/>
                                        </p:tgtEl>
                                      </p:cBhvr>
                                    </p:animEffect>
                                  </p:childTnLst>
                                </p:cTn>
                              </p:par>
                            </p:childTnLst>
                          </p:cTn>
                        </p:par>
                        <p:par>
                          <p:cTn id="38" fill="hold" nodeType="afterGroup">
                            <p:stCondLst>
                              <p:cond delay="3000"/>
                            </p:stCondLst>
                            <p:childTnLst>
                              <p:par>
                                <p:cTn id="39" presetID="22" presetClass="entr" presetSubtype="1" fill="hold" nodeType="afterEffect">
                                  <p:stCondLst>
                                    <p:cond delay="0"/>
                                  </p:stCondLst>
                                  <p:childTnLst>
                                    <p:set>
                                      <p:cBhvr>
                                        <p:cTn id="40" dur="1" fill="hold">
                                          <p:stCondLst>
                                            <p:cond delay="0"/>
                                          </p:stCondLst>
                                        </p:cTn>
                                        <p:tgtEl>
                                          <p:spTgt spid="59403"/>
                                        </p:tgtEl>
                                        <p:attrNameLst>
                                          <p:attrName>style.visibility</p:attrName>
                                        </p:attrNameLst>
                                      </p:cBhvr>
                                      <p:to>
                                        <p:strVal val="visible"/>
                                      </p:to>
                                    </p:set>
                                    <p:animEffect transition="in" filter="wipe(up)">
                                      <p:cBhvr>
                                        <p:cTn id="41" dur="500"/>
                                        <p:tgtEl>
                                          <p:spTgt spid="59403"/>
                                        </p:tgtEl>
                                      </p:cBhvr>
                                    </p:animEffect>
                                  </p:childTnLst>
                                </p:cTn>
                              </p:par>
                            </p:childTnLst>
                          </p:cTn>
                        </p:par>
                        <p:par>
                          <p:cTn id="42" fill="hold" nodeType="afterGroup">
                            <p:stCondLst>
                              <p:cond delay="3500"/>
                            </p:stCondLst>
                            <p:childTnLst>
                              <p:par>
                                <p:cTn id="43" presetID="22" presetClass="entr" presetSubtype="1" fill="hold" nodeType="afterEffect">
                                  <p:stCondLst>
                                    <p:cond delay="0"/>
                                  </p:stCondLst>
                                  <p:childTnLst>
                                    <p:set>
                                      <p:cBhvr>
                                        <p:cTn id="44" dur="1" fill="hold">
                                          <p:stCondLst>
                                            <p:cond delay="0"/>
                                          </p:stCondLst>
                                        </p:cTn>
                                        <p:tgtEl>
                                          <p:spTgt spid="59404"/>
                                        </p:tgtEl>
                                        <p:attrNameLst>
                                          <p:attrName>style.visibility</p:attrName>
                                        </p:attrNameLst>
                                      </p:cBhvr>
                                      <p:to>
                                        <p:strVal val="visible"/>
                                      </p:to>
                                    </p:set>
                                    <p:animEffect transition="in" filter="wipe(up)">
                                      <p:cBhvr>
                                        <p:cTn id="45" dur="500"/>
                                        <p:tgtEl>
                                          <p:spTgt spid="59404"/>
                                        </p:tgtEl>
                                      </p:cBhvr>
                                    </p:animEffect>
                                  </p:childTnLst>
                                </p:cTn>
                              </p:par>
                            </p:childTnLst>
                          </p:cTn>
                        </p:par>
                        <p:par>
                          <p:cTn id="46" fill="hold" nodeType="afterGroup">
                            <p:stCondLst>
                              <p:cond delay="4000"/>
                            </p:stCondLst>
                            <p:childTnLst>
                              <p:par>
                                <p:cTn id="47" presetID="22" presetClass="entr" presetSubtype="1" fill="hold" nodeType="afterEffect">
                                  <p:stCondLst>
                                    <p:cond delay="0"/>
                                  </p:stCondLst>
                                  <p:childTnLst>
                                    <p:set>
                                      <p:cBhvr>
                                        <p:cTn id="48" dur="1" fill="hold">
                                          <p:stCondLst>
                                            <p:cond delay="0"/>
                                          </p:stCondLst>
                                        </p:cTn>
                                        <p:tgtEl>
                                          <p:spTgt spid="59405"/>
                                        </p:tgtEl>
                                        <p:attrNameLst>
                                          <p:attrName>style.visibility</p:attrName>
                                        </p:attrNameLst>
                                      </p:cBhvr>
                                      <p:to>
                                        <p:strVal val="visible"/>
                                      </p:to>
                                    </p:set>
                                    <p:animEffect transition="in" filter="wipe(up)">
                                      <p:cBhvr>
                                        <p:cTn id="49" dur="500"/>
                                        <p:tgtEl>
                                          <p:spTgt spid="5940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59416"/>
                                        </p:tgtEl>
                                        <p:attrNameLst>
                                          <p:attrName>style.visibility</p:attrName>
                                        </p:attrNameLst>
                                      </p:cBhvr>
                                      <p:to>
                                        <p:strVal val="visible"/>
                                      </p:to>
                                    </p:set>
                                    <p:animEffect transition="in" filter="slide(fromLeft)">
                                      <p:cBhvr>
                                        <p:cTn id="54" dur="500"/>
                                        <p:tgtEl>
                                          <p:spTgt spid="59416"/>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1" fill="hold" nodeType="clickEffect">
                                  <p:stCondLst>
                                    <p:cond delay="0"/>
                                  </p:stCondLst>
                                  <p:childTnLst>
                                    <p:set>
                                      <p:cBhvr>
                                        <p:cTn id="58" dur="1" fill="hold">
                                          <p:stCondLst>
                                            <p:cond delay="0"/>
                                          </p:stCondLst>
                                        </p:cTn>
                                        <p:tgtEl>
                                          <p:spTgt spid="59414"/>
                                        </p:tgtEl>
                                        <p:attrNameLst>
                                          <p:attrName>style.visibility</p:attrName>
                                        </p:attrNameLst>
                                      </p:cBhvr>
                                      <p:to>
                                        <p:strVal val="visible"/>
                                      </p:to>
                                    </p:set>
                                    <p:animEffect transition="in" filter="wipe(up)">
                                      <p:cBhvr>
                                        <p:cTn id="59" dur="500"/>
                                        <p:tgtEl>
                                          <p:spTgt spid="59414"/>
                                        </p:tgtEl>
                                      </p:cBhvr>
                                    </p:animEffect>
                                  </p:childTnLst>
                                </p:cTn>
                              </p:par>
                            </p:childTnLst>
                          </p:cTn>
                        </p:par>
                      </p:childTnLst>
                    </p:cTn>
                  </p:par>
                  <p:par>
                    <p:cTn id="60" fill="hold">
                      <p:stCondLst>
                        <p:cond delay="indefinite"/>
                      </p:stCondLst>
                      <p:childTnLst>
                        <p:par>
                          <p:cTn id="61" fill="hold">
                            <p:stCondLst>
                              <p:cond delay="0"/>
                            </p:stCondLst>
                            <p:childTnLst>
                              <p:par>
                                <p:cTn id="62" presetID="0" presetClass="path" presetSubtype="0" accel="50000" decel="50000" fill="hold" grpId="1" nodeType="clickEffect">
                                  <p:stCondLst>
                                    <p:cond delay="0"/>
                                  </p:stCondLst>
                                  <p:childTnLst>
                                    <p:animMotion origin="layout" path="M 0 0 L 0.0816 0.09444 " pathEditMode="relative" ptsTypes="AA">
                                      <p:cBhvr>
                                        <p:cTn id="63" dur="2000" fill="hold"/>
                                        <p:tgtEl>
                                          <p:spTgt spid="59416"/>
                                        </p:tgtEl>
                                        <p:attrNameLst>
                                          <p:attrName>ppt_x</p:attrName>
                                          <p:attrName>ppt_y</p:attrName>
                                        </p:attrNameLst>
                                      </p:cBhvr>
                                    </p:animMotion>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2" fill="hold" nodeType="clickEffect">
                                  <p:stCondLst>
                                    <p:cond delay="0"/>
                                  </p:stCondLst>
                                  <p:childTnLst>
                                    <p:set>
                                      <p:cBhvr>
                                        <p:cTn id="67" dur="1" fill="hold">
                                          <p:stCondLst>
                                            <p:cond delay="0"/>
                                          </p:stCondLst>
                                        </p:cTn>
                                        <p:tgtEl>
                                          <p:spTgt spid="59397"/>
                                        </p:tgtEl>
                                        <p:attrNameLst>
                                          <p:attrName>style.visibility</p:attrName>
                                        </p:attrNameLst>
                                      </p:cBhvr>
                                      <p:to>
                                        <p:strVal val="visible"/>
                                      </p:to>
                                    </p:set>
                                    <p:animEffect transition="in" filter="wipe(right)">
                                      <p:cBhvr>
                                        <p:cTn id="68" dur="500"/>
                                        <p:tgtEl>
                                          <p:spTgt spid="59397"/>
                                        </p:tgtEl>
                                      </p:cBhvr>
                                    </p:animEffect>
                                  </p:childTnLst>
                                </p:cTn>
                              </p:par>
                            </p:childTnLst>
                          </p:cTn>
                        </p:par>
                        <p:par>
                          <p:cTn id="69" fill="hold" nodeType="afterGroup">
                            <p:stCondLst>
                              <p:cond delay="500"/>
                            </p:stCondLst>
                            <p:childTnLst>
                              <p:par>
                                <p:cTn id="70" presetID="22" presetClass="entr" presetSubtype="2" fill="hold" nodeType="afterEffect">
                                  <p:stCondLst>
                                    <p:cond delay="0"/>
                                  </p:stCondLst>
                                  <p:childTnLst>
                                    <p:set>
                                      <p:cBhvr>
                                        <p:cTn id="71" dur="1" fill="hold">
                                          <p:stCondLst>
                                            <p:cond delay="0"/>
                                          </p:stCondLst>
                                        </p:cTn>
                                        <p:tgtEl>
                                          <p:spTgt spid="59401"/>
                                        </p:tgtEl>
                                        <p:attrNameLst>
                                          <p:attrName>style.visibility</p:attrName>
                                        </p:attrNameLst>
                                      </p:cBhvr>
                                      <p:to>
                                        <p:strVal val="visible"/>
                                      </p:to>
                                    </p:set>
                                    <p:animEffect transition="in" filter="wipe(right)">
                                      <p:cBhvr>
                                        <p:cTn id="72" dur="500"/>
                                        <p:tgtEl>
                                          <p:spTgt spid="59401"/>
                                        </p:tgtEl>
                                      </p:cBhvr>
                                    </p:animEffect>
                                  </p:childTnLst>
                                </p:cTn>
                              </p:par>
                            </p:childTnLst>
                          </p:cTn>
                        </p:par>
                        <p:par>
                          <p:cTn id="73" fill="hold" nodeType="afterGroup">
                            <p:stCondLst>
                              <p:cond delay="1000"/>
                            </p:stCondLst>
                            <p:childTnLst>
                              <p:par>
                                <p:cTn id="74" presetID="22" presetClass="entr" presetSubtype="2" fill="hold" nodeType="afterEffect">
                                  <p:stCondLst>
                                    <p:cond delay="0"/>
                                  </p:stCondLst>
                                  <p:childTnLst>
                                    <p:set>
                                      <p:cBhvr>
                                        <p:cTn id="75" dur="1" fill="hold">
                                          <p:stCondLst>
                                            <p:cond delay="0"/>
                                          </p:stCondLst>
                                        </p:cTn>
                                        <p:tgtEl>
                                          <p:spTgt spid="59402"/>
                                        </p:tgtEl>
                                        <p:attrNameLst>
                                          <p:attrName>style.visibility</p:attrName>
                                        </p:attrNameLst>
                                      </p:cBhvr>
                                      <p:to>
                                        <p:strVal val="visible"/>
                                      </p:to>
                                    </p:set>
                                    <p:animEffect transition="in" filter="wipe(right)">
                                      <p:cBhvr>
                                        <p:cTn id="76" dur="500"/>
                                        <p:tgtEl>
                                          <p:spTgt spid="59402"/>
                                        </p:tgtEl>
                                      </p:cBhvr>
                                    </p:animEffect>
                                  </p:childTnLst>
                                </p:cTn>
                              </p:par>
                            </p:childTnLst>
                          </p:cTn>
                        </p:par>
                        <p:par>
                          <p:cTn id="77" fill="hold" nodeType="afterGroup">
                            <p:stCondLst>
                              <p:cond delay="1500"/>
                            </p:stCondLst>
                            <p:childTnLst>
                              <p:par>
                                <p:cTn id="78" presetID="22" presetClass="entr" presetSubtype="1" fill="hold" nodeType="afterEffect">
                                  <p:stCondLst>
                                    <p:cond delay="0"/>
                                  </p:stCondLst>
                                  <p:childTnLst>
                                    <p:set>
                                      <p:cBhvr>
                                        <p:cTn id="79" dur="1" fill="hold">
                                          <p:stCondLst>
                                            <p:cond delay="0"/>
                                          </p:stCondLst>
                                        </p:cTn>
                                        <p:tgtEl>
                                          <p:spTgt spid="59413"/>
                                        </p:tgtEl>
                                        <p:attrNameLst>
                                          <p:attrName>style.visibility</p:attrName>
                                        </p:attrNameLst>
                                      </p:cBhvr>
                                      <p:to>
                                        <p:strVal val="visible"/>
                                      </p:to>
                                    </p:set>
                                    <p:animEffect transition="in" filter="wipe(up)">
                                      <p:cBhvr>
                                        <p:cTn id="80" dur="500"/>
                                        <p:tgtEl>
                                          <p:spTgt spid="59413"/>
                                        </p:tgtEl>
                                      </p:cBhvr>
                                    </p:animEffect>
                                  </p:childTnLst>
                                </p:cTn>
                              </p:par>
                            </p:childTnLst>
                          </p:cTn>
                        </p:par>
                        <p:par>
                          <p:cTn id="81" fill="hold" nodeType="afterGroup">
                            <p:stCondLst>
                              <p:cond delay="2000"/>
                            </p:stCondLst>
                            <p:childTnLst>
                              <p:par>
                                <p:cTn id="82" presetID="22" presetClass="entr" presetSubtype="1" fill="hold" nodeType="afterEffect">
                                  <p:stCondLst>
                                    <p:cond delay="0"/>
                                  </p:stCondLst>
                                  <p:childTnLst>
                                    <p:set>
                                      <p:cBhvr>
                                        <p:cTn id="83" dur="1" fill="hold">
                                          <p:stCondLst>
                                            <p:cond delay="0"/>
                                          </p:stCondLst>
                                        </p:cTn>
                                        <p:tgtEl>
                                          <p:spTgt spid="59408"/>
                                        </p:tgtEl>
                                        <p:attrNameLst>
                                          <p:attrName>style.visibility</p:attrName>
                                        </p:attrNameLst>
                                      </p:cBhvr>
                                      <p:to>
                                        <p:strVal val="visible"/>
                                      </p:to>
                                    </p:set>
                                    <p:animEffect transition="in" filter="wipe(up)">
                                      <p:cBhvr>
                                        <p:cTn id="84" dur="500"/>
                                        <p:tgtEl>
                                          <p:spTgt spid="59408"/>
                                        </p:tgtEl>
                                      </p:cBhvr>
                                    </p:animEffect>
                                  </p:childTnLst>
                                </p:cTn>
                              </p:par>
                            </p:childTnLst>
                          </p:cTn>
                        </p:par>
                        <p:par>
                          <p:cTn id="85" fill="hold" nodeType="afterGroup">
                            <p:stCondLst>
                              <p:cond delay="2500"/>
                            </p:stCondLst>
                            <p:childTnLst>
                              <p:par>
                                <p:cTn id="86" presetID="22" presetClass="entr" presetSubtype="1" fill="hold" nodeType="afterEffect">
                                  <p:stCondLst>
                                    <p:cond delay="0"/>
                                  </p:stCondLst>
                                  <p:childTnLst>
                                    <p:set>
                                      <p:cBhvr>
                                        <p:cTn id="87" dur="1" fill="hold">
                                          <p:stCondLst>
                                            <p:cond delay="0"/>
                                          </p:stCondLst>
                                        </p:cTn>
                                        <p:tgtEl>
                                          <p:spTgt spid="59412"/>
                                        </p:tgtEl>
                                        <p:attrNameLst>
                                          <p:attrName>style.visibility</p:attrName>
                                        </p:attrNameLst>
                                      </p:cBhvr>
                                      <p:to>
                                        <p:strVal val="visible"/>
                                      </p:to>
                                    </p:set>
                                    <p:animEffect transition="in" filter="wipe(up)">
                                      <p:cBhvr>
                                        <p:cTn id="88" dur="500"/>
                                        <p:tgtEl>
                                          <p:spTgt spid="59412"/>
                                        </p:tgtEl>
                                      </p:cBhvr>
                                    </p:animEffect>
                                  </p:childTnLst>
                                </p:cTn>
                              </p:par>
                            </p:childTnLst>
                          </p:cTn>
                        </p:par>
                        <p:par>
                          <p:cTn id="89" fill="hold" nodeType="afterGroup">
                            <p:stCondLst>
                              <p:cond delay="3000"/>
                            </p:stCondLst>
                            <p:childTnLst>
                              <p:par>
                                <p:cTn id="90" presetID="22" presetClass="entr" presetSubtype="1" fill="hold" nodeType="afterEffect">
                                  <p:stCondLst>
                                    <p:cond delay="0"/>
                                  </p:stCondLst>
                                  <p:childTnLst>
                                    <p:set>
                                      <p:cBhvr>
                                        <p:cTn id="91" dur="1" fill="hold">
                                          <p:stCondLst>
                                            <p:cond delay="0"/>
                                          </p:stCondLst>
                                        </p:cTn>
                                        <p:tgtEl>
                                          <p:spTgt spid="59409"/>
                                        </p:tgtEl>
                                        <p:attrNameLst>
                                          <p:attrName>style.visibility</p:attrName>
                                        </p:attrNameLst>
                                      </p:cBhvr>
                                      <p:to>
                                        <p:strVal val="visible"/>
                                      </p:to>
                                    </p:set>
                                    <p:animEffect transition="in" filter="wipe(up)">
                                      <p:cBhvr>
                                        <p:cTn id="92" dur="500"/>
                                        <p:tgtEl>
                                          <p:spTgt spid="59409"/>
                                        </p:tgtEl>
                                      </p:cBhvr>
                                    </p:animEffect>
                                  </p:childTnLst>
                                </p:cTn>
                              </p:par>
                            </p:childTnLst>
                          </p:cTn>
                        </p:par>
                        <p:par>
                          <p:cTn id="93" fill="hold" nodeType="afterGroup">
                            <p:stCondLst>
                              <p:cond delay="3500"/>
                            </p:stCondLst>
                            <p:childTnLst>
                              <p:par>
                                <p:cTn id="94" presetID="22" presetClass="entr" presetSubtype="1" fill="hold" nodeType="afterEffect">
                                  <p:stCondLst>
                                    <p:cond delay="0"/>
                                  </p:stCondLst>
                                  <p:childTnLst>
                                    <p:set>
                                      <p:cBhvr>
                                        <p:cTn id="95" dur="1" fill="hold">
                                          <p:stCondLst>
                                            <p:cond delay="0"/>
                                          </p:stCondLst>
                                        </p:cTn>
                                        <p:tgtEl>
                                          <p:spTgt spid="59410"/>
                                        </p:tgtEl>
                                        <p:attrNameLst>
                                          <p:attrName>style.visibility</p:attrName>
                                        </p:attrNameLst>
                                      </p:cBhvr>
                                      <p:to>
                                        <p:strVal val="visible"/>
                                      </p:to>
                                    </p:set>
                                    <p:animEffect transition="in" filter="wipe(up)">
                                      <p:cBhvr>
                                        <p:cTn id="96" dur="500"/>
                                        <p:tgtEl>
                                          <p:spTgt spid="59410"/>
                                        </p:tgtEl>
                                      </p:cBhvr>
                                    </p:animEffect>
                                  </p:childTnLst>
                                </p:cTn>
                              </p:par>
                            </p:childTnLst>
                          </p:cTn>
                        </p:par>
                        <p:par>
                          <p:cTn id="97" fill="hold" nodeType="afterGroup">
                            <p:stCondLst>
                              <p:cond delay="4000"/>
                            </p:stCondLst>
                            <p:childTnLst>
                              <p:par>
                                <p:cTn id="98" presetID="22" presetClass="entr" presetSubtype="1" fill="hold" nodeType="afterEffect">
                                  <p:stCondLst>
                                    <p:cond delay="0"/>
                                  </p:stCondLst>
                                  <p:childTnLst>
                                    <p:set>
                                      <p:cBhvr>
                                        <p:cTn id="99" dur="1" fill="hold">
                                          <p:stCondLst>
                                            <p:cond delay="0"/>
                                          </p:stCondLst>
                                        </p:cTn>
                                        <p:tgtEl>
                                          <p:spTgt spid="59411"/>
                                        </p:tgtEl>
                                        <p:attrNameLst>
                                          <p:attrName>style.visibility</p:attrName>
                                        </p:attrNameLst>
                                      </p:cBhvr>
                                      <p:to>
                                        <p:strVal val="visible"/>
                                      </p:to>
                                    </p:set>
                                    <p:animEffect transition="in" filter="wipe(up)">
                                      <p:cBhvr>
                                        <p:cTn id="100" dur="500"/>
                                        <p:tgtEl>
                                          <p:spTgt spid="59411"/>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2" presetClass="entr" presetSubtype="2" fill="hold" grpId="0" nodeType="clickEffect">
                                  <p:stCondLst>
                                    <p:cond delay="0"/>
                                  </p:stCondLst>
                                  <p:childTnLst>
                                    <p:set>
                                      <p:cBhvr>
                                        <p:cTn id="104" dur="1" fill="hold">
                                          <p:stCondLst>
                                            <p:cond delay="0"/>
                                          </p:stCondLst>
                                        </p:cTn>
                                        <p:tgtEl>
                                          <p:spTgt spid="59417"/>
                                        </p:tgtEl>
                                        <p:attrNameLst>
                                          <p:attrName>style.visibility</p:attrName>
                                        </p:attrNameLst>
                                      </p:cBhvr>
                                      <p:to>
                                        <p:strVal val="visible"/>
                                      </p:to>
                                    </p:set>
                                    <p:animEffect transition="in" filter="slide(fromRight)">
                                      <p:cBhvr>
                                        <p:cTn id="105" dur="500"/>
                                        <p:tgtEl>
                                          <p:spTgt spid="59417"/>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1" fill="hold" nodeType="clickEffect">
                                  <p:stCondLst>
                                    <p:cond delay="0"/>
                                  </p:stCondLst>
                                  <p:childTnLst>
                                    <p:set>
                                      <p:cBhvr>
                                        <p:cTn id="109" dur="1" fill="hold">
                                          <p:stCondLst>
                                            <p:cond delay="0"/>
                                          </p:stCondLst>
                                        </p:cTn>
                                        <p:tgtEl>
                                          <p:spTgt spid="59415"/>
                                        </p:tgtEl>
                                        <p:attrNameLst>
                                          <p:attrName>style.visibility</p:attrName>
                                        </p:attrNameLst>
                                      </p:cBhvr>
                                      <p:to>
                                        <p:strVal val="visible"/>
                                      </p:to>
                                    </p:set>
                                    <p:animEffect transition="in" filter="wipe(up)">
                                      <p:cBhvr>
                                        <p:cTn id="110" dur="500"/>
                                        <p:tgtEl>
                                          <p:spTgt spid="59415"/>
                                        </p:tgtEl>
                                      </p:cBhvr>
                                    </p:animEffect>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1" nodeType="clickEffect">
                                  <p:stCondLst>
                                    <p:cond delay="0"/>
                                  </p:stCondLst>
                                  <p:childTnLst>
                                    <p:animMotion origin="layout" path="M 0 0 L 0.075 0.10231 " pathEditMode="relative" ptsTypes="AA">
                                      <p:cBhvr>
                                        <p:cTn id="114" dur="2000" fill="hold"/>
                                        <p:tgtEl>
                                          <p:spTgt spid="5941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utoUpdateAnimBg="0"/>
      <p:bldP spid="59395" grpId="0" autoUpdateAnimBg="0"/>
      <p:bldP spid="59416" grpId="0" autoUpdateAnimBg="0"/>
      <p:bldP spid="59416" grpId="1"/>
      <p:bldP spid="59417" grpId="0" autoUpdateAnimBg="0"/>
      <p:bldP spid="5941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a:extLst>
              <a:ext uri="{FF2B5EF4-FFF2-40B4-BE49-F238E27FC236}">
                <a16:creationId xmlns:a16="http://schemas.microsoft.com/office/drawing/2014/main" id="{679C0580-8068-5D42-924A-74742B5EECF3}"/>
              </a:ext>
            </a:extLst>
          </p:cNvPr>
          <p:cNvSpPr txBox="1">
            <a:spLocks noChangeArrowheads="1"/>
          </p:cNvSpPr>
          <p:nvPr/>
        </p:nvSpPr>
        <p:spPr bwMode="auto">
          <a:xfrm>
            <a:off x="381000" y="885825"/>
            <a:ext cx="6925294" cy="1876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25000"/>
              </a:lnSpc>
            </a:pPr>
            <a:r>
              <a:rPr lang="en-US" altLang="zh-CN" sz="3200" dirty="0">
                <a:solidFill>
                  <a:srgbClr val="002060"/>
                </a:solidFill>
                <a:latin typeface="Times New Roman" panose="02020603050405020304" pitchFamily="18" charset="0"/>
                <a:ea typeface="楷体_GB2312" pitchFamily="49" charset="-122"/>
                <a:cs typeface="Times New Roman" panose="02020603050405020304" pitchFamily="18" charset="0"/>
              </a:rPr>
              <a:t>q = p;  s = p-&gt;</a:t>
            </a:r>
            <a:r>
              <a:rPr lang="en-US" altLang="zh-CN" sz="3200" dirty="0" err="1">
                <a:solidFill>
                  <a:srgbClr val="002060"/>
                </a:solidFill>
                <a:latin typeface="Times New Roman" panose="02020603050405020304" pitchFamily="18" charset="0"/>
                <a:ea typeface="楷体_GB2312" pitchFamily="49" charset="-122"/>
                <a:cs typeface="Times New Roman" panose="02020603050405020304" pitchFamily="18" charset="0"/>
              </a:rPr>
              <a:t>lchild</a:t>
            </a:r>
            <a:r>
              <a:rPr lang="en-US" altLang="zh-CN" sz="3200" dirty="0">
                <a:solidFill>
                  <a:srgbClr val="002060"/>
                </a:solidFill>
                <a:latin typeface="Times New Roman" panose="02020603050405020304" pitchFamily="18" charset="0"/>
                <a:ea typeface="楷体_GB2312" pitchFamily="49" charset="-122"/>
                <a:cs typeface="Times New Roman" panose="02020603050405020304" pitchFamily="18" charset="0"/>
              </a:rPr>
              <a:t>;</a:t>
            </a:r>
          </a:p>
          <a:p>
            <a:pPr eaLnBrk="1" hangingPunct="1">
              <a:lnSpc>
                <a:spcPct val="125000"/>
              </a:lnSpc>
            </a:pPr>
            <a:r>
              <a:rPr lang="en-US" altLang="zh-CN" sz="3200" b="1" dirty="0">
                <a:solidFill>
                  <a:srgbClr val="C00000"/>
                </a:solidFill>
                <a:latin typeface="Times New Roman" panose="02020603050405020304" pitchFamily="18" charset="0"/>
                <a:ea typeface="楷体_GB2312" pitchFamily="49" charset="-122"/>
                <a:cs typeface="Times New Roman" panose="02020603050405020304" pitchFamily="18" charset="0"/>
              </a:rPr>
              <a:t>while </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(s-&gt;</a:t>
            </a:r>
            <a:r>
              <a:rPr lang="en-US" altLang="zh-CN" sz="3200" dirty="0" err="1">
                <a:solidFill>
                  <a:srgbClr val="C00000"/>
                </a:solidFill>
                <a:latin typeface="Times New Roman" panose="02020603050405020304" pitchFamily="18" charset="0"/>
                <a:ea typeface="楷体_GB2312" pitchFamily="49" charset="-122"/>
                <a:cs typeface="Times New Roman" panose="02020603050405020304" pitchFamily="18" charset="0"/>
              </a:rPr>
              <a:t>rchild</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a:t>
            </a:r>
            <a:r>
              <a:rPr lang="en-US" altLang="zh-CN" sz="3200" b="1" dirty="0">
                <a:solidFill>
                  <a:srgbClr val="C00000"/>
                </a:solidFill>
                <a:latin typeface="Times New Roman" panose="02020603050405020304" pitchFamily="18" charset="0"/>
                <a:ea typeface="楷体_GB2312" pitchFamily="49" charset="-122"/>
                <a:cs typeface="Times New Roman" panose="02020603050405020304" pitchFamily="18" charset="0"/>
              </a:rPr>
              <a:t>{</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q = s;  s = s-&gt;</a:t>
            </a:r>
            <a:r>
              <a:rPr lang="en-US" altLang="zh-CN" sz="3200" dirty="0" err="1">
                <a:solidFill>
                  <a:srgbClr val="C00000"/>
                </a:solidFill>
                <a:latin typeface="Times New Roman" panose="02020603050405020304" pitchFamily="18" charset="0"/>
                <a:ea typeface="楷体_GB2312" pitchFamily="49" charset="-122"/>
                <a:cs typeface="Times New Roman" panose="02020603050405020304" pitchFamily="18" charset="0"/>
              </a:rPr>
              <a:t>rchild</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a:t>
            </a:r>
            <a:r>
              <a:rPr lang="en-US" altLang="zh-CN" sz="3200" b="1" dirty="0">
                <a:solidFill>
                  <a:srgbClr val="C00000"/>
                </a:solidFill>
                <a:latin typeface="Times New Roman" panose="02020603050405020304" pitchFamily="18" charset="0"/>
                <a:ea typeface="楷体_GB2312" pitchFamily="49" charset="-122"/>
                <a:cs typeface="Times New Roman" panose="02020603050405020304" pitchFamily="18" charset="0"/>
              </a:rPr>
              <a:t>}</a:t>
            </a:r>
          </a:p>
          <a:p>
            <a:pPr eaLnBrk="1" hangingPunct="1">
              <a:lnSpc>
                <a:spcPct val="125000"/>
              </a:lnSpc>
            </a:pPr>
            <a:r>
              <a:rPr lang="en-US" altLang="zh-CN" sz="3200" dirty="0">
                <a:solidFill>
                  <a:srgbClr val="A50021"/>
                </a:solidFill>
                <a:latin typeface="Times New Roman" panose="02020603050405020304" pitchFamily="18" charset="0"/>
                <a:ea typeface="楷体_GB2312" pitchFamily="49" charset="-122"/>
                <a:cs typeface="Times New Roman" panose="02020603050405020304" pitchFamily="18" charset="0"/>
              </a:rPr>
              <a:t>                       </a:t>
            </a:r>
            <a:r>
              <a:rPr lang="en-US" altLang="zh-CN" sz="3200" dirty="0">
                <a:solidFill>
                  <a:srgbClr val="002060"/>
                </a:solidFill>
                <a:latin typeface="Times New Roman" panose="02020603050405020304" pitchFamily="18" charset="0"/>
                <a:ea typeface="楷体_GB2312" pitchFamily="49" charset="-122"/>
                <a:cs typeface="Times New Roman" panose="02020603050405020304" pitchFamily="18" charset="0"/>
              </a:rPr>
              <a:t>// </a:t>
            </a:r>
            <a:r>
              <a:rPr lang="en-US" altLang="zh-CN"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s </a:t>
            </a:r>
            <a:r>
              <a:rPr lang="zh-CN" altLang="en-US"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指向被删结点的前驱</a:t>
            </a:r>
          </a:p>
        </p:txBody>
      </p:sp>
      <p:sp>
        <p:nvSpPr>
          <p:cNvPr id="60419" name="Rectangle 3">
            <a:extLst>
              <a:ext uri="{FF2B5EF4-FFF2-40B4-BE49-F238E27FC236}">
                <a16:creationId xmlns:a16="http://schemas.microsoft.com/office/drawing/2014/main" id="{1386AFA6-125F-6A4B-94A3-D88E0D8B25A5}"/>
              </a:ext>
            </a:extLst>
          </p:cNvPr>
          <p:cNvSpPr>
            <a:spLocks noChangeArrowheads="1"/>
          </p:cNvSpPr>
          <p:nvPr/>
        </p:nvSpPr>
        <p:spPr bwMode="auto">
          <a:xfrm>
            <a:off x="381000" y="52319"/>
            <a:ext cx="338746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左右子树均不空</a:t>
            </a:r>
          </a:p>
        </p:txBody>
      </p:sp>
      <p:sp>
        <p:nvSpPr>
          <p:cNvPr id="60420" name="Rectangle 4">
            <a:extLst>
              <a:ext uri="{FF2B5EF4-FFF2-40B4-BE49-F238E27FC236}">
                <a16:creationId xmlns:a16="http://schemas.microsoft.com/office/drawing/2014/main" id="{9184B28C-9244-074A-8981-3FADCFBC0894}"/>
              </a:ext>
            </a:extLst>
          </p:cNvPr>
          <p:cNvSpPr>
            <a:spLocks noChangeArrowheads="1"/>
          </p:cNvSpPr>
          <p:nvPr/>
        </p:nvSpPr>
        <p:spPr bwMode="auto">
          <a:xfrm>
            <a:off x="381000" y="3048000"/>
            <a:ext cx="6978192" cy="3112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125000"/>
              </a:lnSpc>
            </a:pPr>
            <a:r>
              <a:rPr lang="en-US" altLang="zh-CN" sz="3200" dirty="0">
                <a:solidFill>
                  <a:srgbClr val="002060"/>
                </a:solidFill>
                <a:latin typeface="Times New Roman" panose="02020603050405020304" pitchFamily="18" charset="0"/>
                <a:ea typeface="楷体_GB2312" pitchFamily="49" charset="-122"/>
                <a:cs typeface="Times New Roman" panose="02020603050405020304" pitchFamily="18" charset="0"/>
              </a:rPr>
              <a:t>p-&gt;data = s-&gt;data;</a:t>
            </a:r>
          </a:p>
          <a:p>
            <a:pPr eaLnBrk="1" hangingPunct="1">
              <a:lnSpc>
                <a:spcPct val="125000"/>
              </a:lnSpc>
            </a:pPr>
            <a:r>
              <a:rPr lang="en-US" altLang="zh-CN" sz="3200" b="1" dirty="0">
                <a:solidFill>
                  <a:srgbClr val="C00000"/>
                </a:solidFill>
                <a:latin typeface="Times New Roman" panose="02020603050405020304" pitchFamily="18" charset="0"/>
                <a:ea typeface="楷体_GB2312" pitchFamily="49" charset="-122"/>
                <a:cs typeface="Times New Roman" panose="02020603050405020304" pitchFamily="18" charset="0"/>
              </a:rPr>
              <a:t>if</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(q </a:t>
            </a:r>
            <a:r>
              <a:rPr lang="en-US" altLang="zh-CN" sz="3200" b="1" dirty="0">
                <a:solidFill>
                  <a:srgbClr val="C00000"/>
                </a:solidFill>
                <a:latin typeface="Times New Roman" panose="02020603050405020304" pitchFamily="18" charset="0"/>
                <a:ea typeface="楷体_GB2312" pitchFamily="49" charset="-122"/>
                <a:cs typeface="Times New Roman" panose="02020603050405020304" pitchFamily="18" charset="0"/>
              </a:rPr>
              <a:t>!=</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p )  q-&gt;</a:t>
            </a:r>
            <a:r>
              <a:rPr lang="en-US" altLang="zh-CN" sz="3200" dirty="0" err="1">
                <a:solidFill>
                  <a:srgbClr val="C00000"/>
                </a:solidFill>
                <a:latin typeface="Times New Roman" panose="02020603050405020304" pitchFamily="18" charset="0"/>
                <a:ea typeface="楷体_GB2312" pitchFamily="49" charset="-122"/>
                <a:cs typeface="Times New Roman" panose="02020603050405020304" pitchFamily="18" charset="0"/>
              </a:rPr>
              <a:t>rchild</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 s-&gt;</a:t>
            </a:r>
            <a:r>
              <a:rPr lang="en-US" altLang="zh-CN" sz="3200" dirty="0" err="1">
                <a:solidFill>
                  <a:srgbClr val="C00000"/>
                </a:solidFill>
                <a:latin typeface="Times New Roman" panose="02020603050405020304" pitchFamily="18" charset="0"/>
                <a:ea typeface="楷体_GB2312" pitchFamily="49" charset="-122"/>
                <a:cs typeface="Times New Roman" panose="02020603050405020304" pitchFamily="18" charset="0"/>
              </a:rPr>
              <a:t>lchild</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a:t>
            </a:r>
          </a:p>
          <a:p>
            <a:pPr eaLnBrk="1" hangingPunct="1">
              <a:lnSpc>
                <a:spcPct val="125000"/>
              </a:lnSpc>
            </a:pPr>
            <a:r>
              <a:rPr lang="en-US" altLang="zh-CN" sz="3200" b="1" dirty="0">
                <a:solidFill>
                  <a:srgbClr val="C00000"/>
                </a:solidFill>
                <a:latin typeface="Times New Roman" panose="02020603050405020304" pitchFamily="18" charset="0"/>
                <a:ea typeface="楷体_GB2312" pitchFamily="49" charset="-122"/>
                <a:cs typeface="Times New Roman" panose="02020603050405020304" pitchFamily="18" charset="0"/>
              </a:rPr>
              <a:t>else</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q-&gt;</a:t>
            </a:r>
            <a:r>
              <a:rPr lang="en-US" altLang="zh-CN" sz="3200" dirty="0" err="1">
                <a:solidFill>
                  <a:srgbClr val="C00000"/>
                </a:solidFill>
                <a:latin typeface="Times New Roman" panose="02020603050405020304" pitchFamily="18" charset="0"/>
                <a:ea typeface="楷体_GB2312" pitchFamily="49" charset="-122"/>
                <a:cs typeface="Times New Roman" panose="02020603050405020304" pitchFamily="18" charset="0"/>
              </a:rPr>
              <a:t>lchild</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 = s-&gt;</a:t>
            </a:r>
            <a:r>
              <a:rPr lang="en-US" altLang="zh-CN" sz="3200" dirty="0" err="1">
                <a:solidFill>
                  <a:srgbClr val="C00000"/>
                </a:solidFill>
                <a:latin typeface="Times New Roman" panose="02020603050405020304" pitchFamily="18" charset="0"/>
                <a:ea typeface="楷体_GB2312" pitchFamily="49" charset="-122"/>
                <a:cs typeface="Times New Roman" panose="02020603050405020304" pitchFamily="18" charset="0"/>
              </a:rPr>
              <a:t>lchild</a:t>
            </a:r>
            <a:r>
              <a:rPr lang="en-US" altLang="zh-CN" sz="3200" dirty="0">
                <a:solidFill>
                  <a:srgbClr val="C00000"/>
                </a:solidFill>
                <a:latin typeface="Times New Roman" panose="02020603050405020304" pitchFamily="18" charset="0"/>
                <a:ea typeface="楷体_GB2312" pitchFamily="49" charset="-122"/>
                <a:cs typeface="Times New Roman" panose="02020603050405020304" pitchFamily="18" charset="0"/>
              </a:rPr>
              <a:t>;</a:t>
            </a:r>
          </a:p>
          <a:p>
            <a:pPr eaLnBrk="1" hangingPunct="1">
              <a:lnSpc>
                <a:spcPct val="125000"/>
              </a:lnSpc>
            </a:pPr>
            <a:r>
              <a:rPr lang="en-US" altLang="zh-CN" sz="3200" dirty="0">
                <a:solidFill>
                  <a:srgbClr val="A50021"/>
                </a:solidFill>
                <a:latin typeface="Times New Roman" panose="02020603050405020304" pitchFamily="18" charset="0"/>
                <a:ea typeface="楷体_GB2312" pitchFamily="49" charset="-122"/>
                <a:cs typeface="Times New Roman" panose="02020603050405020304" pitchFamily="18" charset="0"/>
              </a:rPr>
              <a:t>                         </a:t>
            </a:r>
            <a:r>
              <a:rPr lang="en-US" altLang="zh-CN"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重接*</a:t>
            </a:r>
            <a:r>
              <a:rPr lang="en-US" altLang="zh-CN"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q</a:t>
            </a:r>
            <a:r>
              <a:rPr lang="zh-CN" altLang="en-US" sz="32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的左子树</a:t>
            </a:r>
          </a:p>
          <a:p>
            <a:pPr eaLnBrk="1" hangingPunct="1">
              <a:lnSpc>
                <a:spcPct val="125000"/>
              </a:lnSpc>
            </a:pPr>
            <a:r>
              <a:rPr lang="en-US" altLang="zh-CN" sz="3200" dirty="0">
                <a:latin typeface="Times New Roman" panose="02020603050405020304" pitchFamily="18" charset="0"/>
                <a:ea typeface="楷体_GB2312" pitchFamily="49" charset="-122"/>
                <a:cs typeface="Times New Roman" panose="02020603050405020304" pitchFamily="18" charset="0"/>
              </a:rPr>
              <a:t>free(s);</a:t>
            </a:r>
          </a:p>
        </p:txBody>
      </p:sp>
      <p:sp>
        <p:nvSpPr>
          <p:cNvPr id="60421" name="Oval 5">
            <a:extLst>
              <a:ext uri="{FF2B5EF4-FFF2-40B4-BE49-F238E27FC236}">
                <a16:creationId xmlns:a16="http://schemas.microsoft.com/office/drawing/2014/main" id="{852D0235-5A70-4541-8B0C-53B5BA058973}"/>
              </a:ext>
            </a:extLst>
          </p:cNvPr>
          <p:cNvSpPr>
            <a:spLocks noChangeArrowheads="1"/>
          </p:cNvSpPr>
          <p:nvPr/>
        </p:nvSpPr>
        <p:spPr bwMode="auto">
          <a:xfrm>
            <a:off x="7553325" y="5143500"/>
            <a:ext cx="381000" cy="381000"/>
          </a:xfrm>
          <a:prstGeom prst="ellipse">
            <a:avLst/>
          </a:prstGeom>
          <a:solidFill>
            <a:srgbClr val="FFFFCC"/>
          </a:solidFill>
          <a:ln w="1905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latin typeface="Times New Roman" panose="02020603050405020304" pitchFamily="18" charset="0"/>
              <a:cs typeface="Times New Roman" panose="02020603050405020304" pitchFamily="18" charset="0"/>
            </a:endParaRPr>
          </a:p>
        </p:txBody>
      </p:sp>
      <p:sp>
        <p:nvSpPr>
          <p:cNvPr id="60422" name="Line 6">
            <a:extLst>
              <a:ext uri="{FF2B5EF4-FFF2-40B4-BE49-F238E27FC236}">
                <a16:creationId xmlns:a16="http://schemas.microsoft.com/office/drawing/2014/main" id="{88C33083-1086-BB45-8404-4C58F37E64E8}"/>
              </a:ext>
            </a:extLst>
          </p:cNvPr>
          <p:cNvSpPr>
            <a:spLocks noChangeShapeType="1"/>
          </p:cNvSpPr>
          <p:nvPr/>
        </p:nvSpPr>
        <p:spPr bwMode="auto">
          <a:xfrm>
            <a:off x="8251825" y="3981450"/>
            <a:ext cx="0" cy="533400"/>
          </a:xfrm>
          <a:prstGeom prst="line">
            <a:avLst/>
          </a:prstGeom>
          <a:noFill/>
          <a:ln w="9525">
            <a:solidFill>
              <a:srgbClr val="A5002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60423" name="Text Box 7">
            <a:extLst>
              <a:ext uri="{FF2B5EF4-FFF2-40B4-BE49-F238E27FC236}">
                <a16:creationId xmlns:a16="http://schemas.microsoft.com/office/drawing/2014/main" id="{57BB7D64-AAC9-1E4D-A871-22D0B1C8D50F}"/>
              </a:ext>
            </a:extLst>
          </p:cNvPr>
          <p:cNvSpPr txBox="1">
            <a:spLocks noChangeArrowheads="1"/>
          </p:cNvSpPr>
          <p:nvPr/>
        </p:nvSpPr>
        <p:spPr bwMode="auto">
          <a:xfrm>
            <a:off x="7851775" y="3983038"/>
            <a:ext cx="387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200">
                <a:solidFill>
                  <a:srgbClr val="A50021"/>
                </a:solidFill>
                <a:latin typeface="Times New Roman" panose="02020603050405020304" pitchFamily="18" charset="0"/>
                <a:cs typeface="Times New Roman" panose="02020603050405020304" pitchFamily="18" charset="0"/>
              </a:rPr>
              <a:t>p</a:t>
            </a:r>
            <a:endParaRPr lang="en-US" altLang="zh-CN" sz="3200">
              <a:latin typeface="Times New Roman" panose="02020603050405020304" pitchFamily="18" charset="0"/>
              <a:cs typeface="Times New Roman" panose="02020603050405020304" pitchFamily="18" charset="0"/>
            </a:endParaRPr>
          </a:p>
        </p:txBody>
      </p:sp>
      <p:sp>
        <p:nvSpPr>
          <p:cNvPr id="60424" name="Line 8">
            <a:extLst>
              <a:ext uri="{FF2B5EF4-FFF2-40B4-BE49-F238E27FC236}">
                <a16:creationId xmlns:a16="http://schemas.microsoft.com/office/drawing/2014/main" id="{263CF8B2-D404-E942-9161-835A9DADF022}"/>
              </a:ext>
            </a:extLst>
          </p:cNvPr>
          <p:cNvSpPr>
            <a:spLocks noChangeShapeType="1"/>
          </p:cNvSpPr>
          <p:nvPr/>
        </p:nvSpPr>
        <p:spPr bwMode="auto">
          <a:xfrm>
            <a:off x="7874000" y="5467350"/>
            <a:ext cx="304800" cy="304800"/>
          </a:xfrm>
          <a:prstGeom prst="line">
            <a:avLst/>
          </a:prstGeom>
          <a:noFill/>
          <a:ln w="2857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60426" name="Line 10">
            <a:extLst>
              <a:ext uri="{FF2B5EF4-FFF2-40B4-BE49-F238E27FC236}">
                <a16:creationId xmlns:a16="http://schemas.microsoft.com/office/drawing/2014/main" id="{6F201793-903D-A74A-9798-A29D40C13848}"/>
              </a:ext>
            </a:extLst>
          </p:cNvPr>
          <p:cNvSpPr>
            <a:spLocks noChangeShapeType="1"/>
          </p:cNvSpPr>
          <p:nvPr/>
        </p:nvSpPr>
        <p:spPr bwMode="auto">
          <a:xfrm flipH="1">
            <a:off x="7743825" y="5981700"/>
            <a:ext cx="381000" cy="352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60427" name="Text Box 11">
            <a:extLst>
              <a:ext uri="{FF2B5EF4-FFF2-40B4-BE49-F238E27FC236}">
                <a16:creationId xmlns:a16="http://schemas.microsoft.com/office/drawing/2014/main" id="{CB1F14F9-95A5-BB48-B1BB-11FEAEEBE6D8}"/>
              </a:ext>
            </a:extLst>
          </p:cNvPr>
          <p:cNvSpPr txBox="1">
            <a:spLocks noChangeArrowheads="1"/>
          </p:cNvSpPr>
          <p:nvPr/>
        </p:nvSpPr>
        <p:spPr bwMode="auto">
          <a:xfrm>
            <a:off x="7267575" y="4548188"/>
            <a:ext cx="6635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zh-CN" sz="3200">
                <a:solidFill>
                  <a:srgbClr val="FF00FF"/>
                </a:solidFill>
                <a:latin typeface="Times New Roman" panose="02020603050405020304" pitchFamily="18" charset="0"/>
                <a:cs typeface="Times New Roman" panose="02020603050405020304" pitchFamily="18" charset="0"/>
              </a:rPr>
              <a:t>q</a:t>
            </a:r>
            <a:endParaRPr lang="en-US" altLang="zh-CN" sz="3200">
              <a:latin typeface="Times New Roman" panose="02020603050405020304" pitchFamily="18" charset="0"/>
              <a:cs typeface="Times New Roman" panose="02020603050405020304" pitchFamily="18" charset="0"/>
            </a:endParaRPr>
          </a:p>
        </p:txBody>
      </p:sp>
      <p:sp>
        <p:nvSpPr>
          <p:cNvPr id="60428" name="Line 12">
            <a:extLst>
              <a:ext uri="{FF2B5EF4-FFF2-40B4-BE49-F238E27FC236}">
                <a16:creationId xmlns:a16="http://schemas.microsoft.com/office/drawing/2014/main" id="{FB8A6072-C54B-F94C-8735-7E08AC012655}"/>
              </a:ext>
            </a:extLst>
          </p:cNvPr>
          <p:cNvSpPr>
            <a:spLocks noChangeShapeType="1"/>
          </p:cNvSpPr>
          <p:nvPr/>
        </p:nvSpPr>
        <p:spPr bwMode="auto">
          <a:xfrm flipH="1">
            <a:off x="7620000" y="5408613"/>
            <a:ext cx="57150" cy="78740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60429" name="Text Box 13">
            <a:extLst>
              <a:ext uri="{FF2B5EF4-FFF2-40B4-BE49-F238E27FC236}">
                <a16:creationId xmlns:a16="http://schemas.microsoft.com/office/drawing/2014/main" id="{2162D940-1869-AE40-9C23-773BE626ADC5}"/>
              </a:ext>
            </a:extLst>
          </p:cNvPr>
          <p:cNvSpPr txBox="1">
            <a:spLocks noChangeArrowheads="1"/>
          </p:cNvSpPr>
          <p:nvPr/>
        </p:nvSpPr>
        <p:spPr bwMode="auto">
          <a:xfrm>
            <a:off x="8347075" y="5291138"/>
            <a:ext cx="36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600">
                <a:solidFill>
                  <a:srgbClr val="008080"/>
                </a:solidFill>
                <a:latin typeface="Times New Roman" panose="02020603050405020304" pitchFamily="18" charset="0"/>
                <a:cs typeface="Times New Roman" panose="02020603050405020304" pitchFamily="18" charset="0"/>
              </a:rPr>
              <a:t>s</a:t>
            </a:r>
            <a:endParaRPr lang="en-US" altLang="zh-CN" sz="3200">
              <a:latin typeface="Times New Roman" panose="02020603050405020304" pitchFamily="18" charset="0"/>
              <a:cs typeface="Times New Roman" panose="02020603050405020304" pitchFamily="18" charset="0"/>
            </a:endParaRPr>
          </a:p>
        </p:txBody>
      </p:sp>
      <p:sp>
        <p:nvSpPr>
          <p:cNvPr id="15" name="Oval 5">
            <a:extLst>
              <a:ext uri="{FF2B5EF4-FFF2-40B4-BE49-F238E27FC236}">
                <a16:creationId xmlns:a16="http://schemas.microsoft.com/office/drawing/2014/main" id="{ECFBE5A8-04EA-E540-B9DC-E691A6BA4C87}"/>
              </a:ext>
            </a:extLst>
          </p:cNvPr>
          <p:cNvSpPr>
            <a:spLocks noChangeArrowheads="1"/>
          </p:cNvSpPr>
          <p:nvPr/>
        </p:nvSpPr>
        <p:spPr bwMode="auto">
          <a:xfrm>
            <a:off x="8072438" y="4551363"/>
            <a:ext cx="381000" cy="381000"/>
          </a:xfrm>
          <a:prstGeom prst="ellipse">
            <a:avLst/>
          </a:prstGeom>
          <a:solidFill>
            <a:schemeClr val="bg2">
              <a:lumMod val="90000"/>
            </a:schemeClr>
          </a:solidFill>
          <a:ln w="19050">
            <a:solidFill>
              <a:srgbClr val="800000"/>
            </a:solidFill>
            <a:round/>
            <a:headEnd/>
            <a:tailEnd/>
          </a:ln>
          <a:effec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zh-CN" altLang="en-US">
              <a:latin typeface="Times New Roman" panose="02020603050405020304" pitchFamily="18" charset="0"/>
              <a:cs typeface="Times New Roman" panose="02020603050405020304" pitchFamily="18" charset="0"/>
            </a:endParaRPr>
          </a:p>
        </p:txBody>
      </p:sp>
      <p:sp>
        <p:nvSpPr>
          <p:cNvPr id="16" name="Line 10">
            <a:extLst>
              <a:ext uri="{FF2B5EF4-FFF2-40B4-BE49-F238E27FC236}">
                <a16:creationId xmlns:a16="http://schemas.microsoft.com/office/drawing/2014/main" id="{E68007F4-A171-5E48-929E-9D1E16F91D4A}"/>
              </a:ext>
            </a:extLst>
          </p:cNvPr>
          <p:cNvSpPr>
            <a:spLocks noChangeShapeType="1"/>
          </p:cNvSpPr>
          <p:nvPr/>
        </p:nvSpPr>
        <p:spPr bwMode="auto">
          <a:xfrm flipH="1">
            <a:off x="7858125" y="4856163"/>
            <a:ext cx="288925" cy="3317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17" name="Line 10">
            <a:extLst>
              <a:ext uri="{FF2B5EF4-FFF2-40B4-BE49-F238E27FC236}">
                <a16:creationId xmlns:a16="http://schemas.microsoft.com/office/drawing/2014/main" id="{CB908ACE-8059-2D48-945E-4CEF2FB11968}"/>
              </a:ext>
            </a:extLst>
          </p:cNvPr>
          <p:cNvSpPr>
            <a:spLocks noChangeShapeType="1"/>
          </p:cNvSpPr>
          <p:nvPr/>
        </p:nvSpPr>
        <p:spPr bwMode="auto">
          <a:xfrm>
            <a:off x="8388350" y="4846638"/>
            <a:ext cx="288925" cy="2841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18" name="Oval 9">
            <a:extLst>
              <a:ext uri="{FF2B5EF4-FFF2-40B4-BE49-F238E27FC236}">
                <a16:creationId xmlns:a16="http://schemas.microsoft.com/office/drawing/2014/main" id="{CCE93536-C1B5-C34C-B139-00513525A503}"/>
              </a:ext>
            </a:extLst>
          </p:cNvPr>
          <p:cNvSpPr>
            <a:spLocks noChangeArrowheads="1"/>
          </p:cNvSpPr>
          <p:nvPr/>
        </p:nvSpPr>
        <p:spPr bwMode="auto">
          <a:xfrm>
            <a:off x="7423150" y="6234113"/>
            <a:ext cx="381000" cy="381000"/>
          </a:xfrm>
          <a:prstGeom prst="ellipse">
            <a:avLst/>
          </a:prstGeom>
          <a:solidFill>
            <a:schemeClr val="bg2">
              <a:lumMod val="90000"/>
            </a:schemeClr>
          </a:solidFill>
          <a:ln w="9525">
            <a:solidFill>
              <a:srgbClr val="006600"/>
            </a:solidFill>
            <a:round/>
            <a:headEnd/>
            <a:tailEnd/>
          </a:ln>
          <a:effec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zh-CN" altLang="en-US">
              <a:latin typeface="Times New Roman" panose="02020603050405020304" pitchFamily="18" charset="0"/>
              <a:cs typeface="Times New Roman" panose="02020603050405020304" pitchFamily="18" charset="0"/>
            </a:endParaRPr>
          </a:p>
        </p:txBody>
      </p:sp>
      <p:sp>
        <p:nvSpPr>
          <p:cNvPr id="60425" name="Oval 9">
            <a:extLst>
              <a:ext uri="{FF2B5EF4-FFF2-40B4-BE49-F238E27FC236}">
                <a16:creationId xmlns:a16="http://schemas.microsoft.com/office/drawing/2014/main" id="{B2D4ED36-EBD9-704F-9219-52C15F74AFBD}"/>
              </a:ext>
            </a:extLst>
          </p:cNvPr>
          <p:cNvSpPr>
            <a:spLocks noChangeArrowheads="1"/>
          </p:cNvSpPr>
          <p:nvPr/>
        </p:nvSpPr>
        <p:spPr bwMode="auto">
          <a:xfrm>
            <a:off x="8010525" y="5629275"/>
            <a:ext cx="381000" cy="381000"/>
          </a:xfrm>
          <a:prstGeom prst="ellipse">
            <a:avLst/>
          </a:prstGeom>
          <a:solidFill>
            <a:srgbClr val="006600"/>
          </a:solidFill>
          <a:ln w="9525">
            <a:solidFill>
              <a:srgbClr val="00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latin typeface="Times New Roman" panose="02020603050405020304" pitchFamily="18" charset="0"/>
              <a:cs typeface="Times New Roman" panose="02020603050405020304" pitchFamily="18" charset="0"/>
            </a:endParaRPr>
          </a:p>
        </p:txBody>
      </p:sp>
      <p:sp>
        <p:nvSpPr>
          <p:cNvPr id="19" name="Oval 5">
            <a:extLst>
              <a:ext uri="{FF2B5EF4-FFF2-40B4-BE49-F238E27FC236}">
                <a16:creationId xmlns:a16="http://schemas.microsoft.com/office/drawing/2014/main" id="{351DF80B-8859-9A48-A168-6081CFA7C6CA}"/>
              </a:ext>
            </a:extLst>
          </p:cNvPr>
          <p:cNvSpPr>
            <a:spLocks noChangeArrowheads="1"/>
          </p:cNvSpPr>
          <p:nvPr/>
        </p:nvSpPr>
        <p:spPr bwMode="auto">
          <a:xfrm>
            <a:off x="8451850" y="2263775"/>
            <a:ext cx="381000" cy="381000"/>
          </a:xfrm>
          <a:prstGeom prst="ellipse">
            <a:avLst/>
          </a:prstGeom>
          <a:solidFill>
            <a:srgbClr val="FFFFCC"/>
          </a:solidFill>
          <a:ln w="1905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latin typeface="Times New Roman" panose="02020603050405020304" pitchFamily="18" charset="0"/>
              <a:cs typeface="Times New Roman" panose="02020603050405020304" pitchFamily="18" charset="0"/>
            </a:endParaRPr>
          </a:p>
        </p:txBody>
      </p:sp>
      <p:sp>
        <p:nvSpPr>
          <p:cNvPr id="20" name="Line 6">
            <a:extLst>
              <a:ext uri="{FF2B5EF4-FFF2-40B4-BE49-F238E27FC236}">
                <a16:creationId xmlns:a16="http://schemas.microsoft.com/office/drawing/2014/main" id="{85703D33-38E5-F546-BD0B-2E36F95C08E3}"/>
              </a:ext>
            </a:extLst>
          </p:cNvPr>
          <p:cNvSpPr>
            <a:spLocks noChangeShapeType="1"/>
          </p:cNvSpPr>
          <p:nvPr/>
        </p:nvSpPr>
        <p:spPr bwMode="auto">
          <a:xfrm>
            <a:off x="8604250" y="1730375"/>
            <a:ext cx="0" cy="533400"/>
          </a:xfrm>
          <a:prstGeom prst="line">
            <a:avLst/>
          </a:prstGeom>
          <a:noFill/>
          <a:ln w="9525">
            <a:solidFill>
              <a:srgbClr val="A5002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21" name="Text Box 7">
            <a:extLst>
              <a:ext uri="{FF2B5EF4-FFF2-40B4-BE49-F238E27FC236}">
                <a16:creationId xmlns:a16="http://schemas.microsoft.com/office/drawing/2014/main" id="{A4D6F3B1-A3A8-654E-A693-3C58BF6F8DF4}"/>
              </a:ext>
            </a:extLst>
          </p:cNvPr>
          <p:cNvSpPr txBox="1">
            <a:spLocks noChangeArrowheads="1"/>
          </p:cNvSpPr>
          <p:nvPr/>
        </p:nvSpPr>
        <p:spPr bwMode="auto">
          <a:xfrm>
            <a:off x="8642350" y="1455738"/>
            <a:ext cx="387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200">
                <a:solidFill>
                  <a:srgbClr val="A50021"/>
                </a:solidFill>
                <a:latin typeface="Times New Roman" panose="02020603050405020304" pitchFamily="18" charset="0"/>
                <a:cs typeface="Times New Roman" panose="02020603050405020304" pitchFamily="18" charset="0"/>
              </a:rPr>
              <a:t>p</a:t>
            </a:r>
            <a:endParaRPr lang="en-US" altLang="zh-CN" sz="3200">
              <a:latin typeface="Times New Roman" panose="02020603050405020304" pitchFamily="18" charset="0"/>
              <a:cs typeface="Times New Roman" panose="02020603050405020304" pitchFamily="18" charset="0"/>
            </a:endParaRPr>
          </a:p>
        </p:txBody>
      </p:sp>
      <p:sp>
        <p:nvSpPr>
          <p:cNvPr id="22" name="Line 8">
            <a:extLst>
              <a:ext uri="{FF2B5EF4-FFF2-40B4-BE49-F238E27FC236}">
                <a16:creationId xmlns:a16="http://schemas.microsoft.com/office/drawing/2014/main" id="{EC1678E6-0C8D-C344-BDEF-0D32F1DB3956}"/>
              </a:ext>
            </a:extLst>
          </p:cNvPr>
          <p:cNvSpPr>
            <a:spLocks noChangeShapeType="1"/>
          </p:cNvSpPr>
          <p:nvPr/>
        </p:nvSpPr>
        <p:spPr bwMode="auto">
          <a:xfrm flipH="1">
            <a:off x="8223250" y="2568575"/>
            <a:ext cx="304800" cy="304800"/>
          </a:xfrm>
          <a:prstGeom prst="line">
            <a:avLst/>
          </a:prstGeom>
          <a:noFill/>
          <a:ln w="2857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23" name="Oval 9">
            <a:extLst>
              <a:ext uri="{FF2B5EF4-FFF2-40B4-BE49-F238E27FC236}">
                <a16:creationId xmlns:a16="http://schemas.microsoft.com/office/drawing/2014/main" id="{5C0B787D-C45B-8C4B-8C0F-62B2CF12EDC1}"/>
              </a:ext>
            </a:extLst>
          </p:cNvPr>
          <p:cNvSpPr>
            <a:spLocks noChangeArrowheads="1"/>
          </p:cNvSpPr>
          <p:nvPr/>
        </p:nvSpPr>
        <p:spPr bwMode="auto">
          <a:xfrm>
            <a:off x="7918450" y="2797175"/>
            <a:ext cx="381000" cy="381000"/>
          </a:xfrm>
          <a:prstGeom prst="ellipse">
            <a:avLst/>
          </a:prstGeom>
          <a:solidFill>
            <a:srgbClr val="006600"/>
          </a:solidFill>
          <a:ln w="9525">
            <a:solidFill>
              <a:srgbClr val="00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zh-CN" altLang="en-US">
              <a:latin typeface="Times New Roman" panose="02020603050405020304" pitchFamily="18" charset="0"/>
              <a:cs typeface="Times New Roman" panose="02020603050405020304" pitchFamily="18" charset="0"/>
            </a:endParaRPr>
          </a:p>
        </p:txBody>
      </p:sp>
      <p:sp>
        <p:nvSpPr>
          <p:cNvPr id="24" name="Line 10">
            <a:extLst>
              <a:ext uri="{FF2B5EF4-FFF2-40B4-BE49-F238E27FC236}">
                <a16:creationId xmlns:a16="http://schemas.microsoft.com/office/drawing/2014/main" id="{462162B7-EDAF-584D-8BFA-D03C1B7162B6}"/>
              </a:ext>
            </a:extLst>
          </p:cNvPr>
          <p:cNvSpPr>
            <a:spLocks noChangeShapeType="1"/>
          </p:cNvSpPr>
          <p:nvPr/>
        </p:nvSpPr>
        <p:spPr bwMode="auto">
          <a:xfrm flipH="1">
            <a:off x="7613650" y="3101975"/>
            <a:ext cx="3810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25" name="Text Box 11">
            <a:extLst>
              <a:ext uri="{FF2B5EF4-FFF2-40B4-BE49-F238E27FC236}">
                <a16:creationId xmlns:a16="http://schemas.microsoft.com/office/drawing/2014/main" id="{9DC0AB53-6F39-F44E-9979-4A607E55DD59}"/>
              </a:ext>
            </a:extLst>
          </p:cNvPr>
          <p:cNvSpPr txBox="1">
            <a:spLocks noChangeArrowheads="1"/>
          </p:cNvSpPr>
          <p:nvPr/>
        </p:nvSpPr>
        <p:spPr bwMode="auto">
          <a:xfrm>
            <a:off x="8147050" y="1436688"/>
            <a:ext cx="6635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zh-CN" sz="3200">
                <a:solidFill>
                  <a:srgbClr val="FF00FF"/>
                </a:solidFill>
                <a:latin typeface="Times New Roman" panose="02020603050405020304" pitchFamily="18" charset="0"/>
                <a:cs typeface="Times New Roman" panose="02020603050405020304" pitchFamily="18" charset="0"/>
              </a:rPr>
              <a:t>q</a:t>
            </a:r>
            <a:endParaRPr lang="en-US" altLang="zh-CN" sz="3200">
              <a:latin typeface="Times New Roman" panose="02020603050405020304" pitchFamily="18" charset="0"/>
              <a:cs typeface="Times New Roman" panose="02020603050405020304" pitchFamily="18" charset="0"/>
            </a:endParaRPr>
          </a:p>
        </p:txBody>
      </p:sp>
      <p:sp>
        <p:nvSpPr>
          <p:cNvPr id="26" name="Line 12">
            <a:extLst>
              <a:ext uri="{FF2B5EF4-FFF2-40B4-BE49-F238E27FC236}">
                <a16:creationId xmlns:a16="http://schemas.microsoft.com/office/drawing/2014/main" id="{EC6F89E4-C9DE-D94F-8026-5C60DC68274E}"/>
              </a:ext>
            </a:extLst>
          </p:cNvPr>
          <p:cNvSpPr>
            <a:spLocks noChangeShapeType="1"/>
          </p:cNvSpPr>
          <p:nvPr/>
        </p:nvSpPr>
        <p:spPr bwMode="auto">
          <a:xfrm flipH="1">
            <a:off x="7613650" y="2568575"/>
            <a:ext cx="914400" cy="914400"/>
          </a:xfrm>
          <a:prstGeom prst="line">
            <a:avLst/>
          </a:prstGeom>
          <a:noFill/>
          <a:ln w="381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Times New Roman" panose="02020603050405020304" pitchFamily="18" charset="0"/>
              <a:cs typeface="Times New Roman" panose="02020603050405020304" pitchFamily="18" charset="0"/>
            </a:endParaRPr>
          </a:p>
        </p:txBody>
      </p:sp>
      <p:sp>
        <p:nvSpPr>
          <p:cNvPr id="27" name="Text Box 13">
            <a:extLst>
              <a:ext uri="{FF2B5EF4-FFF2-40B4-BE49-F238E27FC236}">
                <a16:creationId xmlns:a16="http://schemas.microsoft.com/office/drawing/2014/main" id="{AC721FBD-28ED-3348-9926-B5EA6CFDC472}"/>
              </a:ext>
            </a:extLst>
          </p:cNvPr>
          <p:cNvSpPr txBox="1">
            <a:spLocks noChangeArrowheads="1"/>
          </p:cNvSpPr>
          <p:nvPr/>
        </p:nvSpPr>
        <p:spPr bwMode="auto">
          <a:xfrm>
            <a:off x="7882370" y="2246313"/>
            <a:ext cx="36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zh-CN" sz="3600" dirty="0">
                <a:solidFill>
                  <a:srgbClr val="008080"/>
                </a:solidFill>
                <a:latin typeface="Times New Roman" panose="02020603050405020304" pitchFamily="18" charset="0"/>
                <a:cs typeface="Times New Roman" panose="02020603050405020304" pitchFamily="18" charset="0"/>
              </a:rPr>
              <a:t>s</a:t>
            </a:r>
            <a:endParaRPr lang="en-US" altLang="zh-C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61660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0419"/>
                                        </p:tgtEl>
                                        <p:attrNameLst>
                                          <p:attrName>style.visibility</p:attrName>
                                        </p:attrNameLst>
                                      </p:cBhvr>
                                      <p:to>
                                        <p:strVal val="visible"/>
                                      </p:to>
                                    </p:set>
                                    <p:anim calcmode="lin" valueType="num">
                                      <p:cBhvr additive="base">
                                        <p:cTn id="7" dur="500" fill="hold"/>
                                        <p:tgtEl>
                                          <p:spTgt spid="60419"/>
                                        </p:tgtEl>
                                        <p:attrNameLst>
                                          <p:attrName>ppt_x</p:attrName>
                                        </p:attrNameLst>
                                      </p:cBhvr>
                                      <p:tavLst>
                                        <p:tav tm="0">
                                          <p:val>
                                            <p:strVal val="#ppt_x"/>
                                          </p:val>
                                        </p:tav>
                                        <p:tav tm="100000">
                                          <p:val>
                                            <p:strVal val="#ppt_x"/>
                                          </p:val>
                                        </p:tav>
                                      </p:tavLst>
                                    </p:anim>
                                    <p:anim calcmode="lin" valueType="num">
                                      <p:cBhvr additive="base">
                                        <p:cTn id="8" dur="500" fill="hold"/>
                                        <p:tgtEl>
                                          <p:spTgt spid="6041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60418"/>
                                        </p:tgtEl>
                                        <p:attrNameLst>
                                          <p:attrName>style.visibility</p:attrName>
                                        </p:attrNameLst>
                                      </p:cBhvr>
                                      <p:to>
                                        <p:strVal val="visible"/>
                                      </p:to>
                                    </p:set>
                                    <p:animEffect transition="in" filter="strips(downRight)">
                                      <p:cBhvr>
                                        <p:cTn id="13" dur="500"/>
                                        <p:tgtEl>
                                          <p:spTgt spid="6041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60420"/>
                                        </p:tgtEl>
                                        <p:attrNameLst>
                                          <p:attrName>style.visibility</p:attrName>
                                        </p:attrNameLst>
                                      </p:cBhvr>
                                      <p:to>
                                        <p:strVal val="visible"/>
                                      </p:to>
                                    </p:set>
                                    <p:animEffect transition="in" filter="strips(downRight)">
                                      <p:cBhvr>
                                        <p:cTn id="18" dur="500"/>
                                        <p:tgtEl>
                                          <p:spTgt spid="6042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nodeType="afterGroup">
                            <p:stCondLst>
                              <p:cond delay="500"/>
                            </p:stCondLst>
                            <p:childTnLst>
                              <p:par>
                                <p:cTn id="25" presetID="22" presetClass="entr" presetSubtype="1"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par>
                          <p:cTn id="28" fill="hold" nodeType="afterGroup">
                            <p:stCondLst>
                              <p:cond delay="1000"/>
                            </p:stCondLst>
                            <p:childTnLst>
                              <p:par>
                                <p:cTn id="29" presetID="22" presetClass="entr" presetSubtype="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nodeType="withEffect">
                                  <p:stCondLst>
                                    <p:cond delay="0"/>
                                  </p:stCondLst>
                                  <p:childTnLst>
                                    <p:set>
                                      <p:cBhvr>
                                        <p:cTn id="33" dur="1" fill="hold">
                                          <p:stCondLst>
                                            <p:cond delay="0"/>
                                          </p:stCondLst>
                                        </p:cTn>
                                        <p:tgtEl>
                                          <p:spTgt spid="60421"/>
                                        </p:tgtEl>
                                        <p:attrNameLst>
                                          <p:attrName>style.visibility</p:attrName>
                                        </p:attrNameLst>
                                      </p:cBhvr>
                                      <p:to>
                                        <p:strVal val="visible"/>
                                      </p:to>
                                    </p:set>
                                    <p:animEffect transition="in" filter="wipe(up)">
                                      <p:cBhvr>
                                        <p:cTn id="34" dur="500"/>
                                        <p:tgtEl>
                                          <p:spTgt spid="60421"/>
                                        </p:tgtEl>
                                      </p:cBhvr>
                                    </p:animEffect>
                                  </p:childTnLst>
                                </p:cTn>
                              </p:par>
                            </p:childTnLst>
                          </p:cTn>
                        </p:par>
                        <p:par>
                          <p:cTn id="35" fill="hold" nodeType="afterGroup">
                            <p:stCondLst>
                              <p:cond delay="1500"/>
                            </p:stCondLst>
                            <p:childTnLst>
                              <p:par>
                                <p:cTn id="36" presetID="22" presetClass="entr" presetSubtype="1" fill="hold" nodeType="afterEffect">
                                  <p:stCondLst>
                                    <p:cond delay="0"/>
                                  </p:stCondLst>
                                  <p:childTnLst>
                                    <p:set>
                                      <p:cBhvr>
                                        <p:cTn id="37" dur="1" fill="hold">
                                          <p:stCondLst>
                                            <p:cond delay="0"/>
                                          </p:stCondLst>
                                        </p:cTn>
                                        <p:tgtEl>
                                          <p:spTgt spid="60424"/>
                                        </p:tgtEl>
                                        <p:attrNameLst>
                                          <p:attrName>style.visibility</p:attrName>
                                        </p:attrNameLst>
                                      </p:cBhvr>
                                      <p:to>
                                        <p:strVal val="visible"/>
                                      </p:to>
                                    </p:set>
                                    <p:animEffect transition="in" filter="wipe(up)">
                                      <p:cBhvr>
                                        <p:cTn id="38" dur="500"/>
                                        <p:tgtEl>
                                          <p:spTgt spid="60424"/>
                                        </p:tgtEl>
                                      </p:cBhvr>
                                    </p:animEffect>
                                  </p:childTnLst>
                                </p:cTn>
                              </p:par>
                            </p:childTnLst>
                          </p:cTn>
                        </p:par>
                        <p:par>
                          <p:cTn id="39" fill="hold" nodeType="afterGroup">
                            <p:stCondLst>
                              <p:cond delay="2000"/>
                            </p:stCondLst>
                            <p:childTnLst>
                              <p:par>
                                <p:cTn id="40" presetID="22" presetClass="entr" presetSubtype="1" fill="hold" nodeType="afterEffect">
                                  <p:stCondLst>
                                    <p:cond delay="0"/>
                                  </p:stCondLst>
                                  <p:childTnLst>
                                    <p:set>
                                      <p:cBhvr>
                                        <p:cTn id="41" dur="1" fill="hold">
                                          <p:stCondLst>
                                            <p:cond delay="0"/>
                                          </p:stCondLst>
                                        </p:cTn>
                                        <p:tgtEl>
                                          <p:spTgt spid="60425"/>
                                        </p:tgtEl>
                                        <p:attrNameLst>
                                          <p:attrName>style.visibility</p:attrName>
                                        </p:attrNameLst>
                                      </p:cBhvr>
                                      <p:to>
                                        <p:strVal val="visible"/>
                                      </p:to>
                                    </p:set>
                                    <p:animEffect transition="in" filter="wipe(up)">
                                      <p:cBhvr>
                                        <p:cTn id="42" dur="500"/>
                                        <p:tgtEl>
                                          <p:spTgt spid="60425"/>
                                        </p:tgtEl>
                                      </p:cBhvr>
                                    </p:animEffect>
                                  </p:childTnLst>
                                </p:cTn>
                              </p:par>
                            </p:childTnLst>
                          </p:cTn>
                        </p:par>
                        <p:par>
                          <p:cTn id="43" fill="hold" nodeType="afterGroup">
                            <p:stCondLst>
                              <p:cond delay="2500"/>
                            </p:stCondLst>
                            <p:childTnLst>
                              <p:par>
                                <p:cTn id="44" presetID="22" presetClass="entr" presetSubtype="1" fill="hold" nodeType="afterEffect">
                                  <p:stCondLst>
                                    <p:cond delay="0"/>
                                  </p:stCondLst>
                                  <p:childTnLst>
                                    <p:set>
                                      <p:cBhvr>
                                        <p:cTn id="45" dur="1" fill="hold">
                                          <p:stCondLst>
                                            <p:cond delay="0"/>
                                          </p:stCondLst>
                                        </p:cTn>
                                        <p:tgtEl>
                                          <p:spTgt spid="60426"/>
                                        </p:tgtEl>
                                        <p:attrNameLst>
                                          <p:attrName>style.visibility</p:attrName>
                                        </p:attrNameLst>
                                      </p:cBhvr>
                                      <p:to>
                                        <p:strVal val="visible"/>
                                      </p:to>
                                    </p:set>
                                    <p:animEffect transition="in" filter="wipe(up)">
                                      <p:cBhvr>
                                        <p:cTn id="46" dur="500"/>
                                        <p:tgtEl>
                                          <p:spTgt spid="60426"/>
                                        </p:tgtEl>
                                      </p:cBhvr>
                                    </p:animEffect>
                                  </p:childTnLst>
                                </p:cTn>
                              </p:par>
                            </p:childTnLst>
                          </p:cTn>
                        </p:par>
                        <p:par>
                          <p:cTn id="47" fill="hold" nodeType="afterGroup">
                            <p:stCondLst>
                              <p:cond delay="3000"/>
                            </p:stCondLst>
                            <p:childTnLst>
                              <p:par>
                                <p:cTn id="48" presetID="22" presetClass="entr" presetSubtype="1" fill="hold" nodeType="afterEffect">
                                  <p:stCondLst>
                                    <p:cond delay="0"/>
                                  </p:stCondLst>
                                  <p:childTnLst>
                                    <p:set>
                                      <p:cBhvr>
                                        <p:cTn id="49" dur="1" fill="hold">
                                          <p:stCondLst>
                                            <p:cond delay="0"/>
                                          </p:stCondLst>
                                        </p:cTn>
                                        <p:tgtEl>
                                          <p:spTgt spid="60422"/>
                                        </p:tgtEl>
                                        <p:attrNameLst>
                                          <p:attrName>style.visibility</p:attrName>
                                        </p:attrNameLst>
                                      </p:cBhvr>
                                      <p:to>
                                        <p:strVal val="visible"/>
                                      </p:to>
                                    </p:set>
                                    <p:animEffect transition="in" filter="wipe(up)">
                                      <p:cBhvr>
                                        <p:cTn id="50" dur="500"/>
                                        <p:tgtEl>
                                          <p:spTgt spid="60422"/>
                                        </p:tgtEl>
                                      </p:cBhvr>
                                    </p:animEffect>
                                  </p:childTnLst>
                                </p:cTn>
                              </p:par>
                            </p:childTnLst>
                          </p:cTn>
                        </p:par>
                        <p:par>
                          <p:cTn id="51" fill="hold" nodeType="afterGroup">
                            <p:stCondLst>
                              <p:cond delay="3500"/>
                            </p:stCondLst>
                            <p:childTnLst>
                              <p:par>
                                <p:cTn id="52" presetID="22" presetClass="entr" presetSubtype="1"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up)">
                                      <p:cBhvr>
                                        <p:cTn id="54" dur="500"/>
                                        <p:tgtEl>
                                          <p:spTgt spid="18"/>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60423"/>
                                        </p:tgtEl>
                                        <p:attrNameLst>
                                          <p:attrName>style.visibility</p:attrName>
                                        </p:attrNameLst>
                                      </p:cBhvr>
                                      <p:to>
                                        <p:strVal val="visible"/>
                                      </p:to>
                                    </p:set>
                                    <p:animEffect transition="in" filter="wipe(up)">
                                      <p:cBhvr>
                                        <p:cTn id="59" dur="500"/>
                                        <p:tgtEl>
                                          <p:spTgt spid="6042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2" presetClass="entr" presetSubtype="8" fill="hold" grpId="0" nodeType="clickEffect">
                                  <p:stCondLst>
                                    <p:cond delay="0"/>
                                  </p:stCondLst>
                                  <p:childTnLst>
                                    <p:set>
                                      <p:cBhvr>
                                        <p:cTn id="63" dur="1" fill="hold">
                                          <p:stCondLst>
                                            <p:cond delay="0"/>
                                          </p:stCondLst>
                                        </p:cTn>
                                        <p:tgtEl>
                                          <p:spTgt spid="60429"/>
                                        </p:tgtEl>
                                        <p:attrNameLst>
                                          <p:attrName>style.visibility</p:attrName>
                                        </p:attrNameLst>
                                      </p:cBhvr>
                                      <p:to>
                                        <p:strVal val="visible"/>
                                      </p:to>
                                    </p:set>
                                    <p:animEffect transition="in" filter="slide(fromLeft)">
                                      <p:cBhvr>
                                        <p:cTn id="64" dur="500"/>
                                        <p:tgtEl>
                                          <p:spTgt spid="60429"/>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60427"/>
                                        </p:tgtEl>
                                        <p:attrNameLst>
                                          <p:attrName>style.visibility</p:attrName>
                                        </p:attrNameLst>
                                      </p:cBhvr>
                                      <p:to>
                                        <p:strVal val="visible"/>
                                      </p:to>
                                    </p:set>
                                    <p:animEffect transition="in" filter="wipe(up)">
                                      <p:cBhvr>
                                        <p:cTn id="69" dur="500"/>
                                        <p:tgtEl>
                                          <p:spTgt spid="60427"/>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0" presetClass="path" presetSubtype="0" accel="50000" decel="50000" fill="hold" grpId="0" nodeType="clickEffect">
                                  <p:stCondLst>
                                    <p:cond delay="0"/>
                                  </p:stCondLst>
                                  <p:childTnLst>
                                    <p:animMotion origin="layout" path="M 5E-6 -1.11111E-6 L 0.00711 -0.15949 " pathEditMode="relative" rAng="0" ptsTypes="AA">
                                      <p:cBhvr>
                                        <p:cTn id="73" dur="2000" fill="hold"/>
                                        <p:tgtEl>
                                          <p:spTgt spid="60425"/>
                                        </p:tgtEl>
                                        <p:attrNameLst>
                                          <p:attrName>ppt_x</p:attrName>
                                          <p:attrName>ppt_y</p:attrName>
                                        </p:attrNameLst>
                                      </p:cBhvr>
                                      <p:rCtr x="347" y="-7986"/>
                                    </p:animMotion>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1" fill="hold" nodeType="clickEffect">
                                  <p:stCondLst>
                                    <p:cond delay="0"/>
                                  </p:stCondLst>
                                  <p:childTnLst>
                                    <p:set>
                                      <p:cBhvr>
                                        <p:cTn id="77" dur="1" fill="hold">
                                          <p:stCondLst>
                                            <p:cond delay="0"/>
                                          </p:stCondLst>
                                        </p:cTn>
                                        <p:tgtEl>
                                          <p:spTgt spid="60428"/>
                                        </p:tgtEl>
                                        <p:attrNameLst>
                                          <p:attrName>style.visibility</p:attrName>
                                        </p:attrNameLst>
                                      </p:cBhvr>
                                      <p:to>
                                        <p:strVal val="visible"/>
                                      </p:to>
                                    </p:set>
                                    <p:animEffect transition="in" filter="wipe(up)">
                                      <p:cBhvr>
                                        <p:cTn id="78" dur="500"/>
                                        <p:tgtEl>
                                          <p:spTgt spid="60428"/>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1" fill="hold"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up)">
                                      <p:cBhvr>
                                        <p:cTn id="83" dur="500"/>
                                        <p:tgtEl>
                                          <p:spTgt spid="19"/>
                                        </p:tgtEl>
                                      </p:cBhvr>
                                    </p:animEffect>
                                  </p:childTnLst>
                                </p:cTn>
                              </p:par>
                            </p:childTnLst>
                          </p:cTn>
                        </p:par>
                        <p:par>
                          <p:cTn id="84" fill="hold" nodeType="afterGroup">
                            <p:stCondLst>
                              <p:cond delay="500"/>
                            </p:stCondLst>
                            <p:childTnLst>
                              <p:par>
                                <p:cTn id="85" presetID="22" presetClass="entr" presetSubtype="1"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up)">
                                      <p:cBhvr>
                                        <p:cTn id="87" dur="500"/>
                                        <p:tgtEl>
                                          <p:spTgt spid="22"/>
                                        </p:tgtEl>
                                      </p:cBhvr>
                                    </p:animEffect>
                                  </p:childTnLst>
                                </p:cTn>
                              </p:par>
                            </p:childTnLst>
                          </p:cTn>
                        </p:par>
                        <p:par>
                          <p:cTn id="88" fill="hold" nodeType="afterGroup">
                            <p:stCondLst>
                              <p:cond delay="1000"/>
                            </p:stCondLst>
                            <p:childTnLst>
                              <p:par>
                                <p:cTn id="89" presetID="22" presetClass="entr" presetSubtype="1" fill="hold"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up)">
                                      <p:cBhvr>
                                        <p:cTn id="91" dur="500"/>
                                        <p:tgtEl>
                                          <p:spTgt spid="23"/>
                                        </p:tgtEl>
                                      </p:cBhvr>
                                    </p:animEffect>
                                  </p:childTnLst>
                                </p:cTn>
                              </p:par>
                            </p:childTnLst>
                          </p:cTn>
                        </p:par>
                        <p:par>
                          <p:cTn id="92" fill="hold" nodeType="afterGroup">
                            <p:stCondLst>
                              <p:cond delay="1500"/>
                            </p:stCondLst>
                            <p:childTnLst>
                              <p:par>
                                <p:cTn id="93" presetID="22" presetClass="entr" presetSubtype="1"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up)">
                                      <p:cBhvr>
                                        <p:cTn id="95" dur="500"/>
                                        <p:tgtEl>
                                          <p:spTgt spid="24"/>
                                        </p:tgtEl>
                                      </p:cBhvr>
                                    </p:animEffect>
                                  </p:childTnLst>
                                </p:cTn>
                              </p:par>
                            </p:childTnLst>
                          </p:cTn>
                        </p:par>
                        <p:par>
                          <p:cTn id="96" fill="hold" nodeType="afterGroup">
                            <p:stCondLst>
                              <p:cond delay="2000"/>
                            </p:stCondLst>
                            <p:childTnLst>
                              <p:par>
                                <p:cTn id="97" presetID="22" presetClass="entr" presetSubtype="1" fill="hold"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up)">
                                      <p:cBhvr>
                                        <p:cTn id="99" dur="500"/>
                                        <p:tgtEl>
                                          <p:spTgt spid="20"/>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2" presetClass="entr" presetSubtype="1" fill="hold" grpId="0" nodeType="click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wipe(up)">
                                      <p:cBhvr>
                                        <p:cTn id="104" dur="500"/>
                                        <p:tgtEl>
                                          <p:spTgt spid="21"/>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1" fill="hold" grpId="0" nodeType="click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2" presetClass="entr" presetSubtype="8" fill="hold" grpId="0" nodeType="click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slide(fromLeft)">
                                      <p:cBhvr>
                                        <p:cTn id="114" dur="500"/>
                                        <p:tgtEl>
                                          <p:spTgt spid="27"/>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2" presetClass="entr" presetSubtype="1" fill="hold" nodeType="click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wipe(up)">
                                      <p:cBhvr>
                                        <p:cTn id="1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utoUpdateAnimBg="0"/>
      <p:bldP spid="60419" grpId="0" autoUpdateAnimBg="0"/>
      <p:bldP spid="60420" grpId="0" autoUpdateAnimBg="0"/>
      <p:bldP spid="60423" grpId="0" autoUpdateAnimBg="0"/>
      <p:bldP spid="60427" grpId="0" autoUpdateAnimBg="0"/>
      <p:bldP spid="60429" grpId="0" autoUpdateAnimBg="0"/>
      <p:bldP spid="60425" grpId="0" animBg="1"/>
      <p:bldP spid="21" grpId="0" autoUpdateAnimBg="0"/>
      <p:bldP spid="25" grpId="0" autoUpdateAnimBg="0"/>
      <p:bldP spid="27"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latin typeface="黑体" panose="02010609060101010101" pitchFamily="49" charset="-122"/>
              </a:rPr>
              <a:t>5</a:t>
            </a:r>
            <a:r>
              <a:rPr lang="zh-CN" altLang="en-US" dirty="0">
                <a:latin typeface="黑体" panose="02010609060101010101" pitchFamily="49" charset="-122"/>
              </a:rPr>
              <a:t>．查找性能的分析</a:t>
            </a:r>
            <a:endParaRPr lang="zh-CN" altLang="en-US" dirty="0">
              <a:solidFill>
                <a:schemeClr val="bg2"/>
              </a:solidFill>
              <a:latin typeface="黑体" panose="02010609060101010101" pitchFamily="49" charset="-122"/>
            </a:endParaRPr>
          </a:p>
        </p:txBody>
      </p:sp>
      <p:sp>
        <p:nvSpPr>
          <p:cNvPr id="6" name="灯片编号占位符 5">
            <a:extLst>
              <a:ext uri="{FF2B5EF4-FFF2-40B4-BE49-F238E27FC236}">
                <a16:creationId xmlns:a16="http://schemas.microsoft.com/office/drawing/2014/main" id="{81DEA9F6-CB0A-1347-83EB-14B57EA71946}"/>
              </a:ext>
            </a:extLst>
          </p:cNvPr>
          <p:cNvSpPr>
            <a:spLocks noGrp="1"/>
          </p:cNvSpPr>
          <p:nvPr>
            <p:ph type="sldNum" sz="quarter" idx="12"/>
          </p:nvPr>
        </p:nvSpPr>
        <p:spPr/>
        <p:txBody>
          <a:bodyPr/>
          <a:lstStyle/>
          <a:p>
            <a:fld id="{D8DAEA3C-6CBF-084D-A42C-73170CDC7BA7}" type="slidenum">
              <a:rPr kumimoji="1" lang="zh-CN" altLang="en-US" smtClean="0"/>
              <a:t>42</a:t>
            </a:fld>
            <a:endParaRPr kumimoji="1" lang="zh-CN" altLang="en-US" dirty="0"/>
          </a:p>
        </p:txBody>
      </p:sp>
      <p:sp>
        <p:nvSpPr>
          <p:cNvPr id="4" name="Text Box 3">
            <a:extLst>
              <a:ext uri="{FF2B5EF4-FFF2-40B4-BE49-F238E27FC236}">
                <a16:creationId xmlns:a16="http://schemas.microsoft.com/office/drawing/2014/main" id="{C259D70B-CE2D-694A-BBF2-316C2AD6D636}"/>
              </a:ext>
            </a:extLst>
          </p:cNvPr>
          <p:cNvSpPr txBox="1">
            <a:spLocks noChangeArrowheads="1"/>
          </p:cNvSpPr>
          <p:nvPr/>
        </p:nvSpPr>
        <p:spPr bwMode="auto">
          <a:xfrm>
            <a:off x="628651" y="1503485"/>
            <a:ext cx="7886699" cy="3458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342900" indent="-342900" eaLnBrk="1" hangingPunct="1">
              <a:lnSpc>
                <a:spcPct val="140000"/>
              </a:lnSpc>
              <a:spcBef>
                <a:spcPct val="0"/>
              </a:spcBef>
              <a:buFont typeface="Arial" panose="020B0604020202020204" pitchFamily="34" charset="0"/>
              <a:buChar char="•"/>
              <a:defRPr/>
            </a:pP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对于每一棵二叉排序树，均可按照定义来求它的</a:t>
            </a:r>
            <a:r>
              <a:rPr kumimoji="1" lang="zh-CN" altLang="en-US" b="0" i="0"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en-US" altLang="zh-CN" b="1" i="1"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SimHei" panose="02010609060101010101" pitchFamily="49" charset="-122"/>
                <a:cs typeface="Times New Roman" panose="02020603050405020304" pitchFamily="18" charset="0"/>
              </a:rPr>
              <a:t>ASL </a:t>
            </a: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值。</a:t>
            </a:r>
            <a:endParaRPr lang="en-US" altLang="zh-CN" dirty="0">
              <a:latin typeface="Times New Roman" panose="02020603050405020304" pitchFamily="18" charset="0"/>
              <a:ea typeface="SimHei" panose="02010609060101010101" pitchFamily="49" charset="-122"/>
              <a:cs typeface="Times New Roman" panose="02020603050405020304" pitchFamily="18" charset="0"/>
            </a:endParaRPr>
          </a:p>
          <a:p>
            <a:pPr marL="342900" indent="-342900" eaLnBrk="1" hangingPunct="1">
              <a:lnSpc>
                <a:spcPct val="140000"/>
              </a:lnSpc>
              <a:spcBef>
                <a:spcPct val="0"/>
              </a:spcBef>
              <a:buFont typeface="Arial" panose="020B0604020202020204" pitchFamily="34" charset="0"/>
              <a:buChar char="•"/>
              <a:defRPr/>
            </a:pP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显然，由值相同的 </a:t>
            </a:r>
            <a:r>
              <a:rPr kumimoji="1" lang="en-US" altLang="zh-CN" b="1" i="1" u="none" strike="noStrike" kern="1200" cap="none" spc="0" normalizeH="0" baseline="0" noProof="0" dirty="0">
                <a:ln>
                  <a:noFill/>
                </a:ln>
                <a:solidFill>
                  <a:schemeClr val="tx2">
                    <a:lumMod val="75000"/>
                  </a:schemeClr>
                </a:solidFill>
                <a:effectLst/>
                <a:uLnTx/>
                <a:uFillTx/>
                <a:latin typeface="Times New Roman" panose="02020603050405020304" pitchFamily="18" charset="0"/>
                <a:ea typeface="SimHei" panose="02010609060101010101" pitchFamily="49" charset="-122"/>
                <a:cs typeface="Times New Roman" panose="02020603050405020304" pitchFamily="18" charset="0"/>
              </a:rPr>
              <a:t>n</a:t>
            </a:r>
            <a:r>
              <a:rPr kumimoji="1" lang="en-US" altLang="zh-CN" b="1" i="1"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 </a:t>
            </a: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个关键字，构造所得的不同形态的各棵二叉排序树的平均查找长 度的值不同</a:t>
            </a:r>
            <a:r>
              <a:rPr kumimoji="1" lang="en-US" altLang="zh-CN"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zh-CN" altLang="en-US"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rPr>
              <a:t>甚至可能差别很大！</a:t>
            </a:r>
            <a:endParaRPr kumimoji="1" lang="zh-CN" altLang="en-US" sz="2000" b="0" i="0" u="none" strike="noStrike" kern="1200" cap="none" spc="0" normalizeH="0" baseline="0" noProof="0" dirty="0">
              <a:ln>
                <a:noFill/>
              </a:ln>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27278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iterate type="wd">
                                    <p:tmPct val="100000"/>
                                  </p:iterate>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39303C9-6B2E-9241-9981-317E2D38CC37}"/>
              </a:ext>
            </a:extLst>
          </p:cNvPr>
          <p:cNvSpPr>
            <a:spLocks noGrp="1"/>
          </p:cNvSpPr>
          <p:nvPr>
            <p:ph type="sldNum" sz="quarter" idx="10"/>
          </p:nvPr>
        </p:nvSpPr>
        <p:spPr/>
        <p:txBody>
          <a:bodyPr/>
          <a:lstStyle/>
          <a:p>
            <a:pPr>
              <a:defRPr/>
            </a:pPr>
            <a:fld id="{E77BBB7A-0347-E541-A2E2-A5EF01BC7CF9}" type="slidenum">
              <a:rPr lang="zh-CN" altLang="en-US" smtClean="0"/>
              <a:pPr>
                <a:defRPr/>
              </a:pPr>
              <a:t>43</a:t>
            </a:fld>
            <a:endParaRPr lang="zh-CN" altLang="en-US" dirty="0"/>
          </a:p>
        </p:txBody>
      </p:sp>
      <p:sp>
        <p:nvSpPr>
          <p:cNvPr id="3" name="Text Box 2">
            <a:extLst>
              <a:ext uri="{FF2B5EF4-FFF2-40B4-BE49-F238E27FC236}">
                <a16:creationId xmlns:a16="http://schemas.microsoft.com/office/drawing/2014/main" id="{29EB2D20-12D0-4A46-8557-17985DC5FD16}"/>
              </a:ext>
            </a:extLst>
          </p:cNvPr>
          <p:cNvSpPr txBox="1">
            <a:spLocks noChangeArrowheads="1"/>
          </p:cNvSpPr>
          <p:nvPr/>
        </p:nvSpPr>
        <p:spPr bwMode="auto">
          <a:xfrm>
            <a:off x="332014" y="3810600"/>
            <a:ext cx="6248400" cy="1039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由关键字序列 </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3</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5</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4</a:t>
            </a:r>
            <a:r>
              <a:rPr kumimoji="1" lang="zh-CN" altLang="en-US" sz="28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构造而得的二叉排序树，</a:t>
            </a:r>
            <a:endParaRPr kumimoji="1" lang="zh-CN" altLang="en-US"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 Box 3">
            <a:extLst>
              <a:ext uri="{FF2B5EF4-FFF2-40B4-BE49-F238E27FC236}">
                <a16:creationId xmlns:a16="http://schemas.microsoft.com/office/drawing/2014/main" id="{6270A486-3A30-D146-9EFE-8FBB1DBDFCDB}"/>
              </a:ext>
            </a:extLst>
          </p:cNvPr>
          <p:cNvSpPr txBox="1">
            <a:spLocks noChangeArrowheads="1"/>
          </p:cNvSpPr>
          <p:nvPr/>
        </p:nvSpPr>
        <p:spPr bwMode="auto">
          <a:xfrm>
            <a:off x="332014" y="1152962"/>
            <a:ext cx="6172200" cy="1039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zh-CN" altLang="en-US" sz="28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由关键字序列 </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1</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2</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3</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4</a:t>
            </a:r>
            <a:r>
              <a:rPr kumimoji="1" lang="zh-CN" altLang="en-US"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800" b="1" i="0" u="none" strike="noStrike" kern="1200" cap="none" spc="0" normalizeH="0" baseline="0" noProof="0" dirty="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5</a:t>
            </a:r>
            <a:r>
              <a:rPr kumimoji="1" lang="zh-CN" altLang="en-US" sz="2800" b="0" i="0" u="none" strike="noStrike" kern="1200" cap="none" spc="0" normalizeH="0" baseline="0" noProof="0" dirty="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rPr>
              <a:t>构造而得的二叉排序树，</a:t>
            </a:r>
          </a:p>
        </p:txBody>
      </p:sp>
      <p:sp>
        <p:nvSpPr>
          <p:cNvPr id="5" name="Text Box 4">
            <a:extLst>
              <a:ext uri="{FF2B5EF4-FFF2-40B4-BE49-F238E27FC236}">
                <a16:creationId xmlns:a16="http://schemas.microsoft.com/office/drawing/2014/main" id="{BCADF389-508C-F646-903A-640AF0DDBCFA}"/>
              </a:ext>
            </a:extLst>
          </p:cNvPr>
          <p:cNvSpPr txBox="1">
            <a:spLocks noChangeArrowheads="1"/>
          </p:cNvSpPr>
          <p:nvPr/>
        </p:nvSpPr>
        <p:spPr bwMode="auto">
          <a:xfrm>
            <a:off x="512860" y="295987"/>
            <a:ext cx="11112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rPr>
              <a:t>例：</a:t>
            </a:r>
            <a:endParaRPr kumimoji="1" lang="zh-CN" altLang="en-US" sz="3600" b="0" i="0" u="none" strike="noStrike" kern="1200" cap="none" spc="0" normalizeH="0" baseline="0" noProof="0" dirty="0">
              <a:ln>
                <a:noFill/>
              </a:ln>
              <a:solidFill>
                <a:schemeClr val="tx2"/>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Oval 5">
            <a:extLst>
              <a:ext uri="{FF2B5EF4-FFF2-40B4-BE49-F238E27FC236}">
                <a16:creationId xmlns:a16="http://schemas.microsoft.com/office/drawing/2014/main" id="{5C938AE5-13C0-C842-8C8F-63B2CEBCE78A}"/>
              </a:ext>
            </a:extLst>
          </p:cNvPr>
          <p:cNvSpPr>
            <a:spLocks noChangeArrowheads="1"/>
          </p:cNvSpPr>
          <p:nvPr/>
        </p:nvSpPr>
        <p:spPr bwMode="auto">
          <a:xfrm>
            <a:off x="6885214" y="1111012"/>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2</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Oval 6">
            <a:extLst>
              <a:ext uri="{FF2B5EF4-FFF2-40B4-BE49-F238E27FC236}">
                <a16:creationId xmlns:a16="http://schemas.microsoft.com/office/drawing/2014/main" id="{5EADF2A3-EA10-6E4B-B80C-6EE3746C2372}"/>
              </a:ext>
            </a:extLst>
          </p:cNvPr>
          <p:cNvSpPr>
            <a:spLocks noChangeArrowheads="1"/>
          </p:cNvSpPr>
          <p:nvPr/>
        </p:nvSpPr>
        <p:spPr bwMode="auto">
          <a:xfrm>
            <a:off x="6351814" y="653812"/>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1</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Oval 7">
            <a:extLst>
              <a:ext uri="{FF2B5EF4-FFF2-40B4-BE49-F238E27FC236}">
                <a16:creationId xmlns:a16="http://schemas.microsoft.com/office/drawing/2014/main" id="{3C9D3AF7-BE60-9244-B3A5-2AA5DB1E4480}"/>
              </a:ext>
            </a:extLst>
          </p:cNvPr>
          <p:cNvSpPr>
            <a:spLocks noChangeArrowheads="1"/>
          </p:cNvSpPr>
          <p:nvPr/>
        </p:nvSpPr>
        <p:spPr bwMode="auto">
          <a:xfrm>
            <a:off x="7342414" y="1568212"/>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3</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Oval 8">
            <a:extLst>
              <a:ext uri="{FF2B5EF4-FFF2-40B4-BE49-F238E27FC236}">
                <a16:creationId xmlns:a16="http://schemas.microsoft.com/office/drawing/2014/main" id="{D0C48DFB-8492-EA4B-9568-ABB226CFCB68}"/>
              </a:ext>
            </a:extLst>
          </p:cNvPr>
          <p:cNvSpPr>
            <a:spLocks noChangeArrowheads="1"/>
          </p:cNvSpPr>
          <p:nvPr/>
        </p:nvSpPr>
        <p:spPr bwMode="auto">
          <a:xfrm>
            <a:off x="7875814" y="2025412"/>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4</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Oval 9">
            <a:extLst>
              <a:ext uri="{FF2B5EF4-FFF2-40B4-BE49-F238E27FC236}">
                <a16:creationId xmlns:a16="http://schemas.microsoft.com/office/drawing/2014/main" id="{6937B5EE-7A89-8E4C-B102-F9418D3C9CB8}"/>
              </a:ext>
            </a:extLst>
          </p:cNvPr>
          <p:cNvSpPr>
            <a:spLocks noChangeArrowheads="1"/>
          </p:cNvSpPr>
          <p:nvPr/>
        </p:nvSpPr>
        <p:spPr bwMode="auto">
          <a:xfrm>
            <a:off x="8409214" y="2558812"/>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Line 10">
            <a:extLst>
              <a:ext uri="{FF2B5EF4-FFF2-40B4-BE49-F238E27FC236}">
                <a16:creationId xmlns:a16="http://schemas.microsoft.com/office/drawing/2014/main" id="{564FAE07-8443-3341-AE3A-D608ED444292}"/>
              </a:ext>
            </a:extLst>
          </p:cNvPr>
          <p:cNvSpPr>
            <a:spLocks noChangeShapeType="1"/>
          </p:cNvSpPr>
          <p:nvPr/>
        </p:nvSpPr>
        <p:spPr bwMode="auto">
          <a:xfrm>
            <a:off x="6656614" y="958612"/>
            <a:ext cx="3048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Line 11">
            <a:extLst>
              <a:ext uri="{FF2B5EF4-FFF2-40B4-BE49-F238E27FC236}">
                <a16:creationId xmlns:a16="http://schemas.microsoft.com/office/drawing/2014/main" id="{353A0EF8-8FA9-524F-89A3-73CD24A29967}"/>
              </a:ext>
            </a:extLst>
          </p:cNvPr>
          <p:cNvSpPr>
            <a:spLocks noChangeShapeType="1"/>
          </p:cNvSpPr>
          <p:nvPr/>
        </p:nvSpPr>
        <p:spPr bwMode="auto">
          <a:xfrm>
            <a:off x="7190014" y="1415812"/>
            <a:ext cx="3048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Line 12">
            <a:extLst>
              <a:ext uri="{FF2B5EF4-FFF2-40B4-BE49-F238E27FC236}">
                <a16:creationId xmlns:a16="http://schemas.microsoft.com/office/drawing/2014/main" id="{F0373B1C-7A13-8B4F-8E4F-6F1998BC4F0E}"/>
              </a:ext>
            </a:extLst>
          </p:cNvPr>
          <p:cNvSpPr>
            <a:spLocks noChangeShapeType="1"/>
          </p:cNvSpPr>
          <p:nvPr/>
        </p:nvSpPr>
        <p:spPr bwMode="auto">
          <a:xfrm>
            <a:off x="7723414" y="1873012"/>
            <a:ext cx="3048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Line 13">
            <a:extLst>
              <a:ext uri="{FF2B5EF4-FFF2-40B4-BE49-F238E27FC236}">
                <a16:creationId xmlns:a16="http://schemas.microsoft.com/office/drawing/2014/main" id="{148AD720-1062-8444-8C86-57EE670DD3C9}"/>
              </a:ext>
            </a:extLst>
          </p:cNvPr>
          <p:cNvSpPr>
            <a:spLocks noChangeShapeType="1"/>
          </p:cNvSpPr>
          <p:nvPr/>
        </p:nvSpPr>
        <p:spPr bwMode="auto">
          <a:xfrm>
            <a:off x="8180614" y="2330212"/>
            <a:ext cx="304800" cy="2286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 name="Oval 14">
            <a:extLst>
              <a:ext uri="{FF2B5EF4-FFF2-40B4-BE49-F238E27FC236}">
                <a16:creationId xmlns:a16="http://schemas.microsoft.com/office/drawing/2014/main" id="{ED9A2FFA-4917-794D-AEA2-A9C811DB8CF3}"/>
              </a:ext>
            </a:extLst>
          </p:cNvPr>
          <p:cNvSpPr>
            <a:spLocks noChangeArrowheads="1"/>
          </p:cNvSpPr>
          <p:nvPr/>
        </p:nvSpPr>
        <p:spPr bwMode="auto">
          <a:xfrm>
            <a:off x="7532914" y="3578900"/>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3</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 name="Oval 15">
            <a:extLst>
              <a:ext uri="{FF2B5EF4-FFF2-40B4-BE49-F238E27FC236}">
                <a16:creationId xmlns:a16="http://schemas.microsoft.com/office/drawing/2014/main" id="{F1FDD284-FF06-0547-A9D0-96320EC5572C}"/>
              </a:ext>
            </a:extLst>
          </p:cNvPr>
          <p:cNvSpPr>
            <a:spLocks noChangeArrowheads="1"/>
          </p:cNvSpPr>
          <p:nvPr/>
        </p:nvSpPr>
        <p:spPr bwMode="auto">
          <a:xfrm>
            <a:off x="8447314" y="4264700"/>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5</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Oval 16">
            <a:extLst>
              <a:ext uri="{FF2B5EF4-FFF2-40B4-BE49-F238E27FC236}">
                <a16:creationId xmlns:a16="http://schemas.microsoft.com/office/drawing/2014/main" id="{1CC303DD-C741-9E41-876E-A843BBE66B5F}"/>
              </a:ext>
            </a:extLst>
          </p:cNvPr>
          <p:cNvSpPr>
            <a:spLocks noChangeArrowheads="1"/>
          </p:cNvSpPr>
          <p:nvPr/>
        </p:nvSpPr>
        <p:spPr bwMode="auto">
          <a:xfrm>
            <a:off x="7913914" y="5102900"/>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4</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Oval 17">
            <a:extLst>
              <a:ext uri="{FF2B5EF4-FFF2-40B4-BE49-F238E27FC236}">
                <a16:creationId xmlns:a16="http://schemas.microsoft.com/office/drawing/2014/main" id="{E31031BC-4FE9-D04A-930D-3EFDA2DDCEC1}"/>
              </a:ext>
            </a:extLst>
          </p:cNvPr>
          <p:cNvSpPr>
            <a:spLocks noChangeArrowheads="1"/>
          </p:cNvSpPr>
          <p:nvPr/>
        </p:nvSpPr>
        <p:spPr bwMode="auto">
          <a:xfrm>
            <a:off x="6618514" y="4264700"/>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1</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Oval 18">
            <a:extLst>
              <a:ext uri="{FF2B5EF4-FFF2-40B4-BE49-F238E27FC236}">
                <a16:creationId xmlns:a16="http://schemas.microsoft.com/office/drawing/2014/main" id="{30209D8E-2585-474D-A22A-8333FD7B1A4C}"/>
              </a:ext>
            </a:extLst>
          </p:cNvPr>
          <p:cNvSpPr>
            <a:spLocks noChangeArrowheads="1"/>
          </p:cNvSpPr>
          <p:nvPr/>
        </p:nvSpPr>
        <p:spPr bwMode="auto">
          <a:xfrm>
            <a:off x="7151914" y="5102900"/>
            <a:ext cx="381000" cy="381000"/>
          </a:xfrm>
          <a:prstGeom prst="ellipse">
            <a:avLst/>
          </a:prstGeom>
          <a:solidFill>
            <a:srgbClr val="CCFFCC"/>
          </a:solidFill>
          <a:ln w="19050">
            <a:solidFill>
              <a:srgbClr val="00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6600"/>
                </a:solidFill>
                <a:effectLst/>
                <a:uLnTx/>
                <a:uFillTx/>
                <a:latin typeface="Times New Roman" panose="02020603050405020304" pitchFamily="18" charset="0"/>
                <a:ea typeface="SimHei" panose="02010609060101010101" pitchFamily="49" charset="-122"/>
                <a:cs typeface="Times New Roman" panose="02020603050405020304" pitchFamily="18" charset="0"/>
              </a:rPr>
              <a:t>2</a:t>
            </a:r>
            <a:endParaRPr kumimoji="1" lang="en-US" altLang="zh-CN" sz="24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Line 19">
            <a:extLst>
              <a:ext uri="{FF2B5EF4-FFF2-40B4-BE49-F238E27FC236}">
                <a16:creationId xmlns:a16="http://schemas.microsoft.com/office/drawing/2014/main" id="{CB37BECC-ED8C-5146-B968-21677735E2A7}"/>
              </a:ext>
            </a:extLst>
          </p:cNvPr>
          <p:cNvSpPr>
            <a:spLocks noChangeShapeType="1"/>
          </p:cNvSpPr>
          <p:nvPr/>
        </p:nvSpPr>
        <p:spPr bwMode="auto">
          <a:xfrm flipH="1">
            <a:off x="6847114" y="3807500"/>
            <a:ext cx="685800" cy="4572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Line 20">
            <a:extLst>
              <a:ext uri="{FF2B5EF4-FFF2-40B4-BE49-F238E27FC236}">
                <a16:creationId xmlns:a16="http://schemas.microsoft.com/office/drawing/2014/main" id="{0370EFF4-6C9A-6A42-8F42-1AD94C144CDD}"/>
              </a:ext>
            </a:extLst>
          </p:cNvPr>
          <p:cNvSpPr>
            <a:spLocks noChangeShapeType="1"/>
          </p:cNvSpPr>
          <p:nvPr/>
        </p:nvSpPr>
        <p:spPr bwMode="auto">
          <a:xfrm>
            <a:off x="7913914" y="3807500"/>
            <a:ext cx="609600" cy="4572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Line 21">
            <a:extLst>
              <a:ext uri="{FF2B5EF4-FFF2-40B4-BE49-F238E27FC236}">
                <a16:creationId xmlns:a16="http://schemas.microsoft.com/office/drawing/2014/main" id="{FA0961DC-E2B5-A049-9616-1309FFCB9456}"/>
              </a:ext>
            </a:extLst>
          </p:cNvPr>
          <p:cNvSpPr>
            <a:spLocks noChangeShapeType="1"/>
          </p:cNvSpPr>
          <p:nvPr/>
        </p:nvSpPr>
        <p:spPr bwMode="auto">
          <a:xfrm>
            <a:off x="6847114" y="4645700"/>
            <a:ext cx="381000" cy="4572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Line 22">
            <a:extLst>
              <a:ext uri="{FF2B5EF4-FFF2-40B4-BE49-F238E27FC236}">
                <a16:creationId xmlns:a16="http://schemas.microsoft.com/office/drawing/2014/main" id="{7A1EB056-9645-9A42-8606-328E8B1EE658}"/>
              </a:ext>
            </a:extLst>
          </p:cNvPr>
          <p:cNvSpPr>
            <a:spLocks noChangeShapeType="1"/>
          </p:cNvSpPr>
          <p:nvPr/>
        </p:nvSpPr>
        <p:spPr bwMode="auto">
          <a:xfrm flipH="1">
            <a:off x="8218714" y="4645700"/>
            <a:ext cx="304800" cy="457200"/>
          </a:xfrm>
          <a:prstGeom prst="line">
            <a:avLst/>
          </a:prstGeom>
          <a:noFill/>
          <a:ln w="9525">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en-US" sz="2000" b="0" i="0" u="none" strike="noStrike" kern="1200" cap="none" spc="0" normalizeH="0" baseline="0" noProof="0">
              <a:ln>
                <a:noFill/>
              </a:ln>
              <a:solidFill>
                <a:srgbClr val="660066"/>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Rectangle 23">
            <a:extLst>
              <a:ext uri="{FF2B5EF4-FFF2-40B4-BE49-F238E27FC236}">
                <a16:creationId xmlns:a16="http://schemas.microsoft.com/office/drawing/2014/main" id="{E0F57A2C-D2B7-9343-A5BD-ACDD00D71CF3}"/>
              </a:ext>
            </a:extLst>
          </p:cNvPr>
          <p:cNvSpPr>
            <a:spLocks noChangeArrowheads="1"/>
          </p:cNvSpPr>
          <p:nvPr/>
        </p:nvSpPr>
        <p:spPr bwMode="auto">
          <a:xfrm>
            <a:off x="512860" y="2330212"/>
            <a:ext cx="5483788" cy="117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ASL =</a:t>
            </a:r>
            <a:r>
              <a:rPr kumimoji="1" lang="zh-CN" altLang="en-US"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1+2+3+4+5</a:t>
            </a:r>
            <a:r>
              <a:rPr kumimoji="1" lang="zh-CN" altLang="en-US"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 5</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         = 3</a:t>
            </a:r>
          </a:p>
        </p:txBody>
      </p:sp>
      <p:sp>
        <p:nvSpPr>
          <p:cNvPr id="25" name="Rectangle 24">
            <a:extLst>
              <a:ext uri="{FF2B5EF4-FFF2-40B4-BE49-F238E27FC236}">
                <a16:creationId xmlns:a16="http://schemas.microsoft.com/office/drawing/2014/main" id="{3844A413-28F8-FA43-A87A-BC22E44950E6}"/>
              </a:ext>
            </a:extLst>
          </p:cNvPr>
          <p:cNvSpPr>
            <a:spLocks noChangeArrowheads="1"/>
          </p:cNvSpPr>
          <p:nvPr/>
        </p:nvSpPr>
        <p:spPr bwMode="auto">
          <a:xfrm>
            <a:off x="512860" y="5175261"/>
            <a:ext cx="4571251" cy="117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隶书" panose="02010509060101010101" pitchFamily="49" charset="-122"/>
              </a:defRPr>
            </a:lvl1pPr>
            <a:lvl2pPr marL="742950" indent="-285750">
              <a:spcBef>
                <a:spcPct val="20000"/>
              </a:spcBef>
              <a:buClr>
                <a:srgbClr val="6699FF"/>
              </a:buClr>
              <a:buFont typeface="Wingdings" panose="05000000000000000000" pitchFamily="2" charset="2"/>
              <a:buChar char="«"/>
              <a:defRPr kumimoji="1" sz="2800">
                <a:solidFill>
                  <a:schemeClr val="tx1"/>
                </a:solidFill>
                <a:latin typeface="Arial" panose="020B0604020202020204" pitchFamily="34" charset="0"/>
                <a:ea typeface="隶书" panose="02010509060101010101" pitchFamily="49" charset="-122"/>
              </a:defRPr>
            </a:lvl2pPr>
            <a:lvl3pPr marL="1143000" indent="-228600">
              <a:spcBef>
                <a:spcPct val="20000"/>
              </a:spcBef>
              <a:buClr>
                <a:srgbClr val="FF3300"/>
              </a:buClr>
              <a:buFont typeface="Wingdings" panose="05000000000000000000" pitchFamily="2" charset="2"/>
              <a:buChar char="v"/>
              <a:defRPr kumimoji="1" sz="2400">
                <a:solidFill>
                  <a:schemeClr val="tx1"/>
                </a:solidFill>
                <a:latin typeface="Arial" panose="020B0604020202020204" pitchFamily="34" charset="0"/>
                <a:ea typeface="隶书" panose="02010509060101010101" pitchFamily="49" charset="-122"/>
              </a:defRPr>
            </a:lvl3pPr>
            <a:lvl4pPr marL="1600200" indent="-228600">
              <a:spcBef>
                <a:spcPct val="20000"/>
              </a:spcBef>
              <a:buClr>
                <a:srgbClr val="FF9900"/>
              </a:buClr>
              <a:buFont typeface="Wingdings" panose="05000000000000000000" pitchFamily="2" charset="2"/>
              <a:buChar char="l"/>
              <a:defRPr kumimoji="1" sz="2000">
                <a:solidFill>
                  <a:schemeClr val="tx1"/>
                </a:solidFill>
                <a:latin typeface="Arial" panose="020B0604020202020204" pitchFamily="34" charset="0"/>
                <a:ea typeface="隶书" panose="02010509060101010101" pitchFamily="49" charset="-122"/>
              </a:defRPr>
            </a:lvl4pPr>
            <a:lvl5pPr marL="2057400" indent="-228600">
              <a:spcBef>
                <a:spcPct val="20000"/>
              </a:spcBef>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5pPr>
            <a:lvl6pPr marL="25146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6pPr>
            <a:lvl7pPr marL="29718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7pPr>
            <a:lvl8pPr marL="34290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8pPr>
            <a:lvl9pPr marL="3886200" indent="-22860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Arial" panose="020B0604020202020204" pitchFamily="34" charset="0"/>
                <a:ea typeface="隶书" panose="02010509060101010101" pitchFamily="49" charset="-122"/>
              </a:defRPr>
            </a:lvl9p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ASL =</a:t>
            </a:r>
            <a:r>
              <a:rPr kumimoji="1" lang="zh-CN" altLang="en-US"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1+2+3+2+3</a:t>
            </a:r>
            <a:r>
              <a:rPr kumimoji="1" lang="zh-CN" altLang="en-US"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 5 </a:t>
            </a:r>
          </a:p>
          <a:p>
            <a:pPr marL="0" marR="0" lvl="0" indent="0" algn="l" defTabSz="914400" rtl="0" eaLnBrk="1" fontAlgn="base" latinLnBrk="0" hangingPunct="1">
              <a:lnSpc>
                <a:spcPct val="115000"/>
              </a:lnSpc>
              <a:spcBef>
                <a:spcPct val="0"/>
              </a:spcBef>
              <a:spcAft>
                <a:spcPct val="0"/>
              </a:spcAft>
              <a:buClrTx/>
              <a:buSzTx/>
              <a:buFontTx/>
              <a:buNone/>
              <a:tabLst/>
              <a:defRPr/>
            </a:pPr>
            <a:r>
              <a:rPr kumimoji="1" lang="en-US" altLang="zh-CN" b="0" i="0" u="none" strike="noStrike" kern="1200" cap="none" spc="0" normalizeH="0" baseline="0" noProof="0" dirty="0">
                <a:ln>
                  <a:noFill/>
                </a:ln>
                <a:solidFill>
                  <a:srgbClr val="CC3300"/>
                </a:solidFill>
                <a:effectLst/>
                <a:uLnTx/>
                <a:uFillTx/>
                <a:latin typeface="Times New Roman" panose="02020603050405020304" pitchFamily="18" charset="0"/>
                <a:ea typeface="SimHei" panose="02010609060101010101" pitchFamily="49" charset="-122"/>
                <a:cs typeface="Times New Roman" panose="02020603050405020304" pitchFamily="18" charset="0"/>
              </a:rPr>
              <a:t>             = 2.2</a:t>
            </a:r>
          </a:p>
        </p:txBody>
      </p:sp>
    </p:spTree>
    <p:extLst>
      <p:ext uri="{BB962C8B-B14F-4D97-AF65-F5344CB8AC3E}">
        <p14:creationId xmlns:p14="http://schemas.microsoft.com/office/powerpoint/2010/main" val="311207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childTnLst>
                          </p:cTn>
                        </p:par>
                        <p:par>
                          <p:cTn id="51" fill="hold">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up)">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iterate type="wd">
                                    <p:tmPct val="100000"/>
                                  </p:iterate>
                                  <p:childTnLst>
                                    <p:set>
                                      <p:cBhvr>
                                        <p:cTn id="58" dur="1" fill="hold">
                                          <p:stCondLst>
                                            <p:cond delay="0"/>
                                          </p:stCondLst>
                                        </p:cTn>
                                        <p:tgtEl>
                                          <p:spTgt spid="24"/>
                                        </p:tgtEl>
                                        <p:attrNameLst>
                                          <p:attrName>style.visibility</p:attrName>
                                        </p:attrNameLst>
                                      </p:cBhvr>
                                      <p:to>
                                        <p:strVal val="visible"/>
                                      </p:to>
                                    </p:set>
                                    <p:animEffect transition="in" filter="wipe(left)">
                                      <p:cBhvr>
                                        <p:cTn id="59" dur="3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5"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blinds(vertical)">
                                      <p:cBhvr>
                                        <p:cTn id="64" dur="500"/>
                                        <p:tgtEl>
                                          <p:spTgt spid="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up)">
                                      <p:cBhvr>
                                        <p:cTn id="74" dur="500"/>
                                        <p:tgtEl>
                                          <p:spTgt spid="20"/>
                                        </p:tgtEl>
                                      </p:cBhvr>
                                    </p:animEffect>
                                  </p:childTnLst>
                                </p:cTn>
                              </p:par>
                            </p:childTnLst>
                          </p:cTn>
                        </p:par>
                        <p:par>
                          <p:cTn id="75" fill="hold">
                            <p:stCondLst>
                              <p:cond delay="500"/>
                            </p:stCondLst>
                            <p:childTnLst>
                              <p:par>
                                <p:cTn id="76" presetID="2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up)">
                                      <p:cBhvr>
                                        <p:cTn id="78" dur="5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up)">
                                      <p:cBhvr>
                                        <p:cTn id="83" dur="500"/>
                                        <p:tgtEl>
                                          <p:spTgt spid="22"/>
                                        </p:tgtEl>
                                      </p:cBhvr>
                                    </p:animEffect>
                                  </p:childTnLst>
                                </p:cTn>
                              </p:par>
                            </p:childTnLst>
                          </p:cTn>
                        </p:par>
                        <p:par>
                          <p:cTn id="84" fill="hold">
                            <p:stCondLst>
                              <p:cond delay="500"/>
                            </p:stCondLst>
                            <p:childTnLst>
                              <p:par>
                                <p:cTn id="85" presetID="22" presetClass="entr" presetSubtype="1"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up)">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500"/>
                                        <p:tgtEl>
                                          <p:spTgt spid="21"/>
                                        </p:tgtEl>
                                      </p:cBhvr>
                                    </p:animEffect>
                                  </p:childTnLst>
                                </p:cTn>
                              </p:par>
                            </p:childTnLst>
                          </p:cTn>
                        </p:par>
                        <p:par>
                          <p:cTn id="93" fill="hold">
                            <p:stCondLst>
                              <p:cond delay="500"/>
                            </p:stCondLst>
                            <p:childTnLst>
                              <p:par>
                                <p:cTn id="94" presetID="22" presetClass="entr" presetSubtype="1"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up)">
                                      <p:cBhvr>
                                        <p:cTn id="96" dur="500"/>
                                        <p:tgtEl>
                                          <p:spTgt spid="16"/>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nodeType="click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up)">
                                      <p:cBhvr>
                                        <p:cTn id="101" dur="500"/>
                                        <p:tgtEl>
                                          <p:spTgt spid="23"/>
                                        </p:tgtEl>
                                      </p:cBhvr>
                                    </p:animEffect>
                                  </p:childTnLst>
                                </p:cTn>
                              </p:par>
                            </p:childTnLst>
                          </p:cTn>
                        </p:par>
                        <p:par>
                          <p:cTn id="102" fill="hold">
                            <p:stCondLst>
                              <p:cond delay="500"/>
                            </p:stCondLst>
                            <p:childTnLst>
                              <p:par>
                                <p:cTn id="103" presetID="22" presetClass="entr" presetSubtype="1" fill="hold" grpId="0" nodeType="after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wipe(up)">
                                      <p:cBhvr>
                                        <p:cTn id="105" dur="500"/>
                                        <p:tgtEl>
                                          <p:spTgt spid="17"/>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grpId="0" nodeType="clickEffect">
                                  <p:stCondLst>
                                    <p:cond delay="0"/>
                                  </p:stCondLst>
                                  <p:iterate type="wd">
                                    <p:tmPct val="100000"/>
                                  </p:iterate>
                                  <p:childTnLst>
                                    <p:set>
                                      <p:cBhvr>
                                        <p:cTn id="109" dur="1" fill="hold">
                                          <p:stCondLst>
                                            <p:cond delay="0"/>
                                          </p:stCondLst>
                                        </p:cTn>
                                        <p:tgtEl>
                                          <p:spTgt spid="25"/>
                                        </p:tgtEl>
                                        <p:attrNameLst>
                                          <p:attrName>style.visibility</p:attrName>
                                        </p:attrNameLst>
                                      </p:cBhvr>
                                      <p:to>
                                        <p:strVal val="visible"/>
                                      </p:to>
                                    </p:set>
                                    <p:animEffect transition="in" filter="wipe(left)">
                                      <p:cBhvr>
                                        <p:cTn id="110"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nimBg="1" autoUpdateAnimBg="0"/>
      <p:bldP spid="7" grpId="0" animBg="1" autoUpdateAnimBg="0"/>
      <p:bldP spid="8" grpId="0" animBg="1" autoUpdateAnimBg="0"/>
      <p:bldP spid="9" grpId="0" animBg="1" autoUpdateAnimBg="0"/>
      <p:bldP spid="10" grpId="0" animBg="1" autoUpdateAnimBg="0"/>
      <p:bldP spid="15" grpId="0" animBg="1" autoUpdateAnimBg="0"/>
      <p:bldP spid="16" grpId="0" animBg="1" autoUpdateAnimBg="0"/>
      <p:bldP spid="17" grpId="0" animBg="1" autoUpdateAnimBg="0"/>
      <p:bldP spid="18" grpId="0" animBg="1" autoUpdateAnimBg="0"/>
      <p:bldP spid="19" grpId="0" animBg="1" autoUpdateAnimBg="0"/>
      <p:bldP spid="24" grpId="0" autoUpdateAnimBg="0"/>
      <p:bldP spid="2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69272" y="2106591"/>
            <a:ext cx="9005455" cy="1568471"/>
          </a:xfrm>
          <a:prstGeom prst="rect">
            <a:avLst/>
          </a:prstGeom>
        </p:spPr>
        <p:txBody>
          <a:bodyPr/>
          <a:lstStyle/>
          <a:p>
            <a:pPr algn="ctr"/>
            <a:r>
              <a:rPr lang="zh-CN" altLang="en-US" sz="6000" dirty="0">
                <a:latin typeface="KaiTi" panose="02010609060101010101" pitchFamily="49" charset="-122"/>
                <a:ea typeface="KaiTi" panose="02010609060101010101" pitchFamily="49" charset="-122"/>
                <a:cs typeface="黑体" panose="02010609060101010101" pitchFamily="49" charset="-122"/>
              </a:rPr>
              <a:t>第九章 查找（</a:t>
            </a:r>
            <a:r>
              <a:rPr lang="en-US" altLang="zh-CN" sz="6000" dirty="0">
                <a:latin typeface="KaiTi" panose="02010609060101010101" pitchFamily="49" charset="-122"/>
                <a:ea typeface="KaiTi" panose="02010609060101010101" pitchFamily="49" charset="-122"/>
                <a:cs typeface="黑体" panose="02010609060101010101" pitchFamily="49" charset="-122"/>
              </a:rPr>
              <a:t>2</a:t>
            </a:r>
            <a:r>
              <a:rPr lang="zh-CN" altLang="en-US" sz="6000" dirty="0">
                <a:latin typeface="KaiTi" panose="02010609060101010101" pitchFamily="49" charset="-122"/>
                <a:ea typeface="KaiTi" panose="02010609060101010101" pitchFamily="49" charset="-122"/>
                <a:cs typeface="黑体" panose="02010609060101010101" pitchFamily="49" charset="-122"/>
              </a:rPr>
              <a:t>）</a:t>
            </a:r>
            <a:endParaRPr lang="zh-CN" altLang="en-US" sz="6000" b="0" dirty="0">
              <a:solidFill>
                <a:schemeClr val="tx1"/>
              </a:solidFill>
              <a:latin typeface="KaiTi" panose="02010609060101010101" pitchFamily="49" charset="-122"/>
              <a:ea typeface="KaiTi" panose="02010609060101010101" pitchFamily="49" charset="-122"/>
              <a:cs typeface="黑体" panose="02010609060101010101" pitchFamily="49" charset="-122"/>
            </a:endParaRPr>
          </a:p>
        </p:txBody>
      </p:sp>
      <p:sp>
        <p:nvSpPr>
          <p:cNvPr id="3" name="副标题 2"/>
          <p:cNvSpPr>
            <a:spLocks noGrp="1"/>
          </p:cNvSpPr>
          <p:nvPr>
            <p:ph type="subTitle" idx="4294967295"/>
          </p:nvPr>
        </p:nvSpPr>
        <p:spPr>
          <a:xfrm>
            <a:off x="647699" y="3681638"/>
            <a:ext cx="7848600" cy="1752600"/>
          </a:xfrm>
          <a:prstGeom prst="rect">
            <a:avLst/>
          </a:prstGeom>
        </p:spPr>
        <p:txBody>
          <a:bodyPr>
            <a:noAutofit/>
          </a:bodyPr>
          <a:lstStyle/>
          <a:p>
            <a:pPr marL="0" indent="0" algn="ctr">
              <a:buNone/>
            </a:pPr>
            <a:r>
              <a:rPr lang="zh-CN" altLang="en-US" sz="3600" dirty="0">
                <a:latin typeface="Times New Roman" panose="02020603050405020304" pitchFamily="18" charset="0"/>
                <a:ea typeface="华文楷体" panose="02010600040101010101" pitchFamily="2" charset="-122"/>
                <a:cs typeface="Times New Roman" panose="02020603050405020304" pitchFamily="18" charset="0"/>
              </a:rPr>
              <a:t>二叉查找树</a:t>
            </a:r>
            <a:br>
              <a:rPr lang="zh-CN" altLang="en-US" sz="3600" dirty="0">
                <a:latin typeface="Times New Roman" panose="02020603050405020304" pitchFamily="18" charset="0"/>
                <a:ea typeface="华文楷体" panose="02010600040101010101" pitchFamily="2" charset="-122"/>
                <a:cs typeface="Times New Roman" panose="02020603050405020304" pitchFamily="18" charset="0"/>
              </a:rPr>
            </a:br>
            <a:endParaRPr lang="en-US" altLang="en-US" sz="3600" dirty="0">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45</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平衡二叉树的定义</a:t>
            </a:r>
          </a:p>
        </p:txBody>
      </p:sp>
      <p:sp>
        <p:nvSpPr>
          <p:cNvPr id="5" name="内容占位符 2">
            <a:extLst>
              <a:ext uri="{FF2B5EF4-FFF2-40B4-BE49-F238E27FC236}">
                <a16:creationId xmlns:a16="http://schemas.microsoft.com/office/drawing/2014/main" id="{5D8CB430-9239-0944-801D-992D7650980F}"/>
              </a:ext>
            </a:extLst>
          </p:cNvPr>
          <p:cNvSpPr txBox="1">
            <a:spLocks/>
          </p:cNvSpPr>
          <p:nvPr/>
        </p:nvSpPr>
        <p:spPr>
          <a:xfrm>
            <a:off x="236188" y="1221114"/>
            <a:ext cx="8434858" cy="4740274"/>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5000"/>
              </a:lnSpc>
              <a:spcAft>
                <a:spcPts val="0"/>
              </a:spcAft>
              <a:buFont typeface="Wingdings" panose="05000000000000000000" pitchFamily="2" charset="2"/>
              <a:buNone/>
            </a:pP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Adelson-</a:t>
            </a:r>
            <a:r>
              <a:rPr lang="en-US" altLang="zh-CN" sz="2800" dirty="0" err="1">
                <a:latin typeface="Times New Roman" panose="02020603050405020304" pitchFamily="18" charset="0"/>
                <a:ea typeface="SimHei" panose="02010609060101010101" pitchFamily="49" charset="-122"/>
                <a:cs typeface="Times New Roman" panose="02020603050405020304" pitchFamily="18" charset="0"/>
              </a:rPr>
              <a:t>Velsky</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和</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Landis</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发明了一种</a:t>
            </a:r>
            <a:r>
              <a:rPr lang="en-US" altLang="zh-CN" sz="2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self-balancing</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 BST </a:t>
            </a:r>
            <a:br>
              <a:rPr lang="en-US" altLang="zh-CN" sz="2800" dirty="0">
                <a:latin typeface="Times New Roman" panose="02020603050405020304" pitchFamily="18" charset="0"/>
                <a:ea typeface="SimHei" panose="02010609060101010101" pitchFamily="49" charset="-122"/>
                <a:cs typeface="Times New Roman" panose="02020603050405020304" pitchFamily="18" charset="0"/>
              </a:rPr>
            </a:b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称作</a:t>
            </a:r>
            <a:r>
              <a:rPr lang="zh-CN" altLang="en-US" sz="2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平衡二叉树</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（或</a:t>
            </a:r>
            <a:r>
              <a:rPr lang="en-US" altLang="zh-CN" sz="2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AVL</a:t>
            </a:r>
            <a:r>
              <a:rPr lang="zh-CN" altLang="en-US" sz="2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树</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marL="0" indent="0" fontAlgn="auto">
              <a:lnSpc>
                <a:spcPct val="125000"/>
              </a:lnSpc>
              <a:spcAft>
                <a:spcPts val="0"/>
              </a:spcAft>
              <a:buFont typeface="Wingdings" panose="05000000000000000000" pitchFamily="2" charset="2"/>
              <a:buNone/>
            </a:pP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marL="0" indent="0" fontAlgn="auto">
              <a:lnSpc>
                <a:spcPct val="125000"/>
              </a:lnSpc>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定义：平衡因子</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(balance factor)</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lvl="1" fontAlgn="auto">
              <a:lnSpc>
                <a:spcPct val="125000"/>
              </a:lnSpc>
              <a:spcAft>
                <a:spcPts val="0"/>
              </a:spcAft>
            </a:pP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BF(x) = </a:t>
            </a:r>
            <a:r>
              <a:rPr lang="en-US" altLang="zh-CN" sz="24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400" baseline="-25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R</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 – </a:t>
            </a:r>
            <a:r>
              <a:rPr lang="en-US" altLang="zh-CN" sz="24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400" baseline="-25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L</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p>
          <a:p>
            <a:pPr lvl="2" fontAlgn="auto">
              <a:lnSpc>
                <a:spcPct val="125000"/>
              </a:lnSpc>
              <a:spcAft>
                <a:spcPts val="0"/>
              </a:spcAft>
            </a:pPr>
            <a:r>
              <a:rPr lang="en-US" altLang="zh-CN" sz="2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000" baseline="-25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R</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r>
              <a:rPr lang="en-US" altLang="zh-CN" sz="20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节点</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的右子树的高度</a:t>
            </a:r>
            <a:endParaRPr lang="en-US" altLang="zh-CN" sz="2000" dirty="0">
              <a:latin typeface="Times New Roman" panose="02020603050405020304" pitchFamily="18" charset="0"/>
              <a:ea typeface="SimHei" panose="02010609060101010101" pitchFamily="49" charset="-122"/>
              <a:cs typeface="Times New Roman" panose="02020603050405020304" pitchFamily="18" charset="0"/>
            </a:endParaRPr>
          </a:p>
          <a:p>
            <a:pPr lvl="2" fontAlgn="auto">
              <a:lnSpc>
                <a:spcPct val="125000"/>
              </a:lnSpc>
              <a:spcAft>
                <a:spcPts val="0"/>
              </a:spcAft>
            </a:pPr>
            <a:r>
              <a:rPr lang="en-US" altLang="zh-CN" sz="2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000" baseline="-25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L</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r>
              <a:rPr lang="en-US" altLang="zh-CN" sz="20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节点</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的左子树的高度</a:t>
            </a:r>
            <a:endParaRPr lang="en-US" altLang="zh-CN" sz="2000" dirty="0">
              <a:latin typeface="Times New Roman" panose="02020603050405020304" pitchFamily="18" charset="0"/>
              <a:ea typeface="SimHei" panose="02010609060101010101" pitchFamily="49" charset="-122"/>
              <a:cs typeface="Times New Roman" panose="02020603050405020304" pitchFamily="18" charset="0"/>
            </a:endParaRPr>
          </a:p>
          <a:p>
            <a:pPr lvl="1" fontAlgn="auto">
              <a:lnSpc>
                <a:spcPct val="125000"/>
              </a:lnSpc>
              <a:spcAft>
                <a:spcPts val="0"/>
              </a:spcAft>
            </a:pPr>
            <a:r>
              <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BF(x) ∈ {-1,0,1}</a:t>
            </a:r>
          </a:p>
          <a:p>
            <a:pPr marL="457200" lvl="1" indent="0" fontAlgn="auto">
              <a:lnSpc>
                <a:spcPct val="125000"/>
              </a:lnSpc>
              <a:spcAft>
                <a:spcPts val="0"/>
              </a:spcAft>
              <a:buFont typeface="Wingdings" panose="05000000000000000000" pitchFamily="2" charset="2"/>
              <a:buNone/>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a:t>
            </a:r>
            <a:r>
              <a:rPr lang="en-US" altLang="zh-CN"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a:t>
            </a:r>
            <a:r>
              <a:rPr lang="zh-CN" altLang="en-US"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是</a:t>
            </a:r>
            <a:r>
              <a:rPr lang="zh-CN" altLang="en-US" sz="24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平衡的</a:t>
            </a:r>
            <a:r>
              <a:rPr lang="en-US" altLang="zh-CN" sz="2400" b="1"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(balanced)</a:t>
            </a:r>
            <a:r>
              <a:rPr lang="en-US" altLang="zh-CN"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endParaRPr lang="zh-CN" altLang="en-US"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椭圆 5">
            <a:extLst>
              <a:ext uri="{FF2B5EF4-FFF2-40B4-BE49-F238E27FC236}">
                <a16:creationId xmlns:a16="http://schemas.microsoft.com/office/drawing/2014/main" id="{560F1876-7178-7442-A427-BEBB15AD125C}"/>
              </a:ext>
            </a:extLst>
          </p:cNvPr>
          <p:cNvSpPr/>
          <p:nvPr/>
        </p:nvSpPr>
        <p:spPr bwMode="auto">
          <a:xfrm>
            <a:off x="7009612" y="3378655"/>
            <a:ext cx="409575" cy="425192"/>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等腰三角形 4">
            <a:extLst>
              <a:ext uri="{FF2B5EF4-FFF2-40B4-BE49-F238E27FC236}">
                <a16:creationId xmlns:a16="http://schemas.microsoft.com/office/drawing/2014/main" id="{EB5C84F3-2EF9-6B46-8F59-F122A38C9408}"/>
              </a:ext>
            </a:extLst>
          </p:cNvPr>
          <p:cNvSpPr/>
          <p:nvPr/>
        </p:nvSpPr>
        <p:spPr bwMode="auto">
          <a:xfrm>
            <a:off x="7419187" y="4327199"/>
            <a:ext cx="361183" cy="799134"/>
          </a:xfrm>
          <a:prstGeom prst="triangle">
            <a:avLst/>
          </a:prstGeom>
          <a:no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等腰三角形 6">
            <a:extLst>
              <a:ext uri="{FF2B5EF4-FFF2-40B4-BE49-F238E27FC236}">
                <a16:creationId xmlns:a16="http://schemas.microsoft.com/office/drawing/2014/main" id="{1CC2BF06-590C-7547-9985-96B29414075A}"/>
              </a:ext>
            </a:extLst>
          </p:cNvPr>
          <p:cNvSpPr/>
          <p:nvPr/>
        </p:nvSpPr>
        <p:spPr bwMode="auto">
          <a:xfrm>
            <a:off x="6510515" y="4536750"/>
            <a:ext cx="585788" cy="799134"/>
          </a:xfrm>
          <a:prstGeom prst="triangl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9" name="直接连接符 8">
            <a:extLst>
              <a:ext uri="{FF2B5EF4-FFF2-40B4-BE49-F238E27FC236}">
                <a16:creationId xmlns:a16="http://schemas.microsoft.com/office/drawing/2014/main" id="{E520E352-B9ED-6246-8B91-9CBD1E8C41DE}"/>
              </a:ext>
            </a:extLst>
          </p:cNvPr>
          <p:cNvCxnSpPr>
            <a:cxnSpLocks/>
            <a:stCxn id="8" idx="0"/>
            <a:endCxn id="6" idx="3"/>
          </p:cNvCxnSpPr>
          <p:nvPr/>
        </p:nvCxnSpPr>
        <p:spPr bwMode="auto">
          <a:xfrm flipV="1">
            <a:off x="6803409" y="3741579"/>
            <a:ext cx="266184" cy="79517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10">
            <a:extLst>
              <a:ext uri="{FF2B5EF4-FFF2-40B4-BE49-F238E27FC236}">
                <a16:creationId xmlns:a16="http://schemas.microsoft.com/office/drawing/2014/main" id="{B04AB763-C5B0-9C4D-A6A6-E5323E839D72}"/>
              </a:ext>
            </a:extLst>
          </p:cNvPr>
          <p:cNvCxnSpPr>
            <a:cxnSpLocks/>
            <a:stCxn id="7" idx="0"/>
            <a:endCxn id="6" idx="5"/>
          </p:cNvCxnSpPr>
          <p:nvPr/>
        </p:nvCxnSpPr>
        <p:spPr bwMode="auto">
          <a:xfrm flipH="1" flipV="1">
            <a:off x="7359206" y="3741579"/>
            <a:ext cx="240573" cy="58562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右大括号 10">
            <a:extLst>
              <a:ext uri="{FF2B5EF4-FFF2-40B4-BE49-F238E27FC236}">
                <a16:creationId xmlns:a16="http://schemas.microsoft.com/office/drawing/2014/main" id="{7EED499A-EE6F-4046-956E-B3038F21E496}"/>
              </a:ext>
            </a:extLst>
          </p:cNvPr>
          <p:cNvSpPr/>
          <p:nvPr/>
        </p:nvSpPr>
        <p:spPr bwMode="auto">
          <a:xfrm>
            <a:off x="7840351" y="4436909"/>
            <a:ext cx="361183" cy="602658"/>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左大括号 11">
            <a:extLst>
              <a:ext uri="{FF2B5EF4-FFF2-40B4-BE49-F238E27FC236}">
                <a16:creationId xmlns:a16="http://schemas.microsoft.com/office/drawing/2014/main" id="{B5172EDE-57E9-A34F-BE1D-137E9556B1CA}"/>
              </a:ext>
            </a:extLst>
          </p:cNvPr>
          <p:cNvSpPr/>
          <p:nvPr/>
        </p:nvSpPr>
        <p:spPr bwMode="auto">
          <a:xfrm>
            <a:off x="5959951" y="4536749"/>
            <a:ext cx="523853" cy="679747"/>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3" name="文本框 12">
            <a:extLst>
              <a:ext uri="{FF2B5EF4-FFF2-40B4-BE49-F238E27FC236}">
                <a16:creationId xmlns:a16="http://schemas.microsoft.com/office/drawing/2014/main" id="{5CE7951F-D2EC-4442-8901-87C71A8511AC}"/>
              </a:ext>
            </a:extLst>
          </p:cNvPr>
          <p:cNvSpPr txBox="1"/>
          <p:nvPr/>
        </p:nvSpPr>
        <p:spPr>
          <a:xfrm>
            <a:off x="8261515" y="4452289"/>
            <a:ext cx="971056" cy="523220"/>
          </a:xfrm>
          <a:prstGeom prst="rect">
            <a:avLst/>
          </a:prstGeom>
          <a:noFill/>
        </p:spPr>
        <p:txBody>
          <a:bodyPr wrap="square">
            <a:spAutoFit/>
          </a:bodyPr>
          <a:lstStyle/>
          <a:p>
            <a:r>
              <a:rPr lang="en-US" altLang="zh-CN" sz="28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baseline="-25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R</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 </a:t>
            </a:r>
            <a:endParaRPr lang="zh-CN" altLang="en-US" sz="2800" dirty="0">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4" name="文本框 13">
            <a:extLst>
              <a:ext uri="{FF2B5EF4-FFF2-40B4-BE49-F238E27FC236}">
                <a16:creationId xmlns:a16="http://schemas.microsoft.com/office/drawing/2014/main" id="{A72A6294-0C77-1A44-9D5E-BFAF96C7B673}"/>
              </a:ext>
            </a:extLst>
          </p:cNvPr>
          <p:cNvSpPr txBox="1"/>
          <p:nvPr/>
        </p:nvSpPr>
        <p:spPr>
          <a:xfrm>
            <a:off x="4972695" y="4603113"/>
            <a:ext cx="966420" cy="523220"/>
          </a:xfrm>
          <a:prstGeom prst="rect">
            <a:avLst/>
          </a:prstGeom>
          <a:noFill/>
        </p:spPr>
        <p:txBody>
          <a:bodyPr wrap="square">
            <a:spAutoFit/>
          </a:bodyPr>
          <a:lstStyle/>
          <a:p>
            <a:r>
              <a:rPr lang="en-US" altLang="zh-CN" sz="28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baseline="-25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L</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 </a:t>
            </a:r>
            <a:endParaRPr lang="zh-CN" altLang="en-US" sz="28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13132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blinds(horizontal)">
                                      <p:cBhvr>
                                        <p:cTn id="7" dur="500"/>
                                        <p:tgtEl>
                                          <p:spTgt spid="5">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blinds(horizontal)">
                                      <p:cBhvr>
                                        <p:cTn id="10" dur="500"/>
                                        <p:tgtEl>
                                          <p:spTgt spid="5">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blinds(horizontal)">
                                      <p:cBhvr>
                                        <p:cTn id="13" dur="500"/>
                                        <p:tgtEl>
                                          <p:spTgt spid="5">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5" end="5"/>
                                            </p:txEl>
                                          </p:spTgt>
                                        </p:tgtEl>
                                        <p:attrNameLst>
                                          <p:attrName>style.visibility</p:attrName>
                                        </p:attrNameLst>
                                      </p:cBhvr>
                                      <p:to>
                                        <p:strVal val="visible"/>
                                      </p:to>
                                    </p:set>
                                    <p:animEffect transition="in" filter="blinds(horizontal)">
                                      <p:cBhvr>
                                        <p:cTn id="16" dur="500"/>
                                        <p:tgtEl>
                                          <p:spTgt spid="5">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blinds(horizontal)">
                                      <p:cBhvr>
                                        <p:cTn id="21" dur="500"/>
                                        <p:tgtEl>
                                          <p:spTgt spid="5">
                                            <p:txEl>
                                              <p:pRg st="6" end="6"/>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blinds(horizontal)">
                                      <p:cBhvr>
                                        <p:cTn id="24"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46</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平衡二叉树的定义</a:t>
            </a:r>
          </a:p>
        </p:txBody>
      </p:sp>
      <p:sp>
        <p:nvSpPr>
          <p:cNvPr id="5" name="内容占位符 2">
            <a:extLst>
              <a:ext uri="{FF2B5EF4-FFF2-40B4-BE49-F238E27FC236}">
                <a16:creationId xmlns:a16="http://schemas.microsoft.com/office/drawing/2014/main" id="{D0F56CA3-5AB9-1941-8475-A8E7FDF680B6}"/>
              </a:ext>
            </a:extLst>
          </p:cNvPr>
          <p:cNvSpPr txBox="1">
            <a:spLocks/>
          </p:cNvSpPr>
          <p:nvPr/>
        </p:nvSpPr>
        <p:spPr>
          <a:xfrm>
            <a:off x="601884" y="1105138"/>
            <a:ext cx="8287472" cy="1523998"/>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如果排序二叉树</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的所有顶点都是平衡的（也就是说说有的平衡因子都是在</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-1,0,1</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中）那么</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称作</a:t>
            </a:r>
            <a:r>
              <a:rPr lang="zh-CN" altLang="en-US" sz="2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平衡二叉树</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p>
        </p:txBody>
      </p:sp>
      <p:grpSp>
        <p:nvGrpSpPr>
          <p:cNvPr id="6" name="组合 5">
            <a:extLst>
              <a:ext uri="{FF2B5EF4-FFF2-40B4-BE49-F238E27FC236}">
                <a16:creationId xmlns:a16="http://schemas.microsoft.com/office/drawing/2014/main" id="{433EED83-A171-E847-9388-C0C698B56259}"/>
              </a:ext>
            </a:extLst>
          </p:cNvPr>
          <p:cNvGrpSpPr/>
          <p:nvPr/>
        </p:nvGrpSpPr>
        <p:grpSpPr>
          <a:xfrm>
            <a:off x="1351003" y="3128963"/>
            <a:ext cx="2373658" cy="2225416"/>
            <a:chOff x="1343026" y="3357563"/>
            <a:chExt cx="2373658" cy="2225416"/>
          </a:xfrm>
        </p:grpSpPr>
        <p:sp>
          <p:nvSpPr>
            <p:cNvPr id="7" name="椭圆 6">
              <a:extLst>
                <a:ext uri="{FF2B5EF4-FFF2-40B4-BE49-F238E27FC236}">
                  <a16:creationId xmlns:a16="http://schemas.microsoft.com/office/drawing/2014/main" id="{BA83DAF8-4FE1-5F45-A81D-540BA1CA9776}"/>
                </a:ext>
              </a:extLst>
            </p:cNvPr>
            <p:cNvSpPr/>
            <p:nvPr/>
          </p:nvSpPr>
          <p:spPr bwMode="auto">
            <a:xfrm>
              <a:off x="2740371" y="3357563"/>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椭圆 7">
              <a:extLst>
                <a:ext uri="{FF2B5EF4-FFF2-40B4-BE49-F238E27FC236}">
                  <a16:creationId xmlns:a16="http://schemas.microsoft.com/office/drawing/2014/main" id="{DD64A6BD-5FDD-1244-BD83-8A696EA491A3}"/>
                </a:ext>
              </a:extLst>
            </p:cNvPr>
            <p:cNvSpPr/>
            <p:nvPr/>
          </p:nvSpPr>
          <p:spPr bwMode="auto">
            <a:xfrm>
              <a:off x="2145059" y="3952875"/>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6CF7F923-EEDA-6A41-948F-E39C59DBF76C}"/>
                </a:ext>
              </a:extLst>
            </p:cNvPr>
            <p:cNvSpPr/>
            <p:nvPr/>
          </p:nvSpPr>
          <p:spPr bwMode="auto">
            <a:xfrm>
              <a:off x="3307109" y="3952875"/>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椭圆 9">
              <a:extLst>
                <a:ext uri="{FF2B5EF4-FFF2-40B4-BE49-F238E27FC236}">
                  <a16:creationId xmlns:a16="http://schemas.microsoft.com/office/drawing/2014/main" id="{8EC6ECC7-BE41-3849-AB62-A1C0A8EBF4BC}"/>
                </a:ext>
              </a:extLst>
            </p:cNvPr>
            <p:cNvSpPr/>
            <p:nvPr/>
          </p:nvSpPr>
          <p:spPr bwMode="auto">
            <a:xfrm>
              <a:off x="1735484" y="4529138"/>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椭圆 10">
              <a:extLst>
                <a:ext uri="{FF2B5EF4-FFF2-40B4-BE49-F238E27FC236}">
                  <a16:creationId xmlns:a16="http://schemas.microsoft.com/office/drawing/2014/main" id="{6266A460-6E5A-6F4B-878C-E2A45EA0FCB8}"/>
                </a:ext>
              </a:extLst>
            </p:cNvPr>
            <p:cNvSpPr/>
            <p:nvPr/>
          </p:nvSpPr>
          <p:spPr bwMode="auto">
            <a:xfrm>
              <a:off x="1343026" y="5181600"/>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椭圆 11">
              <a:extLst>
                <a:ext uri="{FF2B5EF4-FFF2-40B4-BE49-F238E27FC236}">
                  <a16:creationId xmlns:a16="http://schemas.microsoft.com/office/drawing/2014/main" id="{F523E30D-10FA-9045-8361-6081B9F2219C}"/>
                </a:ext>
              </a:extLst>
            </p:cNvPr>
            <p:cNvSpPr/>
            <p:nvPr/>
          </p:nvSpPr>
          <p:spPr bwMode="auto">
            <a:xfrm>
              <a:off x="2554634" y="4548852"/>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3" name="直接连接符 10">
              <a:extLst>
                <a:ext uri="{FF2B5EF4-FFF2-40B4-BE49-F238E27FC236}">
                  <a16:creationId xmlns:a16="http://schemas.microsoft.com/office/drawing/2014/main" id="{493146F4-5A45-DA4A-83F4-8F23B8EB09BA}"/>
                </a:ext>
              </a:extLst>
            </p:cNvPr>
            <p:cNvCxnSpPr>
              <a:stCxn id="11" idx="0"/>
              <a:endCxn id="10" idx="3"/>
            </p:cNvCxnSpPr>
            <p:nvPr/>
          </p:nvCxnSpPr>
          <p:spPr bwMode="auto">
            <a:xfrm flipV="1">
              <a:off x="1547814" y="4871736"/>
              <a:ext cx="247651" cy="30986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1">
              <a:extLst>
                <a:ext uri="{FF2B5EF4-FFF2-40B4-BE49-F238E27FC236}">
                  <a16:creationId xmlns:a16="http://schemas.microsoft.com/office/drawing/2014/main" id="{BB6E3AF6-5376-0A4A-9F40-9E5C82C7B68F}"/>
                </a:ext>
              </a:extLst>
            </p:cNvPr>
            <p:cNvCxnSpPr>
              <a:stCxn id="10" idx="0"/>
              <a:endCxn id="8" idx="3"/>
            </p:cNvCxnSpPr>
            <p:nvPr/>
          </p:nvCxnSpPr>
          <p:spPr bwMode="auto">
            <a:xfrm flipV="1">
              <a:off x="1940272" y="4295473"/>
              <a:ext cx="264768" cy="23366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5">
              <a:extLst>
                <a:ext uri="{FF2B5EF4-FFF2-40B4-BE49-F238E27FC236}">
                  <a16:creationId xmlns:a16="http://schemas.microsoft.com/office/drawing/2014/main" id="{1B081432-2BB8-FC47-896F-01567A221664}"/>
                </a:ext>
              </a:extLst>
            </p:cNvPr>
            <p:cNvCxnSpPr>
              <a:stCxn id="12" idx="0"/>
              <a:endCxn id="8" idx="5"/>
            </p:cNvCxnSpPr>
            <p:nvPr/>
          </p:nvCxnSpPr>
          <p:spPr bwMode="auto">
            <a:xfrm flipH="1" flipV="1">
              <a:off x="2494653" y="4295473"/>
              <a:ext cx="264769" cy="25337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6">
              <a:extLst>
                <a:ext uri="{FF2B5EF4-FFF2-40B4-BE49-F238E27FC236}">
                  <a16:creationId xmlns:a16="http://schemas.microsoft.com/office/drawing/2014/main" id="{550E60EC-CAF4-CF4A-8958-E00531A6E2AC}"/>
                </a:ext>
              </a:extLst>
            </p:cNvPr>
            <p:cNvCxnSpPr>
              <a:stCxn id="7" idx="5"/>
              <a:endCxn id="9" idx="0"/>
            </p:cNvCxnSpPr>
            <p:nvPr/>
          </p:nvCxnSpPr>
          <p:spPr bwMode="auto">
            <a:xfrm>
              <a:off x="3089965" y="3700161"/>
              <a:ext cx="421932" cy="25271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7">
              <a:extLst>
                <a:ext uri="{FF2B5EF4-FFF2-40B4-BE49-F238E27FC236}">
                  <a16:creationId xmlns:a16="http://schemas.microsoft.com/office/drawing/2014/main" id="{C680D7AD-0194-024D-BAD2-8B1862C056D5}"/>
                </a:ext>
              </a:extLst>
            </p:cNvPr>
            <p:cNvCxnSpPr>
              <a:stCxn id="8" idx="0"/>
              <a:endCxn id="7" idx="3"/>
            </p:cNvCxnSpPr>
            <p:nvPr/>
          </p:nvCxnSpPr>
          <p:spPr bwMode="auto">
            <a:xfrm flipV="1">
              <a:off x="2349847" y="3700161"/>
              <a:ext cx="450505" cy="25271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8" name="组合 17">
            <a:extLst>
              <a:ext uri="{FF2B5EF4-FFF2-40B4-BE49-F238E27FC236}">
                <a16:creationId xmlns:a16="http://schemas.microsoft.com/office/drawing/2014/main" id="{68B99131-7054-3A48-B41F-1151638EDD8A}"/>
              </a:ext>
            </a:extLst>
          </p:cNvPr>
          <p:cNvGrpSpPr/>
          <p:nvPr/>
        </p:nvGrpSpPr>
        <p:grpSpPr>
          <a:xfrm>
            <a:off x="5118140" y="3183580"/>
            <a:ext cx="2719386" cy="2225416"/>
            <a:chOff x="5110163" y="3412180"/>
            <a:chExt cx="2719386" cy="2225416"/>
          </a:xfrm>
        </p:grpSpPr>
        <p:sp>
          <p:nvSpPr>
            <p:cNvPr id="19" name="椭圆 18">
              <a:extLst>
                <a:ext uri="{FF2B5EF4-FFF2-40B4-BE49-F238E27FC236}">
                  <a16:creationId xmlns:a16="http://schemas.microsoft.com/office/drawing/2014/main" id="{8A9A3AB0-27F9-1D4A-BC9A-D2F8FF46C85D}"/>
                </a:ext>
              </a:extLst>
            </p:cNvPr>
            <p:cNvSpPr/>
            <p:nvPr/>
          </p:nvSpPr>
          <p:spPr bwMode="auto">
            <a:xfrm>
              <a:off x="6507508" y="3412180"/>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椭圆 19">
              <a:extLst>
                <a:ext uri="{FF2B5EF4-FFF2-40B4-BE49-F238E27FC236}">
                  <a16:creationId xmlns:a16="http://schemas.microsoft.com/office/drawing/2014/main" id="{07787538-A3E9-FC44-A06F-5217C9200103}"/>
                </a:ext>
              </a:extLst>
            </p:cNvPr>
            <p:cNvSpPr/>
            <p:nvPr/>
          </p:nvSpPr>
          <p:spPr bwMode="auto">
            <a:xfrm>
              <a:off x="5912196" y="4007492"/>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椭圆 20">
              <a:extLst>
                <a:ext uri="{FF2B5EF4-FFF2-40B4-BE49-F238E27FC236}">
                  <a16:creationId xmlns:a16="http://schemas.microsoft.com/office/drawing/2014/main" id="{610EC52D-460A-FF49-BCC4-A8DE8F21908D}"/>
                </a:ext>
              </a:extLst>
            </p:cNvPr>
            <p:cNvSpPr/>
            <p:nvPr/>
          </p:nvSpPr>
          <p:spPr bwMode="auto">
            <a:xfrm>
              <a:off x="7074246" y="4007492"/>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椭圆 21">
              <a:extLst>
                <a:ext uri="{FF2B5EF4-FFF2-40B4-BE49-F238E27FC236}">
                  <a16:creationId xmlns:a16="http://schemas.microsoft.com/office/drawing/2014/main" id="{91DE7ACF-89E8-724C-80C0-591D453040DB}"/>
                </a:ext>
              </a:extLst>
            </p:cNvPr>
            <p:cNvSpPr/>
            <p:nvPr/>
          </p:nvSpPr>
          <p:spPr bwMode="auto">
            <a:xfrm>
              <a:off x="5502621" y="4583755"/>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椭圆 22">
              <a:extLst>
                <a:ext uri="{FF2B5EF4-FFF2-40B4-BE49-F238E27FC236}">
                  <a16:creationId xmlns:a16="http://schemas.microsoft.com/office/drawing/2014/main" id="{872F462E-253F-A24E-B20C-EE6B588E5594}"/>
                </a:ext>
              </a:extLst>
            </p:cNvPr>
            <p:cNvSpPr/>
            <p:nvPr/>
          </p:nvSpPr>
          <p:spPr bwMode="auto">
            <a:xfrm>
              <a:off x="5110163" y="5236217"/>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椭圆 23">
              <a:extLst>
                <a:ext uri="{FF2B5EF4-FFF2-40B4-BE49-F238E27FC236}">
                  <a16:creationId xmlns:a16="http://schemas.microsoft.com/office/drawing/2014/main" id="{E008D4A0-2F6E-424E-A481-766BC049A4C4}"/>
                </a:ext>
              </a:extLst>
            </p:cNvPr>
            <p:cNvSpPr/>
            <p:nvPr/>
          </p:nvSpPr>
          <p:spPr bwMode="auto">
            <a:xfrm>
              <a:off x="6321771" y="4603469"/>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5" name="直接连接符 31">
              <a:extLst>
                <a:ext uri="{FF2B5EF4-FFF2-40B4-BE49-F238E27FC236}">
                  <a16:creationId xmlns:a16="http://schemas.microsoft.com/office/drawing/2014/main" id="{D3CC4646-8498-BE4C-94C4-DF656294A815}"/>
                </a:ext>
              </a:extLst>
            </p:cNvPr>
            <p:cNvCxnSpPr>
              <a:cxnSpLocks/>
              <a:stCxn id="23" idx="0"/>
              <a:endCxn id="22" idx="3"/>
            </p:cNvCxnSpPr>
            <p:nvPr/>
          </p:nvCxnSpPr>
          <p:spPr bwMode="auto">
            <a:xfrm flipV="1">
              <a:off x="5314951" y="4926353"/>
              <a:ext cx="247651" cy="30986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32">
              <a:extLst>
                <a:ext uri="{FF2B5EF4-FFF2-40B4-BE49-F238E27FC236}">
                  <a16:creationId xmlns:a16="http://schemas.microsoft.com/office/drawing/2014/main" id="{FB3BB46E-81B3-7849-BF7F-05BFFD9DAABD}"/>
                </a:ext>
              </a:extLst>
            </p:cNvPr>
            <p:cNvCxnSpPr>
              <a:cxnSpLocks/>
              <a:stCxn id="22" idx="0"/>
              <a:endCxn id="20" idx="3"/>
            </p:cNvCxnSpPr>
            <p:nvPr/>
          </p:nvCxnSpPr>
          <p:spPr bwMode="auto">
            <a:xfrm flipV="1">
              <a:off x="5707409" y="4350090"/>
              <a:ext cx="264768" cy="23366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33">
              <a:extLst>
                <a:ext uri="{FF2B5EF4-FFF2-40B4-BE49-F238E27FC236}">
                  <a16:creationId xmlns:a16="http://schemas.microsoft.com/office/drawing/2014/main" id="{0A023F24-5946-024E-BCD9-0A84151D58B9}"/>
                </a:ext>
              </a:extLst>
            </p:cNvPr>
            <p:cNvCxnSpPr>
              <a:cxnSpLocks/>
              <a:stCxn id="24" idx="0"/>
              <a:endCxn id="20" idx="5"/>
            </p:cNvCxnSpPr>
            <p:nvPr/>
          </p:nvCxnSpPr>
          <p:spPr bwMode="auto">
            <a:xfrm flipH="1" flipV="1">
              <a:off x="6261790" y="4350090"/>
              <a:ext cx="264769" cy="25337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34">
              <a:extLst>
                <a:ext uri="{FF2B5EF4-FFF2-40B4-BE49-F238E27FC236}">
                  <a16:creationId xmlns:a16="http://schemas.microsoft.com/office/drawing/2014/main" id="{84F5AEB8-9F25-E040-8461-43E57483783A}"/>
                </a:ext>
              </a:extLst>
            </p:cNvPr>
            <p:cNvCxnSpPr>
              <a:cxnSpLocks/>
              <a:stCxn id="19" idx="5"/>
              <a:endCxn id="21" idx="0"/>
            </p:cNvCxnSpPr>
            <p:nvPr/>
          </p:nvCxnSpPr>
          <p:spPr bwMode="auto">
            <a:xfrm>
              <a:off x="6857102" y="3754778"/>
              <a:ext cx="421932" cy="25271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35">
              <a:extLst>
                <a:ext uri="{FF2B5EF4-FFF2-40B4-BE49-F238E27FC236}">
                  <a16:creationId xmlns:a16="http://schemas.microsoft.com/office/drawing/2014/main" id="{AA36EEBE-92E2-F14B-8B3E-429AD7EB60A9}"/>
                </a:ext>
              </a:extLst>
            </p:cNvPr>
            <p:cNvCxnSpPr>
              <a:cxnSpLocks/>
              <a:stCxn id="20" idx="0"/>
              <a:endCxn id="19" idx="3"/>
            </p:cNvCxnSpPr>
            <p:nvPr/>
          </p:nvCxnSpPr>
          <p:spPr bwMode="auto">
            <a:xfrm flipV="1">
              <a:off x="6116984" y="3754778"/>
              <a:ext cx="450505" cy="25271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椭圆 29">
              <a:extLst>
                <a:ext uri="{FF2B5EF4-FFF2-40B4-BE49-F238E27FC236}">
                  <a16:creationId xmlns:a16="http://schemas.microsoft.com/office/drawing/2014/main" id="{7A010E7F-677F-034D-9BFB-52C28CC68A85}"/>
                </a:ext>
              </a:extLst>
            </p:cNvPr>
            <p:cNvSpPr/>
            <p:nvPr/>
          </p:nvSpPr>
          <p:spPr bwMode="auto">
            <a:xfrm>
              <a:off x="7419974" y="4603469"/>
              <a:ext cx="409575" cy="401379"/>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1" name="直接连接符 38">
              <a:extLst>
                <a:ext uri="{FF2B5EF4-FFF2-40B4-BE49-F238E27FC236}">
                  <a16:creationId xmlns:a16="http://schemas.microsoft.com/office/drawing/2014/main" id="{A904801D-1AC7-0F43-BDD1-16E82A9C55F2}"/>
                </a:ext>
              </a:extLst>
            </p:cNvPr>
            <p:cNvCxnSpPr>
              <a:cxnSpLocks/>
              <a:stCxn id="30" idx="0"/>
              <a:endCxn id="21" idx="5"/>
            </p:cNvCxnSpPr>
            <p:nvPr/>
          </p:nvCxnSpPr>
          <p:spPr bwMode="auto">
            <a:xfrm flipH="1" flipV="1">
              <a:off x="7423840" y="4350090"/>
              <a:ext cx="200922" cy="25337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2" name="文本框 31">
            <a:extLst>
              <a:ext uri="{FF2B5EF4-FFF2-40B4-BE49-F238E27FC236}">
                <a16:creationId xmlns:a16="http://schemas.microsoft.com/office/drawing/2014/main" id="{79FA2BCD-9B4C-2A40-B88F-BE29334FD5D5}"/>
              </a:ext>
            </a:extLst>
          </p:cNvPr>
          <p:cNvSpPr txBox="1"/>
          <p:nvPr/>
        </p:nvSpPr>
        <p:spPr>
          <a:xfrm>
            <a:off x="2389228" y="2829939"/>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33" name="组合 32">
            <a:extLst>
              <a:ext uri="{FF2B5EF4-FFF2-40B4-BE49-F238E27FC236}">
                <a16:creationId xmlns:a16="http://schemas.microsoft.com/office/drawing/2014/main" id="{AA3FE43E-7EC8-A14B-94E5-81FD9C7A4093}"/>
              </a:ext>
            </a:extLst>
          </p:cNvPr>
          <p:cNvGrpSpPr/>
          <p:nvPr/>
        </p:nvGrpSpPr>
        <p:grpSpPr>
          <a:xfrm>
            <a:off x="4863346" y="2910162"/>
            <a:ext cx="3383755" cy="2257238"/>
            <a:chOff x="4855369" y="3138762"/>
            <a:chExt cx="3383755" cy="2257238"/>
          </a:xfrm>
        </p:grpSpPr>
        <p:sp>
          <p:nvSpPr>
            <p:cNvPr id="34" name="文本框 33">
              <a:extLst>
                <a:ext uri="{FF2B5EF4-FFF2-40B4-BE49-F238E27FC236}">
                  <a16:creationId xmlns:a16="http://schemas.microsoft.com/office/drawing/2014/main" id="{5654A039-F551-9B46-A6F5-F75905A60887}"/>
                </a:ext>
              </a:extLst>
            </p:cNvPr>
            <p:cNvSpPr txBox="1"/>
            <p:nvPr/>
          </p:nvSpPr>
          <p:spPr>
            <a:xfrm>
              <a:off x="4855369" y="5026668"/>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0</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5" name="文本框 34">
              <a:extLst>
                <a:ext uri="{FF2B5EF4-FFF2-40B4-BE49-F238E27FC236}">
                  <a16:creationId xmlns:a16="http://schemas.microsoft.com/office/drawing/2014/main" id="{5D204634-BC06-B94C-8DDA-B2F06A3EA2C2}"/>
                </a:ext>
              </a:extLst>
            </p:cNvPr>
            <p:cNvSpPr txBox="1"/>
            <p:nvPr/>
          </p:nvSpPr>
          <p:spPr>
            <a:xfrm>
              <a:off x="5237852" y="4353864"/>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-1</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6" name="文本框 35">
              <a:extLst>
                <a:ext uri="{FF2B5EF4-FFF2-40B4-BE49-F238E27FC236}">
                  <a16:creationId xmlns:a16="http://schemas.microsoft.com/office/drawing/2014/main" id="{C0A50050-8109-7648-B153-20EB1E667396}"/>
                </a:ext>
              </a:extLst>
            </p:cNvPr>
            <p:cNvSpPr txBox="1"/>
            <p:nvPr/>
          </p:nvSpPr>
          <p:spPr>
            <a:xfrm>
              <a:off x="6556099" y="4344472"/>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0</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7" name="文本框 36">
              <a:extLst>
                <a:ext uri="{FF2B5EF4-FFF2-40B4-BE49-F238E27FC236}">
                  <a16:creationId xmlns:a16="http://schemas.microsoft.com/office/drawing/2014/main" id="{6BAE65AE-03F4-F649-9EF3-80C4E28CB766}"/>
                </a:ext>
              </a:extLst>
            </p:cNvPr>
            <p:cNvSpPr txBox="1"/>
            <p:nvPr/>
          </p:nvSpPr>
          <p:spPr>
            <a:xfrm>
              <a:off x="7829549" y="4434826"/>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0</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8" name="文本框 37">
              <a:extLst>
                <a:ext uri="{FF2B5EF4-FFF2-40B4-BE49-F238E27FC236}">
                  <a16:creationId xmlns:a16="http://schemas.microsoft.com/office/drawing/2014/main" id="{858CF2B7-B6A6-6248-BB05-B2705AD03409}"/>
                </a:ext>
              </a:extLst>
            </p:cNvPr>
            <p:cNvSpPr txBox="1"/>
            <p:nvPr/>
          </p:nvSpPr>
          <p:spPr>
            <a:xfrm>
              <a:off x="7419974" y="3838849"/>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1</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9" name="文本框 38">
              <a:extLst>
                <a:ext uri="{FF2B5EF4-FFF2-40B4-BE49-F238E27FC236}">
                  <a16:creationId xmlns:a16="http://schemas.microsoft.com/office/drawing/2014/main" id="{5583BBC7-22F8-4940-B3EF-C2C9A0B2AC2F}"/>
                </a:ext>
              </a:extLst>
            </p:cNvPr>
            <p:cNvSpPr txBox="1"/>
            <p:nvPr/>
          </p:nvSpPr>
          <p:spPr>
            <a:xfrm>
              <a:off x="5739333" y="3705994"/>
              <a:ext cx="409575" cy="369332"/>
            </a:xfrm>
            <a:prstGeom prst="rect">
              <a:avLst/>
            </a:prstGeom>
            <a:noFill/>
          </p:spPr>
          <p:txBody>
            <a:bodyPr wrap="square">
              <a:spAutoFit/>
            </a:bodyPr>
            <a:lstStyle/>
            <a:p>
              <a:r>
                <a:rPr lang="en-US" altLang="zh-CN"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-1</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0" name="文本框 39">
              <a:extLst>
                <a:ext uri="{FF2B5EF4-FFF2-40B4-BE49-F238E27FC236}">
                  <a16:creationId xmlns:a16="http://schemas.microsoft.com/office/drawing/2014/main" id="{5F8BC7E8-48A6-744F-827A-6E41113BA62E}"/>
                </a:ext>
              </a:extLst>
            </p:cNvPr>
            <p:cNvSpPr txBox="1"/>
            <p:nvPr/>
          </p:nvSpPr>
          <p:spPr>
            <a:xfrm>
              <a:off x="6281735" y="3138762"/>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-1</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grpSp>
      <p:sp>
        <p:nvSpPr>
          <p:cNvPr id="41" name="乘号 50">
            <a:extLst>
              <a:ext uri="{FF2B5EF4-FFF2-40B4-BE49-F238E27FC236}">
                <a16:creationId xmlns:a16="http://schemas.microsoft.com/office/drawing/2014/main" id="{3D006215-8160-A84A-A610-97AEAE90A9D5}"/>
              </a:ext>
            </a:extLst>
          </p:cNvPr>
          <p:cNvSpPr/>
          <p:nvPr/>
        </p:nvSpPr>
        <p:spPr bwMode="auto">
          <a:xfrm>
            <a:off x="2791210" y="4899004"/>
            <a:ext cx="289087" cy="744666"/>
          </a:xfrm>
          <a:prstGeom prst="mathMultiply">
            <a:avLst>
              <a:gd name="adj1" fmla="val 11472"/>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2" name="任意多边形: 形状 51">
            <a:extLst>
              <a:ext uri="{FF2B5EF4-FFF2-40B4-BE49-F238E27FC236}">
                <a16:creationId xmlns:a16="http://schemas.microsoft.com/office/drawing/2014/main" id="{61DD26A0-359A-0140-8C55-80998EDB4022}"/>
              </a:ext>
            </a:extLst>
          </p:cNvPr>
          <p:cNvSpPr/>
          <p:nvPr/>
        </p:nvSpPr>
        <p:spPr bwMode="auto">
          <a:xfrm>
            <a:off x="6515485" y="5114563"/>
            <a:ext cx="711546" cy="402291"/>
          </a:xfrm>
          <a:custGeom>
            <a:avLst/>
            <a:gdLst>
              <a:gd name="connsiteX0" fmla="*/ 0 w 952500"/>
              <a:gd name="connsiteY0" fmla="*/ 381000 h 781050"/>
              <a:gd name="connsiteX1" fmla="*/ 404812 w 952500"/>
              <a:gd name="connsiteY1" fmla="*/ 781050 h 781050"/>
              <a:gd name="connsiteX2" fmla="*/ 952500 w 952500"/>
              <a:gd name="connsiteY2" fmla="*/ 57150 h 781050"/>
              <a:gd name="connsiteX3" fmla="*/ 885825 w 952500"/>
              <a:gd name="connsiteY3" fmla="*/ 0 h 781050"/>
              <a:gd name="connsiteX4" fmla="*/ 404812 w 952500"/>
              <a:gd name="connsiteY4" fmla="*/ 657225 h 781050"/>
              <a:gd name="connsiteX5" fmla="*/ 61912 w 952500"/>
              <a:gd name="connsiteY5" fmla="*/ 314325 h 781050"/>
              <a:gd name="connsiteX6" fmla="*/ 0 w 952500"/>
              <a:gd name="connsiteY6" fmla="*/ 38100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00" h="781050">
                <a:moveTo>
                  <a:pt x="0" y="381000"/>
                </a:moveTo>
                <a:lnTo>
                  <a:pt x="404812" y="781050"/>
                </a:lnTo>
                <a:lnTo>
                  <a:pt x="952500" y="57150"/>
                </a:lnTo>
                <a:lnTo>
                  <a:pt x="885825" y="0"/>
                </a:lnTo>
                <a:lnTo>
                  <a:pt x="404812" y="657225"/>
                </a:lnTo>
                <a:lnTo>
                  <a:pt x="61912" y="314325"/>
                </a:lnTo>
                <a:lnTo>
                  <a:pt x="0" y="381000"/>
                </a:lnTo>
                <a:close/>
              </a:path>
            </a:pathLst>
          </a:cu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5644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heel(1)">
                                      <p:cBhvr>
                                        <p:cTn id="12" dur="20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randombar(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heel(1)">
                                      <p:cBhvr>
                                        <p:cTn id="22"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1" grpId="0" animBg="1"/>
      <p:bldP spid="4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47</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平衡二叉树的一个重要性质</a:t>
            </a:r>
          </a:p>
        </p:txBody>
      </p:sp>
      <p:sp>
        <p:nvSpPr>
          <p:cNvPr id="5" name="内容占位符 2">
            <a:extLst>
              <a:ext uri="{FF2B5EF4-FFF2-40B4-BE49-F238E27FC236}">
                <a16:creationId xmlns:a16="http://schemas.microsoft.com/office/drawing/2014/main" id="{A87BE055-75A2-C846-A169-61D4C805D477}"/>
              </a:ext>
            </a:extLst>
          </p:cNvPr>
          <p:cNvSpPr txBox="1">
            <a:spLocks/>
          </p:cNvSpPr>
          <p:nvPr/>
        </p:nvSpPr>
        <p:spPr>
          <a:xfrm>
            <a:off x="628650" y="839270"/>
            <a:ext cx="7886700" cy="1104900"/>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定理：如果树</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是</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个节点的平衡二叉树。那么它的深度</a:t>
            </a:r>
            <a:r>
              <a:rPr lang="en-US" altLang="zh-CN" sz="28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h=O(log n)</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marL="0" indent="0" fontAlgn="auto">
              <a:spcAft>
                <a:spcPts val="0"/>
              </a:spcAft>
              <a:buFont typeface="Wingdings" panose="05000000000000000000" pitchFamily="2" charset="2"/>
              <a:buNone/>
            </a:pPr>
            <a:endParaRPr lang="zh-CN" altLang="en-US" sz="2800" dirty="0">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内容占位符 2">
            <a:extLst>
              <a:ext uri="{FF2B5EF4-FFF2-40B4-BE49-F238E27FC236}">
                <a16:creationId xmlns:a16="http://schemas.microsoft.com/office/drawing/2014/main" id="{679381A8-6C2A-4445-83AF-B8AAB2E862FE}"/>
              </a:ext>
            </a:extLst>
          </p:cNvPr>
          <p:cNvSpPr txBox="1">
            <a:spLocks/>
          </p:cNvSpPr>
          <p:nvPr/>
        </p:nvSpPr>
        <p:spPr bwMode="auto">
          <a:xfrm>
            <a:off x="376177" y="1815649"/>
            <a:ext cx="8391646" cy="3678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6699FF"/>
              </a:buClr>
              <a:buFont typeface="Wingdings" panose="05000000000000000000" pitchFamily="2" charset="2"/>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FF3300"/>
              </a:buClr>
              <a:buFont typeface="Wingdings" panose="05000000000000000000" pitchFamily="2" charset="2"/>
              <a:buChar char="v"/>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FF9900"/>
              </a:buClr>
              <a:buFont typeface="Wingdings" panose="05000000000000000000" pitchFamily="2" charset="2"/>
              <a:buChar char="l"/>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u"/>
              <a:defRPr kumimoji="1" sz="2000">
                <a:solidFill>
                  <a:schemeClr val="tx1"/>
                </a:solidFill>
                <a:latin typeface="+mn-lt"/>
                <a:ea typeface="+mn-ea"/>
              </a:defRPr>
            </a:lvl5pPr>
            <a:lvl6pPr marL="2514600" indent="-228600" algn="l" rtl="0" fontAlgn="base">
              <a:spcBef>
                <a:spcPct val="20000"/>
              </a:spcBef>
              <a:spcAft>
                <a:spcPct val="0"/>
              </a:spcAft>
              <a:buClr>
                <a:schemeClr val="tx2"/>
              </a:buClr>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tx2"/>
              </a:buClr>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tx2"/>
              </a:buClr>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tx2"/>
              </a:buClr>
              <a:buFont typeface="Wingdings" pitchFamily="2" charset="2"/>
              <a:buChar char="u"/>
              <a:defRPr kumimoji="1" sz="2000">
                <a:solidFill>
                  <a:schemeClr val="tx1"/>
                </a:solidFill>
                <a:latin typeface="+mn-lt"/>
                <a:ea typeface="+mn-ea"/>
              </a:defRPr>
            </a:lvl9pPr>
          </a:lstStyle>
          <a:p>
            <a:pPr marL="0" indent="0">
              <a:lnSpc>
                <a:spcPct val="150000"/>
              </a:lnSpc>
              <a:buFontTx/>
              <a:buNone/>
            </a:pP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证明：</a:t>
            </a:r>
            <a:r>
              <a:rPr lang="en-US" altLang="zh-CN"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设</a:t>
            </a:r>
            <a:r>
              <a:rPr lang="en-US" altLang="zh-CN"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h</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表示</a:t>
            </a:r>
            <a:r>
              <a:rPr lang="en-US" altLang="zh-CN"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深度为</a:t>
            </a:r>
            <a:r>
              <a:rPr lang="en-US" altLang="zh-CN"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h</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的平衡二叉树最少包含多少个节点。</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 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a:t>
            </a:r>
            <a:r>
              <a:rPr lang="en-US" altLang="zh-CN" sz="2800" kern="0" dirty="0">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h-1</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a:t>
            </a:r>
          </a:p>
          <a:p>
            <a:pPr marL="0" indent="0">
              <a:lnSpc>
                <a:spcPct val="150000"/>
              </a:lnSpc>
              <a:buFontTx/>
              <a:buNone/>
            </a:pPr>
            <a:r>
              <a:rPr lang="en-US" altLang="zh-CN" sz="2800" kern="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即</a:t>
            </a:r>
            <a:r>
              <a:rPr lang="zh-CN" altLang="en-US" sz="2800" kern="0" dirty="0">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  (N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h-1</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 (N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a:t>
            </a:r>
          </a:p>
          <a:p>
            <a:pPr marL="0" indent="0">
              <a:lnSpc>
                <a:spcPct val="150000"/>
              </a:lnSpc>
              <a:buFontTx/>
              <a:buNone/>
            </a:pPr>
            <a:r>
              <a:rPr lang="en-US" altLang="zh-CN" sz="2800" kern="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记</a:t>
            </a:r>
            <a:r>
              <a:rPr lang="zh-CN" altLang="en-US" sz="2800" kern="0" dirty="0">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。则</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=3,A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h-1</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zh-CN" altLang="en-US"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endParaRPr>
          </a:p>
          <a:p>
            <a:pPr marL="0" indent="0">
              <a:lnSpc>
                <a:spcPct val="150000"/>
              </a:lnSpc>
              <a:buFontTx/>
              <a:buNone/>
            </a:pP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2800" kern="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所以</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F</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zh-CN" altLang="en-US"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a:t>
            </a:r>
            <a:r>
              <a:rPr lang="el-GR"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Φ</a:t>
            </a: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/5</a:t>
            </a: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    </a:t>
            </a:r>
            <a:r>
              <a:rPr lang="el-GR" altLang="zh-CN" sz="2800" kern="0" dirty="0">
                <a:solidFill>
                  <a:schemeClr val="accent3">
                    <a:lumMod val="50000"/>
                  </a:schemeClr>
                </a:solidFill>
                <a:latin typeface="Times New Roman" panose="02020603050405020304" pitchFamily="18" charset="0"/>
                <a:ea typeface="SimHei" panose="02010609060101010101" pitchFamily="49" charset="-122"/>
                <a:cs typeface="Times New Roman" panose="02020603050405020304" pitchFamily="18" charset="0"/>
              </a:rPr>
              <a:t>Φ</a:t>
            </a:r>
            <a:r>
              <a:rPr lang="en-US" altLang="zh-CN" sz="2800" kern="0" dirty="0">
                <a:solidFill>
                  <a:schemeClr val="accent3">
                    <a:lumMod val="50000"/>
                  </a:schemeClr>
                </a:solidFill>
                <a:latin typeface="Times New Roman" panose="02020603050405020304" pitchFamily="18" charset="0"/>
                <a:ea typeface="SimHei" panose="02010609060101010101" pitchFamily="49" charset="-122"/>
                <a:cs typeface="Times New Roman" panose="02020603050405020304" pitchFamily="18" charset="0"/>
              </a:rPr>
              <a:t>=(1+5</a:t>
            </a:r>
            <a:r>
              <a:rPr lang="en-US" altLang="zh-CN" sz="2800" kern="0" baseline="30000" dirty="0">
                <a:solidFill>
                  <a:schemeClr val="accent3">
                    <a:lumMod val="50000"/>
                  </a:schemeClr>
                </a:solidFill>
                <a:latin typeface="Times New Roman" panose="02020603050405020304" pitchFamily="18" charset="0"/>
                <a:ea typeface="SimHei" panose="02010609060101010101" pitchFamily="49" charset="-122"/>
                <a:cs typeface="Times New Roman" panose="02020603050405020304" pitchFamily="18" charset="0"/>
              </a:rPr>
              <a:t>1/2</a:t>
            </a:r>
            <a:r>
              <a:rPr lang="en-US" altLang="zh-CN" sz="2800" kern="0" dirty="0">
                <a:solidFill>
                  <a:schemeClr val="accent3">
                    <a:lumMod val="50000"/>
                  </a:schemeClr>
                </a:solidFill>
                <a:latin typeface="Times New Roman" panose="02020603050405020304" pitchFamily="18" charset="0"/>
                <a:ea typeface="SimHei" panose="02010609060101010101" pitchFamily="49" charset="-122"/>
                <a:cs typeface="Times New Roman" panose="02020603050405020304" pitchFamily="18" charset="0"/>
              </a:rPr>
              <a:t>)/2</a:t>
            </a:r>
          </a:p>
          <a:p>
            <a:pPr marL="0" indent="0">
              <a:lnSpc>
                <a:spcPct val="150000"/>
              </a:lnSpc>
              <a:buFontTx/>
              <a:buNone/>
            </a:pP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n+2≥N</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+2 ≥</a:t>
            </a:r>
            <a:r>
              <a:rPr lang="el-GR"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800" kern="0" baseline="-25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a:t>
            </a:r>
            <a:r>
              <a:rPr lang="el-GR"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Φ</a:t>
            </a: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/5</a:t>
            </a: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1/2</a:t>
            </a:r>
          </a:p>
          <a:p>
            <a:pPr marL="0" indent="0">
              <a:lnSpc>
                <a:spcPct val="150000"/>
              </a:lnSpc>
              <a:buFontTx/>
              <a:buNone/>
            </a:pP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r>
              <a:rPr lang="el-GR"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Φ</a:t>
            </a: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h+2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 5</a:t>
            </a:r>
            <a:r>
              <a:rPr lang="en-US" altLang="zh-CN" sz="2800" kern="0" baseline="30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1/2</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(n+2)   </a:t>
            </a:r>
            <a:r>
              <a:rPr lang="en-US" altLang="zh-CN"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h = O(log(n)).</a:t>
            </a:r>
            <a:endParaRPr lang="zh-CN" altLang="en-US" sz="2800" kern="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29202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平衡二叉树的基本操作</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48</a:t>
            </a:fld>
            <a:endParaRPr kumimoji="1" lang="zh-CN" altLang="en-US" dirty="0"/>
          </a:p>
        </p:txBody>
      </p:sp>
      <p:sp>
        <p:nvSpPr>
          <p:cNvPr id="2" name="内容占位符 1">
            <a:extLst>
              <a:ext uri="{FF2B5EF4-FFF2-40B4-BE49-F238E27FC236}">
                <a16:creationId xmlns:a16="http://schemas.microsoft.com/office/drawing/2014/main" id="{96F5AB99-ADF8-834A-8A4C-5F00C7321C7A}"/>
              </a:ext>
            </a:extLst>
          </p:cNvPr>
          <p:cNvSpPr>
            <a:spLocks noGrp="1"/>
          </p:cNvSpPr>
          <p:nvPr>
            <p:ph sz="quarter" idx="13"/>
          </p:nvPr>
        </p:nvSpPr>
        <p:spPr/>
        <p:txBody>
          <a:bodyPr/>
          <a:lstStyle/>
          <a:p>
            <a:pPr fontAlgn="auto">
              <a:lnSpc>
                <a:spcPct val="150000"/>
              </a:lnSpc>
              <a:spcAft>
                <a:spcPts val="0"/>
              </a:spcAft>
            </a:pPr>
            <a:r>
              <a:rPr lang="zh-CN" altLang="en-US" sz="2800" dirty="0"/>
              <a:t>查询 </a:t>
            </a:r>
            <a:r>
              <a:rPr lang="en-US" altLang="zh-CN" sz="2800" b="1" dirty="0">
                <a:solidFill>
                  <a:schemeClr val="tx2">
                    <a:lumMod val="75000"/>
                  </a:schemeClr>
                </a:solidFill>
              </a:rPr>
              <a:t>Lookup(int key)</a:t>
            </a:r>
          </a:p>
          <a:p>
            <a:pPr lvl="1" fontAlgn="auto">
              <a:lnSpc>
                <a:spcPct val="150000"/>
              </a:lnSpc>
              <a:spcAft>
                <a:spcPts val="0"/>
              </a:spcAft>
            </a:pPr>
            <a:r>
              <a:rPr lang="zh-CN" altLang="en-US" dirty="0"/>
              <a:t>与排序二叉树一致。复杂度为</a:t>
            </a:r>
            <a:r>
              <a:rPr lang="en-US" altLang="zh-CN" dirty="0"/>
              <a:t>O(log n)</a:t>
            </a:r>
          </a:p>
          <a:p>
            <a:pPr fontAlgn="auto">
              <a:lnSpc>
                <a:spcPct val="150000"/>
              </a:lnSpc>
              <a:spcBef>
                <a:spcPts val="1800"/>
              </a:spcBef>
              <a:spcAft>
                <a:spcPts val="0"/>
              </a:spcAft>
            </a:pPr>
            <a:r>
              <a:rPr lang="zh-CN" altLang="en-US" sz="2800" dirty="0"/>
              <a:t>插入</a:t>
            </a:r>
            <a:r>
              <a:rPr lang="en-US" altLang="zh-CN" sz="2800" b="1" dirty="0">
                <a:solidFill>
                  <a:schemeClr val="tx2">
                    <a:lumMod val="75000"/>
                  </a:schemeClr>
                </a:solidFill>
              </a:rPr>
              <a:t>Insert(int key)</a:t>
            </a:r>
          </a:p>
          <a:p>
            <a:pPr lvl="1" fontAlgn="auto">
              <a:lnSpc>
                <a:spcPct val="150000"/>
              </a:lnSpc>
              <a:spcAft>
                <a:spcPts val="0"/>
              </a:spcAft>
            </a:pPr>
            <a:r>
              <a:rPr lang="zh-CN" altLang="en-US" dirty="0">
                <a:solidFill>
                  <a:srgbClr val="FF0000"/>
                </a:solidFill>
              </a:rPr>
              <a:t>插入以后，平衡因子会发生变化。</a:t>
            </a:r>
            <a:endParaRPr lang="en-US" altLang="zh-CN" dirty="0">
              <a:solidFill>
                <a:srgbClr val="FF0000"/>
              </a:solidFill>
            </a:endParaRPr>
          </a:p>
          <a:p>
            <a:pPr lvl="1" fontAlgn="auto">
              <a:lnSpc>
                <a:spcPct val="150000"/>
              </a:lnSpc>
              <a:spcAft>
                <a:spcPts val="0"/>
              </a:spcAft>
            </a:pPr>
            <a:r>
              <a:rPr lang="zh-CN" altLang="en-US" dirty="0"/>
              <a:t>需要</a:t>
            </a:r>
            <a:r>
              <a:rPr lang="zh-CN" altLang="en-US" dirty="0">
                <a:solidFill>
                  <a:srgbClr val="9933FF"/>
                </a:solidFill>
              </a:rPr>
              <a:t>重新调整</a:t>
            </a:r>
            <a:r>
              <a:rPr lang="en-US" altLang="zh-CN" dirty="0"/>
              <a:t>(</a:t>
            </a:r>
            <a:r>
              <a:rPr lang="en-US" altLang="zh-CN" dirty="0">
                <a:solidFill>
                  <a:srgbClr val="9933FF"/>
                </a:solidFill>
              </a:rPr>
              <a:t>re-balancing</a:t>
            </a:r>
            <a:r>
              <a:rPr lang="en-US" altLang="zh-CN" dirty="0"/>
              <a:t>)</a:t>
            </a:r>
          </a:p>
          <a:p>
            <a:pPr fontAlgn="auto">
              <a:lnSpc>
                <a:spcPct val="150000"/>
              </a:lnSpc>
              <a:spcBef>
                <a:spcPts val="1800"/>
              </a:spcBef>
              <a:spcAft>
                <a:spcPts val="0"/>
              </a:spcAft>
            </a:pPr>
            <a:r>
              <a:rPr lang="zh-CN" altLang="en-US" sz="2800" dirty="0"/>
              <a:t>删除</a:t>
            </a:r>
            <a:r>
              <a:rPr lang="en-US" altLang="zh-CN" sz="2800" b="1" dirty="0">
                <a:solidFill>
                  <a:schemeClr val="tx2">
                    <a:lumMod val="75000"/>
                  </a:schemeClr>
                </a:solidFill>
              </a:rPr>
              <a:t>delete(int key)</a:t>
            </a:r>
          </a:p>
          <a:p>
            <a:pPr lvl="1" fontAlgn="auto">
              <a:lnSpc>
                <a:spcPct val="150000"/>
              </a:lnSpc>
              <a:spcAft>
                <a:spcPts val="0"/>
              </a:spcAft>
            </a:pPr>
            <a:r>
              <a:rPr lang="zh-CN" altLang="en-US" dirty="0">
                <a:solidFill>
                  <a:srgbClr val="FF0000"/>
                </a:solidFill>
              </a:rPr>
              <a:t>删除以后，平衡因子会发生变化</a:t>
            </a:r>
            <a:r>
              <a:rPr lang="zh-CN" altLang="en-US" dirty="0"/>
              <a:t>。</a:t>
            </a:r>
            <a:endParaRPr lang="en-US" altLang="zh-CN" dirty="0"/>
          </a:p>
          <a:p>
            <a:pPr lvl="1" fontAlgn="auto">
              <a:lnSpc>
                <a:spcPct val="150000"/>
              </a:lnSpc>
              <a:spcAft>
                <a:spcPts val="0"/>
              </a:spcAft>
            </a:pPr>
            <a:r>
              <a:rPr lang="zh-CN" altLang="en-US" dirty="0"/>
              <a:t>需要</a:t>
            </a:r>
            <a:r>
              <a:rPr lang="zh-CN" altLang="en-US" dirty="0">
                <a:solidFill>
                  <a:srgbClr val="9933FF"/>
                </a:solidFill>
              </a:rPr>
              <a:t>重新调整</a:t>
            </a:r>
            <a:r>
              <a:rPr lang="en-US" altLang="zh-CN" dirty="0"/>
              <a:t>(</a:t>
            </a:r>
            <a:r>
              <a:rPr lang="en-US" altLang="zh-CN" dirty="0">
                <a:solidFill>
                  <a:srgbClr val="9933FF"/>
                </a:solidFill>
              </a:rPr>
              <a:t>re-balancing</a:t>
            </a:r>
            <a:r>
              <a:rPr lang="en-US" altLang="zh-CN" dirty="0"/>
              <a:t>)</a:t>
            </a:r>
            <a:endParaRPr lang="zh-CN" altLang="en-US" dirty="0"/>
          </a:p>
        </p:txBody>
      </p:sp>
      <p:sp>
        <p:nvSpPr>
          <p:cNvPr id="5" name="内容占位符 2">
            <a:extLst>
              <a:ext uri="{FF2B5EF4-FFF2-40B4-BE49-F238E27FC236}">
                <a16:creationId xmlns:a16="http://schemas.microsoft.com/office/drawing/2014/main" id="{C2CCC755-A20C-864D-9A32-3B92EE619336}"/>
              </a:ext>
            </a:extLst>
          </p:cNvPr>
          <p:cNvSpPr txBox="1">
            <a:spLocks/>
          </p:cNvSpPr>
          <p:nvPr/>
        </p:nvSpPr>
        <p:spPr>
          <a:xfrm>
            <a:off x="628650" y="846024"/>
            <a:ext cx="7886700" cy="5674519"/>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50000"/>
              </a:lnSpc>
              <a:spcAft>
                <a:spcPts val="0"/>
              </a:spcAft>
            </a:pP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138867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49</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平衡二叉树的基本操作</a:t>
            </a:r>
          </a:p>
        </p:txBody>
      </p:sp>
      <p:sp>
        <p:nvSpPr>
          <p:cNvPr id="5" name="内容占位符 2">
            <a:extLst>
              <a:ext uri="{FF2B5EF4-FFF2-40B4-BE49-F238E27FC236}">
                <a16:creationId xmlns:a16="http://schemas.microsoft.com/office/drawing/2014/main" id="{5AAAA1DF-C823-C847-99EE-28A880389617}"/>
              </a:ext>
            </a:extLst>
          </p:cNvPr>
          <p:cNvSpPr txBox="1">
            <a:spLocks/>
          </p:cNvSpPr>
          <p:nvPr/>
        </p:nvSpPr>
        <p:spPr>
          <a:xfrm>
            <a:off x="940202" y="1053239"/>
            <a:ext cx="7479237" cy="825500"/>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例</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插入和删除后平衡性可能被破坏</a:t>
            </a:r>
          </a:p>
        </p:txBody>
      </p:sp>
      <p:sp>
        <p:nvSpPr>
          <p:cNvPr id="6" name="文本框 5">
            <a:extLst>
              <a:ext uri="{FF2B5EF4-FFF2-40B4-BE49-F238E27FC236}">
                <a16:creationId xmlns:a16="http://schemas.microsoft.com/office/drawing/2014/main" id="{7DF10DEB-86A9-3A48-A9A8-E5DBFDD735F7}"/>
              </a:ext>
            </a:extLst>
          </p:cNvPr>
          <p:cNvSpPr txBox="1"/>
          <p:nvPr/>
        </p:nvSpPr>
        <p:spPr>
          <a:xfrm>
            <a:off x="525505" y="5340650"/>
            <a:ext cx="3877985" cy="830997"/>
          </a:xfrm>
          <a:prstGeom prst="rect">
            <a:avLst/>
          </a:prstGeom>
          <a:noFill/>
        </p:spPr>
        <p:txBody>
          <a:bodyPr wrap="none" rtlCol="0">
            <a:spAutoFit/>
          </a:bodyPr>
          <a:lstStyle/>
          <a:p>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按排序二叉树的方式插入后</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可能存在节点不再平衡 </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endParaRPr lang="zh-CN" altLang="en-US" sz="2400" dirty="0">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7" name="组合 6">
            <a:extLst>
              <a:ext uri="{FF2B5EF4-FFF2-40B4-BE49-F238E27FC236}">
                <a16:creationId xmlns:a16="http://schemas.microsoft.com/office/drawing/2014/main" id="{683A34A1-6D47-2A40-BE66-B7570288957D}"/>
              </a:ext>
            </a:extLst>
          </p:cNvPr>
          <p:cNvGrpSpPr/>
          <p:nvPr/>
        </p:nvGrpSpPr>
        <p:grpSpPr>
          <a:xfrm>
            <a:off x="1079851" y="1994952"/>
            <a:ext cx="2793600" cy="3264017"/>
            <a:chOff x="1125259" y="2252952"/>
            <a:chExt cx="2793600" cy="3264017"/>
          </a:xfrm>
        </p:grpSpPr>
        <p:sp>
          <p:nvSpPr>
            <p:cNvPr id="8" name="椭圆 7">
              <a:extLst>
                <a:ext uri="{FF2B5EF4-FFF2-40B4-BE49-F238E27FC236}">
                  <a16:creationId xmlns:a16="http://schemas.microsoft.com/office/drawing/2014/main" id="{9A935EC5-C0AB-AB49-A823-C6514A51BB8C}"/>
                </a:ext>
              </a:extLst>
            </p:cNvPr>
            <p:cNvSpPr/>
            <p:nvPr/>
          </p:nvSpPr>
          <p:spPr bwMode="auto">
            <a:xfrm>
              <a:off x="2725935" y="247038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30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C219E3AD-2B0A-A84B-8A94-BFF9D1210743}"/>
                </a:ext>
              </a:extLst>
            </p:cNvPr>
            <p:cNvSpPr/>
            <p:nvPr/>
          </p:nvSpPr>
          <p:spPr bwMode="auto">
            <a:xfrm>
              <a:off x="2106458" y="41169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椭圆 9">
              <a:extLst>
                <a:ext uri="{FF2B5EF4-FFF2-40B4-BE49-F238E27FC236}">
                  <a16:creationId xmlns:a16="http://schemas.microsoft.com/office/drawing/2014/main" id="{ACB9D40A-CD99-7440-9289-314D3A125BE0}"/>
                </a:ext>
              </a:extLst>
            </p:cNvPr>
            <p:cNvSpPr/>
            <p:nvPr/>
          </p:nvSpPr>
          <p:spPr bwMode="auto">
            <a:xfrm>
              <a:off x="1446963" y="328825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椭圆 10">
              <a:extLst>
                <a:ext uri="{FF2B5EF4-FFF2-40B4-BE49-F238E27FC236}">
                  <a16:creationId xmlns:a16="http://schemas.microsoft.com/office/drawing/2014/main" id="{AC7C2C7E-4CB5-DF42-AC18-D431B3E8F02B}"/>
                </a:ext>
              </a:extLst>
            </p:cNvPr>
            <p:cNvSpPr/>
            <p:nvPr/>
          </p:nvSpPr>
          <p:spPr bwMode="auto">
            <a:xfrm>
              <a:off x="3403929" y="328825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50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椭圆 11">
              <a:extLst>
                <a:ext uri="{FF2B5EF4-FFF2-40B4-BE49-F238E27FC236}">
                  <a16:creationId xmlns:a16="http://schemas.microsoft.com/office/drawing/2014/main" id="{0A4B9E62-0783-C843-B3FA-A307E2146DA7}"/>
                </a:ext>
              </a:extLst>
            </p:cNvPr>
            <p:cNvSpPr/>
            <p:nvPr/>
          </p:nvSpPr>
          <p:spPr bwMode="auto">
            <a:xfrm>
              <a:off x="2648428" y="4982405"/>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25</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3" name="直接连接符 11">
              <a:extLst>
                <a:ext uri="{FF2B5EF4-FFF2-40B4-BE49-F238E27FC236}">
                  <a16:creationId xmlns:a16="http://schemas.microsoft.com/office/drawing/2014/main" id="{0D571061-B33B-E643-B203-8AFAD6899EAE}"/>
                </a:ext>
              </a:extLst>
            </p:cNvPr>
            <p:cNvCxnSpPr>
              <a:stCxn id="8" idx="3"/>
              <a:endCxn id="10" idx="0"/>
            </p:cNvCxnSpPr>
            <p:nvPr/>
          </p:nvCxnSpPr>
          <p:spPr bwMode="auto">
            <a:xfrm flipH="1">
              <a:off x="1704428" y="2926659"/>
              <a:ext cx="1096917" cy="3615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4">
              <a:extLst>
                <a:ext uri="{FF2B5EF4-FFF2-40B4-BE49-F238E27FC236}">
                  <a16:creationId xmlns:a16="http://schemas.microsoft.com/office/drawing/2014/main" id="{C3CDB964-173F-7F47-A79F-F4FAD7A3F7C8}"/>
                </a:ext>
              </a:extLst>
            </p:cNvPr>
            <p:cNvCxnSpPr>
              <a:stCxn id="8" idx="5"/>
            </p:cNvCxnSpPr>
            <p:nvPr/>
          </p:nvCxnSpPr>
          <p:spPr bwMode="auto">
            <a:xfrm>
              <a:off x="3165455" y="2926659"/>
              <a:ext cx="495939" cy="33748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7">
              <a:extLst>
                <a:ext uri="{FF2B5EF4-FFF2-40B4-BE49-F238E27FC236}">
                  <a16:creationId xmlns:a16="http://schemas.microsoft.com/office/drawing/2014/main" id="{896B95A5-2FF0-2349-A7F4-92380BD8F09D}"/>
                </a:ext>
              </a:extLst>
            </p:cNvPr>
            <p:cNvCxnSpPr>
              <a:stCxn id="10" idx="5"/>
              <a:endCxn id="9" idx="0"/>
            </p:cNvCxnSpPr>
            <p:nvPr/>
          </p:nvCxnSpPr>
          <p:spPr bwMode="auto">
            <a:xfrm>
              <a:off x="1886483" y="3744532"/>
              <a:ext cx="477440" cy="37242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21">
              <a:extLst>
                <a:ext uri="{FF2B5EF4-FFF2-40B4-BE49-F238E27FC236}">
                  <a16:creationId xmlns:a16="http://schemas.microsoft.com/office/drawing/2014/main" id="{DA30C295-EAD5-F04B-9802-59B44982F894}"/>
                </a:ext>
              </a:extLst>
            </p:cNvPr>
            <p:cNvCxnSpPr>
              <a:stCxn id="9" idx="5"/>
              <a:endCxn id="12" idx="0"/>
            </p:cNvCxnSpPr>
            <p:nvPr/>
          </p:nvCxnSpPr>
          <p:spPr bwMode="auto">
            <a:xfrm>
              <a:off x="2545978" y="4573239"/>
              <a:ext cx="359915" cy="409166"/>
            </a:xfrm>
            <a:prstGeom prst="line">
              <a:avLst/>
            </a:prstGeom>
            <a:solidFill>
              <a:schemeClr val="bg1"/>
            </a:solidFill>
            <a:ln w="38100"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a:extLst>
                <a:ext uri="{FF2B5EF4-FFF2-40B4-BE49-F238E27FC236}">
                  <a16:creationId xmlns:a16="http://schemas.microsoft.com/office/drawing/2014/main" id="{76862690-AE67-B241-B7BB-6D0AE2E2F8E2}"/>
                </a:ext>
              </a:extLst>
            </p:cNvPr>
            <p:cNvSpPr txBox="1"/>
            <p:nvPr/>
          </p:nvSpPr>
          <p:spPr>
            <a:xfrm>
              <a:off x="1125259" y="3080701"/>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文本框 17">
              <a:extLst>
                <a:ext uri="{FF2B5EF4-FFF2-40B4-BE49-F238E27FC236}">
                  <a16:creationId xmlns:a16="http://schemas.microsoft.com/office/drawing/2014/main" id="{340CC507-7812-C647-843B-52C11D76C4FB}"/>
                </a:ext>
              </a:extLst>
            </p:cNvPr>
            <p:cNvSpPr txBox="1"/>
            <p:nvPr/>
          </p:nvSpPr>
          <p:spPr>
            <a:xfrm>
              <a:off x="2416600" y="2252952"/>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grpSp>
      <p:sp>
        <p:nvSpPr>
          <p:cNvPr id="19" name="文本框 18">
            <a:extLst>
              <a:ext uri="{FF2B5EF4-FFF2-40B4-BE49-F238E27FC236}">
                <a16:creationId xmlns:a16="http://schemas.microsoft.com/office/drawing/2014/main" id="{B1FEBF01-DDBC-4041-AB2E-826A89CF46C4}"/>
              </a:ext>
            </a:extLst>
          </p:cNvPr>
          <p:cNvSpPr txBox="1"/>
          <p:nvPr/>
        </p:nvSpPr>
        <p:spPr>
          <a:xfrm>
            <a:off x="4773182" y="5328169"/>
            <a:ext cx="3877985" cy="830997"/>
          </a:xfrm>
          <a:prstGeom prst="rect">
            <a:avLst/>
          </a:prstGeom>
          <a:noFill/>
        </p:spPr>
        <p:txBody>
          <a:bodyPr wrap="none" rtlCol="0">
            <a:spAutoFit/>
          </a:bodyPr>
          <a:lstStyle/>
          <a:p>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按排序二叉树的方式删除后</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可能存在节点不再平衡 </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endParaRPr lang="zh-CN" altLang="en-US" sz="2400" dirty="0">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20" name="组合 19">
            <a:extLst>
              <a:ext uri="{FF2B5EF4-FFF2-40B4-BE49-F238E27FC236}">
                <a16:creationId xmlns:a16="http://schemas.microsoft.com/office/drawing/2014/main" id="{65A4916B-EA8D-8C48-BE38-7EA406655927}"/>
              </a:ext>
            </a:extLst>
          </p:cNvPr>
          <p:cNvGrpSpPr/>
          <p:nvPr/>
        </p:nvGrpSpPr>
        <p:grpSpPr>
          <a:xfrm>
            <a:off x="5227310" y="1902850"/>
            <a:ext cx="3192129" cy="3437800"/>
            <a:chOff x="5412367" y="2153222"/>
            <a:chExt cx="3192129" cy="3437800"/>
          </a:xfrm>
        </p:grpSpPr>
        <p:sp>
          <p:nvSpPr>
            <p:cNvPr id="21" name="椭圆 20">
              <a:extLst>
                <a:ext uri="{FF2B5EF4-FFF2-40B4-BE49-F238E27FC236}">
                  <a16:creationId xmlns:a16="http://schemas.microsoft.com/office/drawing/2014/main" id="{4C15567A-E9D5-2846-9D9C-0DE599C2ACFD}"/>
                </a:ext>
              </a:extLst>
            </p:cNvPr>
            <p:cNvSpPr/>
            <p:nvPr/>
          </p:nvSpPr>
          <p:spPr bwMode="auto">
            <a:xfrm>
              <a:off x="6408385" y="246509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30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椭圆 21">
              <a:extLst>
                <a:ext uri="{FF2B5EF4-FFF2-40B4-BE49-F238E27FC236}">
                  <a16:creationId xmlns:a16="http://schemas.microsoft.com/office/drawing/2014/main" id="{D6E85F47-26A0-1E42-A831-8EA2148698A0}"/>
                </a:ext>
              </a:extLst>
            </p:cNvPr>
            <p:cNvSpPr/>
            <p:nvPr/>
          </p:nvSpPr>
          <p:spPr bwMode="auto">
            <a:xfrm>
              <a:off x="5790412" y="328825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20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椭圆 22">
              <a:extLst>
                <a:ext uri="{FF2B5EF4-FFF2-40B4-BE49-F238E27FC236}">
                  <a16:creationId xmlns:a16="http://schemas.microsoft.com/office/drawing/2014/main" id="{5DFA01F0-3F9B-D444-A05D-29402AD0175C}"/>
                </a:ext>
              </a:extLst>
            </p:cNvPr>
            <p:cNvSpPr/>
            <p:nvPr/>
          </p:nvSpPr>
          <p:spPr bwMode="auto">
            <a:xfrm>
              <a:off x="5412367" y="4177532"/>
              <a:ext cx="514930" cy="534564"/>
            </a:xfrm>
            <a:prstGeom prst="ellipse">
              <a:avLst/>
            </a:prstGeom>
            <a:noFill/>
            <a:ln w="38100" cap="flat" cmpd="sng" algn="ctr">
              <a:solidFill>
                <a:schemeClr val="tx1"/>
              </a:solidFill>
              <a:prstDash val="sysDash"/>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10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4" name="椭圆 23">
              <a:extLst>
                <a:ext uri="{FF2B5EF4-FFF2-40B4-BE49-F238E27FC236}">
                  <a16:creationId xmlns:a16="http://schemas.microsoft.com/office/drawing/2014/main" id="{5585D2CC-012D-F84C-8866-2738DEA6BE12}"/>
                </a:ext>
              </a:extLst>
            </p:cNvPr>
            <p:cNvSpPr/>
            <p:nvPr/>
          </p:nvSpPr>
          <p:spPr bwMode="auto">
            <a:xfrm>
              <a:off x="7439572" y="330583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50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椭圆 24">
              <a:extLst>
                <a:ext uri="{FF2B5EF4-FFF2-40B4-BE49-F238E27FC236}">
                  <a16:creationId xmlns:a16="http://schemas.microsoft.com/office/drawing/2014/main" id="{3E0EDA46-2C6A-CF49-907A-206AF1EE9C03}"/>
                </a:ext>
              </a:extLst>
            </p:cNvPr>
            <p:cNvSpPr/>
            <p:nvPr/>
          </p:nvSpPr>
          <p:spPr bwMode="auto">
            <a:xfrm>
              <a:off x="7067042" y="419716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40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椭圆 25">
              <a:extLst>
                <a:ext uri="{FF2B5EF4-FFF2-40B4-BE49-F238E27FC236}">
                  <a16:creationId xmlns:a16="http://schemas.microsoft.com/office/drawing/2014/main" id="{5E6A6911-25AF-FA4B-8C40-E7E159E98E8D}"/>
                </a:ext>
              </a:extLst>
            </p:cNvPr>
            <p:cNvSpPr/>
            <p:nvPr/>
          </p:nvSpPr>
          <p:spPr bwMode="auto">
            <a:xfrm>
              <a:off x="6730865" y="505645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35</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椭圆 26">
              <a:extLst>
                <a:ext uri="{FF2B5EF4-FFF2-40B4-BE49-F238E27FC236}">
                  <a16:creationId xmlns:a16="http://schemas.microsoft.com/office/drawing/2014/main" id="{C57036A0-699F-F14C-BD74-FFABBF9DE146}"/>
                </a:ext>
              </a:extLst>
            </p:cNvPr>
            <p:cNvSpPr/>
            <p:nvPr/>
          </p:nvSpPr>
          <p:spPr bwMode="auto">
            <a:xfrm>
              <a:off x="8089566" y="421270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60</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8" name="直接连接符 38">
              <a:extLst>
                <a:ext uri="{FF2B5EF4-FFF2-40B4-BE49-F238E27FC236}">
                  <a16:creationId xmlns:a16="http://schemas.microsoft.com/office/drawing/2014/main" id="{E58048E1-73CB-F24B-9A28-18A8B45617D7}"/>
                </a:ext>
              </a:extLst>
            </p:cNvPr>
            <p:cNvCxnSpPr>
              <a:stCxn id="21" idx="3"/>
              <a:endCxn id="22" idx="0"/>
            </p:cNvCxnSpPr>
            <p:nvPr/>
          </p:nvCxnSpPr>
          <p:spPr bwMode="auto">
            <a:xfrm flipH="1">
              <a:off x="6047877" y="2921371"/>
              <a:ext cx="435918" cy="36688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41">
              <a:extLst>
                <a:ext uri="{FF2B5EF4-FFF2-40B4-BE49-F238E27FC236}">
                  <a16:creationId xmlns:a16="http://schemas.microsoft.com/office/drawing/2014/main" id="{54FFF487-09BD-014C-B5B1-C67D20F8AB06}"/>
                </a:ext>
              </a:extLst>
            </p:cNvPr>
            <p:cNvCxnSpPr>
              <a:stCxn id="22" idx="3"/>
              <a:endCxn id="23" idx="0"/>
            </p:cNvCxnSpPr>
            <p:nvPr/>
          </p:nvCxnSpPr>
          <p:spPr bwMode="auto">
            <a:xfrm flipH="1">
              <a:off x="5669832" y="3744532"/>
              <a:ext cx="195990" cy="433000"/>
            </a:xfrm>
            <a:prstGeom prst="line">
              <a:avLst/>
            </a:prstGeom>
            <a:solidFill>
              <a:schemeClr val="bg1"/>
            </a:solidFill>
            <a:ln w="38100"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连接符 42">
              <a:extLst>
                <a:ext uri="{FF2B5EF4-FFF2-40B4-BE49-F238E27FC236}">
                  <a16:creationId xmlns:a16="http://schemas.microsoft.com/office/drawing/2014/main" id="{45143677-CDF7-2246-8653-5F81FAC5381A}"/>
                </a:ext>
              </a:extLst>
            </p:cNvPr>
            <p:cNvCxnSpPr>
              <a:stCxn id="24" idx="0"/>
              <a:endCxn id="21" idx="5"/>
            </p:cNvCxnSpPr>
            <p:nvPr/>
          </p:nvCxnSpPr>
          <p:spPr bwMode="auto">
            <a:xfrm flipH="1" flipV="1">
              <a:off x="6847905" y="2921371"/>
              <a:ext cx="849132" cy="38446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43">
              <a:extLst>
                <a:ext uri="{FF2B5EF4-FFF2-40B4-BE49-F238E27FC236}">
                  <a16:creationId xmlns:a16="http://schemas.microsoft.com/office/drawing/2014/main" id="{855BA100-BDC7-F543-9394-4ED56755B3D4}"/>
                </a:ext>
              </a:extLst>
            </p:cNvPr>
            <p:cNvCxnSpPr>
              <a:stCxn id="24" idx="3"/>
              <a:endCxn id="25" idx="0"/>
            </p:cNvCxnSpPr>
            <p:nvPr/>
          </p:nvCxnSpPr>
          <p:spPr bwMode="auto">
            <a:xfrm flipH="1">
              <a:off x="7324507" y="3762117"/>
              <a:ext cx="190475" cy="43504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44">
              <a:extLst>
                <a:ext uri="{FF2B5EF4-FFF2-40B4-BE49-F238E27FC236}">
                  <a16:creationId xmlns:a16="http://schemas.microsoft.com/office/drawing/2014/main" id="{FDDC5034-40A8-EC46-BC4C-1396976FE3CC}"/>
                </a:ext>
              </a:extLst>
            </p:cNvPr>
            <p:cNvCxnSpPr>
              <a:stCxn id="24" idx="5"/>
              <a:endCxn id="27" idx="0"/>
            </p:cNvCxnSpPr>
            <p:nvPr/>
          </p:nvCxnSpPr>
          <p:spPr bwMode="auto">
            <a:xfrm>
              <a:off x="7879092" y="3762117"/>
              <a:ext cx="467939" cy="4505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45">
              <a:extLst>
                <a:ext uri="{FF2B5EF4-FFF2-40B4-BE49-F238E27FC236}">
                  <a16:creationId xmlns:a16="http://schemas.microsoft.com/office/drawing/2014/main" id="{DDB7EB23-0D73-1546-B4C5-4C05D8E420C9}"/>
                </a:ext>
              </a:extLst>
            </p:cNvPr>
            <p:cNvCxnSpPr>
              <a:stCxn id="25" idx="3"/>
              <a:endCxn id="26" idx="0"/>
            </p:cNvCxnSpPr>
            <p:nvPr/>
          </p:nvCxnSpPr>
          <p:spPr bwMode="auto">
            <a:xfrm flipH="1">
              <a:off x="6988330" y="4653440"/>
              <a:ext cx="154122" cy="40301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文本框 33">
              <a:extLst>
                <a:ext uri="{FF2B5EF4-FFF2-40B4-BE49-F238E27FC236}">
                  <a16:creationId xmlns:a16="http://schemas.microsoft.com/office/drawing/2014/main" id="{0CFFA1BE-9856-7541-874D-ECBD9C2CB1AE}"/>
                </a:ext>
              </a:extLst>
            </p:cNvPr>
            <p:cNvSpPr txBox="1"/>
            <p:nvPr/>
          </p:nvSpPr>
          <p:spPr>
            <a:xfrm>
              <a:off x="6074220" y="2153222"/>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grpSp>
    </p:spTree>
    <p:extLst>
      <p:ext uri="{BB962C8B-B14F-4D97-AF65-F5344CB8AC3E}">
        <p14:creationId xmlns:p14="http://schemas.microsoft.com/office/powerpoint/2010/main" val="176806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50</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插入后如何</a:t>
            </a:r>
            <a:r>
              <a:rPr lang="en-US" altLang="zh-CN" dirty="0"/>
              <a:t>rebalance</a:t>
            </a:r>
            <a:r>
              <a:rPr lang="zh-CN" altLang="en-US" dirty="0"/>
              <a:t>？</a:t>
            </a:r>
          </a:p>
        </p:txBody>
      </p:sp>
      <p:sp>
        <p:nvSpPr>
          <p:cNvPr id="5" name="内容占位符 2">
            <a:extLst>
              <a:ext uri="{FF2B5EF4-FFF2-40B4-BE49-F238E27FC236}">
                <a16:creationId xmlns:a16="http://schemas.microsoft.com/office/drawing/2014/main" id="{FC82BB43-34A5-D542-A6A7-C6F939426C42}"/>
              </a:ext>
            </a:extLst>
          </p:cNvPr>
          <p:cNvSpPr txBox="1">
            <a:spLocks/>
          </p:cNvSpPr>
          <p:nvPr/>
        </p:nvSpPr>
        <p:spPr>
          <a:xfrm>
            <a:off x="436201" y="1019615"/>
            <a:ext cx="8501062" cy="2014118"/>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假设插入后存在不平衡的节点</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lvl="1" fontAlgn="auto">
              <a:spcAft>
                <a:spcPts val="0"/>
              </a:spcAft>
            </a:pPr>
            <a:r>
              <a:rPr lang="zh-CN" altLang="en-US" sz="24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不平衡的节点一定是新插入节点的祖先</a:t>
            </a:r>
            <a:endParaRPr lang="en-US" altLang="zh-CN" sz="24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a:p>
            <a:pPr lvl="1" fontAlgn="auto">
              <a:spcAft>
                <a:spcPts val="0"/>
              </a:spcAft>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不妨设</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是最靠</a:t>
            </a:r>
            <a:r>
              <a:rPr lang="zh-CN" altLang="en-US" sz="24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下</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的一个不平衡节点。</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lvl="1" fontAlgn="auto">
              <a:spcAft>
                <a:spcPts val="0"/>
              </a:spcAft>
            </a:pP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BF(x)= ±2</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 不妨假设</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BF(X)=2</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否则是对称的</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6" name="组合 5">
            <a:extLst>
              <a:ext uri="{FF2B5EF4-FFF2-40B4-BE49-F238E27FC236}">
                <a16:creationId xmlns:a16="http://schemas.microsoft.com/office/drawing/2014/main" id="{6D5A35ED-0FEA-8B4C-9BE3-89AE2B44C056}"/>
              </a:ext>
            </a:extLst>
          </p:cNvPr>
          <p:cNvGrpSpPr/>
          <p:nvPr/>
        </p:nvGrpSpPr>
        <p:grpSpPr>
          <a:xfrm>
            <a:off x="861034" y="3172768"/>
            <a:ext cx="7560613" cy="3122794"/>
            <a:chOff x="940449" y="3466682"/>
            <a:chExt cx="7560613" cy="3122794"/>
          </a:xfrm>
        </p:grpSpPr>
        <p:sp>
          <p:nvSpPr>
            <p:cNvPr id="7" name="椭圆 6">
              <a:extLst>
                <a:ext uri="{FF2B5EF4-FFF2-40B4-BE49-F238E27FC236}">
                  <a16:creationId xmlns:a16="http://schemas.microsoft.com/office/drawing/2014/main" id="{190D0F05-9302-5341-B4FE-D203227EC705}"/>
                </a:ext>
              </a:extLst>
            </p:cNvPr>
            <p:cNvSpPr/>
            <p:nvPr/>
          </p:nvSpPr>
          <p:spPr bwMode="auto">
            <a:xfrm>
              <a:off x="1844948" y="368106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椭圆 7">
              <a:extLst>
                <a:ext uri="{FF2B5EF4-FFF2-40B4-BE49-F238E27FC236}">
                  <a16:creationId xmlns:a16="http://schemas.microsoft.com/office/drawing/2014/main" id="{199FF0B4-DB80-EA4E-8122-A817086D8F1E}"/>
                </a:ext>
              </a:extLst>
            </p:cNvPr>
            <p:cNvSpPr/>
            <p:nvPr/>
          </p:nvSpPr>
          <p:spPr bwMode="auto">
            <a:xfrm>
              <a:off x="2626800" y="524227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189C8DFC-D22F-2245-8605-78DF310CD925}"/>
                </a:ext>
              </a:extLst>
            </p:cNvPr>
            <p:cNvSpPr/>
            <p:nvPr/>
          </p:nvSpPr>
          <p:spPr bwMode="auto">
            <a:xfrm>
              <a:off x="940449" y="450422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椭圆 9">
              <a:extLst>
                <a:ext uri="{FF2B5EF4-FFF2-40B4-BE49-F238E27FC236}">
                  <a16:creationId xmlns:a16="http://schemas.microsoft.com/office/drawing/2014/main" id="{AE36AA5F-B701-9749-8CA3-EF7AB84EA0B3}"/>
                </a:ext>
              </a:extLst>
            </p:cNvPr>
            <p:cNvSpPr/>
            <p:nvPr/>
          </p:nvSpPr>
          <p:spPr bwMode="auto">
            <a:xfrm>
              <a:off x="3010500" y="448133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椭圆 10">
              <a:extLst>
                <a:ext uri="{FF2B5EF4-FFF2-40B4-BE49-F238E27FC236}">
                  <a16:creationId xmlns:a16="http://schemas.microsoft.com/office/drawing/2014/main" id="{FBC67EC0-3621-8845-842C-56EFDB76C5A4}"/>
                </a:ext>
              </a:extLst>
            </p:cNvPr>
            <p:cNvSpPr/>
            <p:nvPr/>
          </p:nvSpPr>
          <p:spPr bwMode="auto">
            <a:xfrm>
              <a:off x="2204081" y="6054912"/>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2" name="直接连接符 9">
              <a:extLst>
                <a:ext uri="{FF2B5EF4-FFF2-40B4-BE49-F238E27FC236}">
                  <a16:creationId xmlns:a16="http://schemas.microsoft.com/office/drawing/2014/main" id="{F8CD318B-0703-8F4E-8473-193537EDEC90}"/>
                </a:ext>
              </a:extLst>
            </p:cNvPr>
            <p:cNvCxnSpPr>
              <a:stCxn id="7" idx="3"/>
              <a:endCxn id="9" idx="0"/>
            </p:cNvCxnSpPr>
            <p:nvPr/>
          </p:nvCxnSpPr>
          <p:spPr bwMode="auto">
            <a:xfrm flipH="1">
              <a:off x="1197914" y="4137340"/>
              <a:ext cx="722444" cy="36688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0">
              <a:extLst>
                <a:ext uri="{FF2B5EF4-FFF2-40B4-BE49-F238E27FC236}">
                  <a16:creationId xmlns:a16="http://schemas.microsoft.com/office/drawing/2014/main" id="{0C6D5F9F-D5AB-7745-A910-417BFFB351BF}"/>
                </a:ext>
              </a:extLst>
            </p:cNvPr>
            <p:cNvCxnSpPr>
              <a:stCxn id="7" idx="5"/>
              <a:endCxn id="10" idx="0"/>
            </p:cNvCxnSpPr>
            <p:nvPr/>
          </p:nvCxnSpPr>
          <p:spPr bwMode="auto">
            <a:xfrm>
              <a:off x="2284468" y="4137340"/>
              <a:ext cx="983497" cy="34399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1">
              <a:extLst>
                <a:ext uri="{FF2B5EF4-FFF2-40B4-BE49-F238E27FC236}">
                  <a16:creationId xmlns:a16="http://schemas.microsoft.com/office/drawing/2014/main" id="{130CC08C-6806-C14C-88B3-B7E89852A85A}"/>
                </a:ext>
              </a:extLst>
            </p:cNvPr>
            <p:cNvCxnSpPr>
              <a:stCxn id="10" idx="3"/>
              <a:endCxn id="8" idx="0"/>
            </p:cNvCxnSpPr>
            <p:nvPr/>
          </p:nvCxnSpPr>
          <p:spPr bwMode="auto">
            <a:xfrm flipH="1">
              <a:off x="2884265" y="4937615"/>
              <a:ext cx="201645" cy="30466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2">
              <a:extLst>
                <a:ext uri="{FF2B5EF4-FFF2-40B4-BE49-F238E27FC236}">
                  <a16:creationId xmlns:a16="http://schemas.microsoft.com/office/drawing/2014/main" id="{1F0BF32F-540B-AE47-9E63-60A0E243849B}"/>
                </a:ext>
              </a:extLst>
            </p:cNvPr>
            <p:cNvCxnSpPr>
              <a:stCxn id="8" idx="3"/>
              <a:endCxn id="11" idx="0"/>
            </p:cNvCxnSpPr>
            <p:nvPr/>
          </p:nvCxnSpPr>
          <p:spPr bwMode="auto">
            <a:xfrm flipH="1">
              <a:off x="2461546" y="5698557"/>
              <a:ext cx="240664" cy="356355"/>
            </a:xfrm>
            <a:prstGeom prst="line">
              <a:avLst/>
            </a:prstGeom>
            <a:solidFill>
              <a:schemeClr val="bg1"/>
            </a:solidFill>
            <a:ln w="38100"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文本框 15">
              <a:extLst>
                <a:ext uri="{FF2B5EF4-FFF2-40B4-BE49-F238E27FC236}">
                  <a16:creationId xmlns:a16="http://schemas.microsoft.com/office/drawing/2014/main" id="{D934DA53-52CD-C144-A975-7EAF54A7FDE2}"/>
                </a:ext>
              </a:extLst>
            </p:cNvPr>
            <p:cNvSpPr txBox="1"/>
            <p:nvPr/>
          </p:nvSpPr>
          <p:spPr>
            <a:xfrm>
              <a:off x="2377090" y="3466682"/>
              <a:ext cx="409575" cy="369332"/>
            </a:xfrm>
            <a:prstGeom prst="rect">
              <a:avLst/>
            </a:prstGeom>
            <a:noFill/>
          </p:spPr>
          <p:txBody>
            <a:bodyPr wrap="square">
              <a:spAutoFit/>
            </a:bodyPr>
            <a:lstStyle/>
            <a:p>
              <a:r>
                <a:rPr lang="en-US" altLang="zh-CN" sz="1800"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 name="文本框 16">
              <a:extLst>
                <a:ext uri="{FF2B5EF4-FFF2-40B4-BE49-F238E27FC236}">
                  <a16:creationId xmlns:a16="http://schemas.microsoft.com/office/drawing/2014/main" id="{67A14613-40FC-AD4B-9326-9CE015685A26}"/>
                </a:ext>
              </a:extLst>
            </p:cNvPr>
            <p:cNvSpPr txBox="1"/>
            <p:nvPr/>
          </p:nvSpPr>
          <p:spPr>
            <a:xfrm>
              <a:off x="4084788" y="3847673"/>
              <a:ext cx="1883631" cy="461665"/>
            </a:xfrm>
            <a:prstGeom prst="rect">
              <a:avLst/>
            </a:prstGeom>
            <a:noFill/>
          </p:spPr>
          <p:txBody>
            <a:bodyPr wrap="square">
              <a:spAutoFit/>
            </a:bodyPr>
            <a:lstStyle/>
            <a:p>
              <a:r>
                <a:rPr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rebalance</a:t>
              </a:r>
              <a:endParaRPr lang="zh-CN" altLang="en-US"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椭圆 17">
              <a:extLst>
                <a:ext uri="{FF2B5EF4-FFF2-40B4-BE49-F238E27FC236}">
                  <a16:creationId xmlns:a16="http://schemas.microsoft.com/office/drawing/2014/main" id="{F3614D6D-A63E-2044-9F65-5D34DF5FCF28}"/>
                </a:ext>
              </a:extLst>
            </p:cNvPr>
            <p:cNvSpPr/>
            <p:nvPr/>
          </p:nvSpPr>
          <p:spPr bwMode="auto">
            <a:xfrm>
              <a:off x="6561970" y="375290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椭圆 18">
              <a:extLst>
                <a:ext uri="{FF2B5EF4-FFF2-40B4-BE49-F238E27FC236}">
                  <a16:creationId xmlns:a16="http://schemas.microsoft.com/office/drawing/2014/main" id="{13F14577-EE18-6E4E-B234-5C151D0ACE77}"/>
                </a:ext>
              </a:extLst>
            </p:cNvPr>
            <p:cNvSpPr/>
            <p:nvPr/>
          </p:nvSpPr>
          <p:spPr bwMode="auto">
            <a:xfrm>
              <a:off x="7595041" y="457493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0" name="直接连接符 26">
              <a:extLst>
                <a:ext uri="{FF2B5EF4-FFF2-40B4-BE49-F238E27FC236}">
                  <a16:creationId xmlns:a16="http://schemas.microsoft.com/office/drawing/2014/main" id="{43FFC64A-6054-3F49-BEE5-420FBF88E126}"/>
                </a:ext>
              </a:extLst>
            </p:cNvPr>
            <p:cNvCxnSpPr>
              <a:stCxn id="18" idx="5"/>
              <a:endCxn id="19" idx="1"/>
            </p:cNvCxnSpPr>
            <p:nvPr/>
          </p:nvCxnSpPr>
          <p:spPr bwMode="auto">
            <a:xfrm>
              <a:off x="7001490" y="4209181"/>
              <a:ext cx="668961" cy="44403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椭圆 20">
              <a:extLst>
                <a:ext uri="{FF2B5EF4-FFF2-40B4-BE49-F238E27FC236}">
                  <a16:creationId xmlns:a16="http://schemas.microsoft.com/office/drawing/2014/main" id="{4A3E91CE-E56C-614B-94D8-E0C220E3A201}"/>
                </a:ext>
              </a:extLst>
            </p:cNvPr>
            <p:cNvSpPr/>
            <p:nvPr/>
          </p:nvSpPr>
          <p:spPr bwMode="auto">
            <a:xfrm>
              <a:off x="5860074" y="4693219"/>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椭圆 21">
              <a:extLst>
                <a:ext uri="{FF2B5EF4-FFF2-40B4-BE49-F238E27FC236}">
                  <a16:creationId xmlns:a16="http://schemas.microsoft.com/office/drawing/2014/main" id="{0E511D58-A086-7A46-85F9-5E0FBA704CAE}"/>
                </a:ext>
              </a:extLst>
            </p:cNvPr>
            <p:cNvSpPr/>
            <p:nvPr/>
          </p:nvSpPr>
          <p:spPr bwMode="auto">
            <a:xfrm>
              <a:off x="7986132" y="55095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 name="椭圆 22">
              <a:extLst>
                <a:ext uri="{FF2B5EF4-FFF2-40B4-BE49-F238E27FC236}">
                  <a16:creationId xmlns:a16="http://schemas.microsoft.com/office/drawing/2014/main" id="{92AC85C6-5B14-6849-8E92-B5CA8A720ABF}"/>
                </a:ext>
              </a:extLst>
            </p:cNvPr>
            <p:cNvSpPr/>
            <p:nvPr/>
          </p:nvSpPr>
          <p:spPr bwMode="auto">
            <a:xfrm>
              <a:off x="7141764" y="5520348"/>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4" name="直接连接符 37">
              <a:extLst>
                <a:ext uri="{FF2B5EF4-FFF2-40B4-BE49-F238E27FC236}">
                  <a16:creationId xmlns:a16="http://schemas.microsoft.com/office/drawing/2014/main" id="{633EB4DE-F864-0F43-A12C-099A1588D7F2}"/>
                </a:ext>
              </a:extLst>
            </p:cNvPr>
            <p:cNvCxnSpPr>
              <a:stCxn id="18" idx="3"/>
              <a:endCxn id="21" idx="0"/>
            </p:cNvCxnSpPr>
            <p:nvPr/>
          </p:nvCxnSpPr>
          <p:spPr bwMode="auto">
            <a:xfrm flipH="1">
              <a:off x="6117539" y="4209181"/>
              <a:ext cx="519841" cy="48403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箭头: 右 46">
              <a:extLst>
                <a:ext uri="{FF2B5EF4-FFF2-40B4-BE49-F238E27FC236}">
                  <a16:creationId xmlns:a16="http://schemas.microsoft.com/office/drawing/2014/main" id="{B51166E5-F4E2-BC4C-BF7D-503968E94561}"/>
                </a:ext>
              </a:extLst>
            </p:cNvPr>
            <p:cNvSpPr/>
            <p:nvPr/>
          </p:nvSpPr>
          <p:spPr bwMode="auto">
            <a:xfrm>
              <a:off x="4358107" y="4479866"/>
              <a:ext cx="801771" cy="799134"/>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6" name="直接连接符 54">
              <a:extLst>
                <a:ext uri="{FF2B5EF4-FFF2-40B4-BE49-F238E27FC236}">
                  <a16:creationId xmlns:a16="http://schemas.microsoft.com/office/drawing/2014/main" id="{BED5A40C-2FAA-BF42-8B12-86C0065A66C3}"/>
                </a:ext>
              </a:extLst>
            </p:cNvPr>
            <p:cNvCxnSpPr>
              <a:stCxn id="19" idx="5"/>
              <a:endCxn id="22" idx="0"/>
            </p:cNvCxnSpPr>
            <p:nvPr/>
          </p:nvCxnSpPr>
          <p:spPr bwMode="auto">
            <a:xfrm>
              <a:off x="8034561" y="5031209"/>
              <a:ext cx="209036" cy="47835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57">
              <a:extLst>
                <a:ext uri="{FF2B5EF4-FFF2-40B4-BE49-F238E27FC236}">
                  <a16:creationId xmlns:a16="http://schemas.microsoft.com/office/drawing/2014/main" id="{13B4CDDF-1F3C-2E46-9785-E74AC5793197}"/>
                </a:ext>
              </a:extLst>
            </p:cNvPr>
            <p:cNvCxnSpPr>
              <a:stCxn id="19" idx="3"/>
              <a:endCxn id="23" idx="0"/>
            </p:cNvCxnSpPr>
            <p:nvPr/>
          </p:nvCxnSpPr>
          <p:spPr bwMode="auto">
            <a:xfrm flipH="1">
              <a:off x="7399229" y="5031209"/>
              <a:ext cx="271222" cy="4891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33965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24152-8EB3-A34D-BDBC-C918784DDBD4}"/>
              </a:ext>
            </a:extLst>
          </p:cNvPr>
          <p:cNvSpPr>
            <a:spLocks noGrp="1"/>
          </p:cNvSpPr>
          <p:nvPr>
            <p:ph type="title"/>
          </p:nvPr>
        </p:nvSpPr>
        <p:spPr/>
        <p:txBody>
          <a:bodyPr>
            <a:normAutofit/>
          </a:bodyPr>
          <a:lstStyle/>
          <a:p>
            <a:r>
              <a:rPr lang="zh-CN" altLang="en-US" sz="3200" dirty="0"/>
              <a:t>旋转</a:t>
            </a:r>
            <a:endParaRPr lang="en-US" sz="3200" dirty="0"/>
          </a:p>
        </p:txBody>
      </p:sp>
      <p:sp>
        <p:nvSpPr>
          <p:cNvPr id="4" name="Slide Number Placeholder 3">
            <a:extLst>
              <a:ext uri="{FF2B5EF4-FFF2-40B4-BE49-F238E27FC236}">
                <a16:creationId xmlns:a16="http://schemas.microsoft.com/office/drawing/2014/main" id="{3ACCBE3A-4C51-2F4A-9034-45CFFC4A23CD}"/>
              </a:ext>
            </a:extLst>
          </p:cNvPr>
          <p:cNvSpPr>
            <a:spLocks noGrp="1"/>
          </p:cNvSpPr>
          <p:nvPr>
            <p:ph type="sldNum" sz="quarter" idx="12"/>
          </p:nvPr>
        </p:nvSpPr>
        <p:spPr/>
        <p:txBody>
          <a:bodyPr/>
          <a:lstStyle/>
          <a:p>
            <a:pPr>
              <a:defRPr/>
            </a:pPr>
            <a:fld id="{E77BBB7A-0347-E541-A2E2-A5EF01BC7CF9}" type="slidenum">
              <a:rPr lang="zh-CN" altLang="en-US" smtClean="0"/>
              <a:pPr>
                <a:defRPr/>
              </a:pPr>
              <a:t>51</a:t>
            </a:fld>
            <a:endParaRPr lang="zh-CN" altLang="en-US" dirty="0"/>
          </a:p>
        </p:txBody>
      </p:sp>
      <p:grpSp>
        <p:nvGrpSpPr>
          <p:cNvPr id="3" name="Group 2">
            <a:extLst>
              <a:ext uri="{FF2B5EF4-FFF2-40B4-BE49-F238E27FC236}">
                <a16:creationId xmlns:a16="http://schemas.microsoft.com/office/drawing/2014/main" id="{3372DD98-24A1-1C4B-950F-DE370FEC3744}"/>
              </a:ext>
            </a:extLst>
          </p:cNvPr>
          <p:cNvGrpSpPr/>
          <p:nvPr/>
        </p:nvGrpSpPr>
        <p:grpSpPr>
          <a:xfrm>
            <a:off x="3340049" y="2080435"/>
            <a:ext cx="2282493" cy="388120"/>
            <a:chOff x="3345228" y="2024315"/>
            <a:chExt cx="2282493" cy="388120"/>
          </a:xfrm>
        </p:grpSpPr>
        <p:sp>
          <p:nvSpPr>
            <p:cNvPr id="7" name="object 3">
              <a:extLst>
                <a:ext uri="{FF2B5EF4-FFF2-40B4-BE49-F238E27FC236}">
                  <a16:creationId xmlns:a16="http://schemas.microsoft.com/office/drawing/2014/main" id="{BF3E8D60-79F1-534A-9505-432F46658C90}"/>
                </a:ext>
              </a:extLst>
            </p:cNvPr>
            <p:cNvSpPr/>
            <p:nvPr/>
          </p:nvSpPr>
          <p:spPr>
            <a:xfrm>
              <a:off x="3520696" y="2346488"/>
              <a:ext cx="1589809" cy="65947"/>
            </a:xfrm>
            <a:prstGeom prst="rect">
              <a:avLst/>
            </a:prstGeom>
            <a:blipFill>
              <a:blip r:embed="rId2"/>
              <a:stretch>
                <a:fillRect/>
              </a:stretch>
            </a:blipFill>
          </p:spPr>
          <p:txBody>
            <a:bodyPr wrap="square" lIns="0" tIns="0" rIns="0" bIns="0" rtlCol="0">
              <a:spAutoFit/>
            </a:bodyPr>
            <a:lstStyle/>
            <a:p>
              <a:endParaRPr/>
            </a:p>
          </p:txBody>
        </p:sp>
        <p:sp>
          <p:nvSpPr>
            <p:cNvPr id="11" name="object 8">
              <a:extLst>
                <a:ext uri="{FF2B5EF4-FFF2-40B4-BE49-F238E27FC236}">
                  <a16:creationId xmlns:a16="http://schemas.microsoft.com/office/drawing/2014/main" id="{6D928B42-D152-BF44-8F17-9F095C2E8760}"/>
                </a:ext>
              </a:extLst>
            </p:cNvPr>
            <p:cNvSpPr txBox="1"/>
            <p:nvPr/>
          </p:nvSpPr>
          <p:spPr>
            <a:xfrm>
              <a:off x="3345228" y="2024315"/>
              <a:ext cx="2282493" cy="307777"/>
            </a:xfrm>
            <a:prstGeom prst="rect">
              <a:avLst/>
            </a:prstGeom>
          </p:spPr>
          <p:txBody>
            <a:bodyPr vert="horz" wrap="square" lIns="0" tIns="0" rIns="0" bIns="0" rtlCol="0">
              <a:spAutoFit/>
            </a:bodyPr>
            <a:lstStyle/>
            <a:p>
              <a:pPr marL="0" marR="0">
                <a:lnSpc>
                  <a:spcPts val="2397"/>
                </a:lnSpc>
                <a:spcBef>
                  <a:spcPct val="0"/>
                </a:spcBef>
                <a:spcAft>
                  <a:spcPct val="0"/>
                </a:spcAft>
              </a:pPr>
              <a:r>
                <a:rPr sz="2164" dirty="0">
                  <a:solidFill>
                    <a:srgbClr val="000000"/>
                  </a:solidFill>
                  <a:latin typeface="TWOOFW+TimesNewRoman"/>
                  <a:cs typeface="TWOOFW+TimesNewRoman"/>
                </a:rPr>
                <a:t>R</a:t>
              </a:r>
              <a:r>
                <a:rPr sz="1545" dirty="0">
                  <a:solidFill>
                    <a:srgbClr val="000000"/>
                  </a:solidFill>
                  <a:latin typeface="TWOOFW+TimesNewRoman"/>
                  <a:cs typeface="TWOOFW+TimesNewRoman"/>
                </a:rPr>
                <a:t>IGHT</a:t>
              </a:r>
              <a:r>
                <a:rPr sz="2164" dirty="0">
                  <a:solidFill>
                    <a:srgbClr val="000000"/>
                  </a:solidFill>
                  <a:latin typeface="TWOOFW+TimesNewRoman"/>
                  <a:cs typeface="TWOOFW+TimesNewRoman"/>
                </a:rPr>
                <a:t>-R</a:t>
              </a:r>
              <a:r>
                <a:rPr sz="1545" dirty="0">
                  <a:solidFill>
                    <a:srgbClr val="000000"/>
                  </a:solidFill>
                  <a:latin typeface="TWOOFW+TimesNewRoman"/>
                  <a:cs typeface="TWOOFW+TimesNewRoman"/>
                </a:rPr>
                <a:t>OTATE</a:t>
              </a:r>
              <a:r>
                <a:rPr sz="2164" dirty="0">
                  <a:solidFill>
                    <a:srgbClr val="008A86"/>
                  </a:solidFill>
                  <a:latin typeface="TWOOFW+TimesNewRoman"/>
                  <a:cs typeface="TWOOFW+TimesNewRoman"/>
                </a:rPr>
                <a:t>(B)</a:t>
              </a:r>
            </a:p>
          </p:txBody>
        </p:sp>
      </p:grpSp>
      <p:sp>
        <p:nvSpPr>
          <p:cNvPr id="20" name="object 17">
            <a:extLst>
              <a:ext uri="{FF2B5EF4-FFF2-40B4-BE49-F238E27FC236}">
                <a16:creationId xmlns:a16="http://schemas.microsoft.com/office/drawing/2014/main" id="{E74CF9D4-F054-9346-BB57-6CE44B132DB4}"/>
              </a:ext>
            </a:extLst>
          </p:cNvPr>
          <p:cNvSpPr txBox="1"/>
          <p:nvPr/>
        </p:nvSpPr>
        <p:spPr>
          <a:xfrm>
            <a:off x="1872551" y="4817365"/>
            <a:ext cx="6961794" cy="1038746"/>
          </a:xfrm>
          <a:prstGeom prst="rect">
            <a:avLst/>
          </a:prstGeom>
        </p:spPr>
        <p:txBody>
          <a:bodyPr vert="horz" wrap="square" lIns="0" tIns="0" rIns="0" bIns="0" rtlCol="0">
            <a:spAutoFit/>
          </a:bodyPr>
          <a:lstStyle/>
          <a:p>
            <a:pPr>
              <a:lnSpc>
                <a:spcPts val="2736"/>
              </a:lnSpc>
            </a:pPr>
            <a:r>
              <a:rPr lang="zh-CN" altLang="en-US" sz="2473" dirty="0">
                <a:solidFill>
                  <a:srgbClr val="000000"/>
                </a:solidFill>
                <a:latin typeface="Microsoft YaHei" panose="020B0503020204020204" pitchFamily="34" charset="-122"/>
                <a:ea typeface="Microsoft YaHei" panose="020B0503020204020204" pitchFamily="34" charset="-122"/>
                <a:cs typeface="TWOOFW+TimesNewRoman"/>
              </a:rPr>
              <a:t>旋转维持二叉搜索树的关键字顺序</a:t>
            </a:r>
            <a:r>
              <a:rPr lang="en-US" altLang="zh-CN" sz="2473" dirty="0">
                <a:solidFill>
                  <a:srgbClr val="000000"/>
                </a:solidFill>
                <a:latin typeface="TWOOFW+TimesNewRoman"/>
                <a:cs typeface="TWOOFW+TimesNewRoman"/>
              </a:rPr>
              <a:t>:</a:t>
            </a:r>
            <a:endParaRPr lang="zh-CN" altLang="en-US" sz="2473" dirty="0">
              <a:solidFill>
                <a:srgbClr val="000000"/>
              </a:solidFill>
              <a:latin typeface="TWOOFW+TimesNewRoman"/>
              <a:cs typeface="TWOOFW+TimesNewRoman"/>
            </a:endParaRPr>
          </a:p>
          <a:p>
            <a:pPr>
              <a:lnSpc>
                <a:spcPts val="2736"/>
              </a:lnSpc>
            </a:pPr>
            <a:endParaRPr lang="zh-CN" altLang="en-US" sz="2473" dirty="0">
              <a:solidFill>
                <a:srgbClr val="000000"/>
              </a:solidFill>
              <a:latin typeface="TWOOFW+TimesNewRoman"/>
              <a:cs typeface="TWOOFW+TimesNewRoman"/>
            </a:endParaRPr>
          </a:p>
          <a:p>
            <a:pPr marL="0" marR="0">
              <a:lnSpc>
                <a:spcPts val="2716"/>
              </a:lnSpc>
              <a:spcBef>
                <a:spcPts val="39"/>
              </a:spcBef>
              <a:spcAft>
                <a:spcPct val="0"/>
              </a:spcAft>
            </a:pPr>
            <a:r>
              <a:rPr sz="2473" dirty="0">
                <a:solidFill>
                  <a:srgbClr val="CC0000"/>
                </a:solidFill>
                <a:latin typeface="TWOOFW+TimesNewRoman"/>
                <a:cs typeface="TWOOFW+TimesNewRoman"/>
              </a:rPr>
              <a:t>•</a:t>
            </a:r>
            <a:r>
              <a:rPr sz="2473" spc="-111" dirty="0">
                <a:solidFill>
                  <a:srgbClr val="CC0000"/>
                </a:solidFill>
                <a:latin typeface="TWOOFW+TimesNewRoman"/>
                <a:cs typeface="TWOOFW+TimesNewRoman"/>
              </a:rPr>
              <a:t> </a:t>
            </a:r>
            <a:r>
              <a:rPr sz="2473" dirty="0">
                <a:solidFill>
                  <a:srgbClr val="008A86"/>
                </a:solidFill>
                <a:latin typeface="PVSRSC+TimesNewRoman,Italic"/>
                <a:cs typeface="PVSRSC+TimesNewRoman,Italic"/>
              </a:rPr>
              <a:t>a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dirty="0">
                <a:solidFill>
                  <a:srgbClr val="008A86"/>
                </a:solidFill>
                <a:latin typeface="EHLNGD+Symbol"/>
                <a:cs typeface="EHLNGD+Symbol"/>
              </a:rPr>
              <a:t>α</a:t>
            </a:r>
            <a:r>
              <a:rPr sz="2473" dirty="0">
                <a:solidFill>
                  <a:srgbClr val="000000"/>
                </a:solidFill>
                <a:latin typeface="TWOOFW+TimesNewRoman"/>
                <a:cs typeface="TWOOFW+TimesNewRoman"/>
              </a:rPr>
              <a:t>, </a:t>
            </a:r>
            <a:r>
              <a:rPr sz="2473" dirty="0">
                <a:solidFill>
                  <a:srgbClr val="008A86"/>
                </a:solidFill>
                <a:latin typeface="PVSRSC+TimesNewRoman,Italic"/>
                <a:cs typeface="PVSRSC+TimesNewRoman,Italic"/>
              </a:rPr>
              <a:t>b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spc="8" dirty="0">
                <a:solidFill>
                  <a:srgbClr val="008A86"/>
                </a:solidFill>
                <a:latin typeface="EHLNGD+Symbol"/>
                <a:cs typeface="EHLNGD+Symbol"/>
              </a:rPr>
              <a:t>β</a:t>
            </a:r>
            <a:r>
              <a:rPr sz="2473" dirty="0">
                <a:solidFill>
                  <a:srgbClr val="000000"/>
                </a:solidFill>
                <a:latin typeface="TWOOFW+TimesNewRoman"/>
                <a:cs typeface="TWOOFW+TimesNewRoman"/>
              </a:rPr>
              <a:t>, </a:t>
            </a:r>
            <a:r>
              <a:rPr sz="2473" dirty="0">
                <a:solidFill>
                  <a:srgbClr val="008A86"/>
                </a:solidFill>
                <a:latin typeface="PVSRSC+TimesNewRoman,Italic"/>
                <a:cs typeface="PVSRSC+TimesNewRoman,Italic"/>
              </a:rPr>
              <a:t>c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dirty="0" err="1">
                <a:solidFill>
                  <a:srgbClr val="008A86"/>
                </a:solidFill>
                <a:latin typeface="EHLNGD+Symbol"/>
                <a:cs typeface="EHLNGD+Symbol"/>
              </a:rPr>
              <a:t>γ</a:t>
            </a:r>
            <a:r>
              <a:rPr sz="2473" spc="620" dirty="0">
                <a:solidFill>
                  <a:srgbClr val="008A86"/>
                </a:solidFill>
                <a:latin typeface="Times New Roman"/>
                <a:cs typeface="Times New Roman"/>
              </a:rPr>
              <a:t> </a:t>
            </a:r>
            <a:r>
              <a:rPr sz="2473" dirty="0">
                <a:solidFill>
                  <a:srgbClr val="000000"/>
                </a:solidFill>
                <a:latin typeface="EHLNGD+Symbol"/>
                <a:cs typeface="EHLNGD+Symbol"/>
              </a:rPr>
              <a:t>⇒</a:t>
            </a:r>
            <a:r>
              <a:rPr sz="2473" spc="618" dirty="0">
                <a:solidFill>
                  <a:srgbClr val="000000"/>
                </a:solidFill>
                <a:latin typeface="Times New Roman"/>
                <a:cs typeface="Times New Roman"/>
              </a:rPr>
              <a:t> </a:t>
            </a:r>
            <a:r>
              <a:rPr sz="2473" dirty="0">
                <a:solidFill>
                  <a:srgbClr val="008A86"/>
                </a:solidFill>
                <a:latin typeface="PVSRSC+TimesNewRoman,Italic"/>
                <a:cs typeface="PVSRSC+TimesNewRoman,Italic"/>
              </a:rPr>
              <a:t>a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dirty="0">
                <a:solidFill>
                  <a:srgbClr val="008A86"/>
                </a:solidFill>
                <a:latin typeface="PVSRSC+TimesNewRoman,Italic"/>
                <a:cs typeface="PVSRSC+TimesNewRoman,Italic"/>
              </a:rPr>
              <a:t>A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dirty="0">
                <a:solidFill>
                  <a:srgbClr val="008A86"/>
                </a:solidFill>
                <a:latin typeface="PVSRSC+TimesNewRoman,Italic"/>
                <a:cs typeface="PVSRSC+TimesNewRoman,Italic"/>
              </a:rPr>
              <a:t>b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dirty="0">
                <a:solidFill>
                  <a:srgbClr val="008A86"/>
                </a:solidFill>
                <a:latin typeface="PVSRSC+TimesNewRoman,Italic"/>
                <a:cs typeface="PVSRSC+TimesNewRoman,Italic"/>
              </a:rPr>
              <a:t>B </a:t>
            </a:r>
            <a:r>
              <a:rPr sz="2473" dirty="0">
                <a:solidFill>
                  <a:srgbClr val="008A86"/>
                </a:solidFill>
                <a:latin typeface="EHLNGD+Symbol"/>
                <a:cs typeface="EHLNGD+Symbol"/>
              </a:rPr>
              <a:t>≤</a:t>
            </a:r>
            <a:r>
              <a:rPr sz="2473" dirty="0">
                <a:solidFill>
                  <a:srgbClr val="008A86"/>
                </a:solidFill>
                <a:latin typeface="Times New Roman"/>
                <a:cs typeface="Times New Roman"/>
              </a:rPr>
              <a:t> </a:t>
            </a:r>
            <a:r>
              <a:rPr sz="2473" dirty="0">
                <a:solidFill>
                  <a:srgbClr val="008A86"/>
                </a:solidFill>
                <a:latin typeface="PVSRSC+TimesNewRoman,Italic"/>
                <a:cs typeface="PVSRSC+TimesNewRoman,Italic"/>
              </a:rPr>
              <a:t>c</a:t>
            </a:r>
            <a:r>
              <a:rPr sz="2473" dirty="0">
                <a:solidFill>
                  <a:srgbClr val="000000"/>
                </a:solidFill>
                <a:latin typeface="TWOOFW+TimesNewRoman"/>
                <a:cs typeface="TWOOFW+TimesNewRoman"/>
              </a:rPr>
              <a:t>.</a:t>
            </a:r>
          </a:p>
        </p:txBody>
      </p:sp>
      <p:sp>
        <p:nvSpPr>
          <p:cNvPr id="25" name="Rectangle 24">
            <a:extLst>
              <a:ext uri="{FF2B5EF4-FFF2-40B4-BE49-F238E27FC236}">
                <a16:creationId xmlns:a16="http://schemas.microsoft.com/office/drawing/2014/main" id="{7E987281-74A2-6E46-AB40-05745CC56BFD}"/>
              </a:ext>
            </a:extLst>
          </p:cNvPr>
          <p:cNvSpPr/>
          <p:nvPr/>
        </p:nvSpPr>
        <p:spPr>
          <a:xfrm>
            <a:off x="1772687" y="5955584"/>
            <a:ext cx="5293629" cy="461665"/>
          </a:xfrm>
          <a:prstGeom prst="rect">
            <a:avLst/>
          </a:prstGeom>
        </p:spPr>
        <p:txBody>
          <a:bodyPr wrap="none">
            <a:spAutoFit/>
          </a:bodyPr>
          <a:lstStyle/>
          <a:p>
            <a:r>
              <a:rPr lang="en-US" sz="2400" dirty="0">
                <a:solidFill>
                  <a:srgbClr val="000000"/>
                </a:solidFill>
                <a:latin typeface="TWOOFW+TimesNewRoman"/>
                <a:cs typeface="TWOOFW+TimesNewRoman"/>
              </a:rPr>
              <a:t>A rotation can be performed in </a:t>
            </a:r>
            <a:r>
              <a:rPr lang="en-US" sz="2400" dirty="0">
                <a:solidFill>
                  <a:srgbClr val="008A86"/>
                </a:solidFill>
                <a:latin typeface="PVSRSC+TimesNewRoman,Italic"/>
                <a:cs typeface="PVSRSC+TimesNewRoman,Italic"/>
              </a:rPr>
              <a:t>O</a:t>
            </a:r>
            <a:r>
              <a:rPr lang="en-US" sz="2400" dirty="0">
                <a:solidFill>
                  <a:srgbClr val="008A86"/>
                </a:solidFill>
                <a:latin typeface="TWOOFW+TimesNewRoman"/>
                <a:cs typeface="TWOOFW+TimesNewRoman"/>
              </a:rPr>
              <a:t>(1) </a:t>
            </a:r>
            <a:r>
              <a:rPr lang="en-US" sz="2400" dirty="0">
                <a:solidFill>
                  <a:srgbClr val="000000"/>
                </a:solidFill>
                <a:latin typeface="TWOOFW+TimesNewRoman"/>
                <a:cs typeface="TWOOFW+TimesNewRoman"/>
              </a:rPr>
              <a:t>time</a:t>
            </a:r>
            <a:endParaRPr lang="en-US" sz="2400" dirty="0"/>
          </a:p>
        </p:txBody>
      </p:sp>
      <p:grpSp>
        <p:nvGrpSpPr>
          <p:cNvPr id="10" name="Group 9">
            <a:extLst>
              <a:ext uri="{FF2B5EF4-FFF2-40B4-BE49-F238E27FC236}">
                <a16:creationId xmlns:a16="http://schemas.microsoft.com/office/drawing/2014/main" id="{EEBB3F38-D78E-B544-B148-DE9A51E65551}"/>
              </a:ext>
            </a:extLst>
          </p:cNvPr>
          <p:cNvGrpSpPr/>
          <p:nvPr/>
        </p:nvGrpSpPr>
        <p:grpSpPr>
          <a:xfrm>
            <a:off x="3280844" y="2582015"/>
            <a:ext cx="2038763" cy="637827"/>
            <a:chOff x="3280844" y="2582015"/>
            <a:chExt cx="2038763" cy="637827"/>
          </a:xfrm>
        </p:grpSpPr>
        <p:sp>
          <p:nvSpPr>
            <p:cNvPr id="5" name="object 1">
              <a:extLst>
                <a:ext uri="{FF2B5EF4-FFF2-40B4-BE49-F238E27FC236}">
                  <a16:creationId xmlns:a16="http://schemas.microsoft.com/office/drawing/2014/main" id="{E60AB3D8-5D8C-1E49-80E6-90FDEFE5086E}"/>
                </a:ext>
              </a:extLst>
            </p:cNvPr>
            <p:cNvSpPr/>
            <p:nvPr/>
          </p:nvSpPr>
          <p:spPr>
            <a:xfrm>
              <a:off x="3520696" y="2582015"/>
              <a:ext cx="1589809" cy="65947"/>
            </a:xfrm>
            <a:prstGeom prst="rect">
              <a:avLst/>
            </a:prstGeom>
            <a:blipFill>
              <a:blip r:embed="rId3"/>
              <a:stretch>
                <a:fillRect/>
              </a:stretch>
            </a:blipFill>
          </p:spPr>
          <p:txBody>
            <a:bodyPr wrap="square" lIns="0" tIns="0" rIns="0" bIns="0" rtlCol="0">
              <a:spAutoFit/>
            </a:bodyPr>
            <a:lstStyle/>
            <a:p>
              <a:endParaRPr/>
            </a:p>
          </p:txBody>
        </p:sp>
        <p:sp>
          <p:nvSpPr>
            <p:cNvPr id="9" name="Rectangle 8">
              <a:extLst>
                <a:ext uri="{FF2B5EF4-FFF2-40B4-BE49-F238E27FC236}">
                  <a16:creationId xmlns:a16="http://schemas.microsoft.com/office/drawing/2014/main" id="{E0622998-1F44-C54A-A903-D4E1B98EF8D5}"/>
                </a:ext>
              </a:extLst>
            </p:cNvPr>
            <p:cNvSpPr/>
            <p:nvPr/>
          </p:nvSpPr>
          <p:spPr>
            <a:xfrm>
              <a:off x="3280844" y="2801907"/>
              <a:ext cx="2038763" cy="417935"/>
            </a:xfrm>
            <a:prstGeom prst="rect">
              <a:avLst/>
            </a:prstGeom>
          </p:spPr>
          <p:txBody>
            <a:bodyPr wrap="none">
              <a:spAutoFit/>
            </a:bodyPr>
            <a:lstStyle/>
            <a:p>
              <a:pPr marL="60059">
                <a:lnSpc>
                  <a:spcPts val="2397"/>
                </a:lnSpc>
                <a:spcBef>
                  <a:spcPts val="2327"/>
                </a:spcBef>
              </a:pPr>
              <a:r>
                <a:rPr lang="en-US" sz="2800" dirty="0">
                  <a:solidFill>
                    <a:srgbClr val="000000"/>
                  </a:solidFill>
                  <a:latin typeface="TWOOFW+TimesNewRoman"/>
                  <a:cs typeface="TWOOFW+TimesNewRoman"/>
                </a:rPr>
                <a:t>L</a:t>
              </a:r>
              <a:r>
                <a:rPr lang="en-US" dirty="0">
                  <a:solidFill>
                    <a:srgbClr val="000000"/>
                  </a:solidFill>
                  <a:latin typeface="TWOOFW+TimesNewRoman"/>
                  <a:cs typeface="TWOOFW+TimesNewRoman"/>
                </a:rPr>
                <a:t>EFT</a:t>
              </a:r>
              <a:r>
                <a:rPr lang="en-US" sz="2800" dirty="0">
                  <a:solidFill>
                    <a:srgbClr val="000000"/>
                  </a:solidFill>
                  <a:latin typeface="TWOOFW+TimesNewRoman"/>
                  <a:cs typeface="TWOOFW+TimesNewRoman"/>
                </a:rPr>
                <a:t>-R</a:t>
              </a:r>
              <a:r>
                <a:rPr lang="en-US" dirty="0">
                  <a:solidFill>
                    <a:srgbClr val="000000"/>
                  </a:solidFill>
                  <a:latin typeface="TWOOFW+TimesNewRoman"/>
                  <a:cs typeface="TWOOFW+TimesNewRoman"/>
                </a:rPr>
                <a:t>OTATE</a:t>
              </a:r>
              <a:r>
                <a:rPr lang="en-US" sz="2800" dirty="0">
                  <a:solidFill>
                    <a:srgbClr val="008A86"/>
                  </a:solidFill>
                  <a:latin typeface="TWOOFW+TimesNewRoman"/>
                  <a:cs typeface="TWOOFW+TimesNewRoman"/>
                </a:rPr>
                <a:t>(A)</a:t>
              </a:r>
            </a:p>
          </p:txBody>
        </p:sp>
      </p:grpSp>
      <p:grpSp>
        <p:nvGrpSpPr>
          <p:cNvPr id="69" name="组合 68">
            <a:extLst>
              <a:ext uri="{FF2B5EF4-FFF2-40B4-BE49-F238E27FC236}">
                <a16:creationId xmlns:a16="http://schemas.microsoft.com/office/drawing/2014/main" id="{CCBA0F53-37B1-1348-9679-7BF59203CDD9}"/>
              </a:ext>
            </a:extLst>
          </p:cNvPr>
          <p:cNvGrpSpPr/>
          <p:nvPr/>
        </p:nvGrpSpPr>
        <p:grpSpPr>
          <a:xfrm>
            <a:off x="5505477" y="1409072"/>
            <a:ext cx="2292074" cy="2807325"/>
            <a:chOff x="5862955" y="1504955"/>
            <a:chExt cx="2292074" cy="2807325"/>
          </a:xfrm>
        </p:grpSpPr>
        <p:grpSp>
          <p:nvGrpSpPr>
            <p:cNvPr id="32" name="组合 31">
              <a:extLst>
                <a:ext uri="{FF2B5EF4-FFF2-40B4-BE49-F238E27FC236}">
                  <a16:creationId xmlns:a16="http://schemas.microsoft.com/office/drawing/2014/main" id="{C6CAAF67-C02E-3F4A-A63A-720BB2620925}"/>
                </a:ext>
              </a:extLst>
            </p:cNvPr>
            <p:cNvGrpSpPr/>
            <p:nvPr/>
          </p:nvGrpSpPr>
          <p:grpSpPr>
            <a:xfrm>
              <a:off x="5862955" y="1504955"/>
              <a:ext cx="2292074" cy="2807325"/>
              <a:chOff x="1120953" y="2080156"/>
              <a:chExt cx="2292074" cy="2807325"/>
            </a:xfrm>
          </p:grpSpPr>
          <p:sp>
            <p:nvSpPr>
              <p:cNvPr id="33" name="椭圆 32">
                <a:extLst>
                  <a:ext uri="{FF2B5EF4-FFF2-40B4-BE49-F238E27FC236}">
                    <a16:creationId xmlns:a16="http://schemas.microsoft.com/office/drawing/2014/main" id="{73F366F7-FBC9-A245-B8AF-E10A4866DAE1}"/>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A</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4" name="等腰三角形 4">
                <a:extLst>
                  <a:ext uri="{FF2B5EF4-FFF2-40B4-BE49-F238E27FC236}">
                    <a16:creationId xmlns:a16="http://schemas.microsoft.com/office/drawing/2014/main" id="{980E24AD-C511-374B-BE1D-EF5A6C79488A}"/>
                  </a:ext>
                </a:extLst>
              </p:cNvPr>
              <p:cNvSpPr/>
              <p:nvPr/>
            </p:nvSpPr>
            <p:spPr bwMode="auto">
              <a:xfrm>
                <a:off x="1120953" y="290151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35" name="椭圆 34">
                <a:extLst>
                  <a:ext uri="{FF2B5EF4-FFF2-40B4-BE49-F238E27FC236}">
                    <a16:creationId xmlns:a16="http://schemas.microsoft.com/office/drawing/2014/main" id="{C984AF8D-A42B-A645-A13B-E847D84EADFA}"/>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B</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6" name="等腰三角形 7">
                <a:extLst>
                  <a:ext uri="{FF2B5EF4-FFF2-40B4-BE49-F238E27FC236}">
                    <a16:creationId xmlns:a16="http://schemas.microsoft.com/office/drawing/2014/main" id="{597A86A7-08D9-8B42-86BC-F7E5BF24BD34}"/>
                  </a:ext>
                </a:extLst>
              </p:cNvPr>
              <p:cNvSpPr/>
              <p:nvPr/>
            </p:nvSpPr>
            <p:spPr bwMode="auto">
              <a:xfrm>
                <a:off x="2137981" y="3563506"/>
                <a:ext cx="447675" cy="132397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37" name="等腰三角形 8">
                <a:extLst>
                  <a:ext uri="{FF2B5EF4-FFF2-40B4-BE49-F238E27FC236}">
                    <a16:creationId xmlns:a16="http://schemas.microsoft.com/office/drawing/2014/main" id="{628A3C4B-7634-784B-97DC-923E3F734E17}"/>
                  </a:ext>
                </a:extLst>
              </p:cNvPr>
              <p:cNvSpPr/>
              <p:nvPr/>
            </p:nvSpPr>
            <p:spPr bwMode="auto">
              <a:xfrm>
                <a:off x="2965352" y="3563506"/>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cxnSp>
            <p:nvCxnSpPr>
              <p:cNvPr id="44" name="直接连接符 20">
                <a:extLst>
                  <a:ext uri="{FF2B5EF4-FFF2-40B4-BE49-F238E27FC236}">
                    <a16:creationId xmlns:a16="http://schemas.microsoft.com/office/drawing/2014/main" id="{EB5FF93A-822B-8A4F-91C8-BB8AACE1284A}"/>
                  </a:ext>
                </a:extLst>
              </p:cNvPr>
              <p:cNvCxnSpPr>
                <a:cxnSpLocks/>
                <a:stCxn id="34" idx="0"/>
                <a:endCxn id="33" idx="3"/>
              </p:cNvCxnSpPr>
              <p:nvPr/>
            </p:nvCxnSpPr>
            <p:spPr bwMode="auto">
              <a:xfrm flipV="1">
                <a:off x="1344791" y="2536435"/>
                <a:ext cx="493280" cy="36508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直接连接符 21">
                <a:extLst>
                  <a:ext uri="{FF2B5EF4-FFF2-40B4-BE49-F238E27FC236}">
                    <a16:creationId xmlns:a16="http://schemas.microsoft.com/office/drawing/2014/main" id="{9737A2A5-68CA-BC46-B9A5-06D8E6417FDF}"/>
                  </a:ext>
                </a:extLst>
              </p:cNvPr>
              <p:cNvCxnSpPr>
                <a:stCxn id="35" idx="0"/>
                <a:endCxn id="33"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24">
                <a:extLst>
                  <a:ext uri="{FF2B5EF4-FFF2-40B4-BE49-F238E27FC236}">
                    <a16:creationId xmlns:a16="http://schemas.microsoft.com/office/drawing/2014/main" id="{836E5EA5-13B7-AA41-A3B4-19B771E4B286}"/>
                  </a:ext>
                </a:extLst>
              </p:cNvPr>
              <p:cNvCxnSpPr>
                <a:stCxn id="35" idx="3"/>
                <a:endCxn id="36" idx="0"/>
              </p:cNvCxnSpPr>
              <p:nvPr/>
            </p:nvCxnSpPr>
            <p:spPr bwMode="auto">
              <a:xfrm flipH="1">
                <a:off x="2361819" y="3256953"/>
                <a:ext cx="225151"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27">
                <a:extLst>
                  <a:ext uri="{FF2B5EF4-FFF2-40B4-BE49-F238E27FC236}">
                    <a16:creationId xmlns:a16="http://schemas.microsoft.com/office/drawing/2014/main" id="{0147389F-8E8A-264D-A886-1B7F0075EE32}"/>
                  </a:ext>
                </a:extLst>
              </p:cNvPr>
              <p:cNvCxnSpPr>
                <a:stCxn id="35" idx="5"/>
                <a:endCxn id="37" idx="0"/>
              </p:cNvCxnSpPr>
              <p:nvPr/>
            </p:nvCxnSpPr>
            <p:spPr bwMode="auto">
              <a:xfrm>
                <a:off x="2951080" y="3256953"/>
                <a:ext cx="238110"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66" name="矩形 65">
              <a:extLst>
                <a:ext uri="{FF2B5EF4-FFF2-40B4-BE49-F238E27FC236}">
                  <a16:creationId xmlns:a16="http://schemas.microsoft.com/office/drawing/2014/main" id="{E670EF51-467B-E34F-9282-84396E5C9917}"/>
                </a:ext>
              </a:extLst>
            </p:cNvPr>
            <p:cNvSpPr/>
            <p:nvPr/>
          </p:nvSpPr>
          <p:spPr>
            <a:xfrm>
              <a:off x="7768492" y="3811818"/>
              <a:ext cx="328936" cy="461665"/>
            </a:xfrm>
            <a:prstGeom prst="rect">
              <a:avLst/>
            </a:prstGeom>
          </p:spPr>
          <p:txBody>
            <a:bodyPr wrap="none">
              <a:spAutoFit/>
            </a:bodyPr>
            <a:lstStyle/>
            <a:p>
              <a:r>
                <a:rPr lang="el-GR" altLang="zh-CN" sz="2400" b="1" dirty="0">
                  <a:solidFill>
                    <a:schemeClr val="accent3">
                      <a:lumMod val="20000"/>
                      <a:lumOff val="80000"/>
                    </a:schemeClr>
                  </a:solidFill>
                  <a:latin typeface="EHLNGD+Symbol"/>
                  <a:cs typeface="EHLNGD+Symbol"/>
                </a:rPr>
                <a:t>γ</a:t>
              </a:r>
              <a:endParaRPr lang="zh-CN" altLang="en-US" sz="2400" b="1" dirty="0">
                <a:solidFill>
                  <a:schemeClr val="accent3">
                    <a:lumMod val="20000"/>
                    <a:lumOff val="80000"/>
                  </a:schemeClr>
                </a:solidFill>
              </a:endParaRPr>
            </a:p>
          </p:txBody>
        </p:sp>
        <p:sp>
          <p:nvSpPr>
            <p:cNvPr id="67" name="矩形 66">
              <a:extLst>
                <a:ext uri="{FF2B5EF4-FFF2-40B4-BE49-F238E27FC236}">
                  <a16:creationId xmlns:a16="http://schemas.microsoft.com/office/drawing/2014/main" id="{547C017A-33E8-0D4B-831B-A21E3FF0D69E}"/>
                </a:ext>
              </a:extLst>
            </p:cNvPr>
            <p:cNvSpPr/>
            <p:nvPr/>
          </p:nvSpPr>
          <p:spPr>
            <a:xfrm>
              <a:off x="6926816" y="3799694"/>
              <a:ext cx="354008" cy="461665"/>
            </a:xfrm>
            <a:prstGeom prst="rect">
              <a:avLst/>
            </a:prstGeom>
          </p:spPr>
          <p:txBody>
            <a:bodyPr wrap="none">
              <a:spAutoFit/>
            </a:bodyPr>
            <a:lstStyle/>
            <a:p>
              <a:r>
                <a:rPr lang="el-GR" altLang="zh-CN" sz="2400" b="1" spc="8" dirty="0">
                  <a:solidFill>
                    <a:schemeClr val="accent6">
                      <a:lumMod val="75000"/>
                      <a:lumOff val="25000"/>
                    </a:schemeClr>
                  </a:solidFill>
                  <a:latin typeface="EHLNGD+Symbol"/>
                  <a:cs typeface="EHLNGD+Symbol"/>
                </a:rPr>
                <a:t>β</a:t>
              </a:r>
              <a:endParaRPr lang="zh-CN" altLang="en-US" sz="2400" b="1" dirty="0">
                <a:solidFill>
                  <a:schemeClr val="accent6">
                    <a:lumMod val="75000"/>
                    <a:lumOff val="25000"/>
                  </a:schemeClr>
                </a:solidFill>
              </a:endParaRPr>
            </a:p>
          </p:txBody>
        </p:sp>
        <p:sp>
          <p:nvSpPr>
            <p:cNvPr id="68" name="矩形 67">
              <a:extLst>
                <a:ext uri="{FF2B5EF4-FFF2-40B4-BE49-F238E27FC236}">
                  <a16:creationId xmlns:a16="http://schemas.microsoft.com/office/drawing/2014/main" id="{6D6F4857-980B-2C41-9C1A-FAFD683317F9}"/>
                </a:ext>
              </a:extLst>
            </p:cNvPr>
            <p:cNvSpPr/>
            <p:nvPr/>
          </p:nvSpPr>
          <p:spPr>
            <a:xfrm>
              <a:off x="5887602" y="3124743"/>
              <a:ext cx="388248" cy="523220"/>
            </a:xfrm>
            <a:prstGeom prst="rect">
              <a:avLst/>
            </a:prstGeom>
          </p:spPr>
          <p:txBody>
            <a:bodyPr wrap="none">
              <a:spAutoFit/>
            </a:bodyPr>
            <a:lstStyle/>
            <a:p>
              <a:r>
                <a:rPr lang="el-GR" altLang="zh-CN" sz="2800" dirty="0">
                  <a:solidFill>
                    <a:schemeClr val="accent3">
                      <a:lumMod val="20000"/>
                      <a:lumOff val="80000"/>
                    </a:schemeClr>
                  </a:solidFill>
                  <a:latin typeface="EHLNGD+Symbol"/>
                  <a:cs typeface="EHLNGD+Symbol"/>
                </a:rPr>
                <a:t>α</a:t>
              </a:r>
              <a:endParaRPr lang="zh-CN" altLang="en-US" sz="2800" dirty="0">
                <a:solidFill>
                  <a:schemeClr val="accent3">
                    <a:lumMod val="20000"/>
                    <a:lumOff val="80000"/>
                  </a:schemeClr>
                </a:solidFill>
              </a:endParaRPr>
            </a:p>
          </p:txBody>
        </p:sp>
      </p:grpSp>
      <p:grpSp>
        <p:nvGrpSpPr>
          <p:cNvPr id="73" name="组合 72">
            <a:extLst>
              <a:ext uri="{FF2B5EF4-FFF2-40B4-BE49-F238E27FC236}">
                <a16:creationId xmlns:a16="http://schemas.microsoft.com/office/drawing/2014/main" id="{19A94301-E95E-3645-A8CA-C08EC8C9C2C1}"/>
              </a:ext>
            </a:extLst>
          </p:cNvPr>
          <p:cNvGrpSpPr/>
          <p:nvPr/>
        </p:nvGrpSpPr>
        <p:grpSpPr>
          <a:xfrm>
            <a:off x="924710" y="1376545"/>
            <a:ext cx="2281263" cy="2772292"/>
            <a:chOff x="-2225801" y="2122985"/>
            <a:chExt cx="2281263" cy="2772292"/>
          </a:xfrm>
        </p:grpSpPr>
        <p:grpSp>
          <p:nvGrpSpPr>
            <p:cNvPr id="48" name="组合 47">
              <a:extLst>
                <a:ext uri="{FF2B5EF4-FFF2-40B4-BE49-F238E27FC236}">
                  <a16:creationId xmlns:a16="http://schemas.microsoft.com/office/drawing/2014/main" id="{93D99977-9674-4A4B-8AF4-4A8738A2C22E}"/>
                </a:ext>
              </a:extLst>
            </p:cNvPr>
            <p:cNvGrpSpPr/>
            <p:nvPr/>
          </p:nvGrpSpPr>
          <p:grpSpPr>
            <a:xfrm>
              <a:off x="-2225801" y="2122985"/>
              <a:ext cx="2281263" cy="2764883"/>
              <a:chOff x="6280281" y="2158441"/>
              <a:chExt cx="2281263" cy="2764883"/>
            </a:xfrm>
          </p:grpSpPr>
          <p:sp>
            <p:nvSpPr>
              <p:cNvPr id="49" name="等腰三角形 31">
                <a:extLst>
                  <a:ext uri="{FF2B5EF4-FFF2-40B4-BE49-F238E27FC236}">
                    <a16:creationId xmlns:a16="http://schemas.microsoft.com/office/drawing/2014/main" id="{9CD421B7-B6AD-054F-81F0-E68A4A2DAFEA}"/>
                  </a:ext>
                </a:extLst>
              </p:cNvPr>
              <p:cNvSpPr/>
              <p:nvPr/>
            </p:nvSpPr>
            <p:spPr bwMode="auto">
              <a:xfrm>
                <a:off x="6280281" y="359934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50" name="等腰三角形 33">
                <a:extLst>
                  <a:ext uri="{FF2B5EF4-FFF2-40B4-BE49-F238E27FC236}">
                    <a16:creationId xmlns:a16="http://schemas.microsoft.com/office/drawing/2014/main" id="{B8AA9D5E-8B6A-F242-BDE8-67408B664187}"/>
                  </a:ext>
                </a:extLst>
              </p:cNvPr>
              <p:cNvSpPr/>
              <p:nvPr/>
            </p:nvSpPr>
            <p:spPr bwMode="auto">
              <a:xfrm>
                <a:off x="7128258" y="3599348"/>
                <a:ext cx="447675" cy="132397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51" name="等腰三角形 41">
                <a:extLst>
                  <a:ext uri="{FF2B5EF4-FFF2-40B4-BE49-F238E27FC236}">
                    <a16:creationId xmlns:a16="http://schemas.microsoft.com/office/drawing/2014/main" id="{90B2395D-EA9F-C447-A55A-8286BCB66C04}"/>
                  </a:ext>
                </a:extLst>
              </p:cNvPr>
              <p:cNvSpPr/>
              <p:nvPr/>
            </p:nvSpPr>
            <p:spPr bwMode="auto">
              <a:xfrm>
                <a:off x="8113869" y="2853699"/>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54" name="椭圆 53">
                <a:extLst>
                  <a:ext uri="{FF2B5EF4-FFF2-40B4-BE49-F238E27FC236}">
                    <a16:creationId xmlns:a16="http://schemas.microsoft.com/office/drawing/2014/main" id="{11AE6E30-81BB-F74C-A7CF-27A6A9E2542D}"/>
                  </a:ext>
                </a:extLst>
              </p:cNvPr>
              <p:cNvSpPr/>
              <p:nvPr/>
            </p:nvSpPr>
            <p:spPr bwMode="auto">
              <a:xfrm>
                <a:off x="7352095"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B</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5" name="椭圆 54">
                <a:extLst>
                  <a:ext uri="{FF2B5EF4-FFF2-40B4-BE49-F238E27FC236}">
                    <a16:creationId xmlns:a16="http://schemas.microsoft.com/office/drawing/2014/main" id="{D7510AC6-55A8-EE4B-91F7-E12EFA415338}"/>
                  </a:ext>
                </a:extLst>
              </p:cNvPr>
              <p:cNvSpPr/>
              <p:nvPr/>
            </p:nvSpPr>
            <p:spPr bwMode="auto">
              <a:xfrm>
                <a:off x="6664629"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A</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6" name="直接连接符 52">
                <a:extLst>
                  <a:ext uri="{FF2B5EF4-FFF2-40B4-BE49-F238E27FC236}">
                    <a16:creationId xmlns:a16="http://schemas.microsoft.com/office/drawing/2014/main" id="{32B4D693-1FAB-204A-BF96-1676C070E22E}"/>
                  </a:ext>
                </a:extLst>
              </p:cNvPr>
              <p:cNvCxnSpPr>
                <a:stCxn id="49" idx="0"/>
                <a:endCxn id="55" idx="3"/>
              </p:cNvCxnSpPr>
              <p:nvPr/>
            </p:nvCxnSpPr>
            <p:spPr bwMode="auto">
              <a:xfrm flipV="1">
                <a:off x="6504119" y="3283483"/>
                <a:ext cx="235920" cy="31586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5">
                <a:extLst>
                  <a:ext uri="{FF2B5EF4-FFF2-40B4-BE49-F238E27FC236}">
                    <a16:creationId xmlns:a16="http://schemas.microsoft.com/office/drawing/2014/main" id="{6E482956-4EAC-8D43-8DCE-780A728AB05E}"/>
                  </a:ext>
                </a:extLst>
              </p:cNvPr>
              <p:cNvCxnSpPr>
                <a:stCxn id="50" idx="0"/>
                <a:endCxn id="55" idx="5"/>
              </p:cNvCxnSpPr>
              <p:nvPr/>
            </p:nvCxnSpPr>
            <p:spPr bwMode="auto">
              <a:xfrm flipH="1" flipV="1">
                <a:off x="7104149" y="3283483"/>
                <a:ext cx="247947" cy="31586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8">
                <a:extLst>
                  <a:ext uri="{FF2B5EF4-FFF2-40B4-BE49-F238E27FC236}">
                    <a16:creationId xmlns:a16="http://schemas.microsoft.com/office/drawing/2014/main" id="{D60AE015-4F06-2246-8767-EC8FC39E2491}"/>
                  </a:ext>
                </a:extLst>
              </p:cNvPr>
              <p:cNvCxnSpPr>
                <a:stCxn id="54" idx="3"/>
                <a:endCxn id="55" idx="0"/>
              </p:cNvCxnSpPr>
              <p:nvPr/>
            </p:nvCxnSpPr>
            <p:spPr bwMode="auto">
              <a:xfrm flipH="1">
                <a:off x="6922094"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62">
                <a:extLst>
                  <a:ext uri="{FF2B5EF4-FFF2-40B4-BE49-F238E27FC236}">
                    <a16:creationId xmlns:a16="http://schemas.microsoft.com/office/drawing/2014/main" id="{B4E6B818-E634-904A-AB8F-C2E438513148}"/>
                  </a:ext>
                </a:extLst>
              </p:cNvPr>
              <p:cNvCxnSpPr>
                <a:stCxn id="51" idx="0"/>
                <a:endCxn id="54" idx="5"/>
              </p:cNvCxnSpPr>
              <p:nvPr/>
            </p:nvCxnSpPr>
            <p:spPr bwMode="auto">
              <a:xfrm flipH="1" flipV="1">
                <a:off x="7791615" y="2614720"/>
                <a:ext cx="546092" cy="23897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0" name="矩形 69">
              <a:extLst>
                <a:ext uri="{FF2B5EF4-FFF2-40B4-BE49-F238E27FC236}">
                  <a16:creationId xmlns:a16="http://schemas.microsoft.com/office/drawing/2014/main" id="{2F3C7F28-B1C5-1346-82EA-3607166C2384}"/>
                </a:ext>
              </a:extLst>
            </p:cNvPr>
            <p:cNvSpPr/>
            <p:nvPr/>
          </p:nvSpPr>
          <p:spPr>
            <a:xfrm>
              <a:off x="-2196088" y="4368468"/>
              <a:ext cx="388248" cy="523220"/>
            </a:xfrm>
            <a:prstGeom prst="rect">
              <a:avLst/>
            </a:prstGeom>
          </p:spPr>
          <p:txBody>
            <a:bodyPr wrap="none">
              <a:spAutoFit/>
            </a:bodyPr>
            <a:lstStyle/>
            <a:p>
              <a:r>
                <a:rPr lang="el-GR" altLang="zh-CN" sz="2800" dirty="0">
                  <a:solidFill>
                    <a:schemeClr val="accent3">
                      <a:lumMod val="20000"/>
                      <a:lumOff val="80000"/>
                    </a:schemeClr>
                  </a:solidFill>
                  <a:latin typeface="EHLNGD+Symbol"/>
                  <a:cs typeface="EHLNGD+Symbol"/>
                </a:rPr>
                <a:t>α</a:t>
              </a:r>
              <a:endParaRPr lang="zh-CN" altLang="en-US" sz="2800" dirty="0">
                <a:solidFill>
                  <a:schemeClr val="accent3">
                    <a:lumMod val="20000"/>
                    <a:lumOff val="80000"/>
                  </a:schemeClr>
                </a:solidFill>
              </a:endParaRPr>
            </a:p>
          </p:txBody>
        </p:sp>
        <p:sp>
          <p:nvSpPr>
            <p:cNvPr id="71" name="矩形 70">
              <a:extLst>
                <a:ext uri="{FF2B5EF4-FFF2-40B4-BE49-F238E27FC236}">
                  <a16:creationId xmlns:a16="http://schemas.microsoft.com/office/drawing/2014/main" id="{66FD7E88-A671-084B-9D08-87AAFFDE63A8}"/>
                </a:ext>
              </a:extLst>
            </p:cNvPr>
            <p:cNvSpPr/>
            <p:nvPr/>
          </p:nvSpPr>
          <p:spPr>
            <a:xfrm>
              <a:off x="-1330991" y="4433612"/>
              <a:ext cx="354008" cy="461665"/>
            </a:xfrm>
            <a:prstGeom prst="rect">
              <a:avLst/>
            </a:prstGeom>
          </p:spPr>
          <p:txBody>
            <a:bodyPr wrap="none">
              <a:spAutoFit/>
            </a:bodyPr>
            <a:lstStyle/>
            <a:p>
              <a:r>
                <a:rPr lang="el-GR" altLang="zh-CN" sz="2400" b="1" spc="8" dirty="0">
                  <a:solidFill>
                    <a:schemeClr val="accent6">
                      <a:lumMod val="75000"/>
                      <a:lumOff val="25000"/>
                    </a:schemeClr>
                  </a:solidFill>
                  <a:latin typeface="EHLNGD+Symbol"/>
                  <a:cs typeface="EHLNGD+Symbol"/>
                </a:rPr>
                <a:t>β</a:t>
              </a:r>
              <a:endParaRPr lang="zh-CN" altLang="en-US" sz="2400" b="1" dirty="0">
                <a:solidFill>
                  <a:schemeClr val="accent6">
                    <a:lumMod val="75000"/>
                    <a:lumOff val="25000"/>
                  </a:schemeClr>
                </a:solidFill>
              </a:endParaRPr>
            </a:p>
          </p:txBody>
        </p:sp>
        <p:sp>
          <p:nvSpPr>
            <p:cNvPr id="72" name="矩形 71">
              <a:extLst>
                <a:ext uri="{FF2B5EF4-FFF2-40B4-BE49-F238E27FC236}">
                  <a16:creationId xmlns:a16="http://schemas.microsoft.com/office/drawing/2014/main" id="{123090C5-ABF4-4A48-B5C9-0AAA89B08C8C}"/>
                </a:ext>
              </a:extLst>
            </p:cNvPr>
            <p:cNvSpPr/>
            <p:nvPr/>
          </p:nvSpPr>
          <p:spPr>
            <a:xfrm>
              <a:off x="-341022" y="3663863"/>
              <a:ext cx="328936" cy="461665"/>
            </a:xfrm>
            <a:prstGeom prst="rect">
              <a:avLst/>
            </a:prstGeom>
          </p:spPr>
          <p:txBody>
            <a:bodyPr wrap="none">
              <a:spAutoFit/>
            </a:bodyPr>
            <a:lstStyle/>
            <a:p>
              <a:r>
                <a:rPr lang="el-GR" altLang="zh-CN" sz="2400" b="1" dirty="0">
                  <a:solidFill>
                    <a:schemeClr val="accent3">
                      <a:lumMod val="20000"/>
                      <a:lumOff val="80000"/>
                    </a:schemeClr>
                  </a:solidFill>
                  <a:latin typeface="EHLNGD+Symbol"/>
                  <a:cs typeface="EHLNGD+Symbol"/>
                </a:rPr>
                <a:t>γ</a:t>
              </a:r>
              <a:endParaRPr lang="zh-CN" altLang="en-US" sz="2400" b="1" dirty="0">
                <a:solidFill>
                  <a:schemeClr val="accent3">
                    <a:lumMod val="20000"/>
                    <a:lumOff val="80000"/>
                  </a:schemeClr>
                </a:solidFill>
              </a:endParaRPr>
            </a:p>
          </p:txBody>
        </p:sp>
      </p:grpSp>
    </p:spTree>
    <p:extLst>
      <p:ext uri="{BB962C8B-B14F-4D97-AF65-F5344CB8AC3E}">
        <p14:creationId xmlns:p14="http://schemas.microsoft.com/office/powerpoint/2010/main" val="270735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blinds(horizontal)">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bject 6">
            <a:extLst>
              <a:ext uri="{FF2B5EF4-FFF2-40B4-BE49-F238E27FC236}">
                <a16:creationId xmlns:a16="http://schemas.microsoft.com/office/drawing/2014/main" id="{599C1AD7-3434-AF43-96E3-33F78A02FDFD}"/>
              </a:ext>
            </a:extLst>
          </p:cNvPr>
          <p:cNvSpPr txBox="1"/>
          <p:nvPr/>
        </p:nvSpPr>
        <p:spPr>
          <a:xfrm>
            <a:off x="511638" y="1223797"/>
            <a:ext cx="7341596" cy="2832635"/>
          </a:xfrm>
          <a:prstGeom prst="rect">
            <a:avLst/>
          </a:prstGeom>
        </p:spPr>
        <p:txBody>
          <a:bodyPr vert="horz" wrap="square" lIns="0" tIns="0" rIns="0" bIns="0" rtlCol="0">
            <a:spAutoFit/>
          </a:bodyPr>
          <a:lstStyle/>
          <a:p>
            <a:r>
              <a:rPr lang="en-US" sz="2407" b="1" dirty="0">
                <a:solidFill>
                  <a:srgbClr val="000000"/>
                </a:solidFill>
                <a:latin typeface="NSVTRA+TimesNewRoman"/>
                <a:cs typeface="NSVTRA+TimesNewRoman"/>
              </a:rPr>
              <a:t>LEFT</a:t>
            </a:r>
            <a:r>
              <a:rPr sz="2407" b="1" dirty="0">
                <a:solidFill>
                  <a:srgbClr val="000000"/>
                </a:solidFill>
                <a:latin typeface="NSVTRA+TimesNewRoman"/>
                <a:cs typeface="NSVTRA+TimesNewRoman"/>
              </a:rPr>
              <a:t>-</a:t>
            </a:r>
            <a:r>
              <a:rPr lang="en-US" sz="2407" b="1" dirty="0">
                <a:solidFill>
                  <a:srgbClr val="000000"/>
                </a:solidFill>
                <a:latin typeface="NSVTRA+TimesNewRoman"/>
                <a:cs typeface="NSVTRA+TimesNewRoman"/>
              </a:rPr>
              <a:t>Rotation</a:t>
            </a:r>
            <a:r>
              <a:rPr sz="1806" b="1" dirty="0">
                <a:solidFill>
                  <a:srgbClr val="000000"/>
                </a:solidFill>
                <a:latin typeface="NSVTRA+TimesNewRoman"/>
                <a:cs typeface="NSVTRA+TimesNewRoman"/>
              </a:rPr>
              <a:t> </a:t>
            </a:r>
            <a:r>
              <a:rPr sz="2407" dirty="0">
                <a:solidFill>
                  <a:srgbClr val="7030A0"/>
                </a:solidFill>
                <a:latin typeface="NSVTRA+TimesNewRoman"/>
                <a:cs typeface="NSVTRA+TimesNewRoman"/>
              </a:rPr>
              <a:t>(</a:t>
            </a:r>
            <a:r>
              <a:rPr lang="en-US" altLang="zh-CN" sz="2407" dirty="0" err="1">
                <a:solidFill>
                  <a:srgbClr val="7030A0"/>
                </a:solidFill>
                <a:latin typeface="DATKCM+TimesNewRoman,Italic"/>
                <a:cs typeface="DATKCM+TimesNewRoman,Italic"/>
              </a:rPr>
              <a:t>BSTree</a:t>
            </a:r>
            <a:r>
              <a:rPr lang="zh-CN" altLang="en-US" sz="2407" dirty="0">
                <a:solidFill>
                  <a:srgbClr val="7030A0"/>
                </a:solidFill>
                <a:latin typeface="DATKCM+TimesNewRoman,Italic"/>
                <a:cs typeface="DATKCM+TimesNewRoman,Italic"/>
              </a:rPr>
              <a:t> </a:t>
            </a:r>
            <a:r>
              <a:rPr lang="en-US" altLang="zh-CN" sz="2407" dirty="0">
                <a:solidFill>
                  <a:srgbClr val="7030A0"/>
                </a:solidFill>
                <a:latin typeface="DATKCM+TimesNewRoman,Italic"/>
                <a:cs typeface="DATKCM+TimesNewRoman,Italic"/>
              </a:rPr>
              <a:t>&amp;p</a:t>
            </a:r>
            <a:r>
              <a:rPr sz="2407" dirty="0">
                <a:solidFill>
                  <a:srgbClr val="7030A0"/>
                </a:solidFill>
                <a:latin typeface="NSVTRA+TimesNewRoman"/>
                <a:cs typeface="NSVTRA+TimesNewRoman"/>
              </a:rPr>
              <a:t>)</a:t>
            </a:r>
            <a:r>
              <a:rPr lang="en-US" altLang="zh-CN" sz="2407" dirty="0">
                <a:latin typeface="NSVTRA+TimesNewRoman"/>
                <a:cs typeface="NSVTRA+TimesNewRoman"/>
              </a:rPr>
              <a:t>{</a:t>
            </a:r>
          </a:p>
          <a:p>
            <a:r>
              <a:rPr lang="en-US" altLang="zh-CN" sz="2000" dirty="0">
                <a:solidFill>
                  <a:schemeClr val="accent2">
                    <a:lumMod val="75000"/>
                  </a:schemeClr>
                </a:solidFill>
                <a:latin typeface="NSVTRA+TimesNewRoman"/>
                <a:cs typeface="NSVTRA+TimesNewRoman"/>
              </a:rPr>
              <a:t>//</a:t>
            </a:r>
            <a:r>
              <a:rPr lang="zh-CN" altLang="en-US" sz="2000" dirty="0">
                <a:solidFill>
                  <a:schemeClr val="accent2">
                    <a:lumMod val="75000"/>
                  </a:schemeClr>
                </a:solidFill>
                <a:latin typeface="NSVTRA+TimesNewRoman"/>
                <a:cs typeface="NSVTRA+TimesNewRoman"/>
              </a:rPr>
              <a:t>对以*</a:t>
            </a:r>
            <a:r>
              <a:rPr lang="en-US" altLang="zh-CN" sz="2000" dirty="0">
                <a:solidFill>
                  <a:schemeClr val="accent2">
                    <a:lumMod val="75000"/>
                  </a:schemeClr>
                </a:solidFill>
                <a:latin typeface="NSVTRA+TimesNewRoman"/>
                <a:cs typeface="NSVTRA+TimesNewRoman"/>
              </a:rPr>
              <a:t>p</a:t>
            </a:r>
            <a:r>
              <a:rPr lang="zh-CN" altLang="en-US" sz="2000" dirty="0">
                <a:solidFill>
                  <a:schemeClr val="accent2">
                    <a:lumMod val="75000"/>
                  </a:schemeClr>
                </a:solidFill>
                <a:latin typeface="NSVTRA+TimesNewRoman"/>
                <a:cs typeface="NSVTRA+TimesNewRoman"/>
              </a:rPr>
              <a:t>为根的</a:t>
            </a:r>
            <a:r>
              <a:rPr lang="en-US" altLang="zh-CN" sz="2000" dirty="0">
                <a:solidFill>
                  <a:schemeClr val="accent2">
                    <a:lumMod val="75000"/>
                  </a:schemeClr>
                </a:solidFill>
                <a:latin typeface="NSVTRA+TimesNewRoman"/>
                <a:cs typeface="NSVTRA+TimesNewRoman"/>
              </a:rPr>
              <a:t>BST</a:t>
            </a:r>
            <a:r>
              <a:rPr lang="zh-CN" altLang="en-US" sz="2000" dirty="0">
                <a:solidFill>
                  <a:schemeClr val="accent2">
                    <a:lumMod val="75000"/>
                  </a:schemeClr>
                </a:solidFill>
                <a:latin typeface="NSVTRA+TimesNewRoman"/>
                <a:cs typeface="NSVTRA+TimesNewRoman"/>
              </a:rPr>
              <a:t>左旋，左旋后</a:t>
            </a:r>
            <a:r>
              <a:rPr lang="en-US" altLang="zh-CN" sz="2000" dirty="0">
                <a:solidFill>
                  <a:schemeClr val="accent2">
                    <a:lumMod val="75000"/>
                  </a:schemeClr>
                </a:solidFill>
                <a:latin typeface="NSVTRA+TimesNewRoman"/>
                <a:cs typeface="NSVTRA+TimesNewRoman"/>
              </a:rPr>
              <a:t>p</a:t>
            </a:r>
            <a:r>
              <a:rPr lang="zh-CN" altLang="en-US" sz="2000" dirty="0">
                <a:solidFill>
                  <a:schemeClr val="accent2">
                    <a:lumMod val="75000"/>
                  </a:schemeClr>
                </a:solidFill>
                <a:latin typeface="NSVTRA+TimesNewRoman"/>
                <a:cs typeface="NSVTRA+TimesNewRoman"/>
              </a:rPr>
              <a:t>指向新的树根节点</a:t>
            </a:r>
            <a:endParaRPr lang="en-US" altLang="zh-CN" sz="2000" dirty="0">
              <a:solidFill>
                <a:schemeClr val="accent2">
                  <a:lumMod val="75000"/>
                </a:schemeClr>
              </a:solidFill>
              <a:latin typeface="NSVTRA+TimesNewRoman"/>
              <a:cs typeface="NSVTRA+TimesNewRoman"/>
            </a:endParaRPr>
          </a:p>
          <a:p>
            <a:r>
              <a:rPr lang="en-US" altLang="zh-CN" sz="2000" dirty="0">
                <a:solidFill>
                  <a:schemeClr val="accent2">
                    <a:lumMod val="75000"/>
                  </a:schemeClr>
                </a:solidFill>
                <a:latin typeface="NSVTRA+TimesNewRoman"/>
                <a:cs typeface="NSVTRA+TimesNewRoman"/>
              </a:rPr>
              <a:t>//</a:t>
            </a:r>
            <a:r>
              <a:rPr lang="zh-CN" altLang="en-US" sz="2000" dirty="0">
                <a:solidFill>
                  <a:schemeClr val="accent2">
                    <a:lumMod val="75000"/>
                  </a:schemeClr>
                </a:solidFill>
                <a:latin typeface="NSVTRA+TimesNewRoman"/>
                <a:cs typeface="NSVTRA+TimesNewRoman"/>
              </a:rPr>
              <a:t>即旋转处理之前的右子树的根节点</a:t>
            </a:r>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r>
              <a:rPr lang="en-US" altLang="zh-CN" sz="2000" dirty="0">
                <a:latin typeface="NSVTRA+TimesNewRoman"/>
                <a:cs typeface="NSVTRA+TimesNewRoman"/>
              </a:rPr>
              <a:t>}</a:t>
            </a:r>
            <a:endParaRPr sz="2000" dirty="0">
              <a:latin typeface="NSVTRA+TimesNewRoman"/>
              <a:cs typeface="NSVTRA+TimesNewRoman"/>
            </a:endParaRPr>
          </a:p>
        </p:txBody>
      </p:sp>
      <p:grpSp>
        <p:nvGrpSpPr>
          <p:cNvPr id="91" name="组合 90">
            <a:extLst>
              <a:ext uri="{FF2B5EF4-FFF2-40B4-BE49-F238E27FC236}">
                <a16:creationId xmlns:a16="http://schemas.microsoft.com/office/drawing/2014/main" id="{48503A9A-85B5-F34A-B479-960EBA3CFB1C}"/>
              </a:ext>
            </a:extLst>
          </p:cNvPr>
          <p:cNvGrpSpPr/>
          <p:nvPr/>
        </p:nvGrpSpPr>
        <p:grpSpPr>
          <a:xfrm>
            <a:off x="6461324" y="1335257"/>
            <a:ext cx="2086381" cy="2076541"/>
            <a:chOff x="5862955" y="1504955"/>
            <a:chExt cx="2338515" cy="2674529"/>
          </a:xfrm>
        </p:grpSpPr>
        <p:grpSp>
          <p:nvGrpSpPr>
            <p:cNvPr id="92" name="组合 91">
              <a:extLst>
                <a:ext uri="{FF2B5EF4-FFF2-40B4-BE49-F238E27FC236}">
                  <a16:creationId xmlns:a16="http://schemas.microsoft.com/office/drawing/2014/main" id="{F8966523-5B89-7643-88AE-3AF06365EB5D}"/>
                </a:ext>
              </a:extLst>
            </p:cNvPr>
            <p:cNvGrpSpPr/>
            <p:nvPr/>
          </p:nvGrpSpPr>
          <p:grpSpPr>
            <a:xfrm>
              <a:off x="5862955" y="1504955"/>
              <a:ext cx="2338515" cy="2625143"/>
              <a:chOff x="1120953" y="2080156"/>
              <a:chExt cx="2338515" cy="2625143"/>
            </a:xfrm>
          </p:grpSpPr>
          <p:sp>
            <p:nvSpPr>
              <p:cNvPr id="96" name="椭圆 95">
                <a:extLst>
                  <a:ext uri="{FF2B5EF4-FFF2-40B4-BE49-F238E27FC236}">
                    <a16:creationId xmlns:a16="http://schemas.microsoft.com/office/drawing/2014/main" id="{142966F3-FD24-284C-B3FA-C36443B36A4C}"/>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A</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97" name="等腰三角形 4">
                <a:extLst>
                  <a:ext uri="{FF2B5EF4-FFF2-40B4-BE49-F238E27FC236}">
                    <a16:creationId xmlns:a16="http://schemas.microsoft.com/office/drawing/2014/main" id="{96336CDB-162A-B34A-AB8B-7425A942FF6F}"/>
                  </a:ext>
                </a:extLst>
              </p:cNvPr>
              <p:cNvSpPr/>
              <p:nvPr/>
            </p:nvSpPr>
            <p:spPr bwMode="auto">
              <a:xfrm>
                <a:off x="1120953" y="3083701"/>
                <a:ext cx="494117" cy="959610"/>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dirty="0">
                  <a:ln>
                    <a:noFill/>
                  </a:ln>
                  <a:solidFill>
                    <a:schemeClr val="tx1"/>
                  </a:solidFill>
                  <a:effectLst/>
                  <a:latin typeface="Times New Roman" pitchFamily="18" charset="0"/>
                  <a:ea typeface="隶书" pitchFamily="49" charset="-122"/>
                </a:endParaRPr>
              </a:p>
            </p:txBody>
          </p:sp>
          <p:sp>
            <p:nvSpPr>
              <p:cNvPr id="98" name="椭圆 97">
                <a:extLst>
                  <a:ext uri="{FF2B5EF4-FFF2-40B4-BE49-F238E27FC236}">
                    <a16:creationId xmlns:a16="http://schemas.microsoft.com/office/drawing/2014/main" id="{450CC8D2-CC84-6C46-AB38-11399A8E8B5B}"/>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B</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99" name="等腰三角形 7">
                <a:extLst>
                  <a:ext uri="{FF2B5EF4-FFF2-40B4-BE49-F238E27FC236}">
                    <a16:creationId xmlns:a16="http://schemas.microsoft.com/office/drawing/2014/main" id="{8BD0D398-82B3-5D41-86B6-AC7EE8279DF9}"/>
                  </a:ext>
                </a:extLst>
              </p:cNvPr>
              <p:cNvSpPr/>
              <p:nvPr/>
            </p:nvSpPr>
            <p:spPr bwMode="auto">
              <a:xfrm>
                <a:off x="2137981" y="3745689"/>
                <a:ext cx="494117" cy="959610"/>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dirty="0">
                  <a:ln>
                    <a:noFill/>
                  </a:ln>
                  <a:solidFill>
                    <a:schemeClr val="tx1"/>
                  </a:solidFill>
                  <a:effectLst/>
                  <a:latin typeface="Times New Roman" pitchFamily="18" charset="0"/>
                  <a:ea typeface="隶书" pitchFamily="49" charset="-122"/>
                </a:endParaRPr>
              </a:p>
            </p:txBody>
          </p:sp>
          <p:sp>
            <p:nvSpPr>
              <p:cNvPr id="100" name="等腰三角形 8">
                <a:extLst>
                  <a:ext uri="{FF2B5EF4-FFF2-40B4-BE49-F238E27FC236}">
                    <a16:creationId xmlns:a16="http://schemas.microsoft.com/office/drawing/2014/main" id="{CD337427-22CA-8844-A344-D5798EA81188}"/>
                  </a:ext>
                </a:extLst>
              </p:cNvPr>
              <p:cNvSpPr/>
              <p:nvPr/>
            </p:nvSpPr>
            <p:spPr bwMode="auto">
              <a:xfrm>
                <a:off x="2965351" y="3745689"/>
                <a:ext cx="494117" cy="959610"/>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dirty="0">
                  <a:ln>
                    <a:noFill/>
                  </a:ln>
                  <a:solidFill>
                    <a:schemeClr val="tx1"/>
                  </a:solidFill>
                  <a:effectLst/>
                  <a:latin typeface="Times New Roman" pitchFamily="18" charset="0"/>
                  <a:ea typeface="隶书" pitchFamily="49" charset="-122"/>
                </a:endParaRPr>
              </a:p>
            </p:txBody>
          </p:sp>
          <p:cxnSp>
            <p:nvCxnSpPr>
              <p:cNvPr id="101" name="直接连接符 20">
                <a:extLst>
                  <a:ext uri="{FF2B5EF4-FFF2-40B4-BE49-F238E27FC236}">
                    <a16:creationId xmlns:a16="http://schemas.microsoft.com/office/drawing/2014/main" id="{72DF8879-BB16-714E-8945-A43BD1EA846A}"/>
                  </a:ext>
                </a:extLst>
              </p:cNvPr>
              <p:cNvCxnSpPr>
                <a:cxnSpLocks/>
                <a:stCxn id="97" idx="0"/>
                <a:endCxn id="96" idx="3"/>
              </p:cNvCxnSpPr>
              <p:nvPr/>
            </p:nvCxnSpPr>
            <p:spPr bwMode="auto">
              <a:xfrm flipV="1">
                <a:off x="1368012" y="2536435"/>
                <a:ext cx="470058" cy="54726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直接连接符 21">
                <a:extLst>
                  <a:ext uri="{FF2B5EF4-FFF2-40B4-BE49-F238E27FC236}">
                    <a16:creationId xmlns:a16="http://schemas.microsoft.com/office/drawing/2014/main" id="{09DC78DE-FC42-9D4E-9E26-3748991A6A27}"/>
                  </a:ext>
                </a:extLst>
              </p:cNvPr>
              <p:cNvCxnSpPr>
                <a:stCxn id="98" idx="0"/>
                <a:endCxn id="96"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3" name="直接连接符 24">
                <a:extLst>
                  <a:ext uri="{FF2B5EF4-FFF2-40B4-BE49-F238E27FC236}">
                    <a16:creationId xmlns:a16="http://schemas.microsoft.com/office/drawing/2014/main" id="{C6B56400-8FC0-DF44-870D-284D00AEFBD2}"/>
                  </a:ext>
                </a:extLst>
              </p:cNvPr>
              <p:cNvCxnSpPr>
                <a:stCxn id="98" idx="3"/>
                <a:endCxn id="99" idx="0"/>
              </p:cNvCxnSpPr>
              <p:nvPr/>
            </p:nvCxnSpPr>
            <p:spPr bwMode="auto">
              <a:xfrm flipH="1">
                <a:off x="2385041" y="3256952"/>
                <a:ext cx="201930" cy="48873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直接连接符 27">
                <a:extLst>
                  <a:ext uri="{FF2B5EF4-FFF2-40B4-BE49-F238E27FC236}">
                    <a16:creationId xmlns:a16="http://schemas.microsoft.com/office/drawing/2014/main" id="{00D31A03-96B0-6F45-876B-50FB5F5A4386}"/>
                  </a:ext>
                </a:extLst>
              </p:cNvPr>
              <p:cNvCxnSpPr>
                <a:stCxn id="98" idx="5"/>
                <a:endCxn id="100" idx="0"/>
              </p:cNvCxnSpPr>
              <p:nvPr/>
            </p:nvCxnSpPr>
            <p:spPr bwMode="auto">
              <a:xfrm>
                <a:off x="2951081" y="3256953"/>
                <a:ext cx="261329" cy="48873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3" name="矩形 92">
              <a:extLst>
                <a:ext uri="{FF2B5EF4-FFF2-40B4-BE49-F238E27FC236}">
                  <a16:creationId xmlns:a16="http://schemas.microsoft.com/office/drawing/2014/main" id="{77A0AF6A-BD2D-5F4E-BA72-C1D28B38138C}"/>
                </a:ext>
              </a:extLst>
            </p:cNvPr>
            <p:cNvSpPr/>
            <p:nvPr/>
          </p:nvSpPr>
          <p:spPr>
            <a:xfrm>
              <a:off x="7768493" y="3626767"/>
              <a:ext cx="417108" cy="520259"/>
            </a:xfrm>
            <a:prstGeom prst="rect">
              <a:avLst/>
            </a:prstGeom>
          </p:spPr>
          <p:txBody>
            <a:bodyPr wrap="none">
              <a:spAutoFit/>
            </a:bodyPr>
            <a:lstStyle/>
            <a:p>
              <a:r>
                <a:rPr lang="el-GR" altLang="zh-CN" sz="2000" b="1" dirty="0">
                  <a:solidFill>
                    <a:schemeClr val="accent3">
                      <a:lumMod val="20000"/>
                      <a:lumOff val="80000"/>
                    </a:schemeClr>
                  </a:solidFill>
                  <a:latin typeface="EHLNGD+Symbol"/>
                  <a:cs typeface="EHLNGD+Symbol"/>
                </a:rPr>
                <a:t>γ</a:t>
              </a:r>
              <a:endParaRPr lang="zh-CN" altLang="en-US" sz="2000" b="1" dirty="0">
                <a:solidFill>
                  <a:schemeClr val="accent3">
                    <a:lumMod val="20000"/>
                    <a:lumOff val="80000"/>
                  </a:schemeClr>
                </a:solidFill>
              </a:endParaRPr>
            </a:p>
          </p:txBody>
        </p:sp>
        <p:sp>
          <p:nvSpPr>
            <p:cNvPr id="94" name="矩形 93">
              <a:extLst>
                <a:ext uri="{FF2B5EF4-FFF2-40B4-BE49-F238E27FC236}">
                  <a16:creationId xmlns:a16="http://schemas.microsoft.com/office/drawing/2014/main" id="{48F2BA8B-7850-BD4A-A057-1D4AA6F9A2EE}"/>
                </a:ext>
              </a:extLst>
            </p:cNvPr>
            <p:cNvSpPr/>
            <p:nvPr/>
          </p:nvSpPr>
          <p:spPr>
            <a:xfrm>
              <a:off x="6910785" y="3659224"/>
              <a:ext cx="444827" cy="520260"/>
            </a:xfrm>
            <a:prstGeom prst="rect">
              <a:avLst/>
            </a:prstGeom>
          </p:spPr>
          <p:txBody>
            <a:bodyPr wrap="none">
              <a:spAutoFit/>
            </a:bodyPr>
            <a:lstStyle/>
            <a:p>
              <a:r>
                <a:rPr lang="el-GR" altLang="zh-CN" sz="2000" b="1" spc="8" dirty="0">
                  <a:solidFill>
                    <a:schemeClr val="accent6">
                      <a:lumMod val="75000"/>
                      <a:lumOff val="25000"/>
                    </a:schemeClr>
                  </a:solidFill>
                  <a:latin typeface="EHLNGD+Symbol"/>
                  <a:cs typeface="EHLNGD+Symbol"/>
                </a:rPr>
                <a:t>β</a:t>
              </a:r>
              <a:endParaRPr lang="zh-CN" altLang="en-US" sz="2000" b="1" dirty="0">
                <a:solidFill>
                  <a:schemeClr val="accent6">
                    <a:lumMod val="75000"/>
                    <a:lumOff val="25000"/>
                  </a:schemeClr>
                </a:solidFill>
              </a:endParaRPr>
            </a:p>
          </p:txBody>
        </p:sp>
        <p:sp>
          <p:nvSpPr>
            <p:cNvPr id="95" name="矩形 94">
              <a:extLst>
                <a:ext uri="{FF2B5EF4-FFF2-40B4-BE49-F238E27FC236}">
                  <a16:creationId xmlns:a16="http://schemas.microsoft.com/office/drawing/2014/main" id="{84870719-2826-1946-85A3-E9C0CBE7C094}"/>
                </a:ext>
              </a:extLst>
            </p:cNvPr>
            <p:cNvSpPr/>
            <p:nvPr/>
          </p:nvSpPr>
          <p:spPr>
            <a:xfrm>
              <a:off x="5873723" y="2941756"/>
              <a:ext cx="491669" cy="600299"/>
            </a:xfrm>
            <a:prstGeom prst="rect">
              <a:avLst/>
            </a:prstGeom>
          </p:spPr>
          <p:txBody>
            <a:bodyPr wrap="none">
              <a:spAutoFit/>
            </a:bodyPr>
            <a:lstStyle/>
            <a:p>
              <a:r>
                <a:rPr lang="el-GR" altLang="zh-CN" sz="2400" dirty="0">
                  <a:solidFill>
                    <a:schemeClr val="accent3">
                      <a:lumMod val="20000"/>
                      <a:lumOff val="80000"/>
                    </a:schemeClr>
                  </a:solidFill>
                  <a:latin typeface="EHLNGD+Symbol"/>
                  <a:cs typeface="EHLNGD+Symbol"/>
                </a:rPr>
                <a:t>α</a:t>
              </a:r>
              <a:endParaRPr lang="zh-CN" altLang="en-US" sz="2400" dirty="0">
                <a:solidFill>
                  <a:schemeClr val="accent3">
                    <a:lumMod val="20000"/>
                    <a:lumOff val="80000"/>
                  </a:schemeClr>
                </a:solidFill>
              </a:endParaRPr>
            </a:p>
          </p:txBody>
        </p:sp>
      </p:grpSp>
      <p:sp>
        <p:nvSpPr>
          <p:cNvPr id="2" name="Title 1">
            <a:extLst>
              <a:ext uri="{FF2B5EF4-FFF2-40B4-BE49-F238E27FC236}">
                <a16:creationId xmlns:a16="http://schemas.microsoft.com/office/drawing/2014/main" id="{22E24152-8EB3-A34D-BDBC-C918784DDBD4}"/>
              </a:ext>
            </a:extLst>
          </p:cNvPr>
          <p:cNvSpPr>
            <a:spLocks noGrp="1"/>
          </p:cNvSpPr>
          <p:nvPr>
            <p:ph type="title"/>
          </p:nvPr>
        </p:nvSpPr>
        <p:spPr/>
        <p:txBody>
          <a:bodyPr>
            <a:normAutofit/>
          </a:bodyPr>
          <a:lstStyle/>
          <a:p>
            <a:r>
              <a:rPr lang="en-US" sz="3200" dirty="0" err="1"/>
              <a:t>左旋转</a:t>
            </a:r>
            <a:endParaRPr lang="en-US" sz="3200" dirty="0"/>
          </a:p>
        </p:txBody>
      </p:sp>
      <p:sp>
        <p:nvSpPr>
          <p:cNvPr id="4" name="Slide Number Placeholder 3">
            <a:extLst>
              <a:ext uri="{FF2B5EF4-FFF2-40B4-BE49-F238E27FC236}">
                <a16:creationId xmlns:a16="http://schemas.microsoft.com/office/drawing/2014/main" id="{3ACCBE3A-4C51-2F4A-9034-45CFFC4A23CD}"/>
              </a:ext>
            </a:extLst>
          </p:cNvPr>
          <p:cNvSpPr>
            <a:spLocks noGrp="1"/>
          </p:cNvSpPr>
          <p:nvPr>
            <p:ph type="sldNum" sz="quarter" idx="12"/>
          </p:nvPr>
        </p:nvSpPr>
        <p:spPr/>
        <p:txBody>
          <a:bodyPr/>
          <a:lstStyle/>
          <a:p>
            <a:pPr>
              <a:defRPr/>
            </a:pPr>
            <a:fld id="{E77BBB7A-0347-E541-A2E2-A5EF01BC7CF9}" type="slidenum">
              <a:rPr lang="zh-CN" altLang="en-US" smtClean="0"/>
              <a:pPr>
                <a:defRPr/>
              </a:pPr>
              <a:t>52</a:t>
            </a:fld>
            <a:endParaRPr lang="zh-CN" altLang="en-US" dirty="0"/>
          </a:p>
        </p:txBody>
      </p:sp>
      <p:sp>
        <p:nvSpPr>
          <p:cNvPr id="33" name="object 12">
            <a:extLst>
              <a:ext uri="{FF2B5EF4-FFF2-40B4-BE49-F238E27FC236}">
                <a16:creationId xmlns:a16="http://schemas.microsoft.com/office/drawing/2014/main" id="{17B4368A-37FC-DE43-A1E0-4835F6243138}"/>
              </a:ext>
            </a:extLst>
          </p:cNvPr>
          <p:cNvSpPr txBox="1"/>
          <p:nvPr/>
        </p:nvSpPr>
        <p:spPr>
          <a:xfrm>
            <a:off x="8274133" y="1796916"/>
            <a:ext cx="440341"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err="1">
                <a:solidFill>
                  <a:schemeClr val="accent6">
                    <a:lumMod val="90000"/>
                    <a:lumOff val="10000"/>
                  </a:schemeClr>
                </a:solidFill>
                <a:latin typeface="PVSRSC+TimesNewRoman,Italic"/>
                <a:cs typeface="PVSRSC+TimesNewRoman,Italic"/>
              </a:rPr>
              <a:t>rc</a:t>
            </a:r>
            <a:endParaRPr sz="2473" dirty="0">
              <a:solidFill>
                <a:schemeClr val="accent6">
                  <a:lumMod val="90000"/>
                  <a:lumOff val="10000"/>
                </a:schemeClr>
              </a:solidFill>
              <a:latin typeface="PVSRSC+TimesNewRoman,Italic"/>
              <a:cs typeface="PVSRSC+TimesNewRoman,Italic"/>
            </a:endParaRPr>
          </a:p>
        </p:txBody>
      </p:sp>
      <p:sp>
        <p:nvSpPr>
          <p:cNvPr id="7" name="Oval 6">
            <a:extLst>
              <a:ext uri="{FF2B5EF4-FFF2-40B4-BE49-F238E27FC236}">
                <a16:creationId xmlns:a16="http://schemas.microsoft.com/office/drawing/2014/main" id="{11ABA21D-5AA8-6F47-B24F-949D734438FF}"/>
              </a:ext>
            </a:extLst>
          </p:cNvPr>
          <p:cNvSpPr/>
          <p:nvPr/>
        </p:nvSpPr>
        <p:spPr>
          <a:xfrm>
            <a:off x="126489" y="2239181"/>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en-US" dirty="0"/>
          </a:p>
        </p:txBody>
      </p:sp>
      <p:sp>
        <p:nvSpPr>
          <p:cNvPr id="42" name="Oval 41">
            <a:extLst>
              <a:ext uri="{FF2B5EF4-FFF2-40B4-BE49-F238E27FC236}">
                <a16:creationId xmlns:a16="http://schemas.microsoft.com/office/drawing/2014/main" id="{AF0D87DB-4F8C-D743-9DFF-C27A7F010AB6}"/>
              </a:ext>
            </a:extLst>
          </p:cNvPr>
          <p:cNvSpPr/>
          <p:nvPr/>
        </p:nvSpPr>
        <p:spPr>
          <a:xfrm>
            <a:off x="124135" y="2615678"/>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en-US" dirty="0"/>
          </a:p>
        </p:txBody>
      </p:sp>
      <p:sp>
        <p:nvSpPr>
          <p:cNvPr id="22" name="Multiply 21">
            <a:extLst>
              <a:ext uri="{FF2B5EF4-FFF2-40B4-BE49-F238E27FC236}">
                <a16:creationId xmlns:a16="http://schemas.microsoft.com/office/drawing/2014/main" id="{CCEDEBDB-B45B-AE46-9AF7-914DDCDD5DD6}"/>
              </a:ext>
            </a:extLst>
          </p:cNvPr>
          <p:cNvSpPr/>
          <p:nvPr/>
        </p:nvSpPr>
        <p:spPr>
          <a:xfrm>
            <a:off x="7376087" y="1563390"/>
            <a:ext cx="501983" cy="346249"/>
          </a:xfrm>
          <a:prstGeom prst="mathMultiply">
            <a:avLst/>
          </a:prstGeom>
          <a:solidFill>
            <a:srgbClr val="C00000"/>
          </a:solidFill>
          <a:ln w="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cxnSp>
        <p:nvCxnSpPr>
          <p:cNvPr id="44" name="Straight Connector 43">
            <a:extLst>
              <a:ext uri="{FF2B5EF4-FFF2-40B4-BE49-F238E27FC236}">
                <a16:creationId xmlns:a16="http://schemas.microsoft.com/office/drawing/2014/main" id="{738EF074-EB1A-D24B-9E47-D5F0EB705164}"/>
              </a:ext>
            </a:extLst>
          </p:cNvPr>
          <p:cNvCxnSpPr>
            <a:cxnSpLocks/>
            <a:endCxn id="99" idx="0"/>
          </p:cNvCxnSpPr>
          <p:nvPr/>
        </p:nvCxnSpPr>
        <p:spPr>
          <a:xfrm>
            <a:off x="7314019" y="1759375"/>
            <a:ext cx="275100" cy="86902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190BB65-DAC9-AC41-AD76-496148288F4F}"/>
              </a:ext>
            </a:extLst>
          </p:cNvPr>
          <p:cNvCxnSpPr>
            <a:cxnSpLocks/>
          </p:cNvCxnSpPr>
          <p:nvPr/>
        </p:nvCxnSpPr>
        <p:spPr>
          <a:xfrm flipH="1">
            <a:off x="8028764" y="917470"/>
            <a:ext cx="282844" cy="977207"/>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6" name="Multiply 45">
            <a:extLst>
              <a:ext uri="{FF2B5EF4-FFF2-40B4-BE49-F238E27FC236}">
                <a16:creationId xmlns:a16="http://schemas.microsoft.com/office/drawing/2014/main" id="{5B8919E5-320F-E64A-B020-D067DEEB58E9}"/>
              </a:ext>
            </a:extLst>
          </p:cNvPr>
          <p:cNvSpPr/>
          <p:nvPr/>
        </p:nvSpPr>
        <p:spPr>
          <a:xfrm>
            <a:off x="7116570" y="1093536"/>
            <a:ext cx="501983" cy="346249"/>
          </a:xfrm>
          <a:prstGeom prst="mathMultiply">
            <a:avLst/>
          </a:prstGeom>
          <a:solidFill>
            <a:srgbClr val="C00000"/>
          </a:solidFill>
          <a:ln w="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47" name="Oval 46">
            <a:extLst>
              <a:ext uri="{FF2B5EF4-FFF2-40B4-BE49-F238E27FC236}">
                <a16:creationId xmlns:a16="http://schemas.microsoft.com/office/drawing/2014/main" id="{FB17E6F6-27D8-854E-A5CC-BCD632F6B9E6}"/>
              </a:ext>
            </a:extLst>
          </p:cNvPr>
          <p:cNvSpPr/>
          <p:nvPr/>
        </p:nvSpPr>
        <p:spPr>
          <a:xfrm>
            <a:off x="124135" y="2992176"/>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en-US" dirty="0"/>
          </a:p>
        </p:txBody>
      </p:sp>
      <p:cxnSp>
        <p:nvCxnSpPr>
          <p:cNvPr id="48" name="Straight Connector 47">
            <a:extLst>
              <a:ext uri="{FF2B5EF4-FFF2-40B4-BE49-F238E27FC236}">
                <a16:creationId xmlns:a16="http://schemas.microsoft.com/office/drawing/2014/main" id="{5080064D-6E28-5440-9DE3-9B067380D909}"/>
              </a:ext>
            </a:extLst>
          </p:cNvPr>
          <p:cNvCxnSpPr>
            <a:cxnSpLocks/>
          </p:cNvCxnSpPr>
          <p:nvPr/>
        </p:nvCxnSpPr>
        <p:spPr>
          <a:xfrm>
            <a:off x="7368698" y="1700326"/>
            <a:ext cx="318769" cy="332895"/>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9" name="Multiply 48">
            <a:extLst>
              <a:ext uri="{FF2B5EF4-FFF2-40B4-BE49-F238E27FC236}">
                <a16:creationId xmlns:a16="http://schemas.microsoft.com/office/drawing/2014/main" id="{4A19EC3D-4772-4641-A510-A8C0E04C698E}"/>
              </a:ext>
            </a:extLst>
          </p:cNvPr>
          <p:cNvSpPr/>
          <p:nvPr/>
        </p:nvSpPr>
        <p:spPr>
          <a:xfrm>
            <a:off x="7439524" y="2223814"/>
            <a:ext cx="501983" cy="346249"/>
          </a:xfrm>
          <a:prstGeom prst="mathMultiply">
            <a:avLst/>
          </a:prstGeom>
          <a:solidFill>
            <a:srgbClr val="C00000"/>
          </a:solidFill>
          <a:ln w="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51" name="Oval 50">
            <a:extLst>
              <a:ext uri="{FF2B5EF4-FFF2-40B4-BE49-F238E27FC236}">
                <a16:creationId xmlns:a16="http://schemas.microsoft.com/office/drawing/2014/main" id="{48F32317-0DDF-8048-944E-1E353090001B}"/>
              </a:ext>
            </a:extLst>
          </p:cNvPr>
          <p:cNvSpPr/>
          <p:nvPr/>
        </p:nvSpPr>
        <p:spPr>
          <a:xfrm>
            <a:off x="124134" y="3368674"/>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en-US" dirty="0"/>
          </a:p>
        </p:txBody>
      </p:sp>
      <p:sp>
        <p:nvSpPr>
          <p:cNvPr id="54" name="矩形 53">
            <a:extLst>
              <a:ext uri="{FF2B5EF4-FFF2-40B4-BE49-F238E27FC236}">
                <a16:creationId xmlns:a16="http://schemas.microsoft.com/office/drawing/2014/main" id="{8C32081E-A282-8E49-9A66-DE35D2266E11}"/>
              </a:ext>
            </a:extLst>
          </p:cNvPr>
          <p:cNvSpPr/>
          <p:nvPr/>
        </p:nvSpPr>
        <p:spPr>
          <a:xfrm>
            <a:off x="618749" y="2121918"/>
            <a:ext cx="4572000" cy="1569660"/>
          </a:xfrm>
          <a:prstGeom prst="rect">
            <a:avLst/>
          </a:prstGeom>
        </p:spPr>
        <p:txBody>
          <a:bodyPr>
            <a:spAutoFit/>
          </a:bodyPr>
          <a:lstStyle/>
          <a:p>
            <a:pPr marL="0" indent="0">
              <a:buNone/>
            </a:pPr>
            <a:r>
              <a:rPr lang="en-US" altLang="zh-CN" sz="2400" dirty="0" err="1">
                <a:solidFill>
                  <a:srgbClr val="0070C0"/>
                </a:solidFill>
                <a:sym typeface="Wingdings" panose="05000000000000000000" pitchFamily="2" charset="2"/>
              </a:rPr>
              <a:t>rc</a:t>
            </a:r>
            <a:r>
              <a:rPr lang="en-US" altLang="zh-CN" sz="2400" dirty="0">
                <a:solidFill>
                  <a:srgbClr val="0070C0"/>
                </a:solidFill>
                <a:sym typeface="Wingdings" panose="05000000000000000000" pitchFamily="2" charset="2"/>
              </a:rPr>
              <a:t> = p-&gt; </a:t>
            </a:r>
            <a:r>
              <a:rPr lang="en-US" altLang="zh-CN" sz="2400" dirty="0" err="1">
                <a:solidFill>
                  <a:srgbClr val="0070C0"/>
                </a:solidFill>
                <a:sym typeface="Wingdings" panose="05000000000000000000" pitchFamily="2" charset="2"/>
              </a:rPr>
              <a:t>rchild</a:t>
            </a:r>
            <a:endParaRPr lang="en-US" altLang="zh-CN" sz="2400" dirty="0">
              <a:solidFill>
                <a:srgbClr val="0070C0"/>
              </a:solidFill>
              <a:sym typeface="Wingdings" panose="05000000000000000000" pitchFamily="2" charset="2"/>
            </a:endParaRPr>
          </a:p>
          <a:p>
            <a:pPr marL="0" indent="0">
              <a:buNone/>
            </a:pPr>
            <a:r>
              <a:rPr lang="en-US" altLang="zh-CN" sz="2400" dirty="0">
                <a:solidFill>
                  <a:srgbClr val="0070C0"/>
                </a:solidFill>
                <a:sym typeface="Wingdings" panose="05000000000000000000" pitchFamily="2" charset="2"/>
              </a:rPr>
              <a:t>p-&gt;</a:t>
            </a:r>
            <a:r>
              <a:rPr lang="en-US" altLang="zh-CN" sz="2400" dirty="0" err="1">
                <a:solidFill>
                  <a:srgbClr val="0070C0"/>
                </a:solidFill>
                <a:sym typeface="Wingdings" panose="05000000000000000000" pitchFamily="2" charset="2"/>
              </a:rPr>
              <a:t>rchild</a:t>
            </a:r>
            <a:r>
              <a:rPr lang="en-US" altLang="zh-CN" sz="2400" dirty="0">
                <a:solidFill>
                  <a:srgbClr val="0070C0"/>
                </a:solidFill>
                <a:sym typeface="Wingdings" panose="05000000000000000000" pitchFamily="2" charset="2"/>
              </a:rPr>
              <a:t> = </a:t>
            </a:r>
            <a:r>
              <a:rPr lang="en-US" altLang="zh-CN" sz="2400" dirty="0" err="1">
                <a:solidFill>
                  <a:srgbClr val="0070C0"/>
                </a:solidFill>
                <a:sym typeface="Wingdings" panose="05000000000000000000" pitchFamily="2" charset="2"/>
              </a:rPr>
              <a:t>rc</a:t>
            </a:r>
            <a:r>
              <a:rPr lang="en-US" altLang="zh-CN" sz="2400" dirty="0">
                <a:solidFill>
                  <a:srgbClr val="0070C0"/>
                </a:solidFill>
                <a:sym typeface="Wingdings" panose="05000000000000000000" pitchFamily="2" charset="2"/>
              </a:rPr>
              <a:t>-&gt;</a:t>
            </a:r>
            <a:r>
              <a:rPr lang="en-US" altLang="zh-CN" sz="2400" dirty="0" err="1">
                <a:solidFill>
                  <a:srgbClr val="0070C0"/>
                </a:solidFill>
                <a:sym typeface="Wingdings" panose="05000000000000000000" pitchFamily="2" charset="2"/>
              </a:rPr>
              <a:t>lchild</a:t>
            </a:r>
            <a:r>
              <a:rPr lang="en-US" altLang="zh-CN" sz="2400" dirty="0">
                <a:solidFill>
                  <a:srgbClr val="0070C0"/>
                </a:solidFill>
                <a:sym typeface="Wingdings" panose="05000000000000000000" pitchFamily="2" charset="2"/>
              </a:rPr>
              <a:t>;</a:t>
            </a:r>
          </a:p>
          <a:p>
            <a:pPr marL="0" indent="0">
              <a:buNone/>
            </a:pPr>
            <a:r>
              <a:rPr lang="en-US" altLang="zh-CN" sz="2400" dirty="0" err="1">
                <a:solidFill>
                  <a:srgbClr val="0070C0"/>
                </a:solidFill>
                <a:sym typeface="Wingdings" panose="05000000000000000000" pitchFamily="2" charset="2"/>
              </a:rPr>
              <a:t>rc</a:t>
            </a:r>
            <a:r>
              <a:rPr lang="en-US" altLang="zh-CN" sz="2400" dirty="0">
                <a:solidFill>
                  <a:srgbClr val="0070C0"/>
                </a:solidFill>
                <a:sym typeface="Wingdings" panose="05000000000000000000" pitchFamily="2" charset="2"/>
              </a:rPr>
              <a:t>-&gt;</a:t>
            </a:r>
            <a:r>
              <a:rPr lang="en-US" altLang="zh-CN" sz="2400" dirty="0" err="1">
                <a:solidFill>
                  <a:srgbClr val="0070C0"/>
                </a:solidFill>
                <a:sym typeface="Wingdings" panose="05000000000000000000" pitchFamily="2" charset="2"/>
              </a:rPr>
              <a:t>lchild</a:t>
            </a:r>
            <a:r>
              <a:rPr lang="en-US" altLang="zh-CN" sz="2400" dirty="0">
                <a:solidFill>
                  <a:srgbClr val="0070C0"/>
                </a:solidFill>
                <a:sym typeface="Wingdings" panose="05000000000000000000" pitchFamily="2" charset="2"/>
              </a:rPr>
              <a:t> = p;</a:t>
            </a:r>
          </a:p>
          <a:p>
            <a:pPr marL="0" indent="0">
              <a:buNone/>
            </a:pPr>
            <a:r>
              <a:rPr lang="en-US" altLang="zh-CN" sz="2400" dirty="0">
                <a:solidFill>
                  <a:srgbClr val="0070C0"/>
                </a:solidFill>
                <a:sym typeface="Wingdings" panose="05000000000000000000" pitchFamily="2" charset="2"/>
              </a:rPr>
              <a:t>p = </a:t>
            </a:r>
            <a:r>
              <a:rPr lang="en-US" altLang="zh-CN" sz="2400" dirty="0" err="1">
                <a:solidFill>
                  <a:srgbClr val="0070C0"/>
                </a:solidFill>
                <a:sym typeface="Wingdings" panose="05000000000000000000" pitchFamily="2" charset="2"/>
              </a:rPr>
              <a:t>rc</a:t>
            </a:r>
            <a:r>
              <a:rPr lang="en-US" altLang="zh-CN" sz="2400" dirty="0">
                <a:solidFill>
                  <a:srgbClr val="0070C0"/>
                </a:solidFill>
                <a:sym typeface="Wingdings" panose="05000000000000000000" pitchFamily="2" charset="2"/>
              </a:rPr>
              <a:t>;</a:t>
            </a:r>
          </a:p>
        </p:txBody>
      </p:sp>
      <p:sp>
        <p:nvSpPr>
          <p:cNvPr id="55" name="object 12">
            <a:extLst>
              <a:ext uri="{FF2B5EF4-FFF2-40B4-BE49-F238E27FC236}">
                <a16:creationId xmlns:a16="http://schemas.microsoft.com/office/drawing/2014/main" id="{328046F5-294D-0A44-A727-68FBC4736EF1}"/>
              </a:ext>
            </a:extLst>
          </p:cNvPr>
          <p:cNvSpPr txBox="1"/>
          <p:nvPr/>
        </p:nvSpPr>
        <p:spPr>
          <a:xfrm>
            <a:off x="6880351" y="1120938"/>
            <a:ext cx="662760"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a:solidFill>
                  <a:schemeClr val="accent6">
                    <a:lumMod val="90000"/>
                    <a:lumOff val="10000"/>
                  </a:schemeClr>
                </a:solidFill>
                <a:latin typeface="PVSRSC+TimesNewRoman,Italic"/>
                <a:cs typeface="PVSRSC+TimesNewRoman,Italic"/>
              </a:rPr>
              <a:t>p</a:t>
            </a:r>
            <a:endParaRPr sz="2473" dirty="0">
              <a:solidFill>
                <a:schemeClr val="accent6">
                  <a:lumMod val="90000"/>
                  <a:lumOff val="10000"/>
                </a:schemeClr>
              </a:solidFill>
              <a:latin typeface="PVSRSC+TimesNewRoman,Italic"/>
              <a:cs typeface="PVSRSC+TimesNewRoman,Italic"/>
            </a:endParaRPr>
          </a:p>
        </p:txBody>
      </p:sp>
      <p:grpSp>
        <p:nvGrpSpPr>
          <p:cNvPr id="11" name="组合 10">
            <a:extLst>
              <a:ext uri="{FF2B5EF4-FFF2-40B4-BE49-F238E27FC236}">
                <a16:creationId xmlns:a16="http://schemas.microsoft.com/office/drawing/2014/main" id="{97474CE5-40BC-BB42-8E2F-12B526B30D81}"/>
              </a:ext>
            </a:extLst>
          </p:cNvPr>
          <p:cNvGrpSpPr/>
          <p:nvPr/>
        </p:nvGrpSpPr>
        <p:grpSpPr>
          <a:xfrm>
            <a:off x="6673339" y="3404646"/>
            <a:ext cx="1814792" cy="741037"/>
            <a:chOff x="6673339" y="3404646"/>
            <a:chExt cx="1814792" cy="741037"/>
          </a:xfrm>
        </p:grpSpPr>
        <p:sp>
          <p:nvSpPr>
            <p:cNvPr id="3" name="Down Arrow 2">
              <a:extLst>
                <a:ext uri="{FF2B5EF4-FFF2-40B4-BE49-F238E27FC236}">
                  <a16:creationId xmlns:a16="http://schemas.microsoft.com/office/drawing/2014/main" id="{A26FCE57-2FFE-1945-8C7F-058C5E10E137}"/>
                </a:ext>
              </a:extLst>
            </p:cNvPr>
            <p:cNvSpPr/>
            <p:nvPr/>
          </p:nvSpPr>
          <p:spPr>
            <a:xfrm>
              <a:off x="7008116" y="3737413"/>
              <a:ext cx="1086015" cy="4082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矩形 4">
              <a:extLst>
                <a:ext uri="{FF2B5EF4-FFF2-40B4-BE49-F238E27FC236}">
                  <a16:creationId xmlns:a16="http://schemas.microsoft.com/office/drawing/2014/main" id="{9FA2CEF0-3099-F444-A6FE-002CB168BF67}"/>
                </a:ext>
              </a:extLst>
            </p:cNvPr>
            <p:cNvSpPr/>
            <p:nvPr/>
          </p:nvSpPr>
          <p:spPr>
            <a:xfrm>
              <a:off x="6673339" y="3404646"/>
              <a:ext cx="1814792" cy="369332"/>
            </a:xfrm>
            <a:prstGeom prst="rect">
              <a:avLst/>
            </a:prstGeom>
          </p:spPr>
          <p:txBody>
            <a:bodyPr wrap="none">
              <a:spAutoFit/>
            </a:bodyPr>
            <a:lstStyle/>
            <a:p>
              <a:r>
                <a:rPr lang="en-US" altLang="zh-CN" b="1" dirty="0">
                  <a:solidFill>
                    <a:srgbClr val="000000"/>
                  </a:solidFill>
                  <a:latin typeface="NSVTRA+TimesNewRoman"/>
                  <a:cs typeface="NSVTRA+TimesNewRoman"/>
                </a:rPr>
                <a:t>LEFT-Rotation(A)</a:t>
              </a:r>
              <a:r>
                <a:rPr lang="en-US" altLang="zh-CN" sz="1400" b="1" dirty="0">
                  <a:solidFill>
                    <a:srgbClr val="000000"/>
                  </a:solidFill>
                  <a:latin typeface="NSVTRA+TimesNewRoman"/>
                  <a:cs typeface="NSVTRA+TimesNewRoman"/>
                </a:rPr>
                <a:t> </a:t>
              </a:r>
              <a:endParaRPr lang="zh-CN" altLang="en-US" dirty="0"/>
            </a:p>
          </p:txBody>
        </p:sp>
      </p:grpSp>
      <p:grpSp>
        <p:nvGrpSpPr>
          <p:cNvPr id="105" name="组合 104">
            <a:extLst>
              <a:ext uri="{FF2B5EF4-FFF2-40B4-BE49-F238E27FC236}">
                <a16:creationId xmlns:a16="http://schemas.microsoft.com/office/drawing/2014/main" id="{26F8BF51-2046-484F-A38E-7C4184ACDF2B}"/>
              </a:ext>
            </a:extLst>
          </p:cNvPr>
          <p:cNvGrpSpPr/>
          <p:nvPr/>
        </p:nvGrpSpPr>
        <p:grpSpPr>
          <a:xfrm>
            <a:off x="6462670" y="4289571"/>
            <a:ext cx="1991798" cy="2131812"/>
            <a:chOff x="-2225801" y="2122985"/>
            <a:chExt cx="2320631" cy="2822125"/>
          </a:xfrm>
        </p:grpSpPr>
        <p:grpSp>
          <p:nvGrpSpPr>
            <p:cNvPr id="106" name="组合 105">
              <a:extLst>
                <a:ext uri="{FF2B5EF4-FFF2-40B4-BE49-F238E27FC236}">
                  <a16:creationId xmlns:a16="http://schemas.microsoft.com/office/drawing/2014/main" id="{39B3841B-195C-9D4A-AD75-6CA99962E2D8}"/>
                </a:ext>
              </a:extLst>
            </p:cNvPr>
            <p:cNvGrpSpPr/>
            <p:nvPr/>
          </p:nvGrpSpPr>
          <p:grpSpPr>
            <a:xfrm>
              <a:off x="-2225801" y="2122985"/>
              <a:ext cx="2320631" cy="2665612"/>
              <a:chOff x="6280281" y="2158441"/>
              <a:chExt cx="2320631" cy="2665612"/>
            </a:xfrm>
          </p:grpSpPr>
          <p:sp>
            <p:nvSpPr>
              <p:cNvPr id="110" name="等腰三角形 31">
                <a:extLst>
                  <a:ext uri="{FF2B5EF4-FFF2-40B4-BE49-F238E27FC236}">
                    <a16:creationId xmlns:a16="http://schemas.microsoft.com/office/drawing/2014/main" id="{E808E557-0904-0A4C-8096-882D7EAB0FBA}"/>
                  </a:ext>
                </a:extLst>
              </p:cNvPr>
              <p:cNvSpPr/>
              <p:nvPr/>
            </p:nvSpPr>
            <p:spPr bwMode="auto">
              <a:xfrm>
                <a:off x="6280281" y="3698620"/>
                <a:ext cx="487044" cy="1125433"/>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a:ln>
                    <a:noFill/>
                  </a:ln>
                  <a:solidFill>
                    <a:schemeClr val="tx1"/>
                  </a:solidFill>
                  <a:effectLst/>
                  <a:latin typeface="Times New Roman" pitchFamily="18" charset="0"/>
                  <a:ea typeface="隶书" pitchFamily="49" charset="-122"/>
                </a:endParaRPr>
              </a:p>
            </p:txBody>
          </p:sp>
          <p:sp>
            <p:nvSpPr>
              <p:cNvPr id="111" name="等腰三角形 33">
                <a:extLst>
                  <a:ext uri="{FF2B5EF4-FFF2-40B4-BE49-F238E27FC236}">
                    <a16:creationId xmlns:a16="http://schemas.microsoft.com/office/drawing/2014/main" id="{27D677CD-4D1E-794E-994A-F55B72C0708F}"/>
                  </a:ext>
                </a:extLst>
              </p:cNvPr>
              <p:cNvSpPr/>
              <p:nvPr/>
            </p:nvSpPr>
            <p:spPr bwMode="auto">
              <a:xfrm>
                <a:off x="7128257" y="3698618"/>
                <a:ext cx="487044" cy="1125433"/>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a:ln>
                    <a:noFill/>
                  </a:ln>
                  <a:solidFill>
                    <a:schemeClr val="tx1"/>
                  </a:solidFill>
                  <a:effectLst/>
                  <a:latin typeface="Times New Roman" pitchFamily="18" charset="0"/>
                  <a:ea typeface="隶书" pitchFamily="49" charset="-122"/>
                </a:endParaRPr>
              </a:p>
            </p:txBody>
          </p:sp>
          <p:sp>
            <p:nvSpPr>
              <p:cNvPr id="112" name="等腰三角形 41">
                <a:extLst>
                  <a:ext uri="{FF2B5EF4-FFF2-40B4-BE49-F238E27FC236}">
                    <a16:creationId xmlns:a16="http://schemas.microsoft.com/office/drawing/2014/main" id="{611952FA-9265-764E-BA50-9D09972E017D}"/>
                  </a:ext>
                </a:extLst>
              </p:cNvPr>
              <p:cNvSpPr/>
              <p:nvPr/>
            </p:nvSpPr>
            <p:spPr bwMode="auto">
              <a:xfrm>
                <a:off x="8113868" y="2952969"/>
                <a:ext cx="487044" cy="1125433"/>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a:ln>
                    <a:noFill/>
                  </a:ln>
                  <a:solidFill>
                    <a:schemeClr val="tx1"/>
                  </a:solidFill>
                  <a:effectLst/>
                  <a:latin typeface="Times New Roman" pitchFamily="18" charset="0"/>
                  <a:ea typeface="隶书" pitchFamily="49" charset="-122"/>
                </a:endParaRPr>
              </a:p>
            </p:txBody>
          </p:sp>
          <p:sp>
            <p:nvSpPr>
              <p:cNvPr id="113" name="椭圆 112">
                <a:extLst>
                  <a:ext uri="{FF2B5EF4-FFF2-40B4-BE49-F238E27FC236}">
                    <a16:creationId xmlns:a16="http://schemas.microsoft.com/office/drawing/2014/main" id="{CAF3266E-0796-A041-BD37-ADA7C934D406}"/>
                  </a:ext>
                </a:extLst>
              </p:cNvPr>
              <p:cNvSpPr/>
              <p:nvPr/>
            </p:nvSpPr>
            <p:spPr bwMode="auto">
              <a:xfrm>
                <a:off x="7352095"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B</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114" name="椭圆 113">
                <a:extLst>
                  <a:ext uri="{FF2B5EF4-FFF2-40B4-BE49-F238E27FC236}">
                    <a16:creationId xmlns:a16="http://schemas.microsoft.com/office/drawing/2014/main" id="{DB37CAE2-AA02-0F48-9A9A-FB86BD723FDB}"/>
                  </a:ext>
                </a:extLst>
              </p:cNvPr>
              <p:cNvSpPr/>
              <p:nvPr/>
            </p:nvSpPr>
            <p:spPr bwMode="auto">
              <a:xfrm>
                <a:off x="6664629"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A</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5" name="直接连接符 52">
                <a:extLst>
                  <a:ext uri="{FF2B5EF4-FFF2-40B4-BE49-F238E27FC236}">
                    <a16:creationId xmlns:a16="http://schemas.microsoft.com/office/drawing/2014/main" id="{D83BDDA8-ABAD-4044-86EA-5F97682CC22D}"/>
                  </a:ext>
                </a:extLst>
              </p:cNvPr>
              <p:cNvCxnSpPr>
                <a:cxnSpLocks/>
                <a:stCxn id="110" idx="0"/>
                <a:endCxn id="114" idx="3"/>
              </p:cNvCxnSpPr>
              <p:nvPr/>
            </p:nvCxnSpPr>
            <p:spPr bwMode="auto">
              <a:xfrm flipV="1">
                <a:off x="6523804" y="3283482"/>
                <a:ext cx="216236" cy="41513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直接连接符 55">
                <a:extLst>
                  <a:ext uri="{FF2B5EF4-FFF2-40B4-BE49-F238E27FC236}">
                    <a16:creationId xmlns:a16="http://schemas.microsoft.com/office/drawing/2014/main" id="{AE5F4434-6D54-9748-8708-FCF8DABFED81}"/>
                  </a:ext>
                </a:extLst>
              </p:cNvPr>
              <p:cNvCxnSpPr>
                <a:stCxn id="111" idx="0"/>
                <a:endCxn id="114" idx="5"/>
              </p:cNvCxnSpPr>
              <p:nvPr/>
            </p:nvCxnSpPr>
            <p:spPr bwMode="auto">
              <a:xfrm flipH="1" flipV="1">
                <a:off x="7104150" y="3283482"/>
                <a:ext cx="267631" cy="41513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直接连接符 58">
                <a:extLst>
                  <a:ext uri="{FF2B5EF4-FFF2-40B4-BE49-F238E27FC236}">
                    <a16:creationId xmlns:a16="http://schemas.microsoft.com/office/drawing/2014/main" id="{358A564F-46C2-2545-8AA0-0BFD7183294C}"/>
                  </a:ext>
                </a:extLst>
              </p:cNvPr>
              <p:cNvCxnSpPr>
                <a:stCxn id="113" idx="3"/>
                <a:endCxn id="114" idx="0"/>
              </p:cNvCxnSpPr>
              <p:nvPr/>
            </p:nvCxnSpPr>
            <p:spPr bwMode="auto">
              <a:xfrm flipH="1">
                <a:off x="6922094"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直接连接符 62">
                <a:extLst>
                  <a:ext uri="{FF2B5EF4-FFF2-40B4-BE49-F238E27FC236}">
                    <a16:creationId xmlns:a16="http://schemas.microsoft.com/office/drawing/2014/main" id="{AE4C3D0E-7C22-BF4E-BBB6-12874DA0F3D2}"/>
                  </a:ext>
                </a:extLst>
              </p:cNvPr>
              <p:cNvCxnSpPr>
                <a:stCxn id="112" idx="0"/>
                <a:endCxn id="113" idx="5"/>
              </p:cNvCxnSpPr>
              <p:nvPr/>
            </p:nvCxnSpPr>
            <p:spPr bwMode="auto">
              <a:xfrm flipH="1" flipV="1">
                <a:off x="7791615" y="2614720"/>
                <a:ext cx="565776" cy="33824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7" name="矩形 106">
              <a:extLst>
                <a:ext uri="{FF2B5EF4-FFF2-40B4-BE49-F238E27FC236}">
                  <a16:creationId xmlns:a16="http://schemas.microsoft.com/office/drawing/2014/main" id="{AA1A889A-DD3E-924E-A8BF-DCEFD2086B4D}"/>
                </a:ext>
              </a:extLst>
            </p:cNvPr>
            <p:cNvSpPr/>
            <p:nvPr/>
          </p:nvSpPr>
          <p:spPr>
            <a:xfrm>
              <a:off x="-2224595" y="4241078"/>
              <a:ext cx="484632" cy="704032"/>
            </a:xfrm>
            <a:prstGeom prst="rect">
              <a:avLst/>
            </a:prstGeom>
          </p:spPr>
          <p:txBody>
            <a:bodyPr wrap="none">
              <a:spAutoFit/>
            </a:bodyPr>
            <a:lstStyle/>
            <a:p>
              <a:r>
                <a:rPr lang="el-GR" altLang="zh-CN" sz="2400" dirty="0">
                  <a:solidFill>
                    <a:schemeClr val="accent3">
                      <a:lumMod val="20000"/>
                      <a:lumOff val="80000"/>
                    </a:schemeClr>
                  </a:solidFill>
                  <a:latin typeface="EHLNGD+Symbol"/>
                  <a:cs typeface="EHLNGD+Symbol"/>
                </a:rPr>
                <a:t>α</a:t>
              </a:r>
              <a:endParaRPr lang="zh-CN" altLang="en-US" sz="2400" dirty="0">
                <a:solidFill>
                  <a:schemeClr val="accent3">
                    <a:lumMod val="20000"/>
                    <a:lumOff val="80000"/>
                  </a:schemeClr>
                </a:solidFill>
              </a:endParaRPr>
            </a:p>
          </p:txBody>
        </p:sp>
        <p:sp>
          <p:nvSpPr>
            <p:cNvPr id="108" name="矩形 107">
              <a:extLst>
                <a:ext uri="{FF2B5EF4-FFF2-40B4-BE49-F238E27FC236}">
                  <a16:creationId xmlns:a16="http://schemas.microsoft.com/office/drawing/2014/main" id="{5155578D-16B8-D343-8664-0FBBA735349A}"/>
                </a:ext>
              </a:extLst>
            </p:cNvPr>
            <p:cNvSpPr/>
            <p:nvPr/>
          </p:nvSpPr>
          <p:spPr>
            <a:xfrm>
              <a:off x="-1349526" y="4260559"/>
              <a:ext cx="438460" cy="610162"/>
            </a:xfrm>
            <a:prstGeom prst="rect">
              <a:avLst/>
            </a:prstGeom>
          </p:spPr>
          <p:txBody>
            <a:bodyPr wrap="none">
              <a:spAutoFit/>
            </a:bodyPr>
            <a:lstStyle/>
            <a:p>
              <a:r>
                <a:rPr lang="el-GR" altLang="zh-CN" sz="2000" b="1" spc="8" dirty="0">
                  <a:solidFill>
                    <a:schemeClr val="accent6">
                      <a:lumMod val="75000"/>
                      <a:lumOff val="25000"/>
                    </a:schemeClr>
                  </a:solidFill>
                  <a:latin typeface="EHLNGD+Symbol"/>
                  <a:cs typeface="EHLNGD+Symbol"/>
                </a:rPr>
                <a:t>β</a:t>
              </a:r>
              <a:endParaRPr lang="zh-CN" altLang="en-US" sz="2000" b="1" dirty="0">
                <a:solidFill>
                  <a:schemeClr val="accent6">
                    <a:lumMod val="75000"/>
                    <a:lumOff val="25000"/>
                  </a:schemeClr>
                </a:solidFill>
              </a:endParaRPr>
            </a:p>
          </p:txBody>
        </p:sp>
        <p:sp>
          <p:nvSpPr>
            <p:cNvPr id="109" name="矩形 108">
              <a:extLst>
                <a:ext uri="{FF2B5EF4-FFF2-40B4-BE49-F238E27FC236}">
                  <a16:creationId xmlns:a16="http://schemas.microsoft.com/office/drawing/2014/main" id="{E85D1C6F-F8BB-0945-8530-8DDA68A5629F}"/>
                </a:ext>
              </a:extLst>
            </p:cNvPr>
            <p:cNvSpPr/>
            <p:nvPr/>
          </p:nvSpPr>
          <p:spPr>
            <a:xfrm>
              <a:off x="-356721" y="3540929"/>
              <a:ext cx="411137" cy="610162"/>
            </a:xfrm>
            <a:prstGeom prst="rect">
              <a:avLst/>
            </a:prstGeom>
          </p:spPr>
          <p:txBody>
            <a:bodyPr wrap="none">
              <a:spAutoFit/>
            </a:bodyPr>
            <a:lstStyle/>
            <a:p>
              <a:r>
                <a:rPr lang="el-GR" altLang="zh-CN" sz="2000" b="1" dirty="0">
                  <a:solidFill>
                    <a:schemeClr val="accent3">
                      <a:lumMod val="20000"/>
                      <a:lumOff val="80000"/>
                    </a:schemeClr>
                  </a:solidFill>
                  <a:latin typeface="EHLNGD+Symbol"/>
                  <a:cs typeface="EHLNGD+Symbol"/>
                </a:rPr>
                <a:t>γ</a:t>
              </a:r>
              <a:endParaRPr lang="zh-CN" altLang="en-US" sz="2000" b="1" dirty="0">
                <a:solidFill>
                  <a:schemeClr val="accent3">
                    <a:lumMod val="20000"/>
                    <a:lumOff val="80000"/>
                  </a:schemeClr>
                </a:solidFill>
              </a:endParaRPr>
            </a:p>
          </p:txBody>
        </p:sp>
      </p:grpSp>
    </p:spTree>
    <p:extLst>
      <p:ext uri="{BB962C8B-B14F-4D97-AF65-F5344CB8AC3E}">
        <p14:creationId xmlns:p14="http://schemas.microsoft.com/office/powerpoint/2010/main" val="221302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blinds(horizontal)">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blinds(horizontal)">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linds(horizontal)">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blinds(horizontal)">
                                      <p:cBhvr>
                                        <p:cTn id="57" dur="500"/>
                                        <p:tgtEl>
                                          <p:spTgt spid="4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blinds(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blinds(horizontal)">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105"/>
                                        </p:tgtEl>
                                        <p:attrNameLst>
                                          <p:attrName>style.visibility</p:attrName>
                                        </p:attrNameLst>
                                      </p:cBhvr>
                                      <p:to>
                                        <p:strVal val="visible"/>
                                      </p:to>
                                    </p:set>
                                    <p:animEffect transition="in" filter="blinds(horizontal)">
                                      <p:cBhvr>
                                        <p:cTn id="7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7" grpId="0" animBg="1"/>
      <p:bldP spid="42" grpId="0" animBg="1"/>
      <p:bldP spid="22" grpId="0" animBg="1"/>
      <p:bldP spid="46" grpId="0" animBg="1"/>
      <p:bldP spid="47" grpId="0" animBg="1"/>
      <p:bldP spid="49" grpId="0" animBg="1"/>
      <p:bldP spid="51" grpId="0" animBg="1"/>
      <p:bldP spid="5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bject 6">
            <a:extLst>
              <a:ext uri="{FF2B5EF4-FFF2-40B4-BE49-F238E27FC236}">
                <a16:creationId xmlns:a16="http://schemas.microsoft.com/office/drawing/2014/main" id="{599C1AD7-3434-AF43-96E3-33F78A02FDFD}"/>
              </a:ext>
            </a:extLst>
          </p:cNvPr>
          <p:cNvSpPr txBox="1"/>
          <p:nvPr/>
        </p:nvSpPr>
        <p:spPr>
          <a:xfrm>
            <a:off x="511638" y="1223797"/>
            <a:ext cx="7341596" cy="2832635"/>
          </a:xfrm>
          <a:prstGeom prst="rect">
            <a:avLst/>
          </a:prstGeom>
        </p:spPr>
        <p:txBody>
          <a:bodyPr vert="horz" wrap="square" lIns="0" tIns="0" rIns="0" bIns="0" rtlCol="0">
            <a:spAutoFit/>
          </a:bodyPr>
          <a:lstStyle/>
          <a:p>
            <a:r>
              <a:rPr lang="en-US" sz="2407" b="1" dirty="0">
                <a:solidFill>
                  <a:srgbClr val="000000"/>
                </a:solidFill>
                <a:latin typeface="NSVTRA+TimesNewRoman"/>
                <a:cs typeface="NSVTRA+TimesNewRoman"/>
              </a:rPr>
              <a:t>RIGHT</a:t>
            </a:r>
            <a:r>
              <a:rPr sz="2407" b="1" dirty="0">
                <a:solidFill>
                  <a:srgbClr val="000000"/>
                </a:solidFill>
                <a:latin typeface="NSVTRA+TimesNewRoman"/>
                <a:cs typeface="NSVTRA+TimesNewRoman"/>
              </a:rPr>
              <a:t>-</a:t>
            </a:r>
            <a:r>
              <a:rPr lang="en-US" sz="2407" b="1" dirty="0">
                <a:solidFill>
                  <a:srgbClr val="000000"/>
                </a:solidFill>
                <a:latin typeface="NSVTRA+TimesNewRoman"/>
                <a:cs typeface="NSVTRA+TimesNewRoman"/>
              </a:rPr>
              <a:t>Rotation</a:t>
            </a:r>
            <a:r>
              <a:rPr sz="1806" b="1" dirty="0">
                <a:solidFill>
                  <a:srgbClr val="000000"/>
                </a:solidFill>
                <a:latin typeface="NSVTRA+TimesNewRoman"/>
                <a:cs typeface="NSVTRA+TimesNewRoman"/>
              </a:rPr>
              <a:t> </a:t>
            </a:r>
            <a:r>
              <a:rPr sz="2407" dirty="0">
                <a:solidFill>
                  <a:srgbClr val="7030A0"/>
                </a:solidFill>
                <a:latin typeface="NSVTRA+TimesNewRoman"/>
                <a:cs typeface="NSVTRA+TimesNewRoman"/>
              </a:rPr>
              <a:t>(</a:t>
            </a:r>
            <a:r>
              <a:rPr lang="en-US" altLang="zh-CN" sz="2407" dirty="0" err="1">
                <a:solidFill>
                  <a:srgbClr val="7030A0"/>
                </a:solidFill>
                <a:latin typeface="DATKCM+TimesNewRoman,Italic"/>
                <a:cs typeface="DATKCM+TimesNewRoman,Italic"/>
              </a:rPr>
              <a:t>BSTree</a:t>
            </a:r>
            <a:r>
              <a:rPr lang="zh-CN" altLang="en-US" sz="2407" dirty="0">
                <a:solidFill>
                  <a:srgbClr val="7030A0"/>
                </a:solidFill>
                <a:latin typeface="DATKCM+TimesNewRoman,Italic"/>
                <a:cs typeface="DATKCM+TimesNewRoman,Italic"/>
              </a:rPr>
              <a:t> </a:t>
            </a:r>
            <a:r>
              <a:rPr lang="en-US" altLang="zh-CN" sz="2407" dirty="0">
                <a:solidFill>
                  <a:srgbClr val="7030A0"/>
                </a:solidFill>
                <a:latin typeface="DATKCM+TimesNewRoman,Italic"/>
                <a:cs typeface="DATKCM+TimesNewRoman,Italic"/>
              </a:rPr>
              <a:t>&amp;p</a:t>
            </a:r>
            <a:r>
              <a:rPr sz="2407" dirty="0">
                <a:solidFill>
                  <a:srgbClr val="7030A0"/>
                </a:solidFill>
                <a:latin typeface="NSVTRA+TimesNewRoman"/>
                <a:cs typeface="NSVTRA+TimesNewRoman"/>
              </a:rPr>
              <a:t>)</a:t>
            </a:r>
            <a:r>
              <a:rPr lang="en-US" altLang="zh-CN" sz="2407" dirty="0">
                <a:latin typeface="NSVTRA+TimesNewRoman"/>
                <a:cs typeface="NSVTRA+TimesNewRoman"/>
              </a:rPr>
              <a:t>{</a:t>
            </a:r>
          </a:p>
          <a:p>
            <a:r>
              <a:rPr lang="en-US" altLang="zh-CN" sz="2000" dirty="0">
                <a:solidFill>
                  <a:schemeClr val="accent2">
                    <a:lumMod val="75000"/>
                  </a:schemeClr>
                </a:solidFill>
                <a:latin typeface="NSVTRA+TimesNewRoman"/>
                <a:cs typeface="NSVTRA+TimesNewRoman"/>
              </a:rPr>
              <a:t>//</a:t>
            </a:r>
            <a:r>
              <a:rPr lang="zh-CN" altLang="en-US" sz="2000" dirty="0">
                <a:solidFill>
                  <a:schemeClr val="accent2">
                    <a:lumMod val="75000"/>
                  </a:schemeClr>
                </a:solidFill>
                <a:latin typeface="NSVTRA+TimesNewRoman"/>
                <a:cs typeface="NSVTRA+TimesNewRoman"/>
              </a:rPr>
              <a:t>对以*</a:t>
            </a:r>
            <a:r>
              <a:rPr lang="en-US" altLang="zh-CN" sz="2000" dirty="0">
                <a:solidFill>
                  <a:schemeClr val="accent2">
                    <a:lumMod val="75000"/>
                  </a:schemeClr>
                </a:solidFill>
                <a:latin typeface="NSVTRA+TimesNewRoman"/>
                <a:cs typeface="NSVTRA+TimesNewRoman"/>
              </a:rPr>
              <a:t>p</a:t>
            </a:r>
            <a:r>
              <a:rPr lang="zh-CN" altLang="en-US" sz="2000" dirty="0">
                <a:solidFill>
                  <a:schemeClr val="accent2">
                    <a:lumMod val="75000"/>
                  </a:schemeClr>
                </a:solidFill>
                <a:latin typeface="NSVTRA+TimesNewRoman"/>
                <a:cs typeface="NSVTRA+TimesNewRoman"/>
              </a:rPr>
              <a:t>为根的</a:t>
            </a:r>
            <a:r>
              <a:rPr lang="en-US" altLang="zh-CN" sz="2000" dirty="0">
                <a:solidFill>
                  <a:schemeClr val="accent2">
                    <a:lumMod val="75000"/>
                  </a:schemeClr>
                </a:solidFill>
                <a:latin typeface="NSVTRA+TimesNewRoman"/>
                <a:cs typeface="NSVTRA+TimesNewRoman"/>
              </a:rPr>
              <a:t>BST</a:t>
            </a:r>
            <a:r>
              <a:rPr lang="zh-CN" altLang="en-US" sz="2000" dirty="0">
                <a:solidFill>
                  <a:srgbClr val="000000"/>
                </a:solidFill>
                <a:latin typeface="HGHHRH+TimesNewRoman,Bold"/>
                <a:cs typeface="HGHHRH+TimesNewRoman,Bold"/>
              </a:rPr>
              <a:t>右</a:t>
            </a:r>
            <a:r>
              <a:rPr lang="zh-CN" altLang="en-US" sz="2000" dirty="0">
                <a:solidFill>
                  <a:schemeClr val="accent2">
                    <a:lumMod val="75000"/>
                  </a:schemeClr>
                </a:solidFill>
                <a:latin typeface="NSVTRA+TimesNewRoman"/>
                <a:cs typeface="NSVTRA+TimesNewRoman"/>
              </a:rPr>
              <a:t>旋，</a:t>
            </a:r>
            <a:r>
              <a:rPr lang="zh-CN" altLang="en-US" sz="2000" dirty="0">
                <a:solidFill>
                  <a:srgbClr val="000000"/>
                </a:solidFill>
                <a:latin typeface="HGHHRH+TimesNewRoman,Bold"/>
                <a:cs typeface="HGHHRH+TimesNewRoman,Bold"/>
              </a:rPr>
              <a:t>右</a:t>
            </a:r>
            <a:r>
              <a:rPr lang="zh-CN" altLang="en-US" sz="2000" dirty="0">
                <a:solidFill>
                  <a:schemeClr val="accent2">
                    <a:lumMod val="75000"/>
                  </a:schemeClr>
                </a:solidFill>
                <a:latin typeface="NSVTRA+TimesNewRoman"/>
                <a:cs typeface="NSVTRA+TimesNewRoman"/>
              </a:rPr>
              <a:t>旋后</a:t>
            </a:r>
            <a:r>
              <a:rPr lang="en-US" altLang="zh-CN" sz="2000" dirty="0">
                <a:solidFill>
                  <a:schemeClr val="accent2">
                    <a:lumMod val="75000"/>
                  </a:schemeClr>
                </a:solidFill>
                <a:latin typeface="NSVTRA+TimesNewRoman"/>
                <a:cs typeface="NSVTRA+TimesNewRoman"/>
              </a:rPr>
              <a:t>p</a:t>
            </a:r>
            <a:r>
              <a:rPr lang="zh-CN" altLang="en-US" sz="2000" dirty="0">
                <a:solidFill>
                  <a:schemeClr val="accent2">
                    <a:lumMod val="75000"/>
                  </a:schemeClr>
                </a:solidFill>
                <a:latin typeface="NSVTRA+TimesNewRoman"/>
                <a:cs typeface="NSVTRA+TimesNewRoman"/>
              </a:rPr>
              <a:t>指向新的树根节点</a:t>
            </a:r>
            <a:endParaRPr lang="en-US" altLang="zh-CN" sz="2000" dirty="0">
              <a:solidFill>
                <a:schemeClr val="accent2">
                  <a:lumMod val="75000"/>
                </a:schemeClr>
              </a:solidFill>
              <a:latin typeface="NSVTRA+TimesNewRoman"/>
              <a:cs typeface="NSVTRA+TimesNewRoman"/>
            </a:endParaRPr>
          </a:p>
          <a:p>
            <a:r>
              <a:rPr lang="en-US" altLang="zh-CN" sz="2000" dirty="0">
                <a:solidFill>
                  <a:schemeClr val="accent2">
                    <a:lumMod val="75000"/>
                  </a:schemeClr>
                </a:solidFill>
                <a:latin typeface="NSVTRA+TimesNewRoman"/>
                <a:cs typeface="NSVTRA+TimesNewRoman"/>
              </a:rPr>
              <a:t>//</a:t>
            </a:r>
            <a:r>
              <a:rPr lang="zh-CN" altLang="en-US" sz="2000" dirty="0">
                <a:solidFill>
                  <a:schemeClr val="accent2">
                    <a:lumMod val="75000"/>
                  </a:schemeClr>
                </a:solidFill>
                <a:latin typeface="NSVTRA+TimesNewRoman"/>
                <a:cs typeface="NSVTRA+TimesNewRoman"/>
              </a:rPr>
              <a:t>即旋转处理之前的左子树的根节点</a:t>
            </a:r>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endParaRPr lang="en-US" altLang="zh-CN" sz="2000" dirty="0">
              <a:solidFill>
                <a:schemeClr val="accent2">
                  <a:lumMod val="75000"/>
                </a:schemeClr>
              </a:solidFill>
              <a:latin typeface="NSVTRA+TimesNewRoman"/>
              <a:cs typeface="NSVTRA+TimesNewRoman"/>
            </a:endParaRPr>
          </a:p>
          <a:p>
            <a:r>
              <a:rPr lang="en-US" altLang="zh-CN" sz="2000" dirty="0">
                <a:latin typeface="NSVTRA+TimesNewRoman"/>
                <a:cs typeface="NSVTRA+TimesNewRoman"/>
              </a:rPr>
              <a:t>}</a:t>
            </a:r>
            <a:endParaRPr sz="2000" dirty="0">
              <a:latin typeface="NSVTRA+TimesNewRoman"/>
              <a:cs typeface="NSVTRA+TimesNewRoman"/>
            </a:endParaRPr>
          </a:p>
        </p:txBody>
      </p:sp>
      <p:sp>
        <p:nvSpPr>
          <p:cNvPr id="2" name="Title 1">
            <a:extLst>
              <a:ext uri="{FF2B5EF4-FFF2-40B4-BE49-F238E27FC236}">
                <a16:creationId xmlns:a16="http://schemas.microsoft.com/office/drawing/2014/main" id="{22E24152-8EB3-A34D-BDBC-C918784DDBD4}"/>
              </a:ext>
            </a:extLst>
          </p:cNvPr>
          <p:cNvSpPr>
            <a:spLocks noGrp="1"/>
          </p:cNvSpPr>
          <p:nvPr>
            <p:ph type="title"/>
          </p:nvPr>
        </p:nvSpPr>
        <p:spPr/>
        <p:txBody>
          <a:bodyPr>
            <a:normAutofit/>
          </a:bodyPr>
          <a:lstStyle/>
          <a:p>
            <a:r>
              <a:rPr lang="zh-CN" altLang="en-US" sz="3200" dirty="0"/>
              <a:t>右</a:t>
            </a:r>
            <a:r>
              <a:rPr lang="en-US" sz="3200" dirty="0" err="1"/>
              <a:t>旋转</a:t>
            </a:r>
            <a:endParaRPr lang="en-US" sz="3200" dirty="0"/>
          </a:p>
        </p:txBody>
      </p:sp>
      <p:sp>
        <p:nvSpPr>
          <p:cNvPr id="4" name="Slide Number Placeholder 3">
            <a:extLst>
              <a:ext uri="{FF2B5EF4-FFF2-40B4-BE49-F238E27FC236}">
                <a16:creationId xmlns:a16="http://schemas.microsoft.com/office/drawing/2014/main" id="{3ACCBE3A-4C51-2F4A-9034-45CFFC4A23CD}"/>
              </a:ext>
            </a:extLst>
          </p:cNvPr>
          <p:cNvSpPr>
            <a:spLocks noGrp="1"/>
          </p:cNvSpPr>
          <p:nvPr>
            <p:ph type="sldNum" sz="quarter" idx="12"/>
          </p:nvPr>
        </p:nvSpPr>
        <p:spPr/>
        <p:txBody>
          <a:bodyPr/>
          <a:lstStyle/>
          <a:p>
            <a:pPr>
              <a:defRPr/>
            </a:pPr>
            <a:fld id="{E77BBB7A-0347-E541-A2E2-A5EF01BC7CF9}" type="slidenum">
              <a:rPr lang="zh-CN" altLang="en-US" smtClean="0"/>
              <a:pPr>
                <a:defRPr/>
              </a:pPr>
              <a:t>53</a:t>
            </a:fld>
            <a:endParaRPr lang="zh-CN" altLang="en-US" dirty="0"/>
          </a:p>
        </p:txBody>
      </p:sp>
      <p:sp>
        <p:nvSpPr>
          <p:cNvPr id="33" name="object 12">
            <a:extLst>
              <a:ext uri="{FF2B5EF4-FFF2-40B4-BE49-F238E27FC236}">
                <a16:creationId xmlns:a16="http://schemas.microsoft.com/office/drawing/2014/main" id="{17B4368A-37FC-DE43-A1E0-4835F6243138}"/>
              </a:ext>
            </a:extLst>
          </p:cNvPr>
          <p:cNvSpPr txBox="1"/>
          <p:nvPr/>
        </p:nvSpPr>
        <p:spPr>
          <a:xfrm>
            <a:off x="6573197" y="4659553"/>
            <a:ext cx="440341"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err="1">
                <a:solidFill>
                  <a:schemeClr val="accent6">
                    <a:lumMod val="90000"/>
                    <a:lumOff val="10000"/>
                  </a:schemeClr>
                </a:solidFill>
                <a:latin typeface="PVSRSC+TimesNewRoman,Italic"/>
                <a:cs typeface="PVSRSC+TimesNewRoman,Italic"/>
              </a:rPr>
              <a:t>lc</a:t>
            </a:r>
            <a:endParaRPr sz="2473" dirty="0">
              <a:solidFill>
                <a:schemeClr val="accent6">
                  <a:lumMod val="90000"/>
                  <a:lumOff val="10000"/>
                </a:schemeClr>
              </a:solidFill>
              <a:latin typeface="PVSRSC+TimesNewRoman,Italic"/>
              <a:cs typeface="PVSRSC+TimesNewRoman,Italic"/>
            </a:endParaRPr>
          </a:p>
        </p:txBody>
      </p:sp>
      <p:sp>
        <p:nvSpPr>
          <p:cNvPr id="7" name="Oval 6">
            <a:extLst>
              <a:ext uri="{FF2B5EF4-FFF2-40B4-BE49-F238E27FC236}">
                <a16:creationId xmlns:a16="http://schemas.microsoft.com/office/drawing/2014/main" id="{11ABA21D-5AA8-6F47-B24F-949D734438FF}"/>
              </a:ext>
            </a:extLst>
          </p:cNvPr>
          <p:cNvSpPr/>
          <p:nvPr/>
        </p:nvSpPr>
        <p:spPr>
          <a:xfrm>
            <a:off x="126489" y="2239181"/>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en-US" dirty="0"/>
          </a:p>
        </p:txBody>
      </p:sp>
      <p:sp>
        <p:nvSpPr>
          <p:cNvPr id="42" name="Oval 41">
            <a:extLst>
              <a:ext uri="{FF2B5EF4-FFF2-40B4-BE49-F238E27FC236}">
                <a16:creationId xmlns:a16="http://schemas.microsoft.com/office/drawing/2014/main" id="{AF0D87DB-4F8C-D743-9DFF-C27A7F010AB6}"/>
              </a:ext>
            </a:extLst>
          </p:cNvPr>
          <p:cNvSpPr/>
          <p:nvPr/>
        </p:nvSpPr>
        <p:spPr>
          <a:xfrm>
            <a:off x="124135" y="2615678"/>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en-US" dirty="0"/>
          </a:p>
        </p:txBody>
      </p:sp>
      <p:sp>
        <p:nvSpPr>
          <p:cNvPr id="22" name="Multiply 21">
            <a:extLst>
              <a:ext uri="{FF2B5EF4-FFF2-40B4-BE49-F238E27FC236}">
                <a16:creationId xmlns:a16="http://schemas.microsoft.com/office/drawing/2014/main" id="{CCEDEBDB-B45B-AE46-9AF7-914DDCDD5DD6}"/>
              </a:ext>
            </a:extLst>
          </p:cNvPr>
          <p:cNvSpPr/>
          <p:nvPr/>
        </p:nvSpPr>
        <p:spPr>
          <a:xfrm>
            <a:off x="7016178" y="4545791"/>
            <a:ext cx="501983" cy="346249"/>
          </a:xfrm>
          <a:prstGeom prst="mathMultiply">
            <a:avLst/>
          </a:prstGeom>
          <a:solidFill>
            <a:srgbClr val="C00000"/>
          </a:solidFill>
          <a:ln w="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cxnSp>
        <p:nvCxnSpPr>
          <p:cNvPr id="44" name="Straight Connector 43">
            <a:extLst>
              <a:ext uri="{FF2B5EF4-FFF2-40B4-BE49-F238E27FC236}">
                <a16:creationId xmlns:a16="http://schemas.microsoft.com/office/drawing/2014/main" id="{738EF074-EB1A-D24B-9E47-D5F0EB705164}"/>
              </a:ext>
            </a:extLst>
          </p:cNvPr>
          <p:cNvCxnSpPr>
            <a:cxnSpLocks/>
            <a:stCxn id="113" idx="4"/>
            <a:endCxn id="111" idx="0"/>
          </p:cNvCxnSpPr>
          <p:nvPr/>
        </p:nvCxnSpPr>
        <p:spPr>
          <a:xfrm flipH="1">
            <a:off x="7508780" y="4693377"/>
            <a:ext cx="227893" cy="75963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190BB65-DAC9-AC41-AD76-496148288F4F}"/>
              </a:ext>
            </a:extLst>
          </p:cNvPr>
          <p:cNvCxnSpPr>
            <a:cxnSpLocks/>
          </p:cNvCxnSpPr>
          <p:nvPr/>
        </p:nvCxnSpPr>
        <p:spPr>
          <a:xfrm>
            <a:off x="6453721" y="3798933"/>
            <a:ext cx="518660" cy="99293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6" name="Multiply 45">
            <a:extLst>
              <a:ext uri="{FF2B5EF4-FFF2-40B4-BE49-F238E27FC236}">
                <a16:creationId xmlns:a16="http://schemas.microsoft.com/office/drawing/2014/main" id="{5B8919E5-320F-E64A-B020-D067DEEB58E9}"/>
              </a:ext>
            </a:extLst>
          </p:cNvPr>
          <p:cNvSpPr/>
          <p:nvPr/>
        </p:nvSpPr>
        <p:spPr>
          <a:xfrm>
            <a:off x="7402942" y="4098169"/>
            <a:ext cx="501983" cy="346249"/>
          </a:xfrm>
          <a:prstGeom prst="mathMultiply">
            <a:avLst/>
          </a:prstGeom>
          <a:solidFill>
            <a:srgbClr val="C00000"/>
          </a:solidFill>
          <a:ln w="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47" name="Oval 46">
            <a:extLst>
              <a:ext uri="{FF2B5EF4-FFF2-40B4-BE49-F238E27FC236}">
                <a16:creationId xmlns:a16="http://schemas.microsoft.com/office/drawing/2014/main" id="{FB17E6F6-27D8-854E-A5CC-BCD632F6B9E6}"/>
              </a:ext>
            </a:extLst>
          </p:cNvPr>
          <p:cNvSpPr/>
          <p:nvPr/>
        </p:nvSpPr>
        <p:spPr>
          <a:xfrm>
            <a:off x="124135" y="2992176"/>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en-US" dirty="0"/>
          </a:p>
        </p:txBody>
      </p:sp>
      <p:cxnSp>
        <p:nvCxnSpPr>
          <p:cNvPr id="48" name="Straight Connector 47">
            <a:extLst>
              <a:ext uri="{FF2B5EF4-FFF2-40B4-BE49-F238E27FC236}">
                <a16:creationId xmlns:a16="http://schemas.microsoft.com/office/drawing/2014/main" id="{5080064D-6E28-5440-9DE3-9B067380D909}"/>
              </a:ext>
            </a:extLst>
          </p:cNvPr>
          <p:cNvCxnSpPr>
            <a:cxnSpLocks/>
            <a:stCxn id="114" idx="6"/>
            <a:endCxn id="113" idx="4"/>
          </p:cNvCxnSpPr>
          <p:nvPr/>
        </p:nvCxnSpPr>
        <p:spPr>
          <a:xfrm flipV="1">
            <a:off x="7324552" y="4693377"/>
            <a:ext cx="412121" cy="303275"/>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9" name="Multiply 48">
            <a:extLst>
              <a:ext uri="{FF2B5EF4-FFF2-40B4-BE49-F238E27FC236}">
                <a16:creationId xmlns:a16="http://schemas.microsoft.com/office/drawing/2014/main" id="{4A19EC3D-4772-4641-A510-A8C0E04C698E}"/>
              </a:ext>
            </a:extLst>
          </p:cNvPr>
          <p:cNvSpPr/>
          <p:nvPr/>
        </p:nvSpPr>
        <p:spPr>
          <a:xfrm>
            <a:off x="7049140" y="5066738"/>
            <a:ext cx="501983" cy="346249"/>
          </a:xfrm>
          <a:prstGeom prst="mathMultiply">
            <a:avLst/>
          </a:prstGeom>
          <a:solidFill>
            <a:srgbClr val="C00000"/>
          </a:solidFill>
          <a:ln w="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40000"/>
                  <a:lumOff val="60000"/>
                </a:schemeClr>
              </a:solidFill>
            </a:endParaRPr>
          </a:p>
        </p:txBody>
      </p:sp>
      <p:sp>
        <p:nvSpPr>
          <p:cNvPr id="51" name="Oval 50">
            <a:extLst>
              <a:ext uri="{FF2B5EF4-FFF2-40B4-BE49-F238E27FC236}">
                <a16:creationId xmlns:a16="http://schemas.microsoft.com/office/drawing/2014/main" id="{48F32317-0DDF-8048-944E-1E353090001B}"/>
              </a:ext>
            </a:extLst>
          </p:cNvPr>
          <p:cNvSpPr/>
          <p:nvPr/>
        </p:nvSpPr>
        <p:spPr>
          <a:xfrm>
            <a:off x="124134" y="3368674"/>
            <a:ext cx="354121" cy="232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en-US" dirty="0"/>
          </a:p>
        </p:txBody>
      </p:sp>
      <p:sp>
        <p:nvSpPr>
          <p:cNvPr id="54" name="矩形 53">
            <a:extLst>
              <a:ext uri="{FF2B5EF4-FFF2-40B4-BE49-F238E27FC236}">
                <a16:creationId xmlns:a16="http://schemas.microsoft.com/office/drawing/2014/main" id="{8C32081E-A282-8E49-9A66-DE35D2266E11}"/>
              </a:ext>
            </a:extLst>
          </p:cNvPr>
          <p:cNvSpPr/>
          <p:nvPr/>
        </p:nvSpPr>
        <p:spPr>
          <a:xfrm>
            <a:off x="618749" y="2121918"/>
            <a:ext cx="4572000" cy="1569660"/>
          </a:xfrm>
          <a:prstGeom prst="rect">
            <a:avLst/>
          </a:prstGeom>
        </p:spPr>
        <p:txBody>
          <a:bodyPr>
            <a:spAutoFit/>
          </a:bodyPr>
          <a:lstStyle/>
          <a:p>
            <a:pPr marL="0" indent="0">
              <a:buNone/>
            </a:pPr>
            <a:r>
              <a:rPr lang="en-US" altLang="zh-CN" sz="2400" dirty="0" err="1">
                <a:solidFill>
                  <a:srgbClr val="0070C0"/>
                </a:solidFill>
                <a:sym typeface="Wingdings" panose="05000000000000000000" pitchFamily="2" charset="2"/>
              </a:rPr>
              <a:t>lc</a:t>
            </a:r>
            <a:r>
              <a:rPr lang="en-US" altLang="zh-CN" sz="2400" dirty="0">
                <a:solidFill>
                  <a:srgbClr val="0070C0"/>
                </a:solidFill>
                <a:sym typeface="Wingdings" panose="05000000000000000000" pitchFamily="2" charset="2"/>
              </a:rPr>
              <a:t> = p-&gt; </a:t>
            </a:r>
            <a:r>
              <a:rPr lang="en-US" altLang="zh-CN" sz="2400" dirty="0" err="1">
                <a:solidFill>
                  <a:srgbClr val="0070C0"/>
                </a:solidFill>
                <a:sym typeface="Wingdings" panose="05000000000000000000" pitchFamily="2" charset="2"/>
              </a:rPr>
              <a:t>lchild</a:t>
            </a:r>
            <a:endParaRPr lang="en-US" altLang="zh-CN" sz="2400" dirty="0">
              <a:solidFill>
                <a:srgbClr val="0070C0"/>
              </a:solidFill>
              <a:sym typeface="Wingdings" panose="05000000000000000000" pitchFamily="2" charset="2"/>
            </a:endParaRPr>
          </a:p>
          <a:p>
            <a:pPr marL="0" indent="0">
              <a:buNone/>
            </a:pPr>
            <a:r>
              <a:rPr lang="en-US" altLang="zh-CN" sz="2400" dirty="0">
                <a:solidFill>
                  <a:srgbClr val="0070C0"/>
                </a:solidFill>
                <a:sym typeface="Wingdings" panose="05000000000000000000" pitchFamily="2" charset="2"/>
              </a:rPr>
              <a:t>p-&gt;</a:t>
            </a:r>
            <a:r>
              <a:rPr lang="en-US" altLang="zh-CN" sz="2400" dirty="0" err="1">
                <a:solidFill>
                  <a:srgbClr val="0070C0"/>
                </a:solidFill>
                <a:sym typeface="Wingdings" panose="05000000000000000000" pitchFamily="2" charset="2"/>
              </a:rPr>
              <a:t>lchild</a:t>
            </a:r>
            <a:r>
              <a:rPr lang="en-US" altLang="zh-CN" sz="2400" dirty="0">
                <a:solidFill>
                  <a:srgbClr val="0070C0"/>
                </a:solidFill>
                <a:sym typeface="Wingdings" panose="05000000000000000000" pitchFamily="2" charset="2"/>
              </a:rPr>
              <a:t> = </a:t>
            </a:r>
            <a:r>
              <a:rPr lang="en-US" altLang="zh-CN" sz="2400" dirty="0" err="1">
                <a:solidFill>
                  <a:srgbClr val="0070C0"/>
                </a:solidFill>
                <a:sym typeface="Wingdings" panose="05000000000000000000" pitchFamily="2" charset="2"/>
              </a:rPr>
              <a:t>lc</a:t>
            </a:r>
            <a:r>
              <a:rPr lang="en-US" altLang="zh-CN" sz="2400" dirty="0">
                <a:solidFill>
                  <a:srgbClr val="0070C0"/>
                </a:solidFill>
                <a:sym typeface="Wingdings" panose="05000000000000000000" pitchFamily="2" charset="2"/>
              </a:rPr>
              <a:t>-&gt;</a:t>
            </a:r>
            <a:r>
              <a:rPr lang="en-US" altLang="zh-CN" sz="2400" dirty="0" err="1">
                <a:solidFill>
                  <a:srgbClr val="0070C0"/>
                </a:solidFill>
                <a:sym typeface="Wingdings" panose="05000000000000000000" pitchFamily="2" charset="2"/>
              </a:rPr>
              <a:t>rchild</a:t>
            </a:r>
            <a:r>
              <a:rPr lang="en-US" altLang="zh-CN" sz="2400" dirty="0">
                <a:solidFill>
                  <a:srgbClr val="0070C0"/>
                </a:solidFill>
                <a:sym typeface="Wingdings" panose="05000000000000000000" pitchFamily="2" charset="2"/>
              </a:rPr>
              <a:t>;</a:t>
            </a:r>
          </a:p>
          <a:p>
            <a:pPr marL="0" indent="0">
              <a:buNone/>
            </a:pPr>
            <a:r>
              <a:rPr lang="en-US" altLang="zh-CN" sz="2400" dirty="0" err="1">
                <a:solidFill>
                  <a:srgbClr val="0070C0"/>
                </a:solidFill>
                <a:sym typeface="Wingdings" panose="05000000000000000000" pitchFamily="2" charset="2"/>
              </a:rPr>
              <a:t>lc</a:t>
            </a:r>
            <a:r>
              <a:rPr lang="en-US" altLang="zh-CN" sz="2400" dirty="0">
                <a:solidFill>
                  <a:srgbClr val="0070C0"/>
                </a:solidFill>
                <a:sym typeface="Wingdings" panose="05000000000000000000" pitchFamily="2" charset="2"/>
              </a:rPr>
              <a:t>-&gt;</a:t>
            </a:r>
            <a:r>
              <a:rPr lang="en-US" altLang="zh-CN" sz="2400" dirty="0" err="1">
                <a:solidFill>
                  <a:srgbClr val="0070C0"/>
                </a:solidFill>
                <a:sym typeface="Wingdings" panose="05000000000000000000" pitchFamily="2" charset="2"/>
              </a:rPr>
              <a:t>rchild</a:t>
            </a:r>
            <a:r>
              <a:rPr lang="en-US" altLang="zh-CN" sz="2400" dirty="0">
                <a:solidFill>
                  <a:srgbClr val="0070C0"/>
                </a:solidFill>
                <a:sym typeface="Wingdings" panose="05000000000000000000" pitchFamily="2" charset="2"/>
              </a:rPr>
              <a:t> = p;</a:t>
            </a:r>
          </a:p>
          <a:p>
            <a:pPr marL="0" indent="0">
              <a:buNone/>
            </a:pPr>
            <a:r>
              <a:rPr lang="en-US" altLang="zh-CN" sz="2400" dirty="0">
                <a:solidFill>
                  <a:srgbClr val="0070C0"/>
                </a:solidFill>
                <a:sym typeface="Wingdings" panose="05000000000000000000" pitchFamily="2" charset="2"/>
              </a:rPr>
              <a:t>p = </a:t>
            </a:r>
            <a:r>
              <a:rPr lang="en-US" altLang="zh-CN" sz="2400" dirty="0" err="1">
                <a:solidFill>
                  <a:srgbClr val="0070C0"/>
                </a:solidFill>
                <a:sym typeface="Wingdings" panose="05000000000000000000" pitchFamily="2" charset="2"/>
              </a:rPr>
              <a:t>lc</a:t>
            </a:r>
            <a:r>
              <a:rPr lang="en-US" altLang="zh-CN" sz="2400" dirty="0">
                <a:solidFill>
                  <a:srgbClr val="0070C0"/>
                </a:solidFill>
                <a:sym typeface="Wingdings" panose="05000000000000000000" pitchFamily="2" charset="2"/>
              </a:rPr>
              <a:t>;</a:t>
            </a:r>
          </a:p>
        </p:txBody>
      </p:sp>
      <p:sp>
        <p:nvSpPr>
          <p:cNvPr id="55" name="object 12">
            <a:extLst>
              <a:ext uri="{FF2B5EF4-FFF2-40B4-BE49-F238E27FC236}">
                <a16:creationId xmlns:a16="http://schemas.microsoft.com/office/drawing/2014/main" id="{328046F5-294D-0A44-A727-68FBC4736EF1}"/>
              </a:ext>
            </a:extLst>
          </p:cNvPr>
          <p:cNvSpPr txBox="1"/>
          <p:nvPr/>
        </p:nvSpPr>
        <p:spPr>
          <a:xfrm>
            <a:off x="7190474" y="4168374"/>
            <a:ext cx="662760"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a:solidFill>
                  <a:schemeClr val="accent6">
                    <a:lumMod val="90000"/>
                    <a:lumOff val="10000"/>
                  </a:schemeClr>
                </a:solidFill>
                <a:latin typeface="PVSRSC+TimesNewRoman,Italic"/>
                <a:cs typeface="PVSRSC+TimesNewRoman,Italic"/>
              </a:rPr>
              <a:t>p</a:t>
            </a:r>
            <a:endParaRPr sz="2473" dirty="0">
              <a:solidFill>
                <a:schemeClr val="accent6">
                  <a:lumMod val="90000"/>
                  <a:lumOff val="10000"/>
                </a:schemeClr>
              </a:solidFill>
              <a:latin typeface="PVSRSC+TimesNewRoman,Italic"/>
              <a:cs typeface="PVSRSC+TimesNewRoman,Italic"/>
            </a:endParaRPr>
          </a:p>
        </p:txBody>
      </p:sp>
      <p:grpSp>
        <p:nvGrpSpPr>
          <p:cNvPr id="11" name="组合 10">
            <a:extLst>
              <a:ext uri="{FF2B5EF4-FFF2-40B4-BE49-F238E27FC236}">
                <a16:creationId xmlns:a16="http://schemas.microsoft.com/office/drawing/2014/main" id="{97474CE5-40BC-BB42-8E2F-12B526B30D81}"/>
              </a:ext>
            </a:extLst>
          </p:cNvPr>
          <p:cNvGrpSpPr/>
          <p:nvPr/>
        </p:nvGrpSpPr>
        <p:grpSpPr>
          <a:xfrm>
            <a:off x="6678941" y="3316838"/>
            <a:ext cx="1882118" cy="727339"/>
            <a:chOff x="6678941" y="3316838"/>
            <a:chExt cx="1882118" cy="727339"/>
          </a:xfrm>
        </p:grpSpPr>
        <p:sp>
          <p:nvSpPr>
            <p:cNvPr id="3" name="Down Arrow 2">
              <a:extLst>
                <a:ext uri="{FF2B5EF4-FFF2-40B4-BE49-F238E27FC236}">
                  <a16:creationId xmlns:a16="http://schemas.microsoft.com/office/drawing/2014/main" id="{A26FCE57-2FFE-1945-8C7F-058C5E10E137}"/>
                </a:ext>
              </a:extLst>
            </p:cNvPr>
            <p:cNvSpPr/>
            <p:nvPr/>
          </p:nvSpPr>
          <p:spPr>
            <a:xfrm flipV="1">
              <a:off x="7007920" y="3644069"/>
              <a:ext cx="1086015" cy="4001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矩形 4">
              <a:extLst>
                <a:ext uri="{FF2B5EF4-FFF2-40B4-BE49-F238E27FC236}">
                  <a16:creationId xmlns:a16="http://schemas.microsoft.com/office/drawing/2014/main" id="{9FA2CEF0-3099-F444-A6FE-002CB168BF67}"/>
                </a:ext>
              </a:extLst>
            </p:cNvPr>
            <p:cNvSpPr/>
            <p:nvPr/>
          </p:nvSpPr>
          <p:spPr>
            <a:xfrm>
              <a:off x="6678941" y="3316838"/>
              <a:ext cx="1882118" cy="369332"/>
            </a:xfrm>
            <a:prstGeom prst="rect">
              <a:avLst/>
            </a:prstGeom>
          </p:spPr>
          <p:txBody>
            <a:bodyPr wrap="none">
              <a:spAutoFit/>
            </a:bodyPr>
            <a:lstStyle/>
            <a:p>
              <a:r>
                <a:rPr lang="en-US" altLang="zh-CN" b="1" dirty="0">
                  <a:solidFill>
                    <a:srgbClr val="000000"/>
                  </a:solidFill>
                  <a:latin typeface="NSVTRA+TimesNewRoman"/>
                  <a:cs typeface="NSVTRA+TimesNewRoman"/>
                </a:rPr>
                <a:t>Right-Rotation(B)</a:t>
              </a:r>
              <a:r>
                <a:rPr lang="en-US" altLang="zh-CN" sz="1400" b="1" dirty="0">
                  <a:solidFill>
                    <a:srgbClr val="000000"/>
                  </a:solidFill>
                  <a:latin typeface="NSVTRA+TimesNewRoman"/>
                  <a:cs typeface="NSVTRA+TimesNewRoman"/>
                </a:rPr>
                <a:t> </a:t>
              </a:r>
              <a:endParaRPr lang="zh-CN" altLang="en-US" dirty="0"/>
            </a:p>
          </p:txBody>
        </p:sp>
      </p:grpSp>
      <p:grpSp>
        <p:nvGrpSpPr>
          <p:cNvPr id="105" name="组合 104">
            <a:extLst>
              <a:ext uri="{FF2B5EF4-FFF2-40B4-BE49-F238E27FC236}">
                <a16:creationId xmlns:a16="http://schemas.microsoft.com/office/drawing/2014/main" id="{26F8BF51-2046-484F-A38E-7C4184ACDF2B}"/>
              </a:ext>
            </a:extLst>
          </p:cNvPr>
          <p:cNvGrpSpPr/>
          <p:nvPr/>
        </p:nvGrpSpPr>
        <p:grpSpPr>
          <a:xfrm>
            <a:off x="6462670" y="4289571"/>
            <a:ext cx="2224130" cy="2131812"/>
            <a:chOff x="-2225801" y="2122985"/>
            <a:chExt cx="2320631" cy="2822125"/>
          </a:xfrm>
        </p:grpSpPr>
        <p:grpSp>
          <p:nvGrpSpPr>
            <p:cNvPr id="106" name="组合 105">
              <a:extLst>
                <a:ext uri="{FF2B5EF4-FFF2-40B4-BE49-F238E27FC236}">
                  <a16:creationId xmlns:a16="http://schemas.microsoft.com/office/drawing/2014/main" id="{39B3841B-195C-9D4A-AD75-6CA99962E2D8}"/>
                </a:ext>
              </a:extLst>
            </p:cNvPr>
            <p:cNvGrpSpPr/>
            <p:nvPr/>
          </p:nvGrpSpPr>
          <p:grpSpPr>
            <a:xfrm>
              <a:off x="-2225801" y="2122985"/>
              <a:ext cx="2320631" cy="2665612"/>
              <a:chOff x="6280281" y="2158441"/>
              <a:chExt cx="2320631" cy="2665612"/>
            </a:xfrm>
          </p:grpSpPr>
          <p:sp>
            <p:nvSpPr>
              <p:cNvPr id="110" name="等腰三角形 31">
                <a:extLst>
                  <a:ext uri="{FF2B5EF4-FFF2-40B4-BE49-F238E27FC236}">
                    <a16:creationId xmlns:a16="http://schemas.microsoft.com/office/drawing/2014/main" id="{E808E557-0904-0A4C-8096-882D7EAB0FBA}"/>
                  </a:ext>
                </a:extLst>
              </p:cNvPr>
              <p:cNvSpPr/>
              <p:nvPr/>
            </p:nvSpPr>
            <p:spPr bwMode="auto">
              <a:xfrm>
                <a:off x="6280281" y="3698620"/>
                <a:ext cx="487044" cy="1125433"/>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a:ln>
                    <a:noFill/>
                  </a:ln>
                  <a:solidFill>
                    <a:schemeClr val="tx1"/>
                  </a:solidFill>
                  <a:effectLst/>
                  <a:latin typeface="Times New Roman" pitchFamily="18" charset="0"/>
                  <a:ea typeface="隶书" pitchFamily="49" charset="-122"/>
                </a:endParaRPr>
              </a:p>
            </p:txBody>
          </p:sp>
          <p:sp>
            <p:nvSpPr>
              <p:cNvPr id="111" name="等腰三角形 33">
                <a:extLst>
                  <a:ext uri="{FF2B5EF4-FFF2-40B4-BE49-F238E27FC236}">
                    <a16:creationId xmlns:a16="http://schemas.microsoft.com/office/drawing/2014/main" id="{27D677CD-4D1E-794E-994A-F55B72C0708F}"/>
                  </a:ext>
                </a:extLst>
              </p:cNvPr>
              <p:cNvSpPr/>
              <p:nvPr/>
            </p:nvSpPr>
            <p:spPr bwMode="auto">
              <a:xfrm>
                <a:off x="7128257" y="3698618"/>
                <a:ext cx="487044" cy="1125433"/>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a:ln>
                    <a:noFill/>
                  </a:ln>
                  <a:solidFill>
                    <a:schemeClr val="tx1"/>
                  </a:solidFill>
                  <a:effectLst/>
                  <a:latin typeface="Times New Roman" pitchFamily="18" charset="0"/>
                  <a:ea typeface="隶书" pitchFamily="49" charset="-122"/>
                </a:endParaRPr>
              </a:p>
            </p:txBody>
          </p:sp>
          <p:sp>
            <p:nvSpPr>
              <p:cNvPr id="112" name="等腰三角形 41">
                <a:extLst>
                  <a:ext uri="{FF2B5EF4-FFF2-40B4-BE49-F238E27FC236}">
                    <a16:creationId xmlns:a16="http://schemas.microsoft.com/office/drawing/2014/main" id="{611952FA-9265-764E-BA50-9D09972E017D}"/>
                  </a:ext>
                </a:extLst>
              </p:cNvPr>
              <p:cNvSpPr/>
              <p:nvPr/>
            </p:nvSpPr>
            <p:spPr bwMode="auto">
              <a:xfrm>
                <a:off x="8113868" y="2952969"/>
                <a:ext cx="487044" cy="1125433"/>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a:ln>
                    <a:noFill/>
                  </a:ln>
                  <a:solidFill>
                    <a:schemeClr val="tx1"/>
                  </a:solidFill>
                  <a:effectLst/>
                  <a:latin typeface="Times New Roman" pitchFamily="18" charset="0"/>
                  <a:ea typeface="隶书" pitchFamily="49" charset="-122"/>
                </a:endParaRPr>
              </a:p>
            </p:txBody>
          </p:sp>
          <p:sp>
            <p:nvSpPr>
              <p:cNvPr id="113" name="椭圆 112">
                <a:extLst>
                  <a:ext uri="{FF2B5EF4-FFF2-40B4-BE49-F238E27FC236}">
                    <a16:creationId xmlns:a16="http://schemas.microsoft.com/office/drawing/2014/main" id="{CAF3266E-0796-A041-BD37-ADA7C934D406}"/>
                  </a:ext>
                </a:extLst>
              </p:cNvPr>
              <p:cNvSpPr/>
              <p:nvPr/>
            </p:nvSpPr>
            <p:spPr bwMode="auto">
              <a:xfrm>
                <a:off x="7352095"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B</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114" name="椭圆 113">
                <a:extLst>
                  <a:ext uri="{FF2B5EF4-FFF2-40B4-BE49-F238E27FC236}">
                    <a16:creationId xmlns:a16="http://schemas.microsoft.com/office/drawing/2014/main" id="{DB37CAE2-AA02-0F48-9A9A-FB86BD723FDB}"/>
                  </a:ext>
                </a:extLst>
              </p:cNvPr>
              <p:cNvSpPr/>
              <p:nvPr/>
            </p:nvSpPr>
            <p:spPr bwMode="auto">
              <a:xfrm>
                <a:off x="6664629"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A</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5" name="直接连接符 52">
                <a:extLst>
                  <a:ext uri="{FF2B5EF4-FFF2-40B4-BE49-F238E27FC236}">
                    <a16:creationId xmlns:a16="http://schemas.microsoft.com/office/drawing/2014/main" id="{D83BDDA8-ABAD-4044-86EA-5F97682CC22D}"/>
                  </a:ext>
                </a:extLst>
              </p:cNvPr>
              <p:cNvCxnSpPr>
                <a:cxnSpLocks/>
                <a:stCxn id="110" idx="0"/>
                <a:endCxn id="114" idx="3"/>
              </p:cNvCxnSpPr>
              <p:nvPr/>
            </p:nvCxnSpPr>
            <p:spPr bwMode="auto">
              <a:xfrm flipV="1">
                <a:off x="6523804" y="3283482"/>
                <a:ext cx="216236" cy="41513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直接连接符 55">
                <a:extLst>
                  <a:ext uri="{FF2B5EF4-FFF2-40B4-BE49-F238E27FC236}">
                    <a16:creationId xmlns:a16="http://schemas.microsoft.com/office/drawing/2014/main" id="{AE5F4434-6D54-9748-8708-FCF8DABFED81}"/>
                  </a:ext>
                </a:extLst>
              </p:cNvPr>
              <p:cNvCxnSpPr>
                <a:stCxn id="111" idx="0"/>
                <a:endCxn id="114" idx="5"/>
              </p:cNvCxnSpPr>
              <p:nvPr/>
            </p:nvCxnSpPr>
            <p:spPr bwMode="auto">
              <a:xfrm flipH="1" flipV="1">
                <a:off x="7104150" y="3283482"/>
                <a:ext cx="267631" cy="41513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直接连接符 58">
                <a:extLst>
                  <a:ext uri="{FF2B5EF4-FFF2-40B4-BE49-F238E27FC236}">
                    <a16:creationId xmlns:a16="http://schemas.microsoft.com/office/drawing/2014/main" id="{358A564F-46C2-2545-8AA0-0BFD7183294C}"/>
                  </a:ext>
                </a:extLst>
              </p:cNvPr>
              <p:cNvCxnSpPr>
                <a:stCxn id="113" idx="3"/>
                <a:endCxn id="114" idx="0"/>
              </p:cNvCxnSpPr>
              <p:nvPr/>
            </p:nvCxnSpPr>
            <p:spPr bwMode="auto">
              <a:xfrm flipH="1">
                <a:off x="6922094"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直接连接符 62">
                <a:extLst>
                  <a:ext uri="{FF2B5EF4-FFF2-40B4-BE49-F238E27FC236}">
                    <a16:creationId xmlns:a16="http://schemas.microsoft.com/office/drawing/2014/main" id="{AE4C3D0E-7C22-BF4E-BBB6-12874DA0F3D2}"/>
                  </a:ext>
                </a:extLst>
              </p:cNvPr>
              <p:cNvCxnSpPr>
                <a:stCxn id="112" idx="0"/>
                <a:endCxn id="113" idx="5"/>
              </p:cNvCxnSpPr>
              <p:nvPr/>
            </p:nvCxnSpPr>
            <p:spPr bwMode="auto">
              <a:xfrm flipH="1" flipV="1">
                <a:off x="7791615" y="2614720"/>
                <a:ext cx="565776" cy="33824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7" name="矩形 106">
              <a:extLst>
                <a:ext uri="{FF2B5EF4-FFF2-40B4-BE49-F238E27FC236}">
                  <a16:creationId xmlns:a16="http://schemas.microsoft.com/office/drawing/2014/main" id="{AA1A889A-DD3E-924E-A8BF-DCEFD2086B4D}"/>
                </a:ext>
              </a:extLst>
            </p:cNvPr>
            <p:cNvSpPr/>
            <p:nvPr/>
          </p:nvSpPr>
          <p:spPr>
            <a:xfrm>
              <a:off x="-2224595" y="4241078"/>
              <a:ext cx="484632" cy="704032"/>
            </a:xfrm>
            <a:prstGeom prst="rect">
              <a:avLst/>
            </a:prstGeom>
          </p:spPr>
          <p:txBody>
            <a:bodyPr wrap="none">
              <a:spAutoFit/>
            </a:bodyPr>
            <a:lstStyle/>
            <a:p>
              <a:r>
                <a:rPr lang="el-GR" altLang="zh-CN" sz="2400" dirty="0">
                  <a:solidFill>
                    <a:schemeClr val="accent3">
                      <a:lumMod val="20000"/>
                      <a:lumOff val="80000"/>
                    </a:schemeClr>
                  </a:solidFill>
                  <a:latin typeface="EHLNGD+Symbol"/>
                  <a:cs typeface="EHLNGD+Symbol"/>
                </a:rPr>
                <a:t>α</a:t>
              </a:r>
              <a:endParaRPr lang="zh-CN" altLang="en-US" sz="2400" dirty="0">
                <a:solidFill>
                  <a:schemeClr val="accent3">
                    <a:lumMod val="20000"/>
                    <a:lumOff val="80000"/>
                  </a:schemeClr>
                </a:solidFill>
              </a:endParaRPr>
            </a:p>
          </p:txBody>
        </p:sp>
        <p:sp>
          <p:nvSpPr>
            <p:cNvPr id="108" name="矩形 107">
              <a:extLst>
                <a:ext uri="{FF2B5EF4-FFF2-40B4-BE49-F238E27FC236}">
                  <a16:creationId xmlns:a16="http://schemas.microsoft.com/office/drawing/2014/main" id="{5155578D-16B8-D343-8664-0FBBA735349A}"/>
                </a:ext>
              </a:extLst>
            </p:cNvPr>
            <p:cNvSpPr/>
            <p:nvPr/>
          </p:nvSpPr>
          <p:spPr>
            <a:xfrm>
              <a:off x="-1349526" y="4260559"/>
              <a:ext cx="438460" cy="610162"/>
            </a:xfrm>
            <a:prstGeom prst="rect">
              <a:avLst/>
            </a:prstGeom>
          </p:spPr>
          <p:txBody>
            <a:bodyPr wrap="none">
              <a:spAutoFit/>
            </a:bodyPr>
            <a:lstStyle/>
            <a:p>
              <a:r>
                <a:rPr lang="el-GR" altLang="zh-CN" sz="2000" b="1" spc="8" dirty="0">
                  <a:solidFill>
                    <a:schemeClr val="accent6">
                      <a:lumMod val="75000"/>
                      <a:lumOff val="25000"/>
                    </a:schemeClr>
                  </a:solidFill>
                  <a:latin typeface="EHLNGD+Symbol"/>
                  <a:cs typeface="EHLNGD+Symbol"/>
                </a:rPr>
                <a:t>β</a:t>
              </a:r>
              <a:endParaRPr lang="zh-CN" altLang="en-US" sz="2000" b="1" dirty="0">
                <a:solidFill>
                  <a:schemeClr val="accent6">
                    <a:lumMod val="75000"/>
                    <a:lumOff val="25000"/>
                  </a:schemeClr>
                </a:solidFill>
              </a:endParaRPr>
            </a:p>
          </p:txBody>
        </p:sp>
        <p:sp>
          <p:nvSpPr>
            <p:cNvPr id="109" name="矩形 108">
              <a:extLst>
                <a:ext uri="{FF2B5EF4-FFF2-40B4-BE49-F238E27FC236}">
                  <a16:creationId xmlns:a16="http://schemas.microsoft.com/office/drawing/2014/main" id="{E85D1C6F-F8BB-0945-8530-8DDA68A5629F}"/>
                </a:ext>
              </a:extLst>
            </p:cNvPr>
            <p:cNvSpPr/>
            <p:nvPr/>
          </p:nvSpPr>
          <p:spPr>
            <a:xfrm>
              <a:off x="-356721" y="3540929"/>
              <a:ext cx="411137" cy="610162"/>
            </a:xfrm>
            <a:prstGeom prst="rect">
              <a:avLst/>
            </a:prstGeom>
          </p:spPr>
          <p:txBody>
            <a:bodyPr wrap="none">
              <a:spAutoFit/>
            </a:bodyPr>
            <a:lstStyle/>
            <a:p>
              <a:r>
                <a:rPr lang="el-GR" altLang="zh-CN" sz="2000" b="1" dirty="0">
                  <a:solidFill>
                    <a:schemeClr val="accent3">
                      <a:lumMod val="20000"/>
                      <a:lumOff val="80000"/>
                    </a:schemeClr>
                  </a:solidFill>
                  <a:latin typeface="EHLNGD+Symbol"/>
                  <a:cs typeface="EHLNGD+Symbol"/>
                </a:rPr>
                <a:t>γ</a:t>
              </a:r>
              <a:endParaRPr lang="zh-CN" altLang="en-US" sz="2000" b="1" dirty="0">
                <a:solidFill>
                  <a:schemeClr val="accent3">
                    <a:lumMod val="20000"/>
                    <a:lumOff val="80000"/>
                  </a:schemeClr>
                </a:solidFill>
              </a:endParaRPr>
            </a:p>
          </p:txBody>
        </p:sp>
      </p:grpSp>
      <p:grpSp>
        <p:nvGrpSpPr>
          <p:cNvPr id="56" name="组合 55">
            <a:extLst>
              <a:ext uri="{FF2B5EF4-FFF2-40B4-BE49-F238E27FC236}">
                <a16:creationId xmlns:a16="http://schemas.microsoft.com/office/drawing/2014/main" id="{9577E2ED-2E15-9543-904C-53D623B4A122}"/>
              </a:ext>
            </a:extLst>
          </p:cNvPr>
          <p:cNvGrpSpPr/>
          <p:nvPr/>
        </p:nvGrpSpPr>
        <p:grpSpPr>
          <a:xfrm>
            <a:off x="6553200" y="1227846"/>
            <a:ext cx="2086381" cy="2076541"/>
            <a:chOff x="5862955" y="1504955"/>
            <a:chExt cx="2338515" cy="2674529"/>
          </a:xfrm>
        </p:grpSpPr>
        <p:grpSp>
          <p:nvGrpSpPr>
            <p:cNvPr id="57" name="组合 56">
              <a:extLst>
                <a:ext uri="{FF2B5EF4-FFF2-40B4-BE49-F238E27FC236}">
                  <a16:creationId xmlns:a16="http://schemas.microsoft.com/office/drawing/2014/main" id="{E00ACA87-58D7-F54E-844D-AF605ECFBF34}"/>
                </a:ext>
              </a:extLst>
            </p:cNvPr>
            <p:cNvGrpSpPr/>
            <p:nvPr/>
          </p:nvGrpSpPr>
          <p:grpSpPr>
            <a:xfrm>
              <a:off x="5862955" y="1504955"/>
              <a:ext cx="2338515" cy="2625143"/>
              <a:chOff x="1120953" y="2080156"/>
              <a:chExt cx="2338515" cy="2625143"/>
            </a:xfrm>
          </p:grpSpPr>
          <p:sp>
            <p:nvSpPr>
              <p:cNvPr id="61" name="椭圆 60">
                <a:extLst>
                  <a:ext uri="{FF2B5EF4-FFF2-40B4-BE49-F238E27FC236}">
                    <a16:creationId xmlns:a16="http://schemas.microsoft.com/office/drawing/2014/main" id="{BC76FFFC-F0AE-B246-8365-1829390638F5}"/>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A</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2" name="等腰三角形 4">
                <a:extLst>
                  <a:ext uri="{FF2B5EF4-FFF2-40B4-BE49-F238E27FC236}">
                    <a16:creationId xmlns:a16="http://schemas.microsoft.com/office/drawing/2014/main" id="{4D52960F-F83D-AB46-9FFA-327206BC045B}"/>
                  </a:ext>
                </a:extLst>
              </p:cNvPr>
              <p:cNvSpPr/>
              <p:nvPr/>
            </p:nvSpPr>
            <p:spPr bwMode="auto">
              <a:xfrm>
                <a:off x="1120953" y="3083701"/>
                <a:ext cx="494117" cy="959610"/>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dirty="0">
                  <a:ln>
                    <a:noFill/>
                  </a:ln>
                  <a:solidFill>
                    <a:schemeClr val="tx1"/>
                  </a:solidFill>
                  <a:effectLst/>
                  <a:latin typeface="Times New Roman" pitchFamily="18" charset="0"/>
                  <a:ea typeface="隶书" pitchFamily="49" charset="-122"/>
                </a:endParaRPr>
              </a:p>
            </p:txBody>
          </p:sp>
          <p:sp>
            <p:nvSpPr>
              <p:cNvPr id="63" name="椭圆 62">
                <a:extLst>
                  <a:ext uri="{FF2B5EF4-FFF2-40B4-BE49-F238E27FC236}">
                    <a16:creationId xmlns:a16="http://schemas.microsoft.com/office/drawing/2014/main" id="{A0C56CC0-CBC2-614C-9076-24DED6128AC5}"/>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000" dirty="0">
                    <a:solidFill>
                      <a:schemeClr val="accent5">
                        <a:lumMod val="25000"/>
                      </a:schemeClr>
                    </a:solidFill>
                    <a:latin typeface="Times New Roman" pitchFamily="18" charset="0"/>
                    <a:ea typeface="隶书" pitchFamily="49" charset="-122"/>
                  </a:rPr>
                  <a:t>B</a:t>
                </a:r>
                <a:endParaRPr kumimoji="1" lang="zh-CN" altLang="en-US" sz="20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4" name="等腰三角形 7">
                <a:extLst>
                  <a:ext uri="{FF2B5EF4-FFF2-40B4-BE49-F238E27FC236}">
                    <a16:creationId xmlns:a16="http://schemas.microsoft.com/office/drawing/2014/main" id="{A8A8E580-4146-6D4E-A684-B33129957B73}"/>
                  </a:ext>
                </a:extLst>
              </p:cNvPr>
              <p:cNvSpPr/>
              <p:nvPr/>
            </p:nvSpPr>
            <p:spPr bwMode="auto">
              <a:xfrm>
                <a:off x="2137981" y="3745689"/>
                <a:ext cx="494117" cy="959610"/>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dirty="0">
                  <a:ln>
                    <a:noFill/>
                  </a:ln>
                  <a:solidFill>
                    <a:schemeClr val="tx1"/>
                  </a:solidFill>
                  <a:effectLst/>
                  <a:latin typeface="Times New Roman" pitchFamily="18" charset="0"/>
                  <a:ea typeface="隶书" pitchFamily="49" charset="-122"/>
                </a:endParaRPr>
              </a:p>
            </p:txBody>
          </p:sp>
          <p:sp>
            <p:nvSpPr>
              <p:cNvPr id="65" name="等腰三角形 8">
                <a:extLst>
                  <a:ext uri="{FF2B5EF4-FFF2-40B4-BE49-F238E27FC236}">
                    <a16:creationId xmlns:a16="http://schemas.microsoft.com/office/drawing/2014/main" id="{7FC3F118-CE02-954A-AA5B-B4F621A7D82F}"/>
                  </a:ext>
                </a:extLst>
              </p:cNvPr>
              <p:cNvSpPr/>
              <p:nvPr/>
            </p:nvSpPr>
            <p:spPr bwMode="auto">
              <a:xfrm>
                <a:off x="2965351" y="3745689"/>
                <a:ext cx="494117" cy="959610"/>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b="0" i="0" u="none" strike="noStrike" cap="none" normalizeH="0" baseline="0" dirty="0">
                  <a:ln>
                    <a:noFill/>
                  </a:ln>
                  <a:solidFill>
                    <a:schemeClr val="tx1"/>
                  </a:solidFill>
                  <a:effectLst/>
                  <a:latin typeface="Times New Roman" pitchFamily="18" charset="0"/>
                  <a:ea typeface="隶书" pitchFamily="49" charset="-122"/>
                </a:endParaRPr>
              </a:p>
            </p:txBody>
          </p:sp>
          <p:cxnSp>
            <p:nvCxnSpPr>
              <p:cNvPr id="66" name="直接连接符 20">
                <a:extLst>
                  <a:ext uri="{FF2B5EF4-FFF2-40B4-BE49-F238E27FC236}">
                    <a16:creationId xmlns:a16="http://schemas.microsoft.com/office/drawing/2014/main" id="{F8F2B436-8C82-DD41-9B32-E55505BFC86F}"/>
                  </a:ext>
                </a:extLst>
              </p:cNvPr>
              <p:cNvCxnSpPr>
                <a:cxnSpLocks/>
                <a:stCxn id="62" idx="0"/>
                <a:endCxn id="61" idx="3"/>
              </p:cNvCxnSpPr>
              <p:nvPr/>
            </p:nvCxnSpPr>
            <p:spPr bwMode="auto">
              <a:xfrm flipV="1">
                <a:off x="1368012" y="2536435"/>
                <a:ext cx="470058" cy="54726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直接连接符 21">
                <a:extLst>
                  <a:ext uri="{FF2B5EF4-FFF2-40B4-BE49-F238E27FC236}">
                    <a16:creationId xmlns:a16="http://schemas.microsoft.com/office/drawing/2014/main" id="{CCA602BF-BE0E-1E4A-8A91-8EDE9601FC78}"/>
                  </a:ext>
                </a:extLst>
              </p:cNvPr>
              <p:cNvCxnSpPr>
                <a:stCxn id="63" idx="0"/>
                <a:endCxn id="61"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直接连接符 24">
                <a:extLst>
                  <a:ext uri="{FF2B5EF4-FFF2-40B4-BE49-F238E27FC236}">
                    <a16:creationId xmlns:a16="http://schemas.microsoft.com/office/drawing/2014/main" id="{E46FC03F-9647-2247-8B91-5815071E504E}"/>
                  </a:ext>
                </a:extLst>
              </p:cNvPr>
              <p:cNvCxnSpPr>
                <a:stCxn id="63" idx="3"/>
                <a:endCxn id="64" idx="0"/>
              </p:cNvCxnSpPr>
              <p:nvPr/>
            </p:nvCxnSpPr>
            <p:spPr bwMode="auto">
              <a:xfrm flipH="1">
                <a:off x="2385041" y="3256952"/>
                <a:ext cx="201930" cy="48873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直接连接符 27">
                <a:extLst>
                  <a:ext uri="{FF2B5EF4-FFF2-40B4-BE49-F238E27FC236}">
                    <a16:creationId xmlns:a16="http://schemas.microsoft.com/office/drawing/2014/main" id="{01B019EF-2944-7749-ACB6-AC332D2E88BC}"/>
                  </a:ext>
                </a:extLst>
              </p:cNvPr>
              <p:cNvCxnSpPr>
                <a:stCxn id="63" idx="5"/>
                <a:endCxn id="65" idx="0"/>
              </p:cNvCxnSpPr>
              <p:nvPr/>
            </p:nvCxnSpPr>
            <p:spPr bwMode="auto">
              <a:xfrm>
                <a:off x="2951081" y="3256953"/>
                <a:ext cx="261329" cy="48873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8" name="矩形 57">
              <a:extLst>
                <a:ext uri="{FF2B5EF4-FFF2-40B4-BE49-F238E27FC236}">
                  <a16:creationId xmlns:a16="http://schemas.microsoft.com/office/drawing/2014/main" id="{68F2465F-8B35-534F-A1F4-6814E184D9BD}"/>
                </a:ext>
              </a:extLst>
            </p:cNvPr>
            <p:cNvSpPr/>
            <p:nvPr/>
          </p:nvSpPr>
          <p:spPr>
            <a:xfrm>
              <a:off x="7768493" y="3626767"/>
              <a:ext cx="417108" cy="520259"/>
            </a:xfrm>
            <a:prstGeom prst="rect">
              <a:avLst/>
            </a:prstGeom>
          </p:spPr>
          <p:txBody>
            <a:bodyPr wrap="none">
              <a:spAutoFit/>
            </a:bodyPr>
            <a:lstStyle/>
            <a:p>
              <a:r>
                <a:rPr lang="el-GR" altLang="zh-CN" sz="2000" b="1" dirty="0">
                  <a:solidFill>
                    <a:schemeClr val="accent3">
                      <a:lumMod val="20000"/>
                      <a:lumOff val="80000"/>
                    </a:schemeClr>
                  </a:solidFill>
                  <a:latin typeface="EHLNGD+Symbol"/>
                  <a:cs typeface="EHLNGD+Symbol"/>
                </a:rPr>
                <a:t>γ</a:t>
              </a:r>
              <a:endParaRPr lang="zh-CN" altLang="en-US" sz="2000" b="1" dirty="0">
                <a:solidFill>
                  <a:schemeClr val="accent3">
                    <a:lumMod val="20000"/>
                    <a:lumOff val="80000"/>
                  </a:schemeClr>
                </a:solidFill>
              </a:endParaRPr>
            </a:p>
          </p:txBody>
        </p:sp>
        <p:sp>
          <p:nvSpPr>
            <p:cNvPr id="59" name="矩形 58">
              <a:extLst>
                <a:ext uri="{FF2B5EF4-FFF2-40B4-BE49-F238E27FC236}">
                  <a16:creationId xmlns:a16="http://schemas.microsoft.com/office/drawing/2014/main" id="{A9CF9460-E8C9-F64E-A94E-690FC2502184}"/>
                </a:ext>
              </a:extLst>
            </p:cNvPr>
            <p:cNvSpPr/>
            <p:nvPr/>
          </p:nvSpPr>
          <p:spPr>
            <a:xfrm>
              <a:off x="6910785" y="3659224"/>
              <a:ext cx="444827" cy="520260"/>
            </a:xfrm>
            <a:prstGeom prst="rect">
              <a:avLst/>
            </a:prstGeom>
          </p:spPr>
          <p:txBody>
            <a:bodyPr wrap="none">
              <a:spAutoFit/>
            </a:bodyPr>
            <a:lstStyle/>
            <a:p>
              <a:r>
                <a:rPr lang="el-GR" altLang="zh-CN" sz="2000" b="1" spc="8" dirty="0">
                  <a:solidFill>
                    <a:schemeClr val="accent6">
                      <a:lumMod val="75000"/>
                      <a:lumOff val="25000"/>
                    </a:schemeClr>
                  </a:solidFill>
                  <a:latin typeface="EHLNGD+Symbol"/>
                  <a:cs typeface="EHLNGD+Symbol"/>
                </a:rPr>
                <a:t>β</a:t>
              </a:r>
              <a:endParaRPr lang="zh-CN" altLang="en-US" sz="2000" b="1" dirty="0">
                <a:solidFill>
                  <a:schemeClr val="accent6">
                    <a:lumMod val="75000"/>
                    <a:lumOff val="25000"/>
                  </a:schemeClr>
                </a:solidFill>
              </a:endParaRPr>
            </a:p>
          </p:txBody>
        </p:sp>
        <p:sp>
          <p:nvSpPr>
            <p:cNvPr id="60" name="矩形 59">
              <a:extLst>
                <a:ext uri="{FF2B5EF4-FFF2-40B4-BE49-F238E27FC236}">
                  <a16:creationId xmlns:a16="http://schemas.microsoft.com/office/drawing/2014/main" id="{B3537114-215C-AF4F-AF57-5208ACA8F7A6}"/>
                </a:ext>
              </a:extLst>
            </p:cNvPr>
            <p:cNvSpPr/>
            <p:nvPr/>
          </p:nvSpPr>
          <p:spPr>
            <a:xfrm>
              <a:off x="5873723" y="2941756"/>
              <a:ext cx="491669" cy="600299"/>
            </a:xfrm>
            <a:prstGeom prst="rect">
              <a:avLst/>
            </a:prstGeom>
          </p:spPr>
          <p:txBody>
            <a:bodyPr wrap="none">
              <a:spAutoFit/>
            </a:bodyPr>
            <a:lstStyle/>
            <a:p>
              <a:r>
                <a:rPr lang="el-GR" altLang="zh-CN" sz="2400" dirty="0">
                  <a:solidFill>
                    <a:schemeClr val="accent3">
                      <a:lumMod val="20000"/>
                      <a:lumOff val="80000"/>
                    </a:schemeClr>
                  </a:solidFill>
                  <a:latin typeface="EHLNGD+Symbol"/>
                  <a:cs typeface="EHLNGD+Symbol"/>
                </a:rPr>
                <a:t>α</a:t>
              </a:r>
              <a:endParaRPr lang="zh-CN" altLang="en-US" sz="2400" dirty="0">
                <a:solidFill>
                  <a:schemeClr val="accent3">
                    <a:lumMod val="20000"/>
                    <a:lumOff val="80000"/>
                  </a:schemeClr>
                </a:solidFill>
              </a:endParaRPr>
            </a:p>
          </p:txBody>
        </p:sp>
      </p:grpSp>
    </p:spTree>
    <p:extLst>
      <p:ext uri="{BB962C8B-B14F-4D97-AF65-F5344CB8AC3E}">
        <p14:creationId xmlns:p14="http://schemas.microsoft.com/office/powerpoint/2010/main" val="109105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blinds(horizontal)">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blinds(horizontal)">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linds(horizontal)">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blinds(horizontal)">
                                      <p:cBhvr>
                                        <p:cTn id="57" dur="500"/>
                                        <p:tgtEl>
                                          <p:spTgt spid="4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blinds(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blinds(horizontal)">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blinds(horizontal)">
                                      <p:cBhvr>
                                        <p:cTn id="7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7" grpId="0" animBg="1"/>
      <p:bldP spid="42" grpId="0" animBg="1"/>
      <p:bldP spid="22" grpId="0" animBg="1"/>
      <p:bldP spid="46" grpId="0" animBg="1"/>
      <p:bldP spid="47" grpId="0" animBg="1"/>
      <p:bldP spid="49" grpId="0" animBg="1"/>
      <p:bldP spid="51" grpId="0" animBg="1"/>
      <p:bldP spid="5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33DC33-37D0-4797-A5C6-ADD12E1A7E88}"/>
              </a:ext>
            </a:extLst>
          </p:cNvPr>
          <p:cNvSpPr>
            <a:spLocks noGrp="1"/>
          </p:cNvSpPr>
          <p:nvPr>
            <p:ph type="title"/>
          </p:nvPr>
        </p:nvSpPr>
        <p:spPr/>
        <p:txBody>
          <a:bodyPr/>
          <a:lstStyle/>
          <a:p>
            <a:r>
              <a:rPr lang="zh-CN" altLang="en-US" dirty="0"/>
              <a:t>插入后的再平衡</a:t>
            </a:r>
          </a:p>
        </p:txBody>
      </p:sp>
      <p:sp>
        <p:nvSpPr>
          <p:cNvPr id="3" name="内容占位符 2">
            <a:extLst>
              <a:ext uri="{FF2B5EF4-FFF2-40B4-BE49-F238E27FC236}">
                <a16:creationId xmlns:a16="http://schemas.microsoft.com/office/drawing/2014/main" id="{988DB20C-E633-40E9-AD26-E8053D5D1703}"/>
              </a:ext>
            </a:extLst>
          </p:cNvPr>
          <p:cNvSpPr>
            <a:spLocks noGrp="1"/>
          </p:cNvSpPr>
          <p:nvPr>
            <p:ph sz="quarter" idx="13"/>
          </p:nvPr>
        </p:nvSpPr>
        <p:spPr/>
        <p:txBody>
          <a:bodyPr/>
          <a:lstStyle/>
          <a:p>
            <a:pPr lvl="1"/>
            <a:r>
              <a:rPr lang="en-US" altLang="zh-CN" sz="2400" dirty="0">
                <a:solidFill>
                  <a:schemeClr val="tx2"/>
                </a:solidFill>
              </a:rPr>
              <a:t>Case 1</a:t>
            </a:r>
            <a:r>
              <a:rPr lang="en-US" altLang="zh-CN" sz="2400" dirty="0"/>
              <a:t>.   </a:t>
            </a:r>
            <a:r>
              <a:rPr lang="zh-CN" altLang="en-US" sz="2400" dirty="0">
                <a:solidFill>
                  <a:schemeClr val="accent5">
                    <a:lumMod val="25000"/>
                  </a:schemeClr>
                </a:solidFill>
              </a:rPr>
              <a:t>新插入的节点在</a:t>
            </a:r>
            <a:r>
              <a:rPr lang="en-US" altLang="zh-CN" sz="2400" dirty="0">
                <a:solidFill>
                  <a:schemeClr val="accent5">
                    <a:lumMod val="25000"/>
                  </a:schemeClr>
                </a:solidFill>
              </a:rPr>
              <a:t>y</a:t>
            </a:r>
            <a:r>
              <a:rPr lang="zh-CN" altLang="en-US" sz="2400" dirty="0">
                <a:solidFill>
                  <a:schemeClr val="accent5">
                    <a:lumMod val="25000"/>
                  </a:schemeClr>
                </a:solidFill>
              </a:rPr>
              <a:t>的右子树</a:t>
            </a:r>
            <a:r>
              <a:rPr lang="en-US" altLang="zh-CN" sz="2400" dirty="0"/>
              <a:t>.  (</a:t>
            </a:r>
            <a:r>
              <a:rPr lang="en-US" altLang="zh-CN" sz="2400" dirty="0">
                <a:solidFill>
                  <a:schemeClr val="accent5">
                    <a:lumMod val="25000"/>
                  </a:schemeClr>
                </a:solidFill>
              </a:rPr>
              <a:t>y</a:t>
            </a:r>
            <a:r>
              <a:rPr lang="zh-CN" altLang="en-US" sz="2400" dirty="0"/>
              <a:t>是</a:t>
            </a:r>
            <a:r>
              <a:rPr lang="en-US" altLang="zh-CN" sz="2400" dirty="0">
                <a:solidFill>
                  <a:schemeClr val="accent5">
                    <a:lumMod val="25000"/>
                  </a:schemeClr>
                </a:solidFill>
              </a:rPr>
              <a:t>x</a:t>
            </a:r>
            <a:r>
              <a:rPr lang="zh-CN" altLang="en-US" sz="2400" dirty="0"/>
              <a:t>的右孩子）</a:t>
            </a:r>
            <a:endParaRPr lang="en-US" altLang="zh-CN" sz="2400" dirty="0"/>
          </a:p>
          <a:p>
            <a:pPr marL="325800" lvl="1" indent="0">
              <a:buNone/>
            </a:pPr>
            <a:r>
              <a:rPr lang="zh-CN" altLang="en-US" sz="2000" dirty="0"/>
              <a:t>                        </a:t>
            </a:r>
            <a:r>
              <a:rPr lang="zh-CN" altLang="en-US" sz="2000" b="1" dirty="0">
                <a:solidFill>
                  <a:schemeClr val="accent6">
                    <a:lumMod val="90000"/>
                    <a:lumOff val="10000"/>
                  </a:schemeClr>
                </a:solidFill>
              </a:rPr>
              <a:t>（</a:t>
            </a:r>
            <a:r>
              <a:rPr lang="en-US" altLang="zh-CN" sz="2000" b="1" dirty="0">
                <a:solidFill>
                  <a:schemeClr val="accent6">
                    <a:lumMod val="90000"/>
                    <a:lumOff val="10000"/>
                  </a:schemeClr>
                </a:solidFill>
              </a:rPr>
              <a:t>X</a:t>
            </a:r>
            <a:r>
              <a:rPr lang="zh-CN" altLang="en-US" sz="2000" b="1" dirty="0">
                <a:solidFill>
                  <a:schemeClr val="accent6">
                    <a:lumMod val="90000"/>
                    <a:lumOff val="10000"/>
                  </a:schemeClr>
                </a:solidFill>
              </a:rPr>
              <a:t>为最靠下的不平衡点）</a:t>
            </a:r>
            <a:endParaRPr lang="en-US" altLang="zh-CN" sz="2000" b="1" dirty="0">
              <a:solidFill>
                <a:schemeClr val="accent6">
                  <a:lumMod val="90000"/>
                  <a:lumOff val="10000"/>
                </a:schemeClr>
              </a:solidFill>
            </a:endParaRPr>
          </a:p>
        </p:txBody>
      </p:sp>
      <p:grpSp>
        <p:nvGrpSpPr>
          <p:cNvPr id="76" name="组合 75">
            <a:extLst>
              <a:ext uri="{FF2B5EF4-FFF2-40B4-BE49-F238E27FC236}">
                <a16:creationId xmlns:a16="http://schemas.microsoft.com/office/drawing/2014/main" id="{DD2E6E45-E2A6-4C80-83D0-6D7DA5C1BD2F}"/>
              </a:ext>
            </a:extLst>
          </p:cNvPr>
          <p:cNvGrpSpPr/>
          <p:nvPr/>
        </p:nvGrpSpPr>
        <p:grpSpPr>
          <a:xfrm>
            <a:off x="589459" y="1865548"/>
            <a:ext cx="3476998" cy="3021933"/>
            <a:chOff x="589459" y="1865548"/>
            <a:chExt cx="3476998" cy="3021933"/>
          </a:xfrm>
        </p:grpSpPr>
        <p:sp>
          <p:nvSpPr>
            <p:cNvPr id="4" name="椭圆 3">
              <a:extLst>
                <a:ext uri="{FF2B5EF4-FFF2-40B4-BE49-F238E27FC236}">
                  <a16:creationId xmlns:a16="http://schemas.microsoft.com/office/drawing/2014/main" id="{656B00A5-709A-4AF6-B17C-BEE428A2EEB7}"/>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 name="等腰三角形 4">
              <a:extLst>
                <a:ext uri="{FF2B5EF4-FFF2-40B4-BE49-F238E27FC236}">
                  <a16:creationId xmlns:a16="http://schemas.microsoft.com/office/drawing/2014/main" id="{2663516B-F263-4319-87B8-1B7252E07136}"/>
                </a:ext>
              </a:extLst>
            </p:cNvPr>
            <p:cNvSpPr/>
            <p:nvPr/>
          </p:nvSpPr>
          <p:spPr bwMode="auto">
            <a:xfrm>
              <a:off x="1120953" y="290151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174DCF2B-1778-4752-94B6-5528AEB9E7A6}"/>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等腰三角形 7">
              <a:extLst>
                <a:ext uri="{FF2B5EF4-FFF2-40B4-BE49-F238E27FC236}">
                  <a16:creationId xmlns:a16="http://schemas.microsoft.com/office/drawing/2014/main" id="{94861ECE-1308-47C4-995C-04CA691674E8}"/>
                </a:ext>
              </a:extLst>
            </p:cNvPr>
            <p:cNvSpPr/>
            <p:nvPr/>
          </p:nvSpPr>
          <p:spPr bwMode="auto">
            <a:xfrm>
              <a:off x="2137981" y="3563506"/>
              <a:ext cx="447675" cy="132397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F6EE043D-ED9B-4D9E-BC20-F261A805554D}"/>
                </a:ext>
              </a:extLst>
            </p:cNvPr>
            <p:cNvSpPr/>
            <p:nvPr/>
          </p:nvSpPr>
          <p:spPr bwMode="auto">
            <a:xfrm>
              <a:off x="2965352" y="3563506"/>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4" name="文本框 13">
              <a:extLst>
                <a:ext uri="{FF2B5EF4-FFF2-40B4-BE49-F238E27FC236}">
                  <a16:creationId xmlns:a16="http://schemas.microsoft.com/office/drawing/2014/main" id="{7FC561FE-92E1-4F8D-A261-52466E474AC4}"/>
                </a:ext>
              </a:extLst>
            </p:cNvPr>
            <p:cNvSpPr txBox="1"/>
            <p:nvPr/>
          </p:nvSpPr>
          <p:spPr>
            <a:xfrm>
              <a:off x="2988221" y="2665190"/>
              <a:ext cx="401935" cy="369332"/>
            </a:xfrm>
            <a:prstGeom prst="rect">
              <a:avLst/>
            </a:prstGeom>
            <a:noFill/>
          </p:spPr>
          <p:txBody>
            <a:bodyPr wrap="square">
              <a:spAutoFit/>
            </a:bodyPr>
            <a:lstStyle/>
            <a:p>
              <a:r>
                <a:rPr lang="en-US" altLang="zh-CN" sz="1800" dirty="0">
                  <a:solidFill>
                    <a:srgbClr val="9933FF"/>
                  </a:solidFill>
                </a:rPr>
                <a:t>1</a:t>
              </a:r>
              <a:endParaRPr lang="zh-CN" altLang="en-US" dirty="0">
                <a:solidFill>
                  <a:srgbClr val="9933FF"/>
                </a:solidFill>
              </a:endParaRPr>
            </a:p>
          </p:txBody>
        </p:sp>
        <p:sp>
          <p:nvSpPr>
            <p:cNvPr id="15" name="文本框 14">
              <a:extLst>
                <a:ext uri="{FF2B5EF4-FFF2-40B4-BE49-F238E27FC236}">
                  <a16:creationId xmlns:a16="http://schemas.microsoft.com/office/drawing/2014/main" id="{57F79566-1531-4C4F-9437-40F81321390B}"/>
                </a:ext>
              </a:extLst>
            </p:cNvPr>
            <p:cNvSpPr txBox="1"/>
            <p:nvPr/>
          </p:nvSpPr>
          <p:spPr>
            <a:xfrm>
              <a:off x="2137981" y="1865548"/>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sp>
          <p:nvSpPr>
            <p:cNvPr id="16" name="右大括号 15">
              <a:extLst>
                <a:ext uri="{FF2B5EF4-FFF2-40B4-BE49-F238E27FC236}">
                  <a16:creationId xmlns:a16="http://schemas.microsoft.com/office/drawing/2014/main" id="{4071B928-FCA5-4B4D-8AA6-C34C6780CC97}"/>
                </a:ext>
              </a:extLst>
            </p:cNvPr>
            <p:cNvSpPr/>
            <p:nvPr/>
          </p:nvSpPr>
          <p:spPr bwMode="auto">
            <a:xfrm>
              <a:off x="3537296" y="3541427"/>
              <a:ext cx="128859"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7" name="左大括号 16">
              <a:extLst>
                <a:ext uri="{FF2B5EF4-FFF2-40B4-BE49-F238E27FC236}">
                  <a16:creationId xmlns:a16="http://schemas.microsoft.com/office/drawing/2014/main" id="{1510DDC1-B38F-44D2-B659-7F58D919AAE0}"/>
                </a:ext>
              </a:extLst>
            </p:cNvPr>
            <p:cNvSpPr/>
            <p:nvPr/>
          </p:nvSpPr>
          <p:spPr bwMode="auto">
            <a:xfrm>
              <a:off x="922128" y="2879441"/>
              <a:ext cx="123310"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18" name="文本框 17">
              <a:extLst>
                <a:ext uri="{FF2B5EF4-FFF2-40B4-BE49-F238E27FC236}">
                  <a16:creationId xmlns:a16="http://schemas.microsoft.com/office/drawing/2014/main" id="{45128282-F6BF-4F17-8B0D-A98172EFCAC9}"/>
                </a:ext>
              </a:extLst>
            </p:cNvPr>
            <p:cNvSpPr txBox="1"/>
            <p:nvPr/>
          </p:nvSpPr>
          <p:spPr>
            <a:xfrm>
              <a:off x="3664522" y="394675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19" name="文本框 18">
              <a:extLst>
                <a:ext uri="{FF2B5EF4-FFF2-40B4-BE49-F238E27FC236}">
                  <a16:creationId xmlns:a16="http://schemas.microsoft.com/office/drawing/2014/main" id="{FF27FAA1-4D0C-44B0-A68B-092323B10850}"/>
                </a:ext>
              </a:extLst>
            </p:cNvPr>
            <p:cNvSpPr txBox="1"/>
            <p:nvPr/>
          </p:nvSpPr>
          <p:spPr>
            <a:xfrm>
              <a:off x="589459" y="331059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cxnSp>
          <p:nvCxnSpPr>
            <p:cNvPr id="21" name="直接连接符 20">
              <a:extLst>
                <a:ext uri="{FF2B5EF4-FFF2-40B4-BE49-F238E27FC236}">
                  <a16:creationId xmlns:a16="http://schemas.microsoft.com/office/drawing/2014/main" id="{D0928331-5A09-4E3D-8E8F-9DA156F5C8CD}"/>
                </a:ext>
              </a:extLst>
            </p:cNvPr>
            <p:cNvCxnSpPr>
              <a:stCxn id="5" idx="0"/>
              <a:endCxn id="4" idx="3"/>
            </p:cNvCxnSpPr>
            <p:nvPr/>
          </p:nvCxnSpPr>
          <p:spPr bwMode="auto">
            <a:xfrm flipV="1">
              <a:off x="1344791" y="2536435"/>
              <a:ext cx="493280" cy="3650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21">
              <a:extLst>
                <a:ext uri="{FF2B5EF4-FFF2-40B4-BE49-F238E27FC236}">
                  <a16:creationId xmlns:a16="http://schemas.microsoft.com/office/drawing/2014/main" id="{F7D53081-5FFB-440E-B942-0D823ACA7881}"/>
                </a:ext>
              </a:extLst>
            </p:cNvPr>
            <p:cNvCxnSpPr>
              <a:stCxn id="7" idx="0"/>
              <a:endCxn id="4"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a:extLst>
                <a:ext uri="{FF2B5EF4-FFF2-40B4-BE49-F238E27FC236}">
                  <a16:creationId xmlns:a16="http://schemas.microsoft.com/office/drawing/2014/main" id="{B48801F8-4B96-48E0-972A-B75A4B926D45}"/>
                </a:ext>
              </a:extLst>
            </p:cNvPr>
            <p:cNvCxnSpPr>
              <a:stCxn id="7" idx="3"/>
              <a:endCxn id="8" idx="0"/>
            </p:cNvCxnSpPr>
            <p:nvPr/>
          </p:nvCxnSpPr>
          <p:spPr bwMode="auto">
            <a:xfrm flipH="1">
              <a:off x="2361819" y="3256953"/>
              <a:ext cx="225151"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a:extLst>
                <a:ext uri="{FF2B5EF4-FFF2-40B4-BE49-F238E27FC236}">
                  <a16:creationId xmlns:a16="http://schemas.microsoft.com/office/drawing/2014/main" id="{288B8465-3DF0-424B-AA6A-8E2DF3140A6E}"/>
                </a:ext>
              </a:extLst>
            </p:cNvPr>
            <p:cNvCxnSpPr>
              <a:stCxn id="7" idx="5"/>
              <a:endCxn id="9" idx="0"/>
            </p:cNvCxnSpPr>
            <p:nvPr/>
          </p:nvCxnSpPr>
          <p:spPr bwMode="auto">
            <a:xfrm>
              <a:off x="2951080" y="3256953"/>
              <a:ext cx="238110"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8" name="组合 77">
            <a:extLst>
              <a:ext uri="{FF2B5EF4-FFF2-40B4-BE49-F238E27FC236}">
                <a16:creationId xmlns:a16="http://schemas.microsoft.com/office/drawing/2014/main" id="{6F3616BC-A8CE-49B8-8059-1A46D9DA3F2A}"/>
              </a:ext>
            </a:extLst>
          </p:cNvPr>
          <p:cNvGrpSpPr/>
          <p:nvPr/>
        </p:nvGrpSpPr>
        <p:grpSpPr>
          <a:xfrm>
            <a:off x="6280281" y="2158441"/>
            <a:ext cx="2314382" cy="2782728"/>
            <a:chOff x="6280281" y="2158441"/>
            <a:chExt cx="2314382" cy="2782728"/>
          </a:xfrm>
        </p:grpSpPr>
        <p:sp>
          <p:nvSpPr>
            <p:cNvPr id="32" name="等腰三角形 31">
              <a:extLst>
                <a:ext uri="{FF2B5EF4-FFF2-40B4-BE49-F238E27FC236}">
                  <a16:creationId xmlns:a16="http://schemas.microsoft.com/office/drawing/2014/main" id="{04B7F78D-2316-4C66-B4E8-BFBC9920CCBC}"/>
                </a:ext>
              </a:extLst>
            </p:cNvPr>
            <p:cNvSpPr/>
            <p:nvPr/>
          </p:nvSpPr>
          <p:spPr bwMode="auto">
            <a:xfrm>
              <a:off x="6280281" y="359934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4" name="等腰三角形 33">
              <a:extLst>
                <a:ext uri="{FF2B5EF4-FFF2-40B4-BE49-F238E27FC236}">
                  <a16:creationId xmlns:a16="http://schemas.microsoft.com/office/drawing/2014/main" id="{F3FE8950-9337-48D9-B151-970DF4968B32}"/>
                </a:ext>
              </a:extLst>
            </p:cNvPr>
            <p:cNvSpPr/>
            <p:nvPr/>
          </p:nvSpPr>
          <p:spPr bwMode="auto">
            <a:xfrm>
              <a:off x="7128258" y="3599348"/>
              <a:ext cx="447675" cy="132397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2" name="等腰三角形 41">
              <a:extLst>
                <a:ext uri="{FF2B5EF4-FFF2-40B4-BE49-F238E27FC236}">
                  <a16:creationId xmlns:a16="http://schemas.microsoft.com/office/drawing/2014/main" id="{6BB18BFA-84E8-4FC2-BBA9-3F9F3A723CF4}"/>
                </a:ext>
              </a:extLst>
            </p:cNvPr>
            <p:cNvSpPr/>
            <p:nvPr/>
          </p:nvSpPr>
          <p:spPr bwMode="auto">
            <a:xfrm>
              <a:off x="8113869" y="2853699"/>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3" name="椭圆 42">
              <a:extLst>
                <a:ext uri="{FF2B5EF4-FFF2-40B4-BE49-F238E27FC236}">
                  <a16:creationId xmlns:a16="http://schemas.microsoft.com/office/drawing/2014/main" id="{8338FE3B-525A-4211-921A-BCA1EF2D5918}"/>
                </a:ext>
              </a:extLst>
            </p:cNvPr>
            <p:cNvSpPr/>
            <p:nvPr/>
          </p:nvSpPr>
          <p:spPr bwMode="auto">
            <a:xfrm>
              <a:off x="8079733" y="4406605"/>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44" name="直接连接符 43">
              <a:extLst>
                <a:ext uri="{FF2B5EF4-FFF2-40B4-BE49-F238E27FC236}">
                  <a16:creationId xmlns:a16="http://schemas.microsoft.com/office/drawing/2014/main" id="{8F5B88DF-E2E8-4221-8920-31AB711650F4}"/>
                </a:ext>
              </a:extLst>
            </p:cNvPr>
            <p:cNvCxnSpPr>
              <a:stCxn id="43" idx="0"/>
              <a:endCxn id="42" idx="3"/>
            </p:cNvCxnSpPr>
            <p:nvPr/>
          </p:nvCxnSpPr>
          <p:spPr bwMode="auto">
            <a:xfrm flipV="1">
              <a:off x="8337198" y="4177674"/>
              <a:ext cx="509" cy="228931"/>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椭圆 47">
              <a:extLst>
                <a:ext uri="{FF2B5EF4-FFF2-40B4-BE49-F238E27FC236}">
                  <a16:creationId xmlns:a16="http://schemas.microsoft.com/office/drawing/2014/main" id="{549C0EB5-5372-41F2-99AF-9D71C3AEA821}"/>
                </a:ext>
              </a:extLst>
            </p:cNvPr>
            <p:cNvSpPr/>
            <p:nvPr/>
          </p:nvSpPr>
          <p:spPr bwMode="auto">
            <a:xfrm>
              <a:off x="7352095"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2" name="椭圆 51">
              <a:extLst>
                <a:ext uri="{FF2B5EF4-FFF2-40B4-BE49-F238E27FC236}">
                  <a16:creationId xmlns:a16="http://schemas.microsoft.com/office/drawing/2014/main" id="{A8FFDBD3-4EC9-4FE8-90AC-3359D8B85755}"/>
                </a:ext>
              </a:extLst>
            </p:cNvPr>
            <p:cNvSpPr/>
            <p:nvPr/>
          </p:nvSpPr>
          <p:spPr bwMode="auto">
            <a:xfrm>
              <a:off x="6664629"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3" name="直接连接符 52">
              <a:extLst>
                <a:ext uri="{FF2B5EF4-FFF2-40B4-BE49-F238E27FC236}">
                  <a16:creationId xmlns:a16="http://schemas.microsoft.com/office/drawing/2014/main" id="{48D67FE3-6B44-469B-9408-7466A7E80D3F}"/>
                </a:ext>
              </a:extLst>
            </p:cNvPr>
            <p:cNvCxnSpPr>
              <a:stCxn id="32" idx="0"/>
              <a:endCxn id="52" idx="3"/>
            </p:cNvCxnSpPr>
            <p:nvPr/>
          </p:nvCxnSpPr>
          <p:spPr bwMode="auto">
            <a:xfrm flipV="1">
              <a:off x="6504119" y="3283483"/>
              <a:ext cx="235920" cy="31586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a:extLst>
                <a:ext uri="{FF2B5EF4-FFF2-40B4-BE49-F238E27FC236}">
                  <a16:creationId xmlns:a16="http://schemas.microsoft.com/office/drawing/2014/main" id="{8F765CA5-0705-485D-B64D-84CFB38CC78A}"/>
                </a:ext>
              </a:extLst>
            </p:cNvPr>
            <p:cNvCxnSpPr>
              <a:stCxn id="34" idx="0"/>
              <a:endCxn id="52" idx="5"/>
            </p:cNvCxnSpPr>
            <p:nvPr/>
          </p:nvCxnSpPr>
          <p:spPr bwMode="auto">
            <a:xfrm flipH="1" flipV="1">
              <a:off x="7104149" y="3283483"/>
              <a:ext cx="247947" cy="31586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a:extLst>
                <a:ext uri="{FF2B5EF4-FFF2-40B4-BE49-F238E27FC236}">
                  <a16:creationId xmlns:a16="http://schemas.microsoft.com/office/drawing/2014/main" id="{E9DEA528-21DD-485E-A220-CA0C4B197B96}"/>
                </a:ext>
              </a:extLst>
            </p:cNvPr>
            <p:cNvCxnSpPr>
              <a:stCxn id="48" idx="3"/>
              <a:endCxn id="52" idx="0"/>
            </p:cNvCxnSpPr>
            <p:nvPr/>
          </p:nvCxnSpPr>
          <p:spPr bwMode="auto">
            <a:xfrm flipH="1">
              <a:off x="6922094"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a:extLst>
                <a:ext uri="{FF2B5EF4-FFF2-40B4-BE49-F238E27FC236}">
                  <a16:creationId xmlns:a16="http://schemas.microsoft.com/office/drawing/2014/main" id="{36452EF0-B982-4FB9-A021-145A8C7F1EF7}"/>
                </a:ext>
              </a:extLst>
            </p:cNvPr>
            <p:cNvCxnSpPr>
              <a:stCxn id="42" idx="0"/>
              <a:endCxn id="48" idx="5"/>
            </p:cNvCxnSpPr>
            <p:nvPr/>
          </p:nvCxnSpPr>
          <p:spPr bwMode="auto">
            <a:xfrm flipH="1" flipV="1">
              <a:off x="7791615" y="2614720"/>
              <a:ext cx="546092" cy="23897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66" name="文本框 65">
            <a:extLst>
              <a:ext uri="{FF2B5EF4-FFF2-40B4-BE49-F238E27FC236}">
                <a16:creationId xmlns:a16="http://schemas.microsoft.com/office/drawing/2014/main" id="{F0235F96-CE99-47BA-98EC-0DF8FA3E1D78}"/>
              </a:ext>
            </a:extLst>
          </p:cNvPr>
          <p:cNvSpPr txBox="1"/>
          <p:nvPr/>
        </p:nvSpPr>
        <p:spPr>
          <a:xfrm>
            <a:off x="6711032" y="5101694"/>
            <a:ext cx="1883631" cy="461665"/>
          </a:xfrm>
          <a:prstGeom prst="rect">
            <a:avLst/>
          </a:prstGeom>
          <a:noFill/>
        </p:spPr>
        <p:txBody>
          <a:bodyPr wrap="square">
            <a:spAutoFit/>
          </a:bodyPr>
          <a:lstStyle/>
          <a:p>
            <a:r>
              <a:rPr lang="en-US" altLang="zh-CN" sz="2400" dirty="0">
                <a:solidFill>
                  <a:srgbClr val="7030A0"/>
                </a:solidFill>
              </a:rPr>
              <a:t>Balanced!!</a:t>
            </a:r>
            <a:endParaRPr lang="zh-CN" altLang="en-US" sz="2400" dirty="0">
              <a:solidFill>
                <a:srgbClr val="7030A0"/>
              </a:solidFill>
            </a:endParaRPr>
          </a:p>
        </p:txBody>
      </p:sp>
      <p:sp>
        <p:nvSpPr>
          <p:cNvPr id="67" name="箭头: 右 66">
            <a:extLst>
              <a:ext uri="{FF2B5EF4-FFF2-40B4-BE49-F238E27FC236}">
                <a16:creationId xmlns:a16="http://schemas.microsoft.com/office/drawing/2014/main" id="{B8173A96-596C-436D-A188-E79183CCE1BF}"/>
              </a:ext>
            </a:extLst>
          </p:cNvPr>
          <p:cNvSpPr/>
          <p:nvPr/>
        </p:nvSpPr>
        <p:spPr bwMode="auto">
          <a:xfrm>
            <a:off x="4485752" y="3701637"/>
            <a:ext cx="1183586" cy="609005"/>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68" name="文本框 67">
            <a:extLst>
              <a:ext uri="{FF2B5EF4-FFF2-40B4-BE49-F238E27FC236}">
                <a16:creationId xmlns:a16="http://schemas.microsoft.com/office/drawing/2014/main" id="{70B5E2E1-A8E9-466A-AC3E-7694C9BD717A}"/>
              </a:ext>
            </a:extLst>
          </p:cNvPr>
          <p:cNvSpPr txBox="1"/>
          <p:nvPr/>
        </p:nvSpPr>
        <p:spPr>
          <a:xfrm>
            <a:off x="3043101" y="2067904"/>
            <a:ext cx="2518638" cy="461665"/>
          </a:xfrm>
          <a:prstGeom prst="rect">
            <a:avLst/>
          </a:prstGeom>
          <a:noFill/>
        </p:spPr>
        <p:txBody>
          <a:bodyPr wrap="none" rtlCol="0">
            <a:spAutoFit/>
          </a:bodyPr>
          <a:lstStyle/>
          <a:p>
            <a:r>
              <a:rPr lang="zh-CN" altLang="en-US" sz="2400" dirty="0">
                <a:solidFill>
                  <a:srgbClr val="FF0000"/>
                </a:solidFill>
              </a:rPr>
              <a:t>此时必有</a:t>
            </a:r>
            <a:r>
              <a:rPr lang="en-US" altLang="zh-CN" sz="2400" dirty="0">
                <a:solidFill>
                  <a:srgbClr val="FF0000"/>
                </a:solidFill>
              </a:rPr>
              <a:t>BF(y)=1</a:t>
            </a:r>
            <a:endParaRPr lang="zh-CN" altLang="en-US" sz="2400" dirty="0">
              <a:solidFill>
                <a:srgbClr val="FF0000"/>
              </a:solidFill>
            </a:endParaRPr>
          </a:p>
        </p:txBody>
      </p:sp>
      <p:sp>
        <p:nvSpPr>
          <p:cNvPr id="75" name="文本框 74">
            <a:extLst>
              <a:ext uri="{FF2B5EF4-FFF2-40B4-BE49-F238E27FC236}">
                <a16:creationId xmlns:a16="http://schemas.microsoft.com/office/drawing/2014/main" id="{4975EADA-2BF7-4334-BE28-7F4B40E5D9DE}"/>
              </a:ext>
            </a:extLst>
          </p:cNvPr>
          <p:cNvSpPr txBox="1"/>
          <p:nvPr/>
        </p:nvSpPr>
        <p:spPr>
          <a:xfrm>
            <a:off x="990057" y="5702065"/>
            <a:ext cx="7656263" cy="830997"/>
          </a:xfrm>
          <a:prstGeom prst="rect">
            <a:avLst/>
          </a:prstGeom>
          <a:noFill/>
        </p:spPr>
        <p:txBody>
          <a:bodyPr wrap="none" rtlCol="0">
            <a:spAutoFit/>
          </a:bodyPr>
          <a:lstStyle/>
          <a:p>
            <a:r>
              <a:rPr lang="en-US" altLang="zh-CN" sz="2400" dirty="0">
                <a:solidFill>
                  <a:srgbClr val="FF0000"/>
                </a:solidFill>
              </a:rPr>
              <a:t>rebalance</a:t>
            </a:r>
            <a:r>
              <a:rPr lang="zh-CN" altLang="en-US" sz="2400" dirty="0">
                <a:solidFill>
                  <a:srgbClr val="FF0000"/>
                </a:solidFill>
              </a:rPr>
              <a:t>后该子树的</a:t>
            </a:r>
            <a:r>
              <a:rPr lang="en-US" altLang="zh-CN" sz="2400" dirty="0">
                <a:solidFill>
                  <a:srgbClr val="FF0000"/>
                </a:solidFill>
              </a:rPr>
              <a:t>height</a:t>
            </a:r>
            <a:r>
              <a:rPr lang="zh-CN" altLang="en-US" sz="2400" dirty="0">
                <a:solidFill>
                  <a:srgbClr val="FF0000"/>
                </a:solidFill>
              </a:rPr>
              <a:t>与插入前一致，均为</a:t>
            </a:r>
            <a:r>
              <a:rPr lang="en-US" altLang="zh-CN" sz="2400" dirty="0">
                <a:solidFill>
                  <a:srgbClr val="FF0000"/>
                </a:solidFill>
              </a:rPr>
              <a:t>h+2</a:t>
            </a:r>
            <a:r>
              <a:rPr lang="zh-CN" altLang="en-US" sz="2400" dirty="0">
                <a:solidFill>
                  <a:srgbClr val="FF0000"/>
                </a:solidFill>
              </a:rPr>
              <a:t>。</a:t>
            </a:r>
            <a:endParaRPr lang="en-US" altLang="zh-CN" sz="2400" dirty="0">
              <a:solidFill>
                <a:srgbClr val="FF0000"/>
              </a:solidFill>
            </a:endParaRPr>
          </a:p>
          <a:p>
            <a:r>
              <a:rPr lang="zh-CN" altLang="en-US" sz="2400" dirty="0">
                <a:solidFill>
                  <a:srgbClr val="FF0000"/>
                </a:solidFill>
              </a:rPr>
              <a:t>因此更靠上方的节点的</a:t>
            </a:r>
            <a:r>
              <a:rPr lang="en-US" altLang="zh-CN" sz="2400" dirty="0">
                <a:solidFill>
                  <a:srgbClr val="FF0000"/>
                </a:solidFill>
              </a:rPr>
              <a:t>BF</a:t>
            </a:r>
            <a:r>
              <a:rPr lang="zh-CN" altLang="en-US" sz="2400" dirty="0">
                <a:solidFill>
                  <a:srgbClr val="FF0000"/>
                </a:solidFill>
              </a:rPr>
              <a:t>值与插入前一致，无需平衡。</a:t>
            </a:r>
          </a:p>
        </p:txBody>
      </p:sp>
      <p:grpSp>
        <p:nvGrpSpPr>
          <p:cNvPr id="6" name="组合 5">
            <a:extLst>
              <a:ext uri="{FF2B5EF4-FFF2-40B4-BE49-F238E27FC236}">
                <a16:creationId xmlns:a16="http://schemas.microsoft.com/office/drawing/2014/main" id="{A2FDDD39-4354-C94A-8AF0-AACBA4625A2C}"/>
              </a:ext>
            </a:extLst>
          </p:cNvPr>
          <p:cNvGrpSpPr/>
          <p:nvPr/>
        </p:nvGrpSpPr>
        <p:grpSpPr>
          <a:xfrm>
            <a:off x="2931724" y="4887481"/>
            <a:ext cx="514930" cy="722559"/>
            <a:chOff x="2931724" y="4887481"/>
            <a:chExt cx="514930" cy="722559"/>
          </a:xfrm>
        </p:grpSpPr>
        <p:sp>
          <p:nvSpPr>
            <p:cNvPr id="38" name="椭圆 37">
              <a:extLst>
                <a:ext uri="{FF2B5EF4-FFF2-40B4-BE49-F238E27FC236}">
                  <a16:creationId xmlns:a16="http://schemas.microsoft.com/office/drawing/2014/main" id="{9C07235E-2EF1-C846-9D87-A4B1B828398E}"/>
                </a:ext>
              </a:extLst>
            </p:cNvPr>
            <p:cNvSpPr/>
            <p:nvPr/>
          </p:nvSpPr>
          <p:spPr bwMode="auto">
            <a:xfrm>
              <a:off x="2931724" y="5075476"/>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9" name="直接连接符 11">
              <a:extLst>
                <a:ext uri="{FF2B5EF4-FFF2-40B4-BE49-F238E27FC236}">
                  <a16:creationId xmlns:a16="http://schemas.microsoft.com/office/drawing/2014/main" id="{9F7227B4-7A82-D74F-9F5D-BBC91A5DE8B9}"/>
                </a:ext>
              </a:extLst>
            </p:cNvPr>
            <p:cNvCxnSpPr>
              <a:stCxn id="38" idx="0"/>
            </p:cNvCxnSpPr>
            <p:nvPr/>
          </p:nvCxnSpPr>
          <p:spPr bwMode="auto">
            <a:xfrm flipV="1">
              <a:off x="3189189" y="4887481"/>
              <a:ext cx="1" cy="187995"/>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1" name="文本框 40">
            <a:extLst>
              <a:ext uri="{FF2B5EF4-FFF2-40B4-BE49-F238E27FC236}">
                <a16:creationId xmlns:a16="http://schemas.microsoft.com/office/drawing/2014/main" id="{5DA7D4C2-A51D-E24C-9F9E-FCDA70A93113}"/>
              </a:ext>
            </a:extLst>
          </p:cNvPr>
          <p:cNvSpPr txBox="1"/>
          <p:nvPr/>
        </p:nvSpPr>
        <p:spPr>
          <a:xfrm>
            <a:off x="3906698" y="3215936"/>
            <a:ext cx="2209131" cy="461665"/>
          </a:xfrm>
          <a:prstGeom prst="rect">
            <a:avLst/>
          </a:prstGeom>
          <a:noFill/>
        </p:spPr>
        <p:txBody>
          <a:bodyPr wrap="none" rtlCol="0">
            <a:spAutoFit/>
          </a:bodyPr>
          <a:lstStyle/>
          <a:p>
            <a:r>
              <a:rPr lang="en-US" altLang="zh-CN" sz="2400" dirty="0">
                <a:solidFill>
                  <a:srgbClr val="FF0000"/>
                </a:solidFill>
              </a:rPr>
              <a:t>LEFT-Rotation(x)</a:t>
            </a:r>
            <a:endParaRPr lang="zh-CN" altLang="en-US" sz="2400" dirty="0">
              <a:solidFill>
                <a:srgbClr val="FF0000"/>
              </a:solidFill>
            </a:endParaRPr>
          </a:p>
        </p:txBody>
      </p:sp>
    </p:spTree>
    <p:extLst>
      <p:ext uri="{BB962C8B-B14F-4D97-AF65-F5344CB8AC3E}">
        <p14:creationId xmlns:p14="http://schemas.microsoft.com/office/powerpoint/2010/main" val="254637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blinds(horizontal)">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blinds(horizontal)">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ppt_x"/>
                                          </p:val>
                                        </p:tav>
                                        <p:tav tm="100000">
                                          <p:val>
                                            <p:strVal val="#ppt_x"/>
                                          </p:val>
                                        </p:tav>
                                      </p:tavLst>
                                    </p:anim>
                                    <p:anim calcmode="lin" valueType="num">
                                      <p:cBhvr additive="base">
                                        <p:cTn id="23" dur="500" fill="hold"/>
                                        <p:tgtEl>
                                          <p:spTgt spid="6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 calcmode="lin" valueType="num">
                                      <p:cBhvr additive="base">
                                        <p:cTn id="26" dur="500" fill="hold"/>
                                        <p:tgtEl>
                                          <p:spTgt spid="78"/>
                                        </p:tgtEl>
                                        <p:attrNameLst>
                                          <p:attrName>ppt_x</p:attrName>
                                        </p:attrNameLst>
                                      </p:cBhvr>
                                      <p:tavLst>
                                        <p:tav tm="0">
                                          <p:val>
                                            <p:strVal val="#ppt_x"/>
                                          </p:val>
                                        </p:tav>
                                        <p:tav tm="100000">
                                          <p:val>
                                            <p:strVal val="#ppt_x"/>
                                          </p:val>
                                        </p:tav>
                                      </p:tavLst>
                                    </p:anim>
                                    <p:anim calcmode="lin" valueType="num">
                                      <p:cBhvr additive="base">
                                        <p:cTn id="27" dur="500" fill="hold"/>
                                        <p:tgtEl>
                                          <p:spTgt spid="78"/>
                                        </p:tgtEl>
                                        <p:attrNameLst>
                                          <p:attrName>ppt_y</p:attrName>
                                        </p:attrNameLst>
                                      </p:cBhvr>
                                      <p:tavLst>
                                        <p:tav tm="0">
                                          <p:val>
                                            <p:strVal val="1+#ppt_h/2"/>
                                          </p:val>
                                        </p:tav>
                                        <p:tav tm="100000">
                                          <p:val>
                                            <p:strVal val="#ppt_y"/>
                                          </p:val>
                                        </p:tav>
                                      </p:tavLst>
                                    </p:anim>
                                  </p:childTnLst>
                                </p:cTn>
                              </p:par>
                              <p:par>
                                <p:cTn id="28" presetID="3" presetClass="entr" presetSubtype="1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blinds(horizontal)">
                                      <p:cBhvr>
                                        <p:cTn id="30" dur="500"/>
                                        <p:tgtEl>
                                          <p:spTgt spid="41"/>
                                        </p:tgtEl>
                                      </p:cBhvr>
                                    </p:animEffect>
                                  </p:childTnLst>
                                </p:cTn>
                              </p:par>
                              <p:par>
                                <p:cTn id="31" presetID="2" presetClass="entr" presetSubtype="4"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additive="base">
                                        <p:cTn id="33" dur="500" fill="hold"/>
                                        <p:tgtEl>
                                          <p:spTgt spid="66"/>
                                        </p:tgtEl>
                                        <p:attrNameLst>
                                          <p:attrName>ppt_x</p:attrName>
                                        </p:attrNameLst>
                                      </p:cBhvr>
                                      <p:tavLst>
                                        <p:tav tm="0">
                                          <p:val>
                                            <p:strVal val="#ppt_x"/>
                                          </p:val>
                                        </p:tav>
                                        <p:tav tm="100000">
                                          <p:val>
                                            <p:strVal val="#ppt_x"/>
                                          </p:val>
                                        </p:tav>
                                      </p:tavLst>
                                    </p:anim>
                                    <p:anim calcmode="lin" valueType="num">
                                      <p:cBhvr additive="base">
                                        <p:cTn id="3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1000"/>
                                        <p:tgtEl>
                                          <p:spTgt spid="75"/>
                                        </p:tgtEl>
                                      </p:cBhvr>
                                    </p:animEffect>
                                    <p:anim calcmode="lin" valueType="num">
                                      <p:cBhvr>
                                        <p:cTn id="40" dur="1000" fill="hold"/>
                                        <p:tgtEl>
                                          <p:spTgt spid="75"/>
                                        </p:tgtEl>
                                        <p:attrNameLst>
                                          <p:attrName>ppt_x</p:attrName>
                                        </p:attrNameLst>
                                      </p:cBhvr>
                                      <p:tavLst>
                                        <p:tav tm="0">
                                          <p:val>
                                            <p:strVal val="#ppt_x"/>
                                          </p:val>
                                        </p:tav>
                                        <p:tav tm="100000">
                                          <p:val>
                                            <p:strVal val="#ppt_x"/>
                                          </p:val>
                                        </p:tav>
                                      </p:tavLst>
                                    </p:anim>
                                    <p:anim calcmode="lin" valueType="num">
                                      <p:cBhvr>
                                        <p:cTn id="41"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animBg="1"/>
      <p:bldP spid="68" grpId="0"/>
      <p:bldP spid="75" grpId="0"/>
      <p:bldP spid="4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C28BF8-1023-4121-9BC8-FD25CB833FDF}"/>
              </a:ext>
            </a:extLst>
          </p:cNvPr>
          <p:cNvSpPr>
            <a:spLocks noGrp="1"/>
          </p:cNvSpPr>
          <p:nvPr>
            <p:ph type="title"/>
          </p:nvPr>
        </p:nvSpPr>
        <p:spPr/>
        <p:txBody>
          <a:bodyPr/>
          <a:lstStyle/>
          <a:p>
            <a:r>
              <a:rPr lang="zh-CN" altLang="en-US" dirty="0"/>
              <a:t>插入后的再平衡</a:t>
            </a:r>
          </a:p>
        </p:txBody>
      </p:sp>
      <p:sp>
        <p:nvSpPr>
          <p:cNvPr id="4" name="内容占位符 2">
            <a:extLst>
              <a:ext uri="{FF2B5EF4-FFF2-40B4-BE49-F238E27FC236}">
                <a16:creationId xmlns:a16="http://schemas.microsoft.com/office/drawing/2014/main" id="{D796E1CA-BDD5-4B61-B3B4-B59EC8B163B6}"/>
              </a:ext>
            </a:extLst>
          </p:cNvPr>
          <p:cNvSpPr>
            <a:spLocks noGrp="1"/>
          </p:cNvSpPr>
          <p:nvPr>
            <p:ph sz="quarter" idx="13"/>
          </p:nvPr>
        </p:nvSpPr>
        <p:spPr/>
        <p:txBody>
          <a:bodyPr/>
          <a:lstStyle/>
          <a:p>
            <a:pPr lvl="1"/>
            <a:r>
              <a:rPr lang="en-US" altLang="zh-CN" sz="2400" dirty="0">
                <a:solidFill>
                  <a:schemeClr val="tx2"/>
                </a:solidFill>
              </a:rPr>
              <a:t>Case 2</a:t>
            </a:r>
            <a:r>
              <a:rPr lang="en-US" altLang="zh-CN" sz="2400" dirty="0"/>
              <a:t>.   </a:t>
            </a:r>
            <a:r>
              <a:rPr lang="zh-CN" altLang="en-US" sz="2400" dirty="0">
                <a:solidFill>
                  <a:schemeClr val="accent5">
                    <a:lumMod val="25000"/>
                  </a:schemeClr>
                </a:solidFill>
              </a:rPr>
              <a:t>新插入的节点在</a:t>
            </a:r>
            <a:r>
              <a:rPr lang="en-US" altLang="zh-CN" sz="2400" dirty="0">
                <a:solidFill>
                  <a:schemeClr val="accent5">
                    <a:lumMod val="25000"/>
                  </a:schemeClr>
                </a:solidFill>
              </a:rPr>
              <a:t>y</a:t>
            </a:r>
            <a:r>
              <a:rPr lang="zh-CN" altLang="en-US" sz="2400" dirty="0">
                <a:solidFill>
                  <a:schemeClr val="accent5">
                    <a:lumMod val="25000"/>
                  </a:schemeClr>
                </a:solidFill>
              </a:rPr>
              <a:t>的左子树</a:t>
            </a:r>
            <a:r>
              <a:rPr lang="en-US" altLang="zh-CN" sz="2400" dirty="0"/>
              <a:t>.  (</a:t>
            </a:r>
            <a:r>
              <a:rPr lang="en-US" altLang="zh-CN" sz="2400" dirty="0">
                <a:solidFill>
                  <a:schemeClr val="accent5">
                    <a:lumMod val="25000"/>
                  </a:schemeClr>
                </a:solidFill>
              </a:rPr>
              <a:t>y</a:t>
            </a:r>
            <a:r>
              <a:rPr lang="zh-CN" altLang="en-US" sz="2400" dirty="0"/>
              <a:t>是</a:t>
            </a:r>
            <a:r>
              <a:rPr lang="en-US" altLang="zh-CN" sz="2400" dirty="0">
                <a:solidFill>
                  <a:schemeClr val="accent5">
                    <a:lumMod val="25000"/>
                  </a:schemeClr>
                </a:solidFill>
              </a:rPr>
              <a:t>x</a:t>
            </a:r>
            <a:r>
              <a:rPr lang="zh-CN" altLang="en-US" sz="2400" dirty="0"/>
              <a:t>的右孩子）</a:t>
            </a:r>
            <a:endParaRPr lang="en-US" altLang="zh-CN" sz="2400" dirty="0"/>
          </a:p>
          <a:p>
            <a:pPr marL="325800" lvl="1" indent="0">
              <a:buNone/>
            </a:pPr>
            <a:r>
              <a:rPr lang="zh-CN" altLang="en-US" dirty="0"/>
              <a:t>                     </a:t>
            </a:r>
            <a:r>
              <a:rPr lang="zh-CN" altLang="en-US" sz="2000" b="1" dirty="0">
                <a:solidFill>
                  <a:schemeClr val="accent6">
                    <a:lumMod val="90000"/>
                    <a:lumOff val="10000"/>
                  </a:schemeClr>
                </a:solidFill>
              </a:rPr>
              <a:t>（</a:t>
            </a:r>
            <a:r>
              <a:rPr lang="en-US" altLang="zh-CN" sz="2000" b="1" dirty="0">
                <a:solidFill>
                  <a:schemeClr val="accent6">
                    <a:lumMod val="90000"/>
                    <a:lumOff val="10000"/>
                  </a:schemeClr>
                </a:solidFill>
              </a:rPr>
              <a:t>X</a:t>
            </a:r>
            <a:r>
              <a:rPr lang="zh-CN" altLang="en-US" sz="2000" b="1" dirty="0">
                <a:solidFill>
                  <a:schemeClr val="accent6">
                    <a:lumMod val="90000"/>
                    <a:lumOff val="10000"/>
                  </a:schemeClr>
                </a:solidFill>
              </a:rPr>
              <a:t>为最靠下的不平衡点）</a:t>
            </a:r>
            <a:endParaRPr lang="en-US" altLang="zh-CN" sz="2400" dirty="0"/>
          </a:p>
        </p:txBody>
      </p:sp>
      <p:sp>
        <p:nvSpPr>
          <p:cNvPr id="24" name="文本框 23">
            <a:extLst>
              <a:ext uri="{FF2B5EF4-FFF2-40B4-BE49-F238E27FC236}">
                <a16:creationId xmlns:a16="http://schemas.microsoft.com/office/drawing/2014/main" id="{8C0A4CF6-2FF9-4212-8935-D35EF58178B7}"/>
              </a:ext>
            </a:extLst>
          </p:cNvPr>
          <p:cNvSpPr txBox="1"/>
          <p:nvPr/>
        </p:nvSpPr>
        <p:spPr>
          <a:xfrm>
            <a:off x="3070135" y="2100989"/>
            <a:ext cx="2621230" cy="461665"/>
          </a:xfrm>
          <a:prstGeom prst="rect">
            <a:avLst/>
          </a:prstGeom>
          <a:noFill/>
        </p:spPr>
        <p:txBody>
          <a:bodyPr wrap="none" rtlCol="0">
            <a:spAutoFit/>
          </a:bodyPr>
          <a:lstStyle/>
          <a:p>
            <a:r>
              <a:rPr lang="zh-CN" altLang="en-US" sz="2400" dirty="0">
                <a:solidFill>
                  <a:srgbClr val="FF0000"/>
                </a:solidFill>
              </a:rPr>
              <a:t>此时必有</a:t>
            </a:r>
            <a:r>
              <a:rPr lang="en-US" altLang="zh-CN" sz="2400" dirty="0">
                <a:solidFill>
                  <a:srgbClr val="FF0000"/>
                </a:solidFill>
              </a:rPr>
              <a:t>BF(y)=-1</a:t>
            </a:r>
            <a:endParaRPr lang="zh-CN" altLang="en-US" sz="2400" dirty="0">
              <a:solidFill>
                <a:srgbClr val="FF0000"/>
              </a:solidFill>
            </a:endParaRPr>
          </a:p>
        </p:txBody>
      </p:sp>
      <p:sp>
        <p:nvSpPr>
          <p:cNvPr id="26" name="箭头: 右 25">
            <a:extLst>
              <a:ext uri="{FF2B5EF4-FFF2-40B4-BE49-F238E27FC236}">
                <a16:creationId xmlns:a16="http://schemas.microsoft.com/office/drawing/2014/main" id="{93AD0055-A659-4EA6-8555-71479795E79C}"/>
              </a:ext>
            </a:extLst>
          </p:cNvPr>
          <p:cNvSpPr/>
          <p:nvPr/>
        </p:nvSpPr>
        <p:spPr bwMode="auto">
          <a:xfrm>
            <a:off x="4492093" y="3616488"/>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nvGrpSpPr>
          <p:cNvPr id="46" name="组合 45">
            <a:extLst>
              <a:ext uri="{FF2B5EF4-FFF2-40B4-BE49-F238E27FC236}">
                <a16:creationId xmlns:a16="http://schemas.microsoft.com/office/drawing/2014/main" id="{32EB2419-9568-4F9D-AE84-D838A12EDFD1}"/>
              </a:ext>
            </a:extLst>
          </p:cNvPr>
          <p:cNvGrpSpPr/>
          <p:nvPr/>
        </p:nvGrpSpPr>
        <p:grpSpPr>
          <a:xfrm>
            <a:off x="5833128" y="2158441"/>
            <a:ext cx="2281263" cy="3491872"/>
            <a:chOff x="5833128" y="2158441"/>
            <a:chExt cx="2281263" cy="3491872"/>
          </a:xfrm>
        </p:grpSpPr>
        <p:sp>
          <p:nvSpPr>
            <p:cNvPr id="27" name="等腰三角形 26">
              <a:extLst>
                <a:ext uri="{FF2B5EF4-FFF2-40B4-BE49-F238E27FC236}">
                  <a16:creationId xmlns:a16="http://schemas.microsoft.com/office/drawing/2014/main" id="{E9446C34-B7C7-45BE-9AD5-73953444A6A6}"/>
                </a:ext>
              </a:extLst>
            </p:cNvPr>
            <p:cNvSpPr/>
            <p:nvPr/>
          </p:nvSpPr>
          <p:spPr bwMode="auto">
            <a:xfrm>
              <a:off x="5833128" y="359934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28" name="等腰三角形 27">
              <a:extLst>
                <a:ext uri="{FF2B5EF4-FFF2-40B4-BE49-F238E27FC236}">
                  <a16:creationId xmlns:a16="http://schemas.microsoft.com/office/drawing/2014/main" id="{4DAB800E-2CF8-4BBA-A338-3ED9E83661C5}"/>
                </a:ext>
              </a:extLst>
            </p:cNvPr>
            <p:cNvSpPr/>
            <p:nvPr/>
          </p:nvSpPr>
          <p:spPr bwMode="auto">
            <a:xfrm>
              <a:off x="6681105" y="3599348"/>
              <a:ext cx="447675" cy="132397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29" name="等腰三角形 28">
              <a:extLst>
                <a:ext uri="{FF2B5EF4-FFF2-40B4-BE49-F238E27FC236}">
                  <a16:creationId xmlns:a16="http://schemas.microsoft.com/office/drawing/2014/main" id="{1788A68E-B901-400D-BC4C-F07E87472693}"/>
                </a:ext>
              </a:extLst>
            </p:cNvPr>
            <p:cNvSpPr/>
            <p:nvPr/>
          </p:nvSpPr>
          <p:spPr bwMode="auto">
            <a:xfrm>
              <a:off x="7666716" y="2853699"/>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0" name="椭圆 29">
              <a:extLst>
                <a:ext uri="{FF2B5EF4-FFF2-40B4-BE49-F238E27FC236}">
                  <a16:creationId xmlns:a16="http://schemas.microsoft.com/office/drawing/2014/main" id="{A6C05BFD-D98C-477B-B640-88D79BDC8741}"/>
                </a:ext>
              </a:extLst>
            </p:cNvPr>
            <p:cNvSpPr/>
            <p:nvPr/>
          </p:nvSpPr>
          <p:spPr bwMode="auto">
            <a:xfrm>
              <a:off x="6656996" y="5115749"/>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1" name="直接连接符 30">
              <a:extLst>
                <a:ext uri="{FF2B5EF4-FFF2-40B4-BE49-F238E27FC236}">
                  <a16:creationId xmlns:a16="http://schemas.microsoft.com/office/drawing/2014/main" id="{0204D7CC-C0AF-4FFD-AFC8-DDFA90E61FB0}"/>
                </a:ext>
              </a:extLst>
            </p:cNvPr>
            <p:cNvCxnSpPr>
              <a:stCxn id="30" idx="0"/>
              <a:endCxn id="28" idx="3"/>
            </p:cNvCxnSpPr>
            <p:nvPr/>
          </p:nvCxnSpPr>
          <p:spPr bwMode="auto">
            <a:xfrm flipH="1" flipV="1">
              <a:off x="6904943" y="4923323"/>
              <a:ext cx="9518" cy="192426"/>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椭圆 31">
              <a:extLst>
                <a:ext uri="{FF2B5EF4-FFF2-40B4-BE49-F238E27FC236}">
                  <a16:creationId xmlns:a16="http://schemas.microsoft.com/office/drawing/2014/main" id="{218B7255-A3F2-47E1-88E6-D9C9CBFDBCAF}"/>
                </a:ext>
              </a:extLst>
            </p:cNvPr>
            <p:cNvSpPr/>
            <p:nvPr/>
          </p:nvSpPr>
          <p:spPr bwMode="auto">
            <a:xfrm>
              <a:off x="6904942"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3" name="椭圆 32">
              <a:extLst>
                <a:ext uri="{FF2B5EF4-FFF2-40B4-BE49-F238E27FC236}">
                  <a16:creationId xmlns:a16="http://schemas.microsoft.com/office/drawing/2014/main" id="{608B9B60-0C61-4945-BEF1-86DCE6F2A0D2}"/>
                </a:ext>
              </a:extLst>
            </p:cNvPr>
            <p:cNvSpPr/>
            <p:nvPr/>
          </p:nvSpPr>
          <p:spPr bwMode="auto">
            <a:xfrm>
              <a:off x="6217476"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4" name="直接连接符 33">
              <a:extLst>
                <a:ext uri="{FF2B5EF4-FFF2-40B4-BE49-F238E27FC236}">
                  <a16:creationId xmlns:a16="http://schemas.microsoft.com/office/drawing/2014/main" id="{C8F611C6-78D7-43D7-BC06-29608B3E7A8B}"/>
                </a:ext>
              </a:extLst>
            </p:cNvPr>
            <p:cNvCxnSpPr>
              <a:stCxn id="27" idx="0"/>
              <a:endCxn id="33" idx="3"/>
            </p:cNvCxnSpPr>
            <p:nvPr/>
          </p:nvCxnSpPr>
          <p:spPr bwMode="auto">
            <a:xfrm flipV="1">
              <a:off x="6056966" y="3283483"/>
              <a:ext cx="235920" cy="31586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直接连接符 34">
              <a:extLst>
                <a:ext uri="{FF2B5EF4-FFF2-40B4-BE49-F238E27FC236}">
                  <a16:creationId xmlns:a16="http://schemas.microsoft.com/office/drawing/2014/main" id="{76A85FDC-DB37-4E03-94E7-FF62F8F752D5}"/>
                </a:ext>
              </a:extLst>
            </p:cNvPr>
            <p:cNvCxnSpPr>
              <a:stCxn id="28" idx="0"/>
              <a:endCxn id="33" idx="5"/>
            </p:cNvCxnSpPr>
            <p:nvPr/>
          </p:nvCxnSpPr>
          <p:spPr bwMode="auto">
            <a:xfrm flipH="1" flipV="1">
              <a:off x="6656996" y="3283483"/>
              <a:ext cx="247947" cy="31586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接连接符 35">
              <a:extLst>
                <a:ext uri="{FF2B5EF4-FFF2-40B4-BE49-F238E27FC236}">
                  <a16:creationId xmlns:a16="http://schemas.microsoft.com/office/drawing/2014/main" id="{859F27AB-DDC5-480F-9783-90FC78FC6BC1}"/>
                </a:ext>
              </a:extLst>
            </p:cNvPr>
            <p:cNvCxnSpPr>
              <a:stCxn id="32" idx="3"/>
              <a:endCxn id="33" idx="0"/>
            </p:cNvCxnSpPr>
            <p:nvPr/>
          </p:nvCxnSpPr>
          <p:spPr bwMode="auto">
            <a:xfrm flipH="1">
              <a:off x="6474941"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直接连接符 36">
              <a:extLst>
                <a:ext uri="{FF2B5EF4-FFF2-40B4-BE49-F238E27FC236}">
                  <a16:creationId xmlns:a16="http://schemas.microsoft.com/office/drawing/2014/main" id="{178D649C-C542-4003-A49F-586047D8E613}"/>
                </a:ext>
              </a:extLst>
            </p:cNvPr>
            <p:cNvCxnSpPr>
              <a:stCxn id="29" idx="0"/>
              <a:endCxn id="32" idx="5"/>
            </p:cNvCxnSpPr>
            <p:nvPr/>
          </p:nvCxnSpPr>
          <p:spPr bwMode="auto">
            <a:xfrm flipH="1" flipV="1">
              <a:off x="7344462" y="2614720"/>
              <a:ext cx="546092" cy="23897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0" name="文本框 39">
            <a:extLst>
              <a:ext uri="{FF2B5EF4-FFF2-40B4-BE49-F238E27FC236}">
                <a16:creationId xmlns:a16="http://schemas.microsoft.com/office/drawing/2014/main" id="{26BFF878-D80D-4032-8B31-E26C2E78D3C4}"/>
              </a:ext>
            </a:extLst>
          </p:cNvPr>
          <p:cNvSpPr txBox="1"/>
          <p:nvPr/>
        </p:nvSpPr>
        <p:spPr>
          <a:xfrm>
            <a:off x="990057" y="5702065"/>
            <a:ext cx="7730001" cy="830997"/>
          </a:xfrm>
          <a:prstGeom prst="rect">
            <a:avLst/>
          </a:prstGeom>
          <a:noFill/>
        </p:spPr>
        <p:txBody>
          <a:bodyPr wrap="none" rtlCol="0">
            <a:spAutoFit/>
          </a:bodyPr>
          <a:lstStyle/>
          <a:p>
            <a:r>
              <a:rPr lang="zh-CN" altLang="en-US" sz="2400" dirty="0">
                <a:solidFill>
                  <a:srgbClr val="FF0000"/>
                </a:solidFill>
              </a:rPr>
              <a:t>对这一种</a:t>
            </a:r>
            <a:r>
              <a:rPr lang="en-US" altLang="zh-CN" sz="2400" dirty="0">
                <a:solidFill>
                  <a:srgbClr val="FF0000"/>
                </a:solidFill>
              </a:rPr>
              <a:t>case</a:t>
            </a:r>
            <a:r>
              <a:rPr lang="zh-CN" altLang="en-US" sz="2400" dirty="0">
                <a:solidFill>
                  <a:srgbClr val="FF0000"/>
                </a:solidFill>
              </a:rPr>
              <a:t>，不能按照刚才那种方式进行</a:t>
            </a:r>
            <a:r>
              <a:rPr lang="en-US" altLang="zh-CN" sz="2400" dirty="0">
                <a:solidFill>
                  <a:srgbClr val="FF0000"/>
                </a:solidFill>
              </a:rPr>
              <a:t>rebalance</a:t>
            </a:r>
            <a:r>
              <a:rPr lang="zh-CN" altLang="en-US" sz="2400" dirty="0">
                <a:solidFill>
                  <a:srgbClr val="FF0000"/>
                </a:solidFill>
              </a:rPr>
              <a:t>。</a:t>
            </a:r>
            <a:endParaRPr lang="en-US" altLang="zh-CN" sz="2400" dirty="0">
              <a:solidFill>
                <a:srgbClr val="FF0000"/>
              </a:solidFill>
            </a:endParaRPr>
          </a:p>
          <a:p>
            <a:r>
              <a:rPr lang="en-US" altLang="zh-CN" sz="2400" dirty="0">
                <a:solidFill>
                  <a:srgbClr val="FF0000"/>
                </a:solidFill>
              </a:rPr>
              <a:t>    </a:t>
            </a:r>
            <a:r>
              <a:rPr lang="zh-CN" altLang="en-US" sz="2400" dirty="0">
                <a:solidFill>
                  <a:srgbClr val="FF0000"/>
                </a:solidFill>
              </a:rPr>
              <a:t>按这种简单方式</a:t>
            </a:r>
            <a:r>
              <a:rPr lang="en-US" altLang="zh-CN" sz="2400" dirty="0">
                <a:solidFill>
                  <a:srgbClr val="FF0000"/>
                </a:solidFill>
              </a:rPr>
              <a:t>rebalance</a:t>
            </a:r>
            <a:r>
              <a:rPr lang="zh-CN" altLang="en-US" sz="2400" dirty="0">
                <a:solidFill>
                  <a:srgbClr val="FF0000"/>
                </a:solidFill>
              </a:rPr>
              <a:t>，</a:t>
            </a:r>
            <a:r>
              <a:rPr lang="en-US" altLang="zh-CN" sz="2400" dirty="0">
                <a:solidFill>
                  <a:srgbClr val="FF0000"/>
                </a:solidFill>
              </a:rPr>
              <a:t>BF(y)=-2</a:t>
            </a:r>
            <a:r>
              <a:rPr lang="zh-CN" altLang="en-US" sz="2400" dirty="0">
                <a:solidFill>
                  <a:srgbClr val="FF0000"/>
                </a:solidFill>
              </a:rPr>
              <a:t>。应该怎么做？</a:t>
            </a:r>
          </a:p>
        </p:txBody>
      </p:sp>
      <p:grpSp>
        <p:nvGrpSpPr>
          <p:cNvPr id="45" name="组合 44">
            <a:extLst>
              <a:ext uri="{FF2B5EF4-FFF2-40B4-BE49-F238E27FC236}">
                <a16:creationId xmlns:a16="http://schemas.microsoft.com/office/drawing/2014/main" id="{C6B70B34-40E0-4D65-85FA-02F4ED51AE0B}"/>
              </a:ext>
            </a:extLst>
          </p:cNvPr>
          <p:cNvGrpSpPr/>
          <p:nvPr/>
        </p:nvGrpSpPr>
        <p:grpSpPr>
          <a:xfrm>
            <a:off x="589459" y="1865548"/>
            <a:ext cx="3476998" cy="3021933"/>
            <a:chOff x="589459" y="1865548"/>
            <a:chExt cx="3476998" cy="3021933"/>
          </a:xfrm>
        </p:grpSpPr>
        <p:sp>
          <p:nvSpPr>
            <p:cNvPr id="5" name="椭圆 4">
              <a:extLst>
                <a:ext uri="{FF2B5EF4-FFF2-40B4-BE49-F238E27FC236}">
                  <a16:creationId xmlns:a16="http://schemas.microsoft.com/office/drawing/2014/main" id="{318887EC-46B5-4C9F-82B4-DE6A31EC6F95}"/>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等腰三角形 5">
              <a:extLst>
                <a:ext uri="{FF2B5EF4-FFF2-40B4-BE49-F238E27FC236}">
                  <a16:creationId xmlns:a16="http://schemas.microsoft.com/office/drawing/2014/main" id="{C4DF8B47-B9F6-428C-9F8B-47560C130CB9}"/>
                </a:ext>
              </a:extLst>
            </p:cNvPr>
            <p:cNvSpPr/>
            <p:nvPr/>
          </p:nvSpPr>
          <p:spPr bwMode="auto">
            <a:xfrm>
              <a:off x="1120953" y="290151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9E14C8E2-58B1-4973-B079-5EB2710FE2BC}"/>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等腰三角形 7">
              <a:extLst>
                <a:ext uri="{FF2B5EF4-FFF2-40B4-BE49-F238E27FC236}">
                  <a16:creationId xmlns:a16="http://schemas.microsoft.com/office/drawing/2014/main" id="{C5DDA866-FB75-4246-BEE9-6805FB306D79}"/>
                </a:ext>
              </a:extLst>
            </p:cNvPr>
            <p:cNvSpPr/>
            <p:nvPr/>
          </p:nvSpPr>
          <p:spPr bwMode="auto">
            <a:xfrm>
              <a:off x="2137981" y="3563506"/>
              <a:ext cx="447675" cy="132397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A859B68B-AA30-4A3E-B7A2-451461D0D6BD}"/>
                </a:ext>
              </a:extLst>
            </p:cNvPr>
            <p:cNvSpPr/>
            <p:nvPr/>
          </p:nvSpPr>
          <p:spPr bwMode="auto">
            <a:xfrm>
              <a:off x="2965352" y="3563506"/>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2" name="文本框 11">
              <a:extLst>
                <a:ext uri="{FF2B5EF4-FFF2-40B4-BE49-F238E27FC236}">
                  <a16:creationId xmlns:a16="http://schemas.microsoft.com/office/drawing/2014/main" id="{9AF21218-2A8E-44CE-A7F0-93E0440E32DB}"/>
                </a:ext>
              </a:extLst>
            </p:cNvPr>
            <p:cNvSpPr txBox="1"/>
            <p:nvPr/>
          </p:nvSpPr>
          <p:spPr>
            <a:xfrm>
              <a:off x="2988221" y="2665190"/>
              <a:ext cx="401935" cy="369332"/>
            </a:xfrm>
            <a:prstGeom prst="rect">
              <a:avLst/>
            </a:prstGeom>
            <a:noFill/>
          </p:spPr>
          <p:txBody>
            <a:bodyPr wrap="square">
              <a:spAutoFit/>
            </a:bodyPr>
            <a:lstStyle/>
            <a:p>
              <a:r>
                <a:rPr lang="en-US" altLang="zh-CN" dirty="0">
                  <a:solidFill>
                    <a:srgbClr val="9933FF"/>
                  </a:solidFill>
                </a:rPr>
                <a:t>-</a:t>
              </a:r>
              <a:r>
                <a:rPr lang="en-US" altLang="zh-CN" sz="1800" dirty="0">
                  <a:solidFill>
                    <a:srgbClr val="9933FF"/>
                  </a:solidFill>
                </a:rPr>
                <a:t>1</a:t>
              </a:r>
              <a:endParaRPr lang="zh-CN" altLang="en-US" dirty="0">
                <a:solidFill>
                  <a:srgbClr val="9933FF"/>
                </a:solidFill>
              </a:endParaRPr>
            </a:p>
          </p:txBody>
        </p:sp>
        <p:sp>
          <p:nvSpPr>
            <p:cNvPr id="13" name="文本框 12">
              <a:extLst>
                <a:ext uri="{FF2B5EF4-FFF2-40B4-BE49-F238E27FC236}">
                  <a16:creationId xmlns:a16="http://schemas.microsoft.com/office/drawing/2014/main" id="{F8181A07-5C67-4460-8CAF-D6C3C088B570}"/>
                </a:ext>
              </a:extLst>
            </p:cNvPr>
            <p:cNvSpPr txBox="1"/>
            <p:nvPr/>
          </p:nvSpPr>
          <p:spPr>
            <a:xfrm>
              <a:off x="2137981" y="1865548"/>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cxnSp>
          <p:nvCxnSpPr>
            <p:cNvPr id="17" name="直接连接符 16">
              <a:extLst>
                <a:ext uri="{FF2B5EF4-FFF2-40B4-BE49-F238E27FC236}">
                  <a16:creationId xmlns:a16="http://schemas.microsoft.com/office/drawing/2014/main" id="{0F5F460D-DE34-4EDA-BDBD-8D55933A5CC8}"/>
                </a:ext>
              </a:extLst>
            </p:cNvPr>
            <p:cNvCxnSpPr>
              <a:stCxn id="6" idx="0"/>
              <a:endCxn id="5" idx="3"/>
            </p:cNvCxnSpPr>
            <p:nvPr/>
          </p:nvCxnSpPr>
          <p:spPr bwMode="auto">
            <a:xfrm flipV="1">
              <a:off x="1344791" y="2536435"/>
              <a:ext cx="493280" cy="3650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a:extLst>
                <a:ext uri="{FF2B5EF4-FFF2-40B4-BE49-F238E27FC236}">
                  <a16:creationId xmlns:a16="http://schemas.microsoft.com/office/drawing/2014/main" id="{1068C7E4-CB86-4279-9767-60E5D82BD9FA}"/>
                </a:ext>
              </a:extLst>
            </p:cNvPr>
            <p:cNvCxnSpPr>
              <a:stCxn id="7" idx="0"/>
              <a:endCxn id="5"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a:extLst>
                <a:ext uri="{FF2B5EF4-FFF2-40B4-BE49-F238E27FC236}">
                  <a16:creationId xmlns:a16="http://schemas.microsoft.com/office/drawing/2014/main" id="{4B9023F0-C949-484A-A839-D3AD20A02C29}"/>
                </a:ext>
              </a:extLst>
            </p:cNvPr>
            <p:cNvCxnSpPr>
              <a:stCxn id="7" idx="3"/>
              <a:endCxn id="8" idx="0"/>
            </p:cNvCxnSpPr>
            <p:nvPr/>
          </p:nvCxnSpPr>
          <p:spPr bwMode="auto">
            <a:xfrm flipH="1">
              <a:off x="2361819" y="3256953"/>
              <a:ext cx="225151"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a:extLst>
                <a:ext uri="{FF2B5EF4-FFF2-40B4-BE49-F238E27FC236}">
                  <a16:creationId xmlns:a16="http://schemas.microsoft.com/office/drawing/2014/main" id="{F0983ADE-2F75-440C-A71C-29029DBE85E9}"/>
                </a:ext>
              </a:extLst>
            </p:cNvPr>
            <p:cNvCxnSpPr>
              <a:stCxn id="7" idx="5"/>
              <a:endCxn id="9" idx="0"/>
            </p:cNvCxnSpPr>
            <p:nvPr/>
          </p:nvCxnSpPr>
          <p:spPr bwMode="auto">
            <a:xfrm>
              <a:off x="2951080" y="3256953"/>
              <a:ext cx="238110"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右大括号 40">
              <a:extLst>
                <a:ext uri="{FF2B5EF4-FFF2-40B4-BE49-F238E27FC236}">
                  <a16:creationId xmlns:a16="http://schemas.microsoft.com/office/drawing/2014/main" id="{29BB93A4-FF95-4FF5-B516-E542D4B14A8B}"/>
                </a:ext>
              </a:extLst>
            </p:cNvPr>
            <p:cNvSpPr/>
            <p:nvPr/>
          </p:nvSpPr>
          <p:spPr bwMode="auto">
            <a:xfrm>
              <a:off x="3537296" y="3541427"/>
              <a:ext cx="128859"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2" name="左大括号 41">
              <a:extLst>
                <a:ext uri="{FF2B5EF4-FFF2-40B4-BE49-F238E27FC236}">
                  <a16:creationId xmlns:a16="http://schemas.microsoft.com/office/drawing/2014/main" id="{9D112E90-A6CC-43E2-8347-6B82303C2E1A}"/>
                </a:ext>
              </a:extLst>
            </p:cNvPr>
            <p:cNvSpPr/>
            <p:nvPr/>
          </p:nvSpPr>
          <p:spPr bwMode="auto">
            <a:xfrm>
              <a:off x="922128" y="2879441"/>
              <a:ext cx="123310"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43" name="文本框 42">
              <a:extLst>
                <a:ext uri="{FF2B5EF4-FFF2-40B4-BE49-F238E27FC236}">
                  <a16:creationId xmlns:a16="http://schemas.microsoft.com/office/drawing/2014/main" id="{1224C527-ACE1-4E8A-BC44-88F3A36D5C82}"/>
                </a:ext>
              </a:extLst>
            </p:cNvPr>
            <p:cNvSpPr txBox="1"/>
            <p:nvPr/>
          </p:nvSpPr>
          <p:spPr>
            <a:xfrm>
              <a:off x="3664522" y="394675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44" name="文本框 43">
              <a:extLst>
                <a:ext uri="{FF2B5EF4-FFF2-40B4-BE49-F238E27FC236}">
                  <a16:creationId xmlns:a16="http://schemas.microsoft.com/office/drawing/2014/main" id="{2E5461D9-046F-46CA-95A6-F5A934777012}"/>
                </a:ext>
              </a:extLst>
            </p:cNvPr>
            <p:cNvSpPr txBox="1"/>
            <p:nvPr/>
          </p:nvSpPr>
          <p:spPr>
            <a:xfrm>
              <a:off x="589459" y="331059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grpSp>
      <p:pic>
        <p:nvPicPr>
          <p:cNvPr id="14" name="图片 13">
            <a:extLst>
              <a:ext uri="{FF2B5EF4-FFF2-40B4-BE49-F238E27FC236}">
                <a16:creationId xmlns:a16="http://schemas.microsoft.com/office/drawing/2014/main" id="{A77E9C3E-403B-4A75-8809-08FAFBCE3138}"/>
              </a:ext>
            </a:extLst>
          </p:cNvPr>
          <p:cNvPicPr>
            <a:picLocks noChangeAspect="1"/>
          </p:cNvPicPr>
          <p:nvPr/>
        </p:nvPicPr>
        <p:blipFill>
          <a:blip r:embed="rId2"/>
          <a:stretch>
            <a:fillRect/>
          </a:stretch>
        </p:blipFill>
        <p:spPr>
          <a:xfrm>
            <a:off x="7556719" y="4333185"/>
            <a:ext cx="1094902" cy="1362304"/>
          </a:xfrm>
          <a:prstGeom prst="rect">
            <a:avLst/>
          </a:prstGeom>
        </p:spPr>
      </p:pic>
      <p:grpSp>
        <p:nvGrpSpPr>
          <p:cNvPr id="3" name="组合 2">
            <a:extLst>
              <a:ext uri="{FF2B5EF4-FFF2-40B4-BE49-F238E27FC236}">
                <a16:creationId xmlns:a16="http://schemas.microsoft.com/office/drawing/2014/main" id="{40762386-F396-C44D-884C-3E2C83EC5AB5}"/>
              </a:ext>
            </a:extLst>
          </p:cNvPr>
          <p:cNvGrpSpPr/>
          <p:nvPr/>
        </p:nvGrpSpPr>
        <p:grpSpPr>
          <a:xfrm>
            <a:off x="2104353" y="4887481"/>
            <a:ext cx="514930" cy="762832"/>
            <a:chOff x="2104353" y="4887481"/>
            <a:chExt cx="514930" cy="762832"/>
          </a:xfrm>
        </p:grpSpPr>
        <p:sp>
          <p:nvSpPr>
            <p:cNvPr id="38" name="椭圆 37">
              <a:extLst>
                <a:ext uri="{FF2B5EF4-FFF2-40B4-BE49-F238E27FC236}">
                  <a16:creationId xmlns:a16="http://schemas.microsoft.com/office/drawing/2014/main" id="{7EA562A7-BC59-CD4A-9A32-F4FB855D6A38}"/>
                </a:ext>
              </a:extLst>
            </p:cNvPr>
            <p:cNvSpPr/>
            <p:nvPr/>
          </p:nvSpPr>
          <p:spPr bwMode="auto">
            <a:xfrm>
              <a:off x="2104353" y="5115749"/>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9" name="直接连接符 10">
              <a:extLst>
                <a:ext uri="{FF2B5EF4-FFF2-40B4-BE49-F238E27FC236}">
                  <a16:creationId xmlns:a16="http://schemas.microsoft.com/office/drawing/2014/main" id="{88D27C23-2C55-904C-B105-B7F4EE5B9486}"/>
                </a:ext>
              </a:extLst>
            </p:cNvPr>
            <p:cNvCxnSpPr>
              <a:stCxn id="38" idx="0"/>
            </p:cNvCxnSpPr>
            <p:nvPr/>
          </p:nvCxnSpPr>
          <p:spPr bwMode="auto">
            <a:xfrm flipV="1">
              <a:off x="2361818" y="4887481"/>
              <a:ext cx="1" cy="228268"/>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15154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anim calcmode="lin" valueType="num">
                                      <p:cBhvr>
                                        <p:cTn id="40" dur="1000" fill="hold"/>
                                        <p:tgtEl>
                                          <p:spTgt spid="40"/>
                                        </p:tgtEl>
                                        <p:attrNameLst>
                                          <p:attrName>ppt_x</p:attrName>
                                        </p:attrNameLst>
                                      </p:cBhvr>
                                      <p:tavLst>
                                        <p:tav tm="0">
                                          <p:val>
                                            <p:strVal val="#ppt_x"/>
                                          </p:val>
                                        </p:tav>
                                        <p:tav tm="100000">
                                          <p:val>
                                            <p:strVal val="#ppt_x"/>
                                          </p:val>
                                        </p:tav>
                                      </p:tavLst>
                                    </p:anim>
                                    <p:anim calcmode="lin" valueType="num">
                                      <p:cBhvr>
                                        <p:cTn id="4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animBg="1"/>
      <p:bldP spid="4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C28BF8-1023-4121-9BC8-FD25CB833FDF}"/>
              </a:ext>
            </a:extLst>
          </p:cNvPr>
          <p:cNvSpPr>
            <a:spLocks noGrp="1"/>
          </p:cNvSpPr>
          <p:nvPr>
            <p:ph type="title"/>
          </p:nvPr>
        </p:nvSpPr>
        <p:spPr/>
        <p:txBody>
          <a:bodyPr/>
          <a:lstStyle/>
          <a:p>
            <a:r>
              <a:rPr lang="zh-CN" altLang="en-US" dirty="0"/>
              <a:t>插入后的再平衡</a:t>
            </a:r>
          </a:p>
        </p:txBody>
      </p:sp>
      <p:sp>
        <p:nvSpPr>
          <p:cNvPr id="4" name="内容占位符 2">
            <a:extLst>
              <a:ext uri="{FF2B5EF4-FFF2-40B4-BE49-F238E27FC236}">
                <a16:creationId xmlns:a16="http://schemas.microsoft.com/office/drawing/2014/main" id="{D796E1CA-BDD5-4B61-B3B4-B59EC8B163B6}"/>
              </a:ext>
            </a:extLst>
          </p:cNvPr>
          <p:cNvSpPr>
            <a:spLocks noGrp="1"/>
          </p:cNvSpPr>
          <p:nvPr>
            <p:ph sz="quarter" idx="13"/>
          </p:nvPr>
        </p:nvSpPr>
        <p:spPr/>
        <p:txBody>
          <a:bodyPr/>
          <a:lstStyle/>
          <a:p>
            <a:pPr lvl="1"/>
            <a:r>
              <a:rPr lang="en-US" altLang="zh-CN" sz="2400" dirty="0">
                <a:solidFill>
                  <a:schemeClr val="tx2"/>
                </a:solidFill>
              </a:rPr>
              <a:t>Case 2</a:t>
            </a:r>
            <a:r>
              <a:rPr lang="en-US" altLang="zh-CN" sz="2400" dirty="0"/>
              <a:t>.   </a:t>
            </a:r>
            <a:r>
              <a:rPr lang="zh-CN" altLang="en-US" sz="2400" dirty="0">
                <a:solidFill>
                  <a:schemeClr val="accent5">
                    <a:lumMod val="25000"/>
                  </a:schemeClr>
                </a:solidFill>
              </a:rPr>
              <a:t>新插入的节点在</a:t>
            </a:r>
            <a:r>
              <a:rPr lang="en-US" altLang="zh-CN" sz="2400" dirty="0">
                <a:solidFill>
                  <a:schemeClr val="accent5">
                    <a:lumMod val="25000"/>
                  </a:schemeClr>
                </a:solidFill>
              </a:rPr>
              <a:t>y</a:t>
            </a:r>
            <a:r>
              <a:rPr lang="zh-CN" altLang="en-US" sz="2400" dirty="0">
                <a:solidFill>
                  <a:schemeClr val="accent5">
                    <a:lumMod val="25000"/>
                  </a:schemeClr>
                </a:solidFill>
              </a:rPr>
              <a:t>的左子树</a:t>
            </a:r>
            <a:r>
              <a:rPr lang="en-US" altLang="zh-CN" sz="2400" dirty="0"/>
              <a:t>.  (</a:t>
            </a:r>
            <a:r>
              <a:rPr lang="en-US" altLang="zh-CN" sz="2400" dirty="0">
                <a:solidFill>
                  <a:schemeClr val="accent5">
                    <a:lumMod val="25000"/>
                  </a:schemeClr>
                </a:solidFill>
              </a:rPr>
              <a:t>y</a:t>
            </a:r>
            <a:r>
              <a:rPr lang="zh-CN" altLang="en-US" sz="2400" dirty="0"/>
              <a:t>是</a:t>
            </a:r>
            <a:r>
              <a:rPr lang="en-US" altLang="zh-CN" sz="2400" dirty="0">
                <a:solidFill>
                  <a:schemeClr val="accent5">
                    <a:lumMod val="25000"/>
                  </a:schemeClr>
                </a:solidFill>
              </a:rPr>
              <a:t>x</a:t>
            </a:r>
            <a:r>
              <a:rPr lang="zh-CN" altLang="en-US" sz="2400" dirty="0"/>
              <a:t>的右孩子）</a:t>
            </a:r>
            <a:endParaRPr lang="en-US" altLang="zh-CN" sz="2400" dirty="0"/>
          </a:p>
          <a:p>
            <a:pPr marL="325800" lvl="1" indent="0">
              <a:buNone/>
            </a:pPr>
            <a:r>
              <a:rPr lang="zh-CN" altLang="en-US" b="1" dirty="0">
                <a:solidFill>
                  <a:schemeClr val="accent6">
                    <a:lumMod val="90000"/>
                    <a:lumOff val="10000"/>
                  </a:schemeClr>
                </a:solidFill>
              </a:rPr>
              <a:t>                 </a:t>
            </a:r>
            <a:r>
              <a:rPr lang="zh-CN" altLang="en-US" sz="2000" b="1" dirty="0">
                <a:solidFill>
                  <a:schemeClr val="accent6">
                    <a:lumMod val="90000"/>
                    <a:lumOff val="10000"/>
                  </a:schemeClr>
                </a:solidFill>
              </a:rPr>
              <a:t>（</a:t>
            </a:r>
            <a:r>
              <a:rPr lang="en-US" altLang="zh-CN" sz="2000" b="1" dirty="0">
                <a:solidFill>
                  <a:schemeClr val="accent6">
                    <a:lumMod val="90000"/>
                    <a:lumOff val="10000"/>
                  </a:schemeClr>
                </a:solidFill>
              </a:rPr>
              <a:t>X</a:t>
            </a:r>
            <a:r>
              <a:rPr lang="zh-CN" altLang="en-US" sz="2000" b="1" dirty="0">
                <a:solidFill>
                  <a:schemeClr val="accent6">
                    <a:lumMod val="90000"/>
                    <a:lumOff val="10000"/>
                  </a:schemeClr>
                </a:solidFill>
              </a:rPr>
              <a:t>为最靠下的不平衡点）</a:t>
            </a:r>
            <a:endParaRPr lang="en-US" altLang="zh-CN" sz="2400" dirty="0"/>
          </a:p>
        </p:txBody>
      </p:sp>
      <p:grpSp>
        <p:nvGrpSpPr>
          <p:cNvPr id="120" name="组合 119">
            <a:extLst>
              <a:ext uri="{FF2B5EF4-FFF2-40B4-BE49-F238E27FC236}">
                <a16:creationId xmlns:a16="http://schemas.microsoft.com/office/drawing/2014/main" id="{18E5A68F-AC9A-4778-B148-724E5B40BFFD}"/>
              </a:ext>
            </a:extLst>
          </p:cNvPr>
          <p:cNvGrpSpPr/>
          <p:nvPr/>
        </p:nvGrpSpPr>
        <p:grpSpPr>
          <a:xfrm>
            <a:off x="589459" y="1865548"/>
            <a:ext cx="3476998" cy="3722577"/>
            <a:chOff x="589459" y="1865548"/>
            <a:chExt cx="3476998" cy="3722577"/>
          </a:xfrm>
        </p:grpSpPr>
        <p:sp>
          <p:nvSpPr>
            <p:cNvPr id="5" name="椭圆 4">
              <a:extLst>
                <a:ext uri="{FF2B5EF4-FFF2-40B4-BE49-F238E27FC236}">
                  <a16:creationId xmlns:a16="http://schemas.microsoft.com/office/drawing/2014/main" id="{318887EC-46B5-4C9F-82B4-DE6A31EC6F95}"/>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等腰三角形 5">
              <a:extLst>
                <a:ext uri="{FF2B5EF4-FFF2-40B4-BE49-F238E27FC236}">
                  <a16:creationId xmlns:a16="http://schemas.microsoft.com/office/drawing/2014/main" id="{C4DF8B47-B9F6-428C-9F8B-47560C130CB9}"/>
                </a:ext>
              </a:extLst>
            </p:cNvPr>
            <p:cNvSpPr/>
            <p:nvPr/>
          </p:nvSpPr>
          <p:spPr bwMode="auto">
            <a:xfrm>
              <a:off x="1120953" y="290151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9E14C8E2-58B1-4973-B079-5EB2710FE2BC}"/>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等腰三角形 7">
              <a:extLst>
                <a:ext uri="{FF2B5EF4-FFF2-40B4-BE49-F238E27FC236}">
                  <a16:creationId xmlns:a16="http://schemas.microsoft.com/office/drawing/2014/main" id="{C5DDA866-FB75-4246-BEE9-6805FB306D79}"/>
                </a:ext>
              </a:extLst>
            </p:cNvPr>
            <p:cNvSpPr/>
            <p:nvPr/>
          </p:nvSpPr>
          <p:spPr bwMode="auto">
            <a:xfrm>
              <a:off x="2029836" y="4225494"/>
              <a:ext cx="172345" cy="64628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A859B68B-AA30-4A3E-B7A2-451461D0D6BD}"/>
                </a:ext>
              </a:extLst>
            </p:cNvPr>
            <p:cNvSpPr/>
            <p:nvPr/>
          </p:nvSpPr>
          <p:spPr bwMode="auto">
            <a:xfrm>
              <a:off x="2965352" y="3563506"/>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B48D6162-538A-4978-8CDD-BAC7516A486E}"/>
                </a:ext>
              </a:extLst>
            </p:cNvPr>
            <p:cNvSpPr/>
            <p:nvPr/>
          </p:nvSpPr>
          <p:spPr bwMode="auto">
            <a:xfrm>
              <a:off x="1858544"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 name="直接连接符 10">
              <a:extLst>
                <a:ext uri="{FF2B5EF4-FFF2-40B4-BE49-F238E27FC236}">
                  <a16:creationId xmlns:a16="http://schemas.microsoft.com/office/drawing/2014/main" id="{F1BE26C5-3CE9-405C-B074-834160E56327}"/>
                </a:ext>
              </a:extLst>
            </p:cNvPr>
            <p:cNvCxnSpPr>
              <a:cxnSpLocks/>
              <a:stCxn id="10" idx="0"/>
              <a:endCxn id="8" idx="3"/>
            </p:cNvCxnSpPr>
            <p:nvPr/>
          </p:nvCxnSpPr>
          <p:spPr bwMode="auto">
            <a:xfrm flipV="1">
              <a:off x="2116009" y="4871779"/>
              <a:ext cx="0" cy="181782"/>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文本框 11">
              <a:extLst>
                <a:ext uri="{FF2B5EF4-FFF2-40B4-BE49-F238E27FC236}">
                  <a16:creationId xmlns:a16="http://schemas.microsoft.com/office/drawing/2014/main" id="{9AF21218-2A8E-44CE-A7F0-93E0440E32DB}"/>
                </a:ext>
              </a:extLst>
            </p:cNvPr>
            <p:cNvSpPr txBox="1"/>
            <p:nvPr/>
          </p:nvSpPr>
          <p:spPr>
            <a:xfrm>
              <a:off x="2988221" y="2665190"/>
              <a:ext cx="401935" cy="369332"/>
            </a:xfrm>
            <a:prstGeom prst="rect">
              <a:avLst/>
            </a:prstGeom>
            <a:noFill/>
          </p:spPr>
          <p:txBody>
            <a:bodyPr wrap="square">
              <a:spAutoFit/>
            </a:bodyPr>
            <a:lstStyle/>
            <a:p>
              <a:r>
                <a:rPr lang="en-US" altLang="zh-CN" sz="1800" dirty="0">
                  <a:solidFill>
                    <a:srgbClr val="9933FF"/>
                  </a:solidFill>
                </a:rPr>
                <a:t>-1</a:t>
              </a:r>
              <a:endParaRPr lang="zh-CN" altLang="en-US" dirty="0">
                <a:solidFill>
                  <a:srgbClr val="9933FF"/>
                </a:solidFill>
              </a:endParaRPr>
            </a:p>
          </p:txBody>
        </p:sp>
        <p:sp>
          <p:nvSpPr>
            <p:cNvPr id="13" name="文本框 12">
              <a:extLst>
                <a:ext uri="{FF2B5EF4-FFF2-40B4-BE49-F238E27FC236}">
                  <a16:creationId xmlns:a16="http://schemas.microsoft.com/office/drawing/2014/main" id="{F8181A07-5C67-4460-8CAF-D6C3C088B570}"/>
                </a:ext>
              </a:extLst>
            </p:cNvPr>
            <p:cNvSpPr txBox="1"/>
            <p:nvPr/>
          </p:nvSpPr>
          <p:spPr>
            <a:xfrm>
              <a:off x="2137981" y="1865548"/>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cxnSp>
          <p:nvCxnSpPr>
            <p:cNvPr id="17" name="直接连接符 16">
              <a:extLst>
                <a:ext uri="{FF2B5EF4-FFF2-40B4-BE49-F238E27FC236}">
                  <a16:creationId xmlns:a16="http://schemas.microsoft.com/office/drawing/2014/main" id="{0F5F460D-DE34-4EDA-BDBD-8D55933A5CC8}"/>
                </a:ext>
              </a:extLst>
            </p:cNvPr>
            <p:cNvCxnSpPr>
              <a:stCxn id="6" idx="0"/>
              <a:endCxn id="5" idx="3"/>
            </p:cNvCxnSpPr>
            <p:nvPr/>
          </p:nvCxnSpPr>
          <p:spPr bwMode="auto">
            <a:xfrm flipV="1">
              <a:off x="1344791" y="2536435"/>
              <a:ext cx="493280" cy="3650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a:extLst>
                <a:ext uri="{FF2B5EF4-FFF2-40B4-BE49-F238E27FC236}">
                  <a16:creationId xmlns:a16="http://schemas.microsoft.com/office/drawing/2014/main" id="{1068C7E4-CB86-4279-9767-60E5D82BD9FA}"/>
                </a:ext>
              </a:extLst>
            </p:cNvPr>
            <p:cNvCxnSpPr>
              <a:stCxn id="7" idx="0"/>
              <a:endCxn id="5"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a:extLst>
                <a:ext uri="{FF2B5EF4-FFF2-40B4-BE49-F238E27FC236}">
                  <a16:creationId xmlns:a16="http://schemas.microsoft.com/office/drawing/2014/main" id="{F0983ADE-2F75-440C-A71C-29029DBE85E9}"/>
                </a:ext>
              </a:extLst>
            </p:cNvPr>
            <p:cNvCxnSpPr>
              <a:stCxn id="7" idx="5"/>
              <a:endCxn id="9" idx="0"/>
            </p:cNvCxnSpPr>
            <p:nvPr/>
          </p:nvCxnSpPr>
          <p:spPr bwMode="auto">
            <a:xfrm>
              <a:off x="2951080" y="3256953"/>
              <a:ext cx="238110"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右大括号 37">
              <a:extLst>
                <a:ext uri="{FF2B5EF4-FFF2-40B4-BE49-F238E27FC236}">
                  <a16:creationId xmlns:a16="http://schemas.microsoft.com/office/drawing/2014/main" id="{321DF85D-3828-4B22-85DD-E94EAC0081EB}"/>
                </a:ext>
              </a:extLst>
            </p:cNvPr>
            <p:cNvSpPr/>
            <p:nvPr/>
          </p:nvSpPr>
          <p:spPr bwMode="auto">
            <a:xfrm>
              <a:off x="3537296" y="3541427"/>
              <a:ext cx="128859"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9" name="左大括号 38">
              <a:extLst>
                <a:ext uri="{FF2B5EF4-FFF2-40B4-BE49-F238E27FC236}">
                  <a16:creationId xmlns:a16="http://schemas.microsoft.com/office/drawing/2014/main" id="{E34466B9-F086-473C-9355-2EAB60BF1968}"/>
                </a:ext>
              </a:extLst>
            </p:cNvPr>
            <p:cNvSpPr/>
            <p:nvPr/>
          </p:nvSpPr>
          <p:spPr bwMode="auto">
            <a:xfrm>
              <a:off x="922128" y="2879441"/>
              <a:ext cx="123310"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41" name="文本框 40">
              <a:extLst>
                <a:ext uri="{FF2B5EF4-FFF2-40B4-BE49-F238E27FC236}">
                  <a16:creationId xmlns:a16="http://schemas.microsoft.com/office/drawing/2014/main" id="{22CAF459-5A1B-4609-BC42-0DF069AA53EE}"/>
                </a:ext>
              </a:extLst>
            </p:cNvPr>
            <p:cNvSpPr txBox="1"/>
            <p:nvPr/>
          </p:nvSpPr>
          <p:spPr>
            <a:xfrm>
              <a:off x="3664522" y="394675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42" name="文本框 41">
              <a:extLst>
                <a:ext uri="{FF2B5EF4-FFF2-40B4-BE49-F238E27FC236}">
                  <a16:creationId xmlns:a16="http://schemas.microsoft.com/office/drawing/2014/main" id="{A2BD4CB3-C72D-414C-BC56-FE18428A433F}"/>
                </a:ext>
              </a:extLst>
            </p:cNvPr>
            <p:cNvSpPr txBox="1"/>
            <p:nvPr/>
          </p:nvSpPr>
          <p:spPr>
            <a:xfrm>
              <a:off x="589459" y="331059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51" name="椭圆 50">
              <a:extLst>
                <a:ext uri="{FF2B5EF4-FFF2-40B4-BE49-F238E27FC236}">
                  <a16:creationId xmlns:a16="http://schemas.microsoft.com/office/drawing/2014/main" id="{55DA63CD-E753-4C7B-B73C-00AB94858D07}"/>
                </a:ext>
              </a:extLst>
            </p:cNvPr>
            <p:cNvSpPr/>
            <p:nvPr/>
          </p:nvSpPr>
          <p:spPr bwMode="auto">
            <a:xfrm>
              <a:off x="2115072" y="34488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5" name="等腰三角形 54">
              <a:extLst>
                <a:ext uri="{FF2B5EF4-FFF2-40B4-BE49-F238E27FC236}">
                  <a16:creationId xmlns:a16="http://schemas.microsoft.com/office/drawing/2014/main" id="{214DCB7B-3E47-485C-A860-E98975629F26}"/>
                </a:ext>
              </a:extLst>
            </p:cNvPr>
            <p:cNvSpPr/>
            <p:nvPr/>
          </p:nvSpPr>
          <p:spPr bwMode="auto">
            <a:xfrm>
              <a:off x="2607723" y="4219117"/>
              <a:ext cx="172345" cy="646285"/>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56" name="直接连接符 55">
              <a:extLst>
                <a:ext uri="{FF2B5EF4-FFF2-40B4-BE49-F238E27FC236}">
                  <a16:creationId xmlns:a16="http://schemas.microsoft.com/office/drawing/2014/main" id="{D03EED52-00CB-4D5A-B163-EA00E53B57CB}"/>
                </a:ext>
              </a:extLst>
            </p:cNvPr>
            <p:cNvCxnSpPr>
              <a:stCxn id="8" idx="0"/>
              <a:endCxn id="51" idx="3"/>
            </p:cNvCxnSpPr>
            <p:nvPr/>
          </p:nvCxnSpPr>
          <p:spPr bwMode="auto">
            <a:xfrm flipV="1">
              <a:off x="2116009" y="3905139"/>
              <a:ext cx="74473" cy="32035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a:extLst>
                <a:ext uri="{FF2B5EF4-FFF2-40B4-BE49-F238E27FC236}">
                  <a16:creationId xmlns:a16="http://schemas.microsoft.com/office/drawing/2014/main" id="{BFC55B97-E4C9-4D45-9DB6-7ABD76C49A76}"/>
                </a:ext>
              </a:extLst>
            </p:cNvPr>
            <p:cNvCxnSpPr>
              <a:stCxn id="55" idx="0"/>
              <a:endCxn id="51" idx="5"/>
            </p:cNvCxnSpPr>
            <p:nvPr/>
          </p:nvCxnSpPr>
          <p:spPr bwMode="auto">
            <a:xfrm flipH="1" flipV="1">
              <a:off x="2554592" y="3905139"/>
              <a:ext cx="139304" cy="31397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a:extLst>
                <a:ext uri="{FF2B5EF4-FFF2-40B4-BE49-F238E27FC236}">
                  <a16:creationId xmlns:a16="http://schemas.microsoft.com/office/drawing/2014/main" id="{E8A7FFDF-F2EF-4A45-8699-2D4A8233A8AC}"/>
                </a:ext>
              </a:extLst>
            </p:cNvPr>
            <p:cNvCxnSpPr>
              <a:stCxn id="51" idx="0"/>
              <a:endCxn id="7" idx="3"/>
            </p:cNvCxnSpPr>
            <p:nvPr/>
          </p:nvCxnSpPr>
          <p:spPr bwMode="auto">
            <a:xfrm flipV="1">
              <a:off x="2372537" y="3256953"/>
              <a:ext cx="214433" cy="19190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椭圆 67">
              <a:extLst>
                <a:ext uri="{FF2B5EF4-FFF2-40B4-BE49-F238E27FC236}">
                  <a16:creationId xmlns:a16="http://schemas.microsoft.com/office/drawing/2014/main" id="{17CAC834-8E9F-4BE7-865E-3B02091C16B6}"/>
                </a:ext>
              </a:extLst>
            </p:cNvPr>
            <p:cNvSpPr/>
            <p:nvPr/>
          </p:nvSpPr>
          <p:spPr bwMode="auto">
            <a:xfrm>
              <a:off x="2426440"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69" name="直接连接符 68">
              <a:extLst>
                <a:ext uri="{FF2B5EF4-FFF2-40B4-BE49-F238E27FC236}">
                  <a16:creationId xmlns:a16="http://schemas.microsoft.com/office/drawing/2014/main" id="{F1D870EB-0494-4897-9AD7-40041B3C77C6}"/>
                </a:ext>
              </a:extLst>
            </p:cNvPr>
            <p:cNvCxnSpPr>
              <a:cxnSpLocks/>
              <a:stCxn id="68" idx="0"/>
              <a:endCxn id="55" idx="3"/>
            </p:cNvCxnSpPr>
            <p:nvPr/>
          </p:nvCxnSpPr>
          <p:spPr bwMode="auto">
            <a:xfrm flipV="1">
              <a:off x="2683905" y="4865402"/>
              <a:ext cx="9991" cy="188159"/>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4" name="箭头: 右 73">
            <a:extLst>
              <a:ext uri="{FF2B5EF4-FFF2-40B4-BE49-F238E27FC236}">
                <a16:creationId xmlns:a16="http://schemas.microsoft.com/office/drawing/2014/main" id="{69A7EA2C-3F6D-4124-9C26-099A7064A650}"/>
              </a:ext>
            </a:extLst>
          </p:cNvPr>
          <p:cNvSpPr/>
          <p:nvPr/>
        </p:nvSpPr>
        <p:spPr bwMode="auto">
          <a:xfrm>
            <a:off x="4351292" y="3374419"/>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nvGrpSpPr>
          <p:cNvPr id="122" name="组合 121">
            <a:extLst>
              <a:ext uri="{FF2B5EF4-FFF2-40B4-BE49-F238E27FC236}">
                <a16:creationId xmlns:a16="http://schemas.microsoft.com/office/drawing/2014/main" id="{F49D9545-3CEE-4776-B9C5-A35D1F2B939E}"/>
              </a:ext>
            </a:extLst>
          </p:cNvPr>
          <p:cNvGrpSpPr/>
          <p:nvPr/>
        </p:nvGrpSpPr>
        <p:grpSpPr>
          <a:xfrm>
            <a:off x="5245977" y="1969685"/>
            <a:ext cx="3778154" cy="3075861"/>
            <a:chOff x="5245977" y="1969685"/>
            <a:chExt cx="3778154" cy="3075861"/>
          </a:xfrm>
        </p:grpSpPr>
        <p:sp>
          <p:nvSpPr>
            <p:cNvPr id="75" name="椭圆 74">
              <a:extLst>
                <a:ext uri="{FF2B5EF4-FFF2-40B4-BE49-F238E27FC236}">
                  <a16:creationId xmlns:a16="http://schemas.microsoft.com/office/drawing/2014/main" id="{D6DFDB2D-A1D8-4260-8D79-AD8F68D0CFE1}"/>
                </a:ext>
              </a:extLst>
            </p:cNvPr>
            <p:cNvSpPr/>
            <p:nvPr/>
          </p:nvSpPr>
          <p:spPr bwMode="auto">
            <a:xfrm>
              <a:off x="6132862" y="295172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6" name="等腰三角形 75">
              <a:extLst>
                <a:ext uri="{FF2B5EF4-FFF2-40B4-BE49-F238E27FC236}">
                  <a16:creationId xmlns:a16="http://schemas.microsoft.com/office/drawing/2014/main" id="{6CD3CCE2-49F7-4821-8D6C-AC815E0F4CDE}"/>
                </a:ext>
              </a:extLst>
            </p:cNvPr>
            <p:cNvSpPr/>
            <p:nvPr/>
          </p:nvSpPr>
          <p:spPr bwMode="auto">
            <a:xfrm>
              <a:off x="5777471" y="3665870"/>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7" name="椭圆 76">
              <a:extLst>
                <a:ext uri="{FF2B5EF4-FFF2-40B4-BE49-F238E27FC236}">
                  <a16:creationId xmlns:a16="http://schemas.microsoft.com/office/drawing/2014/main" id="{DAF93C07-E4DB-46C6-97D2-C81E288DA275}"/>
                </a:ext>
              </a:extLst>
            </p:cNvPr>
            <p:cNvSpPr/>
            <p:nvPr/>
          </p:nvSpPr>
          <p:spPr bwMode="auto">
            <a:xfrm>
              <a:off x="7436586" y="29905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8" name="等腰三角形 77">
              <a:extLst>
                <a:ext uri="{FF2B5EF4-FFF2-40B4-BE49-F238E27FC236}">
                  <a16:creationId xmlns:a16="http://schemas.microsoft.com/office/drawing/2014/main" id="{C8B8C755-9579-4C51-8D92-78C544E8D0B8}"/>
                </a:ext>
              </a:extLst>
            </p:cNvPr>
            <p:cNvSpPr/>
            <p:nvPr/>
          </p:nvSpPr>
          <p:spPr bwMode="auto">
            <a:xfrm>
              <a:off x="6542396" y="3672492"/>
              <a:ext cx="172345" cy="64628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9" name="等腰三角形 78">
              <a:extLst>
                <a:ext uri="{FF2B5EF4-FFF2-40B4-BE49-F238E27FC236}">
                  <a16:creationId xmlns:a16="http://schemas.microsoft.com/office/drawing/2014/main" id="{0CCDC573-6BD9-4C3F-A670-9AE6485B9E02}"/>
                </a:ext>
              </a:extLst>
            </p:cNvPr>
            <p:cNvSpPr/>
            <p:nvPr/>
          </p:nvSpPr>
          <p:spPr bwMode="auto">
            <a:xfrm>
              <a:off x="7923026" y="3711148"/>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0" name="椭圆 79">
              <a:extLst>
                <a:ext uri="{FF2B5EF4-FFF2-40B4-BE49-F238E27FC236}">
                  <a16:creationId xmlns:a16="http://schemas.microsoft.com/office/drawing/2014/main" id="{0185400F-C224-4C15-B9B7-81BBAD12E21A}"/>
                </a:ext>
              </a:extLst>
            </p:cNvPr>
            <p:cNvSpPr/>
            <p:nvPr/>
          </p:nvSpPr>
          <p:spPr bwMode="auto">
            <a:xfrm>
              <a:off x="6371104" y="4500559"/>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81" name="直接连接符 80">
              <a:extLst>
                <a:ext uri="{FF2B5EF4-FFF2-40B4-BE49-F238E27FC236}">
                  <a16:creationId xmlns:a16="http://schemas.microsoft.com/office/drawing/2014/main" id="{75AA8E73-9F6E-4DCB-90EA-5DFAEA114C26}"/>
                </a:ext>
              </a:extLst>
            </p:cNvPr>
            <p:cNvCxnSpPr>
              <a:cxnSpLocks/>
              <a:stCxn id="80" idx="0"/>
              <a:endCxn id="78" idx="3"/>
            </p:cNvCxnSpPr>
            <p:nvPr/>
          </p:nvCxnSpPr>
          <p:spPr bwMode="auto">
            <a:xfrm flipV="1">
              <a:off x="6628569" y="4318777"/>
              <a:ext cx="0" cy="181782"/>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右大括号 86">
              <a:extLst>
                <a:ext uri="{FF2B5EF4-FFF2-40B4-BE49-F238E27FC236}">
                  <a16:creationId xmlns:a16="http://schemas.microsoft.com/office/drawing/2014/main" id="{0CF7686E-946C-4B6D-9541-6DF8CD809852}"/>
                </a:ext>
              </a:extLst>
            </p:cNvPr>
            <p:cNvSpPr/>
            <p:nvPr/>
          </p:nvSpPr>
          <p:spPr bwMode="auto">
            <a:xfrm>
              <a:off x="8501377" y="3711147"/>
              <a:ext cx="128859"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8" name="左大括号 87">
              <a:extLst>
                <a:ext uri="{FF2B5EF4-FFF2-40B4-BE49-F238E27FC236}">
                  <a16:creationId xmlns:a16="http://schemas.microsoft.com/office/drawing/2014/main" id="{3F86B245-3C21-4E69-B5DC-1D253E0CD0CA}"/>
                </a:ext>
              </a:extLst>
            </p:cNvPr>
            <p:cNvSpPr/>
            <p:nvPr/>
          </p:nvSpPr>
          <p:spPr bwMode="auto">
            <a:xfrm>
              <a:off x="5578646" y="3643792"/>
              <a:ext cx="123310"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89" name="文本框 88">
              <a:extLst>
                <a:ext uri="{FF2B5EF4-FFF2-40B4-BE49-F238E27FC236}">
                  <a16:creationId xmlns:a16="http://schemas.microsoft.com/office/drawing/2014/main" id="{A7D986BA-B83E-4176-B156-E4C8B428F56F}"/>
                </a:ext>
              </a:extLst>
            </p:cNvPr>
            <p:cNvSpPr txBox="1"/>
            <p:nvPr/>
          </p:nvSpPr>
          <p:spPr>
            <a:xfrm>
              <a:off x="8622196" y="4094396"/>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90" name="文本框 89">
              <a:extLst>
                <a:ext uri="{FF2B5EF4-FFF2-40B4-BE49-F238E27FC236}">
                  <a16:creationId xmlns:a16="http://schemas.microsoft.com/office/drawing/2014/main" id="{B3A5A662-33D6-4C77-AA6E-02A11CD9CA42}"/>
                </a:ext>
              </a:extLst>
            </p:cNvPr>
            <p:cNvSpPr txBox="1"/>
            <p:nvPr/>
          </p:nvSpPr>
          <p:spPr>
            <a:xfrm>
              <a:off x="5245977" y="4074945"/>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91" name="椭圆 90">
              <a:extLst>
                <a:ext uri="{FF2B5EF4-FFF2-40B4-BE49-F238E27FC236}">
                  <a16:creationId xmlns:a16="http://schemas.microsoft.com/office/drawing/2014/main" id="{5C739923-AB70-4EE8-A2EA-2F6A994FE930}"/>
                </a:ext>
              </a:extLst>
            </p:cNvPr>
            <p:cNvSpPr/>
            <p:nvPr/>
          </p:nvSpPr>
          <p:spPr bwMode="auto">
            <a:xfrm>
              <a:off x="6772527" y="228979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92" name="等腰三角形 91">
              <a:extLst>
                <a:ext uri="{FF2B5EF4-FFF2-40B4-BE49-F238E27FC236}">
                  <a16:creationId xmlns:a16="http://schemas.microsoft.com/office/drawing/2014/main" id="{13EE515B-BBA6-4B7D-A942-2244BB975BF4}"/>
                </a:ext>
              </a:extLst>
            </p:cNvPr>
            <p:cNvSpPr/>
            <p:nvPr/>
          </p:nvSpPr>
          <p:spPr bwMode="auto">
            <a:xfrm>
              <a:off x="7331914" y="3676538"/>
              <a:ext cx="172345" cy="646285"/>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93" name="直接连接符 92">
              <a:extLst>
                <a:ext uri="{FF2B5EF4-FFF2-40B4-BE49-F238E27FC236}">
                  <a16:creationId xmlns:a16="http://schemas.microsoft.com/office/drawing/2014/main" id="{2AE8C469-0FE0-4F1F-ADCD-B8257E275C1D}"/>
                </a:ext>
              </a:extLst>
            </p:cNvPr>
            <p:cNvCxnSpPr>
              <a:stCxn id="75" idx="0"/>
              <a:endCxn id="91" idx="3"/>
            </p:cNvCxnSpPr>
            <p:nvPr/>
          </p:nvCxnSpPr>
          <p:spPr bwMode="auto">
            <a:xfrm flipV="1">
              <a:off x="6390327" y="2746074"/>
              <a:ext cx="457610" cy="2056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a:extLst>
                <a:ext uri="{FF2B5EF4-FFF2-40B4-BE49-F238E27FC236}">
                  <a16:creationId xmlns:a16="http://schemas.microsoft.com/office/drawing/2014/main" id="{E3A7C7F0-2F52-4A39-B769-B799E0A15261}"/>
                </a:ext>
              </a:extLst>
            </p:cNvPr>
            <p:cNvCxnSpPr>
              <a:stCxn id="77" idx="0"/>
              <a:endCxn id="91" idx="5"/>
            </p:cNvCxnSpPr>
            <p:nvPr/>
          </p:nvCxnSpPr>
          <p:spPr bwMode="auto">
            <a:xfrm flipH="1" flipV="1">
              <a:off x="7212047" y="2746074"/>
              <a:ext cx="482004" cy="24444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椭圆 95">
              <a:extLst>
                <a:ext uri="{FF2B5EF4-FFF2-40B4-BE49-F238E27FC236}">
                  <a16:creationId xmlns:a16="http://schemas.microsoft.com/office/drawing/2014/main" id="{4807925C-D49F-4781-A244-E16DA901F1F1}"/>
                </a:ext>
              </a:extLst>
            </p:cNvPr>
            <p:cNvSpPr/>
            <p:nvPr/>
          </p:nvSpPr>
          <p:spPr bwMode="auto">
            <a:xfrm>
              <a:off x="7150631" y="4510982"/>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97" name="直接连接符 96">
              <a:extLst>
                <a:ext uri="{FF2B5EF4-FFF2-40B4-BE49-F238E27FC236}">
                  <a16:creationId xmlns:a16="http://schemas.microsoft.com/office/drawing/2014/main" id="{DC5DFAB0-541B-49A7-8C97-2253DBB0FE2B}"/>
                </a:ext>
              </a:extLst>
            </p:cNvPr>
            <p:cNvCxnSpPr>
              <a:cxnSpLocks/>
              <a:stCxn id="96" idx="0"/>
              <a:endCxn id="92" idx="3"/>
            </p:cNvCxnSpPr>
            <p:nvPr/>
          </p:nvCxnSpPr>
          <p:spPr bwMode="auto">
            <a:xfrm flipV="1">
              <a:off x="7408096" y="4322823"/>
              <a:ext cx="9991" cy="188159"/>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直接连接符 104">
              <a:extLst>
                <a:ext uri="{FF2B5EF4-FFF2-40B4-BE49-F238E27FC236}">
                  <a16:creationId xmlns:a16="http://schemas.microsoft.com/office/drawing/2014/main" id="{222CBB3A-F9BA-45EA-BD52-7534AAF48D19}"/>
                </a:ext>
              </a:extLst>
            </p:cNvPr>
            <p:cNvCxnSpPr>
              <a:stCxn id="76" idx="0"/>
              <a:endCxn id="75" idx="3"/>
            </p:cNvCxnSpPr>
            <p:nvPr/>
          </p:nvCxnSpPr>
          <p:spPr bwMode="auto">
            <a:xfrm flipV="1">
              <a:off x="6001309" y="3407999"/>
              <a:ext cx="206963" cy="25787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直接连接符 107">
              <a:extLst>
                <a:ext uri="{FF2B5EF4-FFF2-40B4-BE49-F238E27FC236}">
                  <a16:creationId xmlns:a16="http://schemas.microsoft.com/office/drawing/2014/main" id="{FACA72FD-7A6A-4293-8D91-0201E5B9A52C}"/>
                </a:ext>
              </a:extLst>
            </p:cNvPr>
            <p:cNvCxnSpPr>
              <a:stCxn id="78" idx="0"/>
              <a:endCxn id="75" idx="5"/>
            </p:cNvCxnSpPr>
            <p:nvPr/>
          </p:nvCxnSpPr>
          <p:spPr bwMode="auto">
            <a:xfrm flipH="1" flipV="1">
              <a:off x="6572382" y="3407999"/>
              <a:ext cx="56187" cy="26449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1" name="直接连接符 110">
              <a:extLst>
                <a:ext uri="{FF2B5EF4-FFF2-40B4-BE49-F238E27FC236}">
                  <a16:creationId xmlns:a16="http://schemas.microsoft.com/office/drawing/2014/main" id="{BE4EB68F-2E7F-42E5-8432-47AF889DDC1A}"/>
                </a:ext>
              </a:extLst>
            </p:cNvPr>
            <p:cNvCxnSpPr>
              <a:stCxn id="92" idx="0"/>
              <a:endCxn id="77" idx="3"/>
            </p:cNvCxnSpPr>
            <p:nvPr/>
          </p:nvCxnSpPr>
          <p:spPr bwMode="auto">
            <a:xfrm flipV="1">
              <a:off x="7418087" y="3446795"/>
              <a:ext cx="93909" cy="22974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a:extLst>
                <a:ext uri="{FF2B5EF4-FFF2-40B4-BE49-F238E27FC236}">
                  <a16:creationId xmlns:a16="http://schemas.microsoft.com/office/drawing/2014/main" id="{1E72C689-B009-4DC7-BF00-0D7BF8D1D56E}"/>
                </a:ext>
              </a:extLst>
            </p:cNvPr>
            <p:cNvCxnSpPr>
              <a:stCxn id="79" idx="0"/>
              <a:endCxn id="77" idx="5"/>
            </p:cNvCxnSpPr>
            <p:nvPr/>
          </p:nvCxnSpPr>
          <p:spPr bwMode="auto">
            <a:xfrm flipH="1" flipV="1">
              <a:off x="7876106" y="3446795"/>
              <a:ext cx="270758" cy="2643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7" name="文本框 116">
              <a:extLst>
                <a:ext uri="{FF2B5EF4-FFF2-40B4-BE49-F238E27FC236}">
                  <a16:creationId xmlns:a16="http://schemas.microsoft.com/office/drawing/2014/main" id="{C0B7AE1B-DA63-4566-AD27-EB961E14998F}"/>
                </a:ext>
              </a:extLst>
            </p:cNvPr>
            <p:cNvSpPr txBox="1"/>
            <p:nvPr/>
          </p:nvSpPr>
          <p:spPr>
            <a:xfrm>
              <a:off x="7163387" y="1969685"/>
              <a:ext cx="401935" cy="369332"/>
            </a:xfrm>
            <a:prstGeom prst="rect">
              <a:avLst/>
            </a:prstGeom>
            <a:noFill/>
          </p:spPr>
          <p:txBody>
            <a:bodyPr wrap="square">
              <a:spAutoFit/>
            </a:bodyPr>
            <a:lstStyle/>
            <a:p>
              <a:r>
                <a:rPr lang="en-US" altLang="zh-CN" sz="1800" dirty="0">
                  <a:solidFill>
                    <a:srgbClr val="9933FF"/>
                  </a:solidFill>
                </a:rPr>
                <a:t>0</a:t>
              </a:r>
              <a:endParaRPr lang="zh-CN" altLang="en-US" dirty="0">
                <a:solidFill>
                  <a:srgbClr val="9933FF"/>
                </a:solidFill>
              </a:endParaRPr>
            </a:p>
          </p:txBody>
        </p:sp>
      </p:grpSp>
      <p:sp>
        <p:nvSpPr>
          <p:cNvPr id="118" name="文本框 117">
            <a:extLst>
              <a:ext uri="{FF2B5EF4-FFF2-40B4-BE49-F238E27FC236}">
                <a16:creationId xmlns:a16="http://schemas.microsoft.com/office/drawing/2014/main" id="{C1EF0CFA-26CD-4901-865B-05E82068F6D2}"/>
              </a:ext>
            </a:extLst>
          </p:cNvPr>
          <p:cNvSpPr txBox="1"/>
          <p:nvPr/>
        </p:nvSpPr>
        <p:spPr>
          <a:xfrm>
            <a:off x="6270231" y="5167501"/>
            <a:ext cx="1883631" cy="461665"/>
          </a:xfrm>
          <a:prstGeom prst="rect">
            <a:avLst/>
          </a:prstGeom>
          <a:noFill/>
        </p:spPr>
        <p:txBody>
          <a:bodyPr wrap="square">
            <a:spAutoFit/>
          </a:bodyPr>
          <a:lstStyle/>
          <a:p>
            <a:r>
              <a:rPr lang="en-US" altLang="zh-CN" sz="2400" dirty="0">
                <a:solidFill>
                  <a:srgbClr val="7030A0"/>
                </a:solidFill>
              </a:rPr>
              <a:t>Balanced!!</a:t>
            </a:r>
            <a:endParaRPr lang="zh-CN" altLang="en-US" sz="2400" dirty="0">
              <a:solidFill>
                <a:srgbClr val="7030A0"/>
              </a:solidFill>
            </a:endParaRPr>
          </a:p>
        </p:txBody>
      </p:sp>
      <p:sp>
        <p:nvSpPr>
          <p:cNvPr id="119" name="文本框 118">
            <a:extLst>
              <a:ext uri="{FF2B5EF4-FFF2-40B4-BE49-F238E27FC236}">
                <a16:creationId xmlns:a16="http://schemas.microsoft.com/office/drawing/2014/main" id="{2D42D871-6821-4A6E-AF60-369620748601}"/>
              </a:ext>
            </a:extLst>
          </p:cNvPr>
          <p:cNvSpPr txBox="1"/>
          <p:nvPr/>
        </p:nvSpPr>
        <p:spPr>
          <a:xfrm>
            <a:off x="990057" y="5702065"/>
            <a:ext cx="7656263" cy="830997"/>
          </a:xfrm>
          <a:prstGeom prst="rect">
            <a:avLst/>
          </a:prstGeom>
          <a:noFill/>
        </p:spPr>
        <p:txBody>
          <a:bodyPr wrap="none" rtlCol="0">
            <a:spAutoFit/>
          </a:bodyPr>
          <a:lstStyle/>
          <a:p>
            <a:r>
              <a:rPr lang="en-US" altLang="zh-CN" sz="2400" dirty="0">
                <a:solidFill>
                  <a:srgbClr val="FF0000"/>
                </a:solidFill>
              </a:rPr>
              <a:t>rebalance</a:t>
            </a:r>
            <a:r>
              <a:rPr lang="zh-CN" altLang="en-US" sz="2400" dirty="0">
                <a:solidFill>
                  <a:srgbClr val="FF0000"/>
                </a:solidFill>
              </a:rPr>
              <a:t>后该子树的</a:t>
            </a:r>
            <a:r>
              <a:rPr lang="en-US" altLang="zh-CN" sz="2400" dirty="0">
                <a:solidFill>
                  <a:srgbClr val="FF0000"/>
                </a:solidFill>
              </a:rPr>
              <a:t>height</a:t>
            </a:r>
            <a:r>
              <a:rPr lang="zh-CN" altLang="en-US" sz="2400" dirty="0">
                <a:solidFill>
                  <a:srgbClr val="FF0000"/>
                </a:solidFill>
              </a:rPr>
              <a:t>与插入前一致，均为</a:t>
            </a:r>
            <a:r>
              <a:rPr lang="en-US" altLang="zh-CN" sz="2400" dirty="0">
                <a:solidFill>
                  <a:srgbClr val="FF0000"/>
                </a:solidFill>
              </a:rPr>
              <a:t>h+2</a:t>
            </a:r>
            <a:r>
              <a:rPr lang="zh-CN" altLang="en-US" sz="2400" dirty="0">
                <a:solidFill>
                  <a:srgbClr val="FF0000"/>
                </a:solidFill>
              </a:rPr>
              <a:t>。</a:t>
            </a:r>
            <a:endParaRPr lang="en-US" altLang="zh-CN" sz="2400" dirty="0">
              <a:solidFill>
                <a:srgbClr val="FF0000"/>
              </a:solidFill>
            </a:endParaRPr>
          </a:p>
          <a:p>
            <a:r>
              <a:rPr lang="zh-CN" altLang="en-US" sz="2400" dirty="0">
                <a:solidFill>
                  <a:srgbClr val="FF0000"/>
                </a:solidFill>
              </a:rPr>
              <a:t>因此更靠上方的节点的</a:t>
            </a:r>
            <a:r>
              <a:rPr lang="en-US" altLang="zh-CN" sz="2400" dirty="0">
                <a:solidFill>
                  <a:srgbClr val="FF0000"/>
                </a:solidFill>
              </a:rPr>
              <a:t>BF</a:t>
            </a:r>
            <a:r>
              <a:rPr lang="zh-CN" altLang="en-US" sz="2400" dirty="0">
                <a:solidFill>
                  <a:srgbClr val="FF0000"/>
                </a:solidFill>
              </a:rPr>
              <a:t>值与插入前一致，无需平衡。</a:t>
            </a:r>
          </a:p>
        </p:txBody>
      </p:sp>
    </p:spTree>
    <p:extLst>
      <p:ext uri="{BB962C8B-B14F-4D97-AF65-F5344CB8AC3E}">
        <p14:creationId xmlns:p14="http://schemas.microsoft.com/office/powerpoint/2010/main" val="147000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ppt_x"/>
                                          </p:val>
                                        </p:tav>
                                        <p:tav tm="100000">
                                          <p:val>
                                            <p:strVal val="#ppt_x"/>
                                          </p:val>
                                        </p:tav>
                                      </p:tavLst>
                                    </p:anim>
                                    <p:anim calcmode="lin" valueType="num">
                                      <p:cBhvr additive="base">
                                        <p:cTn id="12" dur="500" fill="hold"/>
                                        <p:tgtEl>
                                          <p:spTgt spid="1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8"/>
                                        </p:tgtEl>
                                        <p:attrNameLst>
                                          <p:attrName>style.visibility</p:attrName>
                                        </p:attrNameLst>
                                      </p:cBhvr>
                                      <p:to>
                                        <p:strVal val="visible"/>
                                      </p:to>
                                    </p:set>
                                    <p:anim calcmode="lin" valueType="num">
                                      <p:cBhvr additive="base">
                                        <p:cTn id="15" dur="500" fill="hold"/>
                                        <p:tgtEl>
                                          <p:spTgt spid="118"/>
                                        </p:tgtEl>
                                        <p:attrNameLst>
                                          <p:attrName>ppt_x</p:attrName>
                                        </p:attrNameLst>
                                      </p:cBhvr>
                                      <p:tavLst>
                                        <p:tav tm="0">
                                          <p:val>
                                            <p:strVal val="#ppt_x"/>
                                          </p:val>
                                        </p:tav>
                                        <p:tav tm="100000">
                                          <p:val>
                                            <p:strVal val="#ppt_x"/>
                                          </p:val>
                                        </p:tav>
                                      </p:tavLst>
                                    </p:anim>
                                    <p:anim calcmode="lin" valueType="num">
                                      <p:cBhvr additive="base">
                                        <p:cTn id="16"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9"/>
                                        </p:tgtEl>
                                        <p:attrNameLst>
                                          <p:attrName>style.visibility</p:attrName>
                                        </p:attrNameLst>
                                      </p:cBhvr>
                                      <p:to>
                                        <p:strVal val="visible"/>
                                      </p:to>
                                    </p:set>
                                    <p:animEffect transition="in" filter="fade">
                                      <p:cBhvr>
                                        <p:cTn id="21" dur="1000"/>
                                        <p:tgtEl>
                                          <p:spTgt spid="119"/>
                                        </p:tgtEl>
                                      </p:cBhvr>
                                    </p:animEffect>
                                    <p:anim calcmode="lin" valueType="num">
                                      <p:cBhvr>
                                        <p:cTn id="22" dur="1000" fill="hold"/>
                                        <p:tgtEl>
                                          <p:spTgt spid="119"/>
                                        </p:tgtEl>
                                        <p:attrNameLst>
                                          <p:attrName>ppt_x</p:attrName>
                                        </p:attrNameLst>
                                      </p:cBhvr>
                                      <p:tavLst>
                                        <p:tav tm="0">
                                          <p:val>
                                            <p:strVal val="#ppt_x"/>
                                          </p:val>
                                        </p:tav>
                                        <p:tav tm="100000">
                                          <p:val>
                                            <p:strVal val="#ppt_x"/>
                                          </p:val>
                                        </p:tav>
                                      </p:tavLst>
                                    </p:anim>
                                    <p:anim calcmode="lin" valueType="num">
                                      <p:cBhvr>
                                        <p:cTn id="23"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118" grpId="0"/>
      <p:bldP spid="11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13CCF2-88A7-490D-BC38-711AF1D2939E}"/>
              </a:ext>
            </a:extLst>
          </p:cNvPr>
          <p:cNvSpPr>
            <a:spLocks noGrp="1"/>
          </p:cNvSpPr>
          <p:nvPr>
            <p:ph type="title"/>
          </p:nvPr>
        </p:nvSpPr>
        <p:spPr/>
        <p:txBody>
          <a:bodyPr/>
          <a:lstStyle/>
          <a:p>
            <a:r>
              <a:rPr lang="en-US" altLang="zh-CN" dirty="0">
                <a:latin typeface="Cambria" panose="02040503050406030204" pitchFamily="18" charset="0"/>
                <a:ea typeface="Cambria" panose="02040503050406030204" pitchFamily="18" charset="0"/>
              </a:rPr>
              <a:t>Rebalance</a:t>
            </a:r>
            <a:r>
              <a:rPr lang="zh-CN" altLang="en-US" dirty="0">
                <a:latin typeface="Cambria" panose="02040503050406030204" pitchFamily="18" charset="0"/>
              </a:rPr>
              <a:t>过程伪代码实现</a:t>
            </a:r>
          </a:p>
        </p:txBody>
      </p:sp>
      <p:sp>
        <p:nvSpPr>
          <p:cNvPr id="3" name="内容占位符 2">
            <a:extLst>
              <a:ext uri="{FF2B5EF4-FFF2-40B4-BE49-F238E27FC236}">
                <a16:creationId xmlns:a16="http://schemas.microsoft.com/office/drawing/2014/main" id="{0B96535E-63F0-40D2-8E9A-AEC910B32716}"/>
              </a:ext>
            </a:extLst>
          </p:cNvPr>
          <p:cNvSpPr>
            <a:spLocks noGrp="1"/>
          </p:cNvSpPr>
          <p:nvPr>
            <p:ph sz="quarter" idx="13"/>
          </p:nvPr>
        </p:nvSpPr>
        <p:spPr/>
        <p:txBody>
          <a:bodyPr>
            <a:normAutofit fontScale="92500" lnSpcReduction="20000"/>
          </a:bodyPr>
          <a:lstStyle/>
          <a:p>
            <a:pPr marL="0" indent="0">
              <a:buNone/>
            </a:pPr>
            <a:r>
              <a:rPr lang="en-US" altLang="zh-CN" sz="2400" b="1" dirty="0">
                <a:solidFill>
                  <a:srgbClr val="0070C0"/>
                </a:solidFill>
              </a:rPr>
              <a:t>void</a:t>
            </a:r>
            <a:r>
              <a:rPr lang="en-US" altLang="zh-CN" sz="2400" dirty="0">
                <a:solidFill>
                  <a:srgbClr val="0070C0"/>
                </a:solidFill>
              </a:rPr>
              <a:t> rebalance(node </a:t>
            </a:r>
            <a:r>
              <a:rPr lang="en-US" altLang="zh-CN" sz="2400" dirty="0">
                <a:solidFill>
                  <a:srgbClr val="00B0F0"/>
                </a:solidFill>
              </a:rPr>
              <a:t>&amp;</a:t>
            </a:r>
            <a:r>
              <a:rPr lang="en-US" altLang="zh-CN" sz="2400" dirty="0">
                <a:solidFill>
                  <a:srgbClr val="0070C0"/>
                </a:solidFill>
              </a:rPr>
              <a:t>x){</a:t>
            </a:r>
          </a:p>
          <a:p>
            <a:pPr marL="0" indent="0">
              <a:buNone/>
            </a:pPr>
            <a:r>
              <a:rPr lang="zh-CN" altLang="en-US" sz="2400" dirty="0">
                <a:solidFill>
                  <a:srgbClr val="0070C0"/>
                </a:solidFill>
              </a:rPr>
              <a:t>    </a:t>
            </a:r>
            <a:r>
              <a:rPr lang="zh-CN" altLang="en-US" sz="2400" dirty="0">
                <a:solidFill>
                  <a:srgbClr val="9933FF"/>
                </a:solidFill>
              </a:rPr>
              <a:t>计算</a:t>
            </a:r>
            <a:r>
              <a:rPr lang="en-US" altLang="zh-CN" sz="2400" dirty="0">
                <a:solidFill>
                  <a:srgbClr val="9933FF"/>
                </a:solidFill>
              </a:rPr>
              <a:t>x</a:t>
            </a:r>
            <a:r>
              <a:rPr lang="zh-CN" altLang="en-US" sz="2400" dirty="0">
                <a:solidFill>
                  <a:srgbClr val="9933FF"/>
                </a:solidFill>
              </a:rPr>
              <a:t>的</a:t>
            </a:r>
            <a:r>
              <a:rPr lang="en-US" altLang="zh-CN" sz="2400" dirty="0">
                <a:solidFill>
                  <a:srgbClr val="9933FF"/>
                </a:solidFill>
              </a:rPr>
              <a:t>height</a:t>
            </a:r>
            <a:r>
              <a:rPr lang="zh-CN" altLang="en-US" sz="2400" dirty="0">
                <a:solidFill>
                  <a:srgbClr val="9933FF"/>
                </a:solidFill>
              </a:rPr>
              <a:t>和</a:t>
            </a:r>
            <a:r>
              <a:rPr lang="en-US" altLang="zh-CN" sz="2400" dirty="0">
                <a:solidFill>
                  <a:srgbClr val="9933FF"/>
                </a:solidFill>
              </a:rPr>
              <a:t>BF</a:t>
            </a:r>
            <a:r>
              <a:rPr lang="zh-CN" altLang="en-US" sz="2400" dirty="0">
                <a:solidFill>
                  <a:srgbClr val="9933FF"/>
                </a:solidFill>
              </a:rPr>
              <a:t>； </a:t>
            </a:r>
            <a:r>
              <a:rPr lang="en-US" altLang="zh-CN" sz="2400" dirty="0"/>
              <a:t>//</a:t>
            </a:r>
            <a:r>
              <a:rPr lang="zh-CN" altLang="en-US" sz="2400" dirty="0"/>
              <a:t>根据左右子树的</a:t>
            </a:r>
            <a:r>
              <a:rPr lang="en-US" altLang="zh-CN" sz="2400" dirty="0"/>
              <a:t>height</a:t>
            </a:r>
            <a:r>
              <a:rPr lang="en-US" altLang="zh-CN" sz="2400" dirty="0">
                <a:solidFill>
                  <a:srgbClr val="0070C0"/>
                </a:solidFill>
              </a:rPr>
              <a:t>;</a:t>
            </a:r>
          </a:p>
          <a:p>
            <a:pPr marL="0" indent="0">
              <a:buNone/>
            </a:pPr>
            <a:r>
              <a:rPr lang="en-US" altLang="zh-CN" sz="2400" dirty="0">
                <a:solidFill>
                  <a:srgbClr val="0070C0"/>
                </a:solidFill>
              </a:rPr>
              <a:t>    if (x</a:t>
            </a:r>
            <a:r>
              <a:rPr lang="en-US" altLang="zh-CN" sz="2400" dirty="0">
                <a:solidFill>
                  <a:srgbClr val="0070C0"/>
                </a:solidFill>
                <a:sym typeface="Wingdings" panose="05000000000000000000" pitchFamily="2" charset="2"/>
              </a:rPr>
              <a:t>.BF &lt;= 1 &amp;&amp; x.BF &gt;= -1) return;  </a:t>
            </a:r>
            <a:r>
              <a:rPr lang="en-US" altLang="zh-CN" sz="2400" dirty="0">
                <a:sym typeface="Wingdings" panose="05000000000000000000" pitchFamily="2" charset="2"/>
              </a:rPr>
              <a:t>// </a:t>
            </a:r>
            <a:r>
              <a:rPr lang="zh-CN" altLang="en-US" sz="2400" dirty="0">
                <a:sym typeface="Wingdings" panose="05000000000000000000" pitchFamily="2" charset="2"/>
              </a:rPr>
              <a:t>无需再平衡</a:t>
            </a:r>
            <a:endParaRPr lang="en-US" altLang="zh-CN" sz="2400" dirty="0"/>
          </a:p>
          <a:p>
            <a:pPr marL="0" indent="0">
              <a:buNone/>
            </a:pPr>
            <a:r>
              <a:rPr lang="en-US" altLang="zh-CN" sz="2400" dirty="0">
                <a:solidFill>
                  <a:srgbClr val="0070C0"/>
                </a:solidFill>
              </a:rPr>
              <a:t>    if (x</a:t>
            </a:r>
            <a:r>
              <a:rPr lang="en-US" altLang="zh-CN" sz="2400" dirty="0">
                <a:solidFill>
                  <a:srgbClr val="0070C0"/>
                </a:solidFill>
                <a:sym typeface="Wingdings" panose="05000000000000000000" pitchFamily="2" charset="2"/>
              </a:rPr>
              <a:t>.BF == 2)</a:t>
            </a:r>
          </a:p>
          <a:p>
            <a:pPr marL="0" indent="0">
              <a:buNone/>
            </a:pPr>
            <a:r>
              <a:rPr lang="en-US" altLang="zh-CN" sz="2400" dirty="0">
                <a:solidFill>
                  <a:srgbClr val="0070C0"/>
                </a:solidFill>
                <a:sym typeface="Wingdings" panose="05000000000000000000" pitchFamily="2" charset="2"/>
              </a:rPr>
              <a:t>	if (</a:t>
            </a:r>
            <a:r>
              <a:rPr lang="en-US" altLang="zh-CN" sz="2400" dirty="0" err="1">
                <a:solidFill>
                  <a:srgbClr val="0070C0"/>
                </a:solidFill>
                <a:sym typeface="Wingdings" panose="05000000000000000000" pitchFamily="2" charset="2"/>
              </a:rPr>
              <a:t>x.rchild</a:t>
            </a:r>
            <a:r>
              <a:rPr lang="en-US" altLang="zh-CN" sz="2400" dirty="0">
                <a:solidFill>
                  <a:srgbClr val="0070C0"/>
                </a:solidFill>
                <a:sym typeface="Wingdings" panose="05000000000000000000" pitchFamily="2" charset="2"/>
              </a:rPr>
              <a:t>-&gt;BF == 1) </a:t>
            </a:r>
          </a:p>
          <a:p>
            <a:pPr marL="0" indent="0">
              <a:buNone/>
            </a:pPr>
            <a:r>
              <a:rPr lang="en-US" altLang="zh-CN" sz="2400" dirty="0">
                <a:solidFill>
                  <a:srgbClr val="0070C0"/>
                </a:solidFill>
                <a:sym typeface="Wingdings" panose="05000000000000000000" pitchFamily="2" charset="2"/>
              </a:rPr>
              <a:t>                   	{</a:t>
            </a:r>
            <a:r>
              <a:rPr lang="en-US" altLang="zh-CN" sz="2400" dirty="0">
                <a:solidFill>
                  <a:srgbClr val="00B0F0"/>
                </a:solidFill>
                <a:sym typeface="Wingdings" panose="05000000000000000000" pitchFamily="2" charset="2"/>
              </a:rPr>
              <a:t>……</a:t>
            </a:r>
            <a:r>
              <a:rPr lang="en-US" altLang="zh-CN" sz="2400" dirty="0">
                <a:solidFill>
                  <a:srgbClr val="0070C0"/>
                </a:solidFill>
                <a:sym typeface="Wingdings" panose="05000000000000000000" pitchFamily="2" charset="2"/>
              </a:rPr>
              <a:t>}  </a:t>
            </a:r>
            <a:r>
              <a:rPr lang="en-US" altLang="zh-CN" sz="2400" dirty="0">
                <a:sym typeface="Wingdings" panose="05000000000000000000" pitchFamily="2" charset="2"/>
              </a:rPr>
              <a:t>// Case 1: </a:t>
            </a:r>
            <a:r>
              <a:rPr lang="en-US" altLang="zh-CN" sz="2000" dirty="0">
                <a:sym typeface="Wingdings" panose="05000000000000000000" pitchFamily="2" charset="2"/>
              </a:rPr>
              <a:t>rebalance_R_1;</a:t>
            </a:r>
          </a:p>
          <a:p>
            <a:pPr marL="0" indent="0">
              <a:buNone/>
            </a:pPr>
            <a:r>
              <a:rPr lang="en-US" altLang="zh-CN" sz="2400" dirty="0">
                <a:solidFill>
                  <a:srgbClr val="0070C0"/>
                </a:solidFill>
                <a:sym typeface="Wingdings" panose="05000000000000000000" pitchFamily="2" charset="2"/>
              </a:rPr>
              <a:t>           else 	{</a:t>
            </a:r>
            <a:r>
              <a:rPr lang="en-US" altLang="zh-CN" sz="2400" dirty="0">
                <a:solidFill>
                  <a:srgbClr val="00B0F0"/>
                </a:solidFill>
                <a:sym typeface="Wingdings" panose="05000000000000000000" pitchFamily="2" charset="2"/>
              </a:rPr>
              <a:t>……</a:t>
            </a:r>
            <a:r>
              <a:rPr lang="en-US" altLang="zh-CN" sz="2400" dirty="0">
                <a:solidFill>
                  <a:srgbClr val="0070C0"/>
                </a:solidFill>
                <a:sym typeface="Wingdings" panose="05000000000000000000" pitchFamily="2" charset="2"/>
              </a:rPr>
              <a:t>}; </a:t>
            </a:r>
            <a:r>
              <a:rPr lang="en-US" altLang="zh-CN" sz="2400" dirty="0">
                <a:sym typeface="Wingdings" panose="05000000000000000000" pitchFamily="2" charset="2"/>
              </a:rPr>
              <a:t>// Case 2: </a:t>
            </a:r>
            <a:r>
              <a:rPr lang="en-US" altLang="zh-CN" sz="1800" dirty="0">
                <a:sym typeface="Wingdings" panose="05000000000000000000" pitchFamily="2" charset="2"/>
              </a:rPr>
              <a:t>rebalance_R_2;</a:t>
            </a:r>
            <a:endParaRPr lang="en-US" altLang="zh-CN" sz="1800" dirty="0">
              <a:solidFill>
                <a:srgbClr val="0070C0"/>
              </a:solidFill>
              <a:sym typeface="Wingdings" panose="05000000000000000000" pitchFamily="2" charset="2"/>
            </a:endParaRPr>
          </a:p>
          <a:p>
            <a:pPr marL="0" indent="0">
              <a:buNone/>
            </a:pPr>
            <a:r>
              <a:rPr lang="en-US" altLang="zh-CN" sz="2400" dirty="0">
                <a:solidFill>
                  <a:srgbClr val="0070C0"/>
                </a:solidFill>
                <a:sym typeface="Wingdings" panose="05000000000000000000" pitchFamily="2" charset="2"/>
              </a:rPr>
              <a:t>    else</a:t>
            </a:r>
          </a:p>
          <a:p>
            <a:pPr marL="0" indent="0">
              <a:buNone/>
            </a:pPr>
            <a:r>
              <a:rPr lang="en-US" altLang="zh-CN" sz="2400" dirty="0">
                <a:solidFill>
                  <a:srgbClr val="0070C0"/>
                </a:solidFill>
                <a:sym typeface="Wingdings" panose="05000000000000000000" pitchFamily="2" charset="2"/>
              </a:rPr>
              <a:t>	if (</a:t>
            </a:r>
            <a:r>
              <a:rPr lang="en-US" altLang="zh-CN" sz="2400" dirty="0" err="1">
                <a:solidFill>
                  <a:srgbClr val="0070C0"/>
                </a:solidFill>
                <a:sym typeface="Wingdings" panose="05000000000000000000" pitchFamily="2" charset="2"/>
              </a:rPr>
              <a:t>x.lchild</a:t>
            </a:r>
            <a:r>
              <a:rPr lang="en-US" altLang="zh-CN" sz="2400" dirty="0">
                <a:solidFill>
                  <a:srgbClr val="0070C0"/>
                </a:solidFill>
                <a:sym typeface="Wingdings" panose="05000000000000000000" pitchFamily="2" charset="2"/>
              </a:rPr>
              <a:t>-&gt;BF == -1) </a:t>
            </a:r>
          </a:p>
          <a:p>
            <a:pPr marL="0" indent="0">
              <a:buNone/>
            </a:pPr>
            <a:r>
              <a:rPr lang="en-US" altLang="zh-CN" sz="2400" dirty="0">
                <a:solidFill>
                  <a:srgbClr val="0070C0"/>
                </a:solidFill>
                <a:sym typeface="Wingdings" panose="05000000000000000000" pitchFamily="2" charset="2"/>
              </a:rPr>
              <a:t>	        	{</a:t>
            </a:r>
            <a:r>
              <a:rPr lang="en-US" altLang="zh-CN" sz="2400" dirty="0">
                <a:solidFill>
                  <a:srgbClr val="00B0F0"/>
                </a:solidFill>
                <a:sym typeface="Wingdings" panose="05000000000000000000" pitchFamily="2" charset="2"/>
              </a:rPr>
              <a:t>……</a:t>
            </a:r>
            <a:r>
              <a:rPr lang="en-US" altLang="zh-CN" sz="2400" dirty="0">
                <a:solidFill>
                  <a:srgbClr val="0070C0"/>
                </a:solidFill>
                <a:sym typeface="Wingdings" panose="05000000000000000000" pitchFamily="2" charset="2"/>
              </a:rPr>
              <a:t>}   </a:t>
            </a:r>
            <a:r>
              <a:rPr lang="en-US" altLang="zh-CN" sz="2400" dirty="0">
                <a:sym typeface="Wingdings" panose="05000000000000000000" pitchFamily="2" charset="2"/>
              </a:rPr>
              <a:t>// Case 1: </a:t>
            </a:r>
            <a:r>
              <a:rPr lang="en-US" altLang="zh-CN" sz="2200" dirty="0">
                <a:sym typeface="Wingdings" panose="05000000000000000000" pitchFamily="2" charset="2"/>
              </a:rPr>
              <a:t>rebalance_L_1;</a:t>
            </a:r>
            <a:endParaRPr lang="en-US" altLang="zh-CN" sz="2600" dirty="0">
              <a:sym typeface="Wingdings" panose="05000000000000000000" pitchFamily="2" charset="2"/>
            </a:endParaRPr>
          </a:p>
          <a:p>
            <a:pPr marL="0" indent="0">
              <a:buNone/>
            </a:pPr>
            <a:r>
              <a:rPr lang="en-US" altLang="zh-CN" sz="2400" dirty="0">
                <a:solidFill>
                  <a:srgbClr val="0070C0"/>
                </a:solidFill>
                <a:sym typeface="Wingdings" panose="05000000000000000000" pitchFamily="2" charset="2"/>
              </a:rPr>
              <a:t>	else 	{……}; </a:t>
            </a:r>
            <a:r>
              <a:rPr lang="en-US" altLang="zh-CN" sz="2400" dirty="0">
                <a:sym typeface="Wingdings" panose="05000000000000000000" pitchFamily="2" charset="2"/>
              </a:rPr>
              <a:t>// Case 2:  </a:t>
            </a:r>
            <a:r>
              <a:rPr lang="en-US" altLang="zh-CN" sz="2000" dirty="0">
                <a:sym typeface="Wingdings" panose="05000000000000000000" pitchFamily="2" charset="2"/>
              </a:rPr>
              <a:t>rebalance_L_2;</a:t>
            </a:r>
            <a:endParaRPr lang="en-US" altLang="zh-CN" sz="2000" dirty="0">
              <a:solidFill>
                <a:srgbClr val="0070C0"/>
              </a:solidFill>
              <a:sym typeface="Wingdings" panose="05000000000000000000" pitchFamily="2" charset="2"/>
            </a:endParaRPr>
          </a:p>
          <a:p>
            <a:pPr marL="0" indent="0">
              <a:buNone/>
            </a:pPr>
            <a:r>
              <a:rPr lang="en-US" altLang="zh-CN" sz="2400" dirty="0">
                <a:solidFill>
                  <a:srgbClr val="0070C0"/>
                </a:solidFill>
                <a:sym typeface="Wingdings" panose="05000000000000000000" pitchFamily="2" charset="2"/>
              </a:rPr>
              <a:t>}</a:t>
            </a:r>
          </a:p>
        </p:txBody>
      </p:sp>
    </p:spTree>
    <p:extLst>
      <p:ext uri="{BB962C8B-B14F-4D97-AF65-F5344CB8AC3E}">
        <p14:creationId xmlns:p14="http://schemas.microsoft.com/office/powerpoint/2010/main" val="1450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blinds(horizontal)">
                                      <p:cBhvr>
                                        <p:cTn id="25" dur="500"/>
                                        <p:tgtEl>
                                          <p:spTgt spid="3">
                                            <p:txEl>
                                              <p:pRg st="9" end="9"/>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blinds(horizontal)">
                                      <p:cBhvr>
                                        <p:cTn id="28" dur="500"/>
                                        <p:tgtEl>
                                          <p:spTgt spid="3">
                                            <p:txEl>
                                              <p:pRg st="10" end="10"/>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blinds(horizontal)">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58</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en-US" altLang="zh-CN" dirty="0"/>
              <a:t>Rebalance</a:t>
            </a:r>
            <a:r>
              <a:rPr lang="zh-CN" altLang="en-US" dirty="0"/>
              <a:t>过程伪代码实现</a:t>
            </a:r>
          </a:p>
        </p:txBody>
      </p:sp>
      <p:sp>
        <p:nvSpPr>
          <p:cNvPr id="5" name="内容占位符 2">
            <a:extLst>
              <a:ext uri="{FF2B5EF4-FFF2-40B4-BE49-F238E27FC236}">
                <a16:creationId xmlns:a16="http://schemas.microsoft.com/office/drawing/2014/main" id="{2586C606-8A56-CA46-A160-F2E0BA9FD1E4}"/>
              </a:ext>
            </a:extLst>
          </p:cNvPr>
          <p:cNvSpPr txBox="1">
            <a:spLocks/>
          </p:cNvSpPr>
          <p:nvPr/>
        </p:nvSpPr>
        <p:spPr>
          <a:xfrm>
            <a:off x="479652" y="1191306"/>
            <a:ext cx="4144622" cy="4939069"/>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以下为</a:t>
            </a:r>
            <a:r>
              <a:rPr lang="en-US" altLang="zh-CN" sz="2400" dirty="0">
                <a:sym typeface="Wingdings" panose="05000000000000000000" pitchFamily="2" charset="2"/>
              </a:rPr>
              <a:t>rebalance_R_1/</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endParaRPr>
          </a:p>
          <a:p>
            <a:pPr marL="0" indent="0" fontAlgn="auto">
              <a:spcAft>
                <a:spcPts val="0"/>
              </a:spcAft>
              <a:buFont typeface="Wingdings" panose="05000000000000000000" pitchFamily="2" charset="2"/>
              <a:buNone/>
            </a:pP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node * y = </a:t>
            </a: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x.rchild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p>
          <a:p>
            <a:pPr marL="0" indent="0" fontAlgn="auto">
              <a:spcAft>
                <a:spcPts val="0"/>
              </a:spcAft>
              <a:buFont typeface="Wingdings" panose="05000000000000000000" pitchFamily="2" charset="2"/>
              <a:buNone/>
            </a:pP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x.rchild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y-&gt;</a:t>
            </a: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lchild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p>
          <a:p>
            <a:pPr marL="0" indent="0" fontAlgn="auto">
              <a:spcAft>
                <a:spcPts val="0"/>
              </a:spcAft>
              <a:buFont typeface="Wingdings" panose="05000000000000000000" pitchFamily="2" charset="2"/>
              <a:buNone/>
            </a:pP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y-&gt;</a:t>
            </a: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lchild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x;</a:t>
            </a:r>
          </a:p>
          <a:p>
            <a:pPr marL="0" indent="0" fontAlgn="auto">
              <a:spcAft>
                <a:spcPts val="0"/>
              </a:spcAft>
              <a:buFont typeface="Wingdings" panose="05000000000000000000" pitchFamily="2" charset="2"/>
              <a:buNone/>
            </a:pP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x.BF</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y-&gt;BF = 0; </a:t>
            </a:r>
            <a:r>
              <a:rPr lang="en-US" altLang="zh-CN"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 = y;</a:t>
            </a:r>
          </a:p>
          <a:p>
            <a:pPr marL="0" indent="0" fontAlgn="auto">
              <a:spcAft>
                <a:spcPts val="0"/>
              </a:spcAft>
              <a:buFont typeface="Wingdings" panose="05000000000000000000" pitchFamily="2" charset="2"/>
              <a:buNone/>
            </a:pPr>
            <a:endPar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endParaRPr>
          </a:p>
          <a:p>
            <a:pPr marL="0" indent="0" fontAlgn="auto">
              <a:spcAft>
                <a:spcPts val="0"/>
              </a:spcAft>
              <a:buNone/>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以下为</a:t>
            </a:r>
            <a:r>
              <a:rPr lang="en-US" altLang="zh-CN" sz="2400" dirty="0">
                <a:sym typeface="Wingdings" panose="05000000000000000000" pitchFamily="2" charset="2"/>
              </a:rPr>
              <a:t>rebalance_L_1/ </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node * y = </a:t>
            </a: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x.lchild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p>
          <a:p>
            <a:pPr marL="0" indent="0" fontAlgn="auto">
              <a:spcAft>
                <a:spcPts val="0"/>
              </a:spcAft>
              <a:buFont typeface="Wingdings" panose="05000000000000000000" pitchFamily="2" charset="2"/>
              <a:buNone/>
            </a:pP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x.lchild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y-&gt;</a:t>
            </a: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rchild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a:t>
            </a:r>
          </a:p>
          <a:p>
            <a:pPr marL="0" indent="0" fontAlgn="auto">
              <a:spcAft>
                <a:spcPts val="0"/>
              </a:spcAft>
              <a:buFont typeface="Wingdings" panose="05000000000000000000" pitchFamily="2" charset="2"/>
              <a:buNone/>
            </a:pP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y-&gt;</a:t>
            </a: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rchild</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x;</a:t>
            </a:r>
          </a:p>
          <a:p>
            <a:pPr marL="0" indent="0" fontAlgn="auto">
              <a:spcAft>
                <a:spcPts val="0"/>
              </a:spcAft>
              <a:buFont typeface="Wingdings" panose="05000000000000000000" pitchFamily="2" charset="2"/>
              <a:buNone/>
            </a:pPr>
            <a:r>
              <a:rPr lang="en-US" altLang="zh-CN" sz="2400" dirty="0" err="1">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x.BF</a:t>
            </a:r>
            <a:r>
              <a:rPr lang="en-US" altLang="zh-CN" sz="2400" dirty="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 = y-&gt;BF = 0; </a:t>
            </a:r>
            <a:r>
              <a:rPr lang="en-US" altLang="zh-CN"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x = y;</a:t>
            </a:r>
          </a:p>
          <a:p>
            <a:pPr marL="0" indent="0" fontAlgn="auto">
              <a:spcAft>
                <a:spcPts val="0"/>
              </a:spcAft>
              <a:buFont typeface="Wingdings" panose="05000000000000000000" pitchFamily="2" charset="2"/>
              <a:buNone/>
            </a:pPr>
            <a:endParaRPr lang="zh-CN" altLang="en-US" sz="2400" dirty="0">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6" name="组合 5">
            <a:extLst>
              <a:ext uri="{FF2B5EF4-FFF2-40B4-BE49-F238E27FC236}">
                <a16:creationId xmlns:a16="http://schemas.microsoft.com/office/drawing/2014/main" id="{4EE3AB2C-E474-934F-9E0C-2F5B5731F2A2}"/>
              </a:ext>
            </a:extLst>
          </p:cNvPr>
          <p:cNvGrpSpPr/>
          <p:nvPr/>
        </p:nvGrpSpPr>
        <p:grpSpPr>
          <a:xfrm>
            <a:off x="4479258" y="1345442"/>
            <a:ext cx="1638383" cy="2345321"/>
            <a:chOff x="1120953" y="2080156"/>
            <a:chExt cx="2365983" cy="3529884"/>
          </a:xfrm>
        </p:grpSpPr>
        <p:sp>
          <p:nvSpPr>
            <p:cNvPr id="7" name="椭圆 6">
              <a:extLst>
                <a:ext uri="{FF2B5EF4-FFF2-40B4-BE49-F238E27FC236}">
                  <a16:creationId xmlns:a16="http://schemas.microsoft.com/office/drawing/2014/main" id="{702741A6-3465-AE4A-9091-9690BD1A9F63}"/>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等腰三角形 5">
              <a:extLst>
                <a:ext uri="{FF2B5EF4-FFF2-40B4-BE49-F238E27FC236}">
                  <a16:creationId xmlns:a16="http://schemas.microsoft.com/office/drawing/2014/main" id="{5C30FC13-474F-184F-83A6-A63F0307C751}"/>
                </a:ext>
              </a:extLst>
            </p:cNvPr>
            <p:cNvSpPr/>
            <p:nvPr/>
          </p:nvSpPr>
          <p:spPr bwMode="auto">
            <a:xfrm>
              <a:off x="1120953" y="2962128"/>
              <a:ext cx="521583" cy="120275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998E775A-63F4-2B47-BD5E-A52FCFB10872}"/>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等腰三角形 7">
              <a:extLst>
                <a:ext uri="{FF2B5EF4-FFF2-40B4-BE49-F238E27FC236}">
                  <a16:creationId xmlns:a16="http://schemas.microsoft.com/office/drawing/2014/main" id="{CC6C0250-9C9F-F54F-A76C-98A73A817698}"/>
                </a:ext>
              </a:extLst>
            </p:cNvPr>
            <p:cNvSpPr/>
            <p:nvPr/>
          </p:nvSpPr>
          <p:spPr bwMode="auto">
            <a:xfrm>
              <a:off x="2137981" y="3624116"/>
              <a:ext cx="521583" cy="1202757"/>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等腰三角形 8">
              <a:extLst>
                <a:ext uri="{FF2B5EF4-FFF2-40B4-BE49-F238E27FC236}">
                  <a16:creationId xmlns:a16="http://schemas.microsoft.com/office/drawing/2014/main" id="{D9DAF812-09EA-234E-9FE3-791394FEF07B}"/>
                </a:ext>
              </a:extLst>
            </p:cNvPr>
            <p:cNvSpPr/>
            <p:nvPr/>
          </p:nvSpPr>
          <p:spPr bwMode="auto">
            <a:xfrm>
              <a:off x="2965353" y="3624116"/>
              <a:ext cx="521583" cy="1202757"/>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椭圆 11">
              <a:extLst>
                <a:ext uri="{FF2B5EF4-FFF2-40B4-BE49-F238E27FC236}">
                  <a16:creationId xmlns:a16="http://schemas.microsoft.com/office/drawing/2014/main" id="{87FB3D9D-B992-B748-BB70-2A67DB3CFC71}"/>
                </a:ext>
              </a:extLst>
            </p:cNvPr>
            <p:cNvSpPr/>
            <p:nvPr/>
          </p:nvSpPr>
          <p:spPr bwMode="auto">
            <a:xfrm>
              <a:off x="2931724" y="5075476"/>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3" name="直接连接符 10">
              <a:extLst>
                <a:ext uri="{FF2B5EF4-FFF2-40B4-BE49-F238E27FC236}">
                  <a16:creationId xmlns:a16="http://schemas.microsoft.com/office/drawing/2014/main" id="{92B61FBD-5173-CE4E-9875-3B797C1F80BC}"/>
                </a:ext>
              </a:extLst>
            </p:cNvPr>
            <p:cNvCxnSpPr>
              <a:stCxn id="12" idx="0"/>
              <a:endCxn id="11" idx="3"/>
            </p:cNvCxnSpPr>
            <p:nvPr/>
          </p:nvCxnSpPr>
          <p:spPr bwMode="auto">
            <a:xfrm flipV="1">
              <a:off x="3189189" y="4826873"/>
              <a:ext cx="36956" cy="248604"/>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1">
              <a:extLst>
                <a:ext uri="{FF2B5EF4-FFF2-40B4-BE49-F238E27FC236}">
                  <a16:creationId xmlns:a16="http://schemas.microsoft.com/office/drawing/2014/main" id="{1EFD119A-492A-914E-856B-8D6970FB77EE}"/>
                </a:ext>
              </a:extLst>
            </p:cNvPr>
            <p:cNvCxnSpPr>
              <a:stCxn id="8" idx="0"/>
              <a:endCxn id="7" idx="3"/>
            </p:cNvCxnSpPr>
            <p:nvPr/>
          </p:nvCxnSpPr>
          <p:spPr bwMode="auto">
            <a:xfrm flipV="1">
              <a:off x="1381745" y="2536435"/>
              <a:ext cx="456326" cy="4256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2">
              <a:extLst>
                <a:ext uri="{FF2B5EF4-FFF2-40B4-BE49-F238E27FC236}">
                  <a16:creationId xmlns:a16="http://schemas.microsoft.com/office/drawing/2014/main" id="{774EADF9-E4AF-2A41-8C2F-03CDF3F4768E}"/>
                </a:ext>
              </a:extLst>
            </p:cNvPr>
            <p:cNvCxnSpPr>
              <a:stCxn id="9" idx="0"/>
              <a:endCxn id="7"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3">
              <a:extLst>
                <a:ext uri="{FF2B5EF4-FFF2-40B4-BE49-F238E27FC236}">
                  <a16:creationId xmlns:a16="http://schemas.microsoft.com/office/drawing/2014/main" id="{113AB063-7106-C24F-8F43-EBAB199797C4}"/>
                </a:ext>
              </a:extLst>
            </p:cNvPr>
            <p:cNvCxnSpPr>
              <a:stCxn id="9" idx="3"/>
              <a:endCxn id="10" idx="0"/>
            </p:cNvCxnSpPr>
            <p:nvPr/>
          </p:nvCxnSpPr>
          <p:spPr bwMode="auto">
            <a:xfrm flipH="1">
              <a:off x="2398773" y="3256953"/>
              <a:ext cx="188196" cy="36716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4">
              <a:extLst>
                <a:ext uri="{FF2B5EF4-FFF2-40B4-BE49-F238E27FC236}">
                  <a16:creationId xmlns:a16="http://schemas.microsoft.com/office/drawing/2014/main" id="{696DD884-4C69-484F-BAE4-B5FD39350C24}"/>
                </a:ext>
              </a:extLst>
            </p:cNvPr>
            <p:cNvCxnSpPr>
              <a:stCxn id="9" idx="5"/>
              <a:endCxn id="11" idx="0"/>
            </p:cNvCxnSpPr>
            <p:nvPr/>
          </p:nvCxnSpPr>
          <p:spPr bwMode="auto">
            <a:xfrm>
              <a:off x="2951081" y="3256953"/>
              <a:ext cx="275064" cy="36716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8" name="组合 17">
            <a:extLst>
              <a:ext uri="{FF2B5EF4-FFF2-40B4-BE49-F238E27FC236}">
                <a16:creationId xmlns:a16="http://schemas.microsoft.com/office/drawing/2014/main" id="{7EED9A2C-FBC5-4045-8E9D-C6F0C7596E67}"/>
              </a:ext>
            </a:extLst>
          </p:cNvPr>
          <p:cNvGrpSpPr/>
          <p:nvPr/>
        </p:nvGrpSpPr>
        <p:grpSpPr>
          <a:xfrm>
            <a:off x="7162902" y="1345442"/>
            <a:ext cx="1630896" cy="1848897"/>
            <a:chOff x="6280281" y="2158441"/>
            <a:chExt cx="2355171" cy="2782728"/>
          </a:xfrm>
        </p:grpSpPr>
        <p:sp>
          <p:nvSpPr>
            <p:cNvPr id="19" name="等腰三角形 16">
              <a:extLst>
                <a:ext uri="{FF2B5EF4-FFF2-40B4-BE49-F238E27FC236}">
                  <a16:creationId xmlns:a16="http://schemas.microsoft.com/office/drawing/2014/main" id="{8D486483-D806-B843-9C4B-32BEF6E437B6}"/>
                </a:ext>
              </a:extLst>
            </p:cNvPr>
            <p:cNvSpPr/>
            <p:nvPr/>
          </p:nvSpPr>
          <p:spPr bwMode="auto">
            <a:xfrm>
              <a:off x="6280281" y="3659958"/>
              <a:ext cx="521583" cy="1202756"/>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等腰三角形 17">
              <a:extLst>
                <a:ext uri="{FF2B5EF4-FFF2-40B4-BE49-F238E27FC236}">
                  <a16:creationId xmlns:a16="http://schemas.microsoft.com/office/drawing/2014/main" id="{1A91C5D9-A507-274D-BF42-78D10B4D2F5E}"/>
                </a:ext>
              </a:extLst>
            </p:cNvPr>
            <p:cNvSpPr/>
            <p:nvPr/>
          </p:nvSpPr>
          <p:spPr bwMode="auto">
            <a:xfrm>
              <a:off x="7128259" y="3659958"/>
              <a:ext cx="521583" cy="1202756"/>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 name="等腰三角形 18">
              <a:extLst>
                <a:ext uri="{FF2B5EF4-FFF2-40B4-BE49-F238E27FC236}">
                  <a16:creationId xmlns:a16="http://schemas.microsoft.com/office/drawing/2014/main" id="{B4DBC7DD-A830-9043-A168-3431F9BE00BB}"/>
                </a:ext>
              </a:extLst>
            </p:cNvPr>
            <p:cNvSpPr/>
            <p:nvPr/>
          </p:nvSpPr>
          <p:spPr bwMode="auto">
            <a:xfrm>
              <a:off x="8113869" y="2914309"/>
              <a:ext cx="521583" cy="1202756"/>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 name="椭圆 21">
              <a:extLst>
                <a:ext uri="{FF2B5EF4-FFF2-40B4-BE49-F238E27FC236}">
                  <a16:creationId xmlns:a16="http://schemas.microsoft.com/office/drawing/2014/main" id="{15122743-7580-F74B-BF2A-A710C289F5DE}"/>
                </a:ext>
              </a:extLst>
            </p:cNvPr>
            <p:cNvSpPr/>
            <p:nvPr/>
          </p:nvSpPr>
          <p:spPr bwMode="auto">
            <a:xfrm>
              <a:off x="8079733" y="4406605"/>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3" name="直接连接符 20">
              <a:extLst>
                <a:ext uri="{FF2B5EF4-FFF2-40B4-BE49-F238E27FC236}">
                  <a16:creationId xmlns:a16="http://schemas.microsoft.com/office/drawing/2014/main" id="{6FA580D9-0BF4-724E-9168-048BE3FD7CF6}"/>
                </a:ext>
              </a:extLst>
            </p:cNvPr>
            <p:cNvCxnSpPr>
              <a:stCxn id="22" idx="0"/>
              <a:endCxn id="21" idx="3"/>
            </p:cNvCxnSpPr>
            <p:nvPr/>
          </p:nvCxnSpPr>
          <p:spPr bwMode="auto">
            <a:xfrm flipV="1">
              <a:off x="8337198" y="4117065"/>
              <a:ext cx="37463" cy="289540"/>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椭圆 23">
              <a:extLst>
                <a:ext uri="{FF2B5EF4-FFF2-40B4-BE49-F238E27FC236}">
                  <a16:creationId xmlns:a16="http://schemas.microsoft.com/office/drawing/2014/main" id="{30DF87A0-B88A-3743-A16C-A0AE798034C8}"/>
                </a:ext>
              </a:extLst>
            </p:cNvPr>
            <p:cNvSpPr/>
            <p:nvPr/>
          </p:nvSpPr>
          <p:spPr bwMode="auto">
            <a:xfrm>
              <a:off x="7352095"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5" name="椭圆 24">
              <a:extLst>
                <a:ext uri="{FF2B5EF4-FFF2-40B4-BE49-F238E27FC236}">
                  <a16:creationId xmlns:a16="http://schemas.microsoft.com/office/drawing/2014/main" id="{D6F4A299-8B58-1A4E-AFE9-20535CFE96E9}"/>
                </a:ext>
              </a:extLst>
            </p:cNvPr>
            <p:cNvSpPr/>
            <p:nvPr/>
          </p:nvSpPr>
          <p:spPr bwMode="auto">
            <a:xfrm>
              <a:off x="6664629"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6" name="直接连接符 23">
              <a:extLst>
                <a:ext uri="{FF2B5EF4-FFF2-40B4-BE49-F238E27FC236}">
                  <a16:creationId xmlns:a16="http://schemas.microsoft.com/office/drawing/2014/main" id="{A20B67A5-90D7-844A-AE36-34F7AB1F0C6A}"/>
                </a:ext>
              </a:extLst>
            </p:cNvPr>
            <p:cNvCxnSpPr>
              <a:stCxn id="19" idx="0"/>
              <a:endCxn id="25" idx="3"/>
            </p:cNvCxnSpPr>
            <p:nvPr/>
          </p:nvCxnSpPr>
          <p:spPr bwMode="auto">
            <a:xfrm flipV="1">
              <a:off x="6541073" y="3283483"/>
              <a:ext cx="198965" cy="37647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24">
              <a:extLst>
                <a:ext uri="{FF2B5EF4-FFF2-40B4-BE49-F238E27FC236}">
                  <a16:creationId xmlns:a16="http://schemas.microsoft.com/office/drawing/2014/main" id="{DB96F33E-3778-8A46-AD6B-7DE520AAEA73}"/>
                </a:ext>
              </a:extLst>
            </p:cNvPr>
            <p:cNvCxnSpPr>
              <a:stCxn id="20" idx="0"/>
              <a:endCxn id="25" idx="5"/>
            </p:cNvCxnSpPr>
            <p:nvPr/>
          </p:nvCxnSpPr>
          <p:spPr bwMode="auto">
            <a:xfrm flipH="1" flipV="1">
              <a:off x="7104149" y="3283483"/>
              <a:ext cx="284901" cy="37647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5">
              <a:extLst>
                <a:ext uri="{FF2B5EF4-FFF2-40B4-BE49-F238E27FC236}">
                  <a16:creationId xmlns:a16="http://schemas.microsoft.com/office/drawing/2014/main" id="{5CED5792-C1E2-3240-BA61-A07B469A2AFE}"/>
                </a:ext>
              </a:extLst>
            </p:cNvPr>
            <p:cNvCxnSpPr>
              <a:stCxn id="24" idx="3"/>
              <a:endCxn id="25" idx="0"/>
            </p:cNvCxnSpPr>
            <p:nvPr/>
          </p:nvCxnSpPr>
          <p:spPr bwMode="auto">
            <a:xfrm flipH="1">
              <a:off x="6922094"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26">
              <a:extLst>
                <a:ext uri="{FF2B5EF4-FFF2-40B4-BE49-F238E27FC236}">
                  <a16:creationId xmlns:a16="http://schemas.microsoft.com/office/drawing/2014/main" id="{118CD8FB-E25B-FA41-871E-1CC88CA28990}"/>
                </a:ext>
              </a:extLst>
            </p:cNvPr>
            <p:cNvCxnSpPr>
              <a:stCxn id="21" idx="0"/>
              <a:endCxn id="24" idx="5"/>
            </p:cNvCxnSpPr>
            <p:nvPr/>
          </p:nvCxnSpPr>
          <p:spPr bwMode="auto">
            <a:xfrm flipH="1" flipV="1">
              <a:off x="7791616" y="2614719"/>
              <a:ext cx="583045" cy="29959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0" name="箭头: 右 27">
            <a:extLst>
              <a:ext uri="{FF2B5EF4-FFF2-40B4-BE49-F238E27FC236}">
                <a16:creationId xmlns:a16="http://schemas.microsoft.com/office/drawing/2014/main" id="{BA5BF496-9824-4B42-94A0-7B4DB91444B2}"/>
              </a:ext>
            </a:extLst>
          </p:cNvPr>
          <p:cNvSpPr/>
          <p:nvPr/>
        </p:nvSpPr>
        <p:spPr bwMode="auto">
          <a:xfrm>
            <a:off x="6328483" y="1974589"/>
            <a:ext cx="572399" cy="799134"/>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31" name="组合 30">
            <a:extLst>
              <a:ext uri="{FF2B5EF4-FFF2-40B4-BE49-F238E27FC236}">
                <a16:creationId xmlns:a16="http://schemas.microsoft.com/office/drawing/2014/main" id="{9C3E13A6-9F6C-6E44-9F2D-B40E74CDB65C}"/>
              </a:ext>
            </a:extLst>
          </p:cNvPr>
          <p:cNvGrpSpPr/>
          <p:nvPr/>
        </p:nvGrpSpPr>
        <p:grpSpPr>
          <a:xfrm flipH="1">
            <a:off x="4438807" y="4140229"/>
            <a:ext cx="1716062" cy="2345321"/>
            <a:chOff x="1067985" y="2080156"/>
            <a:chExt cx="2378669" cy="3529884"/>
          </a:xfrm>
        </p:grpSpPr>
        <p:sp>
          <p:nvSpPr>
            <p:cNvPr id="32" name="椭圆 31">
              <a:extLst>
                <a:ext uri="{FF2B5EF4-FFF2-40B4-BE49-F238E27FC236}">
                  <a16:creationId xmlns:a16="http://schemas.microsoft.com/office/drawing/2014/main" id="{D320F7C5-9E94-AB4E-8064-888BE055C531}"/>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3" name="等腰三角形 30">
              <a:extLst>
                <a:ext uri="{FF2B5EF4-FFF2-40B4-BE49-F238E27FC236}">
                  <a16:creationId xmlns:a16="http://schemas.microsoft.com/office/drawing/2014/main" id="{606CE30B-67E4-424B-89DB-94B8A0A151B5}"/>
                </a:ext>
              </a:extLst>
            </p:cNvPr>
            <p:cNvSpPr/>
            <p:nvPr/>
          </p:nvSpPr>
          <p:spPr bwMode="auto">
            <a:xfrm>
              <a:off x="1067985" y="2962128"/>
              <a:ext cx="500643" cy="120275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4" name="椭圆 33">
              <a:extLst>
                <a:ext uri="{FF2B5EF4-FFF2-40B4-BE49-F238E27FC236}">
                  <a16:creationId xmlns:a16="http://schemas.microsoft.com/office/drawing/2014/main" id="{037107AF-885B-5F40-B35D-0B14618C4A36}"/>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5" name="等腰三角形 32">
              <a:extLst>
                <a:ext uri="{FF2B5EF4-FFF2-40B4-BE49-F238E27FC236}">
                  <a16:creationId xmlns:a16="http://schemas.microsoft.com/office/drawing/2014/main" id="{285C4FFB-12F5-B745-A3E4-135943C66739}"/>
                </a:ext>
              </a:extLst>
            </p:cNvPr>
            <p:cNvSpPr/>
            <p:nvPr/>
          </p:nvSpPr>
          <p:spPr bwMode="auto">
            <a:xfrm>
              <a:off x="2085012" y="3624116"/>
              <a:ext cx="500643" cy="1202757"/>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6" name="等腰三角形 33">
              <a:extLst>
                <a:ext uri="{FF2B5EF4-FFF2-40B4-BE49-F238E27FC236}">
                  <a16:creationId xmlns:a16="http://schemas.microsoft.com/office/drawing/2014/main" id="{330EEDEF-E2E9-1F47-914D-380F6C81ECF8}"/>
                </a:ext>
              </a:extLst>
            </p:cNvPr>
            <p:cNvSpPr/>
            <p:nvPr/>
          </p:nvSpPr>
          <p:spPr bwMode="auto">
            <a:xfrm>
              <a:off x="2912383" y="3624116"/>
              <a:ext cx="500643" cy="1202757"/>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7" name="椭圆 36">
              <a:extLst>
                <a:ext uri="{FF2B5EF4-FFF2-40B4-BE49-F238E27FC236}">
                  <a16:creationId xmlns:a16="http://schemas.microsoft.com/office/drawing/2014/main" id="{87E2EB35-12E8-9340-9045-22230FC64D4C}"/>
                </a:ext>
              </a:extLst>
            </p:cNvPr>
            <p:cNvSpPr/>
            <p:nvPr/>
          </p:nvSpPr>
          <p:spPr bwMode="auto">
            <a:xfrm>
              <a:off x="2931724" y="5075476"/>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8" name="直接连接符 35">
              <a:extLst>
                <a:ext uri="{FF2B5EF4-FFF2-40B4-BE49-F238E27FC236}">
                  <a16:creationId xmlns:a16="http://schemas.microsoft.com/office/drawing/2014/main" id="{4ADF6981-B6C7-C545-920F-0E36892A9CA2}"/>
                </a:ext>
              </a:extLst>
            </p:cNvPr>
            <p:cNvCxnSpPr>
              <a:stCxn id="37" idx="0"/>
              <a:endCxn id="36" idx="3"/>
            </p:cNvCxnSpPr>
            <p:nvPr/>
          </p:nvCxnSpPr>
          <p:spPr bwMode="auto">
            <a:xfrm flipV="1">
              <a:off x="3162704" y="4826873"/>
              <a:ext cx="26485" cy="248604"/>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6">
              <a:extLst>
                <a:ext uri="{FF2B5EF4-FFF2-40B4-BE49-F238E27FC236}">
                  <a16:creationId xmlns:a16="http://schemas.microsoft.com/office/drawing/2014/main" id="{05E29C58-EFB5-6D48-9072-1EA76A4881A1}"/>
                </a:ext>
              </a:extLst>
            </p:cNvPr>
            <p:cNvCxnSpPr>
              <a:stCxn id="33" idx="0"/>
              <a:endCxn id="32" idx="3"/>
            </p:cNvCxnSpPr>
            <p:nvPr/>
          </p:nvCxnSpPr>
          <p:spPr bwMode="auto">
            <a:xfrm flipV="1">
              <a:off x="1318307" y="2536435"/>
              <a:ext cx="519763" cy="4256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7">
              <a:extLst>
                <a:ext uri="{FF2B5EF4-FFF2-40B4-BE49-F238E27FC236}">
                  <a16:creationId xmlns:a16="http://schemas.microsoft.com/office/drawing/2014/main" id="{3806B287-9B80-F248-939F-0CE19C4E6FFB}"/>
                </a:ext>
              </a:extLst>
            </p:cNvPr>
            <p:cNvCxnSpPr>
              <a:stCxn id="34" idx="0"/>
              <a:endCxn id="32"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38">
              <a:extLst>
                <a:ext uri="{FF2B5EF4-FFF2-40B4-BE49-F238E27FC236}">
                  <a16:creationId xmlns:a16="http://schemas.microsoft.com/office/drawing/2014/main" id="{E945A876-079D-8749-AB92-3C15333CC447}"/>
                </a:ext>
              </a:extLst>
            </p:cNvPr>
            <p:cNvCxnSpPr>
              <a:stCxn id="34" idx="3"/>
              <a:endCxn id="35" idx="0"/>
            </p:cNvCxnSpPr>
            <p:nvPr/>
          </p:nvCxnSpPr>
          <p:spPr bwMode="auto">
            <a:xfrm flipH="1">
              <a:off x="2335335" y="3256953"/>
              <a:ext cx="251635" cy="36716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39">
              <a:extLst>
                <a:ext uri="{FF2B5EF4-FFF2-40B4-BE49-F238E27FC236}">
                  <a16:creationId xmlns:a16="http://schemas.microsoft.com/office/drawing/2014/main" id="{FE6CFC52-F3A4-5D45-84B2-CE9C0B022E81}"/>
                </a:ext>
              </a:extLst>
            </p:cNvPr>
            <p:cNvCxnSpPr>
              <a:stCxn id="34" idx="5"/>
              <a:endCxn id="36" idx="0"/>
            </p:cNvCxnSpPr>
            <p:nvPr/>
          </p:nvCxnSpPr>
          <p:spPr bwMode="auto">
            <a:xfrm>
              <a:off x="2951081" y="3256953"/>
              <a:ext cx="211623" cy="36716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3" name="组合 42">
            <a:extLst>
              <a:ext uri="{FF2B5EF4-FFF2-40B4-BE49-F238E27FC236}">
                <a16:creationId xmlns:a16="http://schemas.microsoft.com/office/drawing/2014/main" id="{CF4AC3D8-E905-DC47-8819-403BEB926B52}"/>
              </a:ext>
            </a:extLst>
          </p:cNvPr>
          <p:cNvGrpSpPr/>
          <p:nvPr/>
        </p:nvGrpSpPr>
        <p:grpSpPr>
          <a:xfrm flipH="1">
            <a:off x="7022583" y="4211289"/>
            <a:ext cx="1784815" cy="1848897"/>
            <a:chOff x="6254363" y="2158441"/>
            <a:chExt cx="2340300" cy="2782728"/>
          </a:xfrm>
        </p:grpSpPr>
        <p:sp>
          <p:nvSpPr>
            <p:cNvPr id="44" name="等腰三角形 41">
              <a:extLst>
                <a:ext uri="{FF2B5EF4-FFF2-40B4-BE49-F238E27FC236}">
                  <a16:creationId xmlns:a16="http://schemas.microsoft.com/office/drawing/2014/main" id="{7DA4BE0D-EA03-4E43-A7F5-B490E71A92F2}"/>
                </a:ext>
              </a:extLst>
            </p:cNvPr>
            <p:cNvSpPr/>
            <p:nvPr/>
          </p:nvSpPr>
          <p:spPr bwMode="auto">
            <a:xfrm>
              <a:off x="6254363" y="3659958"/>
              <a:ext cx="473593" cy="1202756"/>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5" name="等腰三角形 42">
              <a:extLst>
                <a:ext uri="{FF2B5EF4-FFF2-40B4-BE49-F238E27FC236}">
                  <a16:creationId xmlns:a16="http://schemas.microsoft.com/office/drawing/2014/main" id="{D12AA513-AC9D-F340-8269-8D6237F7D814}"/>
                </a:ext>
              </a:extLst>
            </p:cNvPr>
            <p:cNvSpPr/>
            <p:nvPr/>
          </p:nvSpPr>
          <p:spPr bwMode="auto">
            <a:xfrm>
              <a:off x="7102340" y="3659958"/>
              <a:ext cx="473593" cy="1202756"/>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6" name="等腰三角形 43">
              <a:extLst>
                <a:ext uri="{FF2B5EF4-FFF2-40B4-BE49-F238E27FC236}">
                  <a16:creationId xmlns:a16="http://schemas.microsoft.com/office/drawing/2014/main" id="{38917B9F-C1EA-8742-A07D-1252285F3D5A}"/>
                </a:ext>
              </a:extLst>
            </p:cNvPr>
            <p:cNvSpPr/>
            <p:nvPr/>
          </p:nvSpPr>
          <p:spPr bwMode="auto">
            <a:xfrm>
              <a:off x="8087951" y="2914309"/>
              <a:ext cx="473593" cy="1202756"/>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7" name="椭圆 46">
              <a:extLst>
                <a:ext uri="{FF2B5EF4-FFF2-40B4-BE49-F238E27FC236}">
                  <a16:creationId xmlns:a16="http://schemas.microsoft.com/office/drawing/2014/main" id="{576AE026-E67E-5549-B90D-5AE75431CFB0}"/>
                </a:ext>
              </a:extLst>
            </p:cNvPr>
            <p:cNvSpPr/>
            <p:nvPr/>
          </p:nvSpPr>
          <p:spPr bwMode="auto">
            <a:xfrm>
              <a:off x="8079733" y="4406605"/>
              <a:ext cx="514930" cy="534564"/>
            </a:xfrm>
            <a:prstGeom prst="ellipse">
              <a:avLst/>
            </a:prstGeom>
            <a:noFill/>
            <a:ln w="38100" cap="flat" cmpd="sng" algn="ctr">
              <a:solidFill>
                <a:srgbClr val="00B0F0"/>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48" name="直接连接符 45">
              <a:extLst>
                <a:ext uri="{FF2B5EF4-FFF2-40B4-BE49-F238E27FC236}">
                  <a16:creationId xmlns:a16="http://schemas.microsoft.com/office/drawing/2014/main" id="{14FDC24B-D04B-FD4A-B850-4F48CB62BC5D}"/>
                </a:ext>
              </a:extLst>
            </p:cNvPr>
            <p:cNvCxnSpPr>
              <a:stCxn id="47" idx="0"/>
              <a:endCxn id="46" idx="3"/>
            </p:cNvCxnSpPr>
            <p:nvPr/>
          </p:nvCxnSpPr>
          <p:spPr bwMode="auto">
            <a:xfrm flipV="1">
              <a:off x="8324748" y="4117065"/>
              <a:ext cx="12450" cy="289540"/>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椭圆 48">
              <a:extLst>
                <a:ext uri="{FF2B5EF4-FFF2-40B4-BE49-F238E27FC236}">
                  <a16:creationId xmlns:a16="http://schemas.microsoft.com/office/drawing/2014/main" id="{06BE0D98-7F4F-F74C-881E-F382C30CF0CA}"/>
                </a:ext>
              </a:extLst>
            </p:cNvPr>
            <p:cNvSpPr/>
            <p:nvPr/>
          </p:nvSpPr>
          <p:spPr bwMode="auto">
            <a:xfrm>
              <a:off x="7352095" y="215844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0" name="椭圆 49">
              <a:extLst>
                <a:ext uri="{FF2B5EF4-FFF2-40B4-BE49-F238E27FC236}">
                  <a16:creationId xmlns:a16="http://schemas.microsoft.com/office/drawing/2014/main" id="{4D30F197-51F5-B741-91AE-F4E3DE616E79}"/>
                </a:ext>
              </a:extLst>
            </p:cNvPr>
            <p:cNvSpPr/>
            <p:nvPr/>
          </p:nvSpPr>
          <p:spPr bwMode="auto">
            <a:xfrm>
              <a:off x="6664629" y="282720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51" name="直接连接符 48">
              <a:extLst>
                <a:ext uri="{FF2B5EF4-FFF2-40B4-BE49-F238E27FC236}">
                  <a16:creationId xmlns:a16="http://schemas.microsoft.com/office/drawing/2014/main" id="{7B892C60-C729-F04E-A1B6-BDE0BB092D2E}"/>
                </a:ext>
              </a:extLst>
            </p:cNvPr>
            <p:cNvCxnSpPr>
              <a:stCxn id="44" idx="0"/>
              <a:endCxn id="50" idx="3"/>
            </p:cNvCxnSpPr>
            <p:nvPr/>
          </p:nvCxnSpPr>
          <p:spPr bwMode="auto">
            <a:xfrm flipV="1">
              <a:off x="6491160" y="3283483"/>
              <a:ext cx="248879" cy="37647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49">
              <a:extLst>
                <a:ext uri="{FF2B5EF4-FFF2-40B4-BE49-F238E27FC236}">
                  <a16:creationId xmlns:a16="http://schemas.microsoft.com/office/drawing/2014/main" id="{3A7AEBA6-E936-AD4F-A67E-13AA723A23A6}"/>
                </a:ext>
              </a:extLst>
            </p:cNvPr>
            <p:cNvCxnSpPr>
              <a:stCxn id="45" idx="0"/>
              <a:endCxn id="50" idx="5"/>
            </p:cNvCxnSpPr>
            <p:nvPr/>
          </p:nvCxnSpPr>
          <p:spPr bwMode="auto">
            <a:xfrm flipH="1" flipV="1">
              <a:off x="7104149" y="3283483"/>
              <a:ext cx="234988" cy="37647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0">
              <a:extLst>
                <a:ext uri="{FF2B5EF4-FFF2-40B4-BE49-F238E27FC236}">
                  <a16:creationId xmlns:a16="http://schemas.microsoft.com/office/drawing/2014/main" id="{3134DAC7-A629-A643-9C96-ACFD4BE12F15}"/>
                </a:ext>
              </a:extLst>
            </p:cNvPr>
            <p:cNvCxnSpPr>
              <a:stCxn id="49" idx="3"/>
              <a:endCxn id="50" idx="0"/>
            </p:cNvCxnSpPr>
            <p:nvPr/>
          </p:nvCxnSpPr>
          <p:spPr bwMode="auto">
            <a:xfrm flipH="1">
              <a:off x="6922094" y="2614720"/>
              <a:ext cx="505411" cy="2124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1">
              <a:extLst>
                <a:ext uri="{FF2B5EF4-FFF2-40B4-BE49-F238E27FC236}">
                  <a16:creationId xmlns:a16="http://schemas.microsoft.com/office/drawing/2014/main" id="{6E31C49B-1768-E84C-AE93-D80F9D51CA11}"/>
                </a:ext>
              </a:extLst>
            </p:cNvPr>
            <p:cNvCxnSpPr>
              <a:stCxn id="46" idx="0"/>
              <a:endCxn id="49" idx="5"/>
            </p:cNvCxnSpPr>
            <p:nvPr/>
          </p:nvCxnSpPr>
          <p:spPr bwMode="auto">
            <a:xfrm flipH="1" flipV="1">
              <a:off x="7791614" y="2614719"/>
              <a:ext cx="533134" cy="29959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5" name="箭头: 右 52">
            <a:extLst>
              <a:ext uri="{FF2B5EF4-FFF2-40B4-BE49-F238E27FC236}">
                <a16:creationId xmlns:a16="http://schemas.microsoft.com/office/drawing/2014/main" id="{8B1D3CB9-E129-6049-9FA4-AF3059B91100}"/>
              </a:ext>
            </a:extLst>
          </p:cNvPr>
          <p:cNvSpPr/>
          <p:nvPr/>
        </p:nvSpPr>
        <p:spPr bwMode="auto">
          <a:xfrm>
            <a:off x="6314117" y="4769376"/>
            <a:ext cx="572399" cy="799134"/>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6" name="文本框 55">
            <a:extLst>
              <a:ext uri="{FF2B5EF4-FFF2-40B4-BE49-F238E27FC236}">
                <a16:creationId xmlns:a16="http://schemas.microsoft.com/office/drawing/2014/main" id="{1B70F00C-4245-B742-BB84-A3A7456D8B52}"/>
              </a:ext>
            </a:extLst>
          </p:cNvPr>
          <p:cNvSpPr txBox="1"/>
          <p:nvPr/>
        </p:nvSpPr>
        <p:spPr>
          <a:xfrm>
            <a:off x="5733171" y="1285289"/>
            <a:ext cx="4653886" cy="369332"/>
          </a:xfrm>
          <a:prstGeom prst="rect">
            <a:avLst/>
          </a:prstGeom>
          <a:noFill/>
        </p:spPr>
        <p:txBody>
          <a:bodyPr wrap="square">
            <a:spAutoFit/>
          </a:bodyPr>
          <a:lstStyle/>
          <a:p>
            <a:r>
              <a:rPr lang="en-US" altLang="zh-CN" sz="1800" dirty="0">
                <a:sym typeface="Wingdings" panose="05000000000000000000" pitchFamily="2" charset="2"/>
              </a:rPr>
              <a:t>Left-Rotation(x)</a:t>
            </a:r>
            <a:endParaRPr lang="zh-CN" altLang="en-US" dirty="0"/>
          </a:p>
        </p:txBody>
      </p:sp>
      <p:sp>
        <p:nvSpPr>
          <p:cNvPr id="58" name="文本框 57">
            <a:extLst>
              <a:ext uri="{FF2B5EF4-FFF2-40B4-BE49-F238E27FC236}">
                <a16:creationId xmlns:a16="http://schemas.microsoft.com/office/drawing/2014/main" id="{FE166C18-D06E-0142-B5E8-825FEAA1BCFA}"/>
              </a:ext>
            </a:extLst>
          </p:cNvPr>
          <p:cNvSpPr txBox="1"/>
          <p:nvPr/>
        </p:nvSpPr>
        <p:spPr>
          <a:xfrm>
            <a:off x="5733171" y="3745304"/>
            <a:ext cx="5274858" cy="369332"/>
          </a:xfrm>
          <a:prstGeom prst="rect">
            <a:avLst/>
          </a:prstGeom>
          <a:noFill/>
        </p:spPr>
        <p:txBody>
          <a:bodyPr wrap="square">
            <a:spAutoFit/>
          </a:bodyPr>
          <a:lstStyle/>
          <a:p>
            <a:pPr marL="0" indent="0" fontAlgn="auto">
              <a:spcAft>
                <a:spcPts val="0"/>
              </a:spcAft>
              <a:buNone/>
            </a:pPr>
            <a:r>
              <a:rPr lang="en-US" altLang="zh-CN" sz="1800" dirty="0">
                <a:sym typeface="Wingdings" panose="05000000000000000000" pitchFamily="2" charset="2"/>
              </a:rPr>
              <a:t>Right-Rotation(x)</a:t>
            </a:r>
            <a:endParaRPr lang="en-US" altLang="zh-CN" sz="1800" dirty="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475227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59</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en-US" altLang="zh-CN" dirty="0"/>
              <a:t>Rebalance</a:t>
            </a:r>
            <a:r>
              <a:rPr lang="zh-CN" altLang="en-US" dirty="0"/>
              <a:t>过程伪代码实现</a:t>
            </a:r>
          </a:p>
        </p:txBody>
      </p:sp>
      <p:sp>
        <p:nvSpPr>
          <p:cNvPr id="5" name="内容占位符 2">
            <a:extLst>
              <a:ext uri="{FF2B5EF4-FFF2-40B4-BE49-F238E27FC236}">
                <a16:creationId xmlns:a16="http://schemas.microsoft.com/office/drawing/2014/main" id="{D869168A-64B7-1E46-9442-30627EE8EDF0}"/>
              </a:ext>
            </a:extLst>
          </p:cNvPr>
          <p:cNvSpPr txBox="1">
            <a:spLocks/>
          </p:cNvSpPr>
          <p:nvPr/>
        </p:nvSpPr>
        <p:spPr>
          <a:xfrm>
            <a:off x="839589" y="1186853"/>
            <a:ext cx="4144622" cy="4939069"/>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en-US" altLang="zh-CN" sz="240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a:latin typeface="Times New Roman" panose="02020603050405020304" pitchFamily="18" charset="0"/>
                <a:ea typeface="SimHei" panose="02010609060101010101" pitchFamily="49" charset="-122"/>
                <a:cs typeface="Times New Roman" panose="02020603050405020304" pitchFamily="18" charset="0"/>
              </a:rPr>
              <a:t>以下为</a:t>
            </a:r>
            <a:r>
              <a:rPr lang="en-US" altLang="zh-CN" sz="240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rebalance_R_2</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node *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y = x.rchild;</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node *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 = y-&gt;lchild;</a:t>
            </a:r>
          </a:p>
          <a:p>
            <a:pPr marL="0" indent="0" fontAlgn="auto">
              <a:spcBef>
                <a:spcPts val="1800"/>
              </a:spcBef>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x.rchild</a:t>
            </a:r>
            <a:r>
              <a:rPr lang="zh-CN" altLang="en-US"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z-&gt;lchild; </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y-&gt;lchild = z-&gt;rchild;</a:t>
            </a:r>
          </a:p>
          <a:p>
            <a:pPr marL="0" indent="0" fontAlgn="auto">
              <a:spcBef>
                <a:spcPts val="1800"/>
              </a:spcBef>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z-&gt;lchild = x;</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z-&gt;rchild = y;</a:t>
            </a:r>
          </a:p>
          <a:p>
            <a:pPr marL="0" indent="0" fontAlgn="auto">
              <a:spcBef>
                <a:spcPts val="1800"/>
              </a:spcBef>
              <a:spcAft>
                <a:spcPts val="0"/>
              </a:spcAft>
              <a:buFont typeface="Wingdings" panose="05000000000000000000" pitchFamily="2" charset="2"/>
              <a:buNone/>
            </a:pP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重新计算</a:t>
            </a:r>
            <a:r>
              <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x</a:t>
            </a: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和</a:t>
            </a:r>
            <a:r>
              <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y</a:t>
            </a: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的</a:t>
            </a:r>
            <a:r>
              <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BF</a:t>
            </a: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z-&gt;BF=0;    </a:t>
            </a:r>
          </a:p>
          <a:p>
            <a:pPr marL="0" indent="0" fontAlgn="auto">
              <a:spcAft>
                <a:spcPts val="0"/>
              </a:spcAft>
              <a:buFont typeface="Wingdings" panose="05000000000000000000" pitchFamily="2" charset="2"/>
              <a:buNone/>
            </a:pPr>
            <a:r>
              <a:rPr lang="en-US" altLang="zh-CN" sz="240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x = z;</a:t>
            </a:r>
            <a:endParaRPr lang="zh-CN" altLang="en-US"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6" name="组合 5">
            <a:extLst>
              <a:ext uri="{FF2B5EF4-FFF2-40B4-BE49-F238E27FC236}">
                <a16:creationId xmlns:a16="http://schemas.microsoft.com/office/drawing/2014/main" id="{C323F8D9-8E5A-214B-AA90-C20127BB12B5}"/>
              </a:ext>
            </a:extLst>
          </p:cNvPr>
          <p:cNvGrpSpPr/>
          <p:nvPr/>
        </p:nvGrpSpPr>
        <p:grpSpPr>
          <a:xfrm>
            <a:off x="4281706" y="2307085"/>
            <a:ext cx="1638382" cy="2330760"/>
            <a:chOff x="1120953" y="2080156"/>
            <a:chExt cx="2365981" cy="3507969"/>
          </a:xfrm>
        </p:grpSpPr>
        <p:sp>
          <p:nvSpPr>
            <p:cNvPr id="7" name="椭圆 6">
              <a:extLst>
                <a:ext uri="{FF2B5EF4-FFF2-40B4-BE49-F238E27FC236}">
                  <a16:creationId xmlns:a16="http://schemas.microsoft.com/office/drawing/2014/main" id="{C5F556AD-7837-ED4A-B9D2-A7B899198A7F}"/>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等腰三角形 55">
              <a:extLst>
                <a:ext uri="{FF2B5EF4-FFF2-40B4-BE49-F238E27FC236}">
                  <a16:creationId xmlns:a16="http://schemas.microsoft.com/office/drawing/2014/main" id="{A21C3F71-E338-A441-A25F-443332BCC7BF}"/>
                </a:ext>
              </a:extLst>
            </p:cNvPr>
            <p:cNvSpPr/>
            <p:nvPr/>
          </p:nvSpPr>
          <p:spPr bwMode="auto">
            <a:xfrm>
              <a:off x="1120953" y="2962129"/>
              <a:ext cx="521583" cy="120275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B8C8F2FC-F2CB-3844-B5CE-14B091316F02}"/>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等腰三角形 57">
              <a:extLst>
                <a:ext uri="{FF2B5EF4-FFF2-40B4-BE49-F238E27FC236}">
                  <a16:creationId xmlns:a16="http://schemas.microsoft.com/office/drawing/2014/main" id="{50EDEB60-D0FF-4845-AFFE-31CDCA6BFDAD}"/>
                </a:ext>
              </a:extLst>
            </p:cNvPr>
            <p:cNvSpPr/>
            <p:nvPr/>
          </p:nvSpPr>
          <p:spPr bwMode="auto">
            <a:xfrm>
              <a:off x="2029835" y="3947259"/>
              <a:ext cx="172346" cy="1202757"/>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等腰三角形 58">
              <a:extLst>
                <a:ext uri="{FF2B5EF4-FFF2-40B4-BE49-F238E27FC236}">
                  <a16:creationId xmlns:a16="http://schemas.microsoft.com/office/drawing/2014/main" id="{6F76F88F-D793-9646-BD2B-AC363F12D13E}"/>
                </a:ext>
              </a:extLst>
            </p:cNvPr>
            <p:cNvSpPr/>
            <p:nvPr/>
          </p:nvSpPr>
          <p:spPr bwMode="auto">
            <a:xfrm>
              <a:off x="2965351" y="3624115"/>
              <a:ext cx="521583" cy="1202757"/>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椭圆 11">
              <a:extLst>
                <a:ext uri="{FF2B5EF4-FFF2-40B4-BE49-F238E27FC236}">
                  <a16:creationId xmlns:a16="http://schemas.microsoft.com/office/drawing/2014/main" id="{E4908EE7-9A27-5840-A7D0-DB99DF6C8995}"/>
                </a:ext>
              </a:extLst>
            </p:cNvPr>
            <p:cNvSpPr/>
            <p:nvPr/>
          </p:nvSpPr>
          <p:spPr bwMode="auto">
            <a:xfrm>
              <a:off x="1858544"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3" name="直接连接符 60">
              <a:extLst>
                <a:ext uri="{FF2B5EF4-FFF2-40B4-BE49-F238E27FC236}">
                  <a16:creationId xmlns:a16="http://schemas.microsoft.com/office/drawing/2014/main" id="{02F31007-6808-7D4C-B1FB-67AE81A62A5D}"/>
                </a:ext>
              </a:extLst>
            </p:cNvPr>
            <p:cNvCxnSpPr>
              <a:cxnSpLocks/>
              <a:stCxn id="12" idx="0"/>
              <a:endCxn id="10" idx="3"/>
            </p:cNvCxnSpPr>
            <p:nvPr/>
          </p:nvCxnSpPr>
          <p:spPr bwMode="auto">
            <a:xfrm>
              <a:off x="2116009" y="5053561"/>
              <a:ext cx="0" cy="96454"/>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61">
              <a:extLst>
                <a:ext uri="{FF2B5EF4-FFF2-40B4-BE49-F238E27FC236}">
                  <a16:creationId xmlns:a16="http://schemas.microsoft.com/office/drawing/2014/main" id="{2EE5306E-A37A-4344-A275-A0AF7D9715FE}"/>
                </a:ext>
              </a:extLst>
            </p:cNvPr>
            <p:cNvCxnSpPr>
              <a:stCxn id="8" idx="0"/>
              <a:endCxn id="7" idx="3"/>
            </p:cNvCxnSpPr>
            <p:nvPr/>
          </p:nvCxnSpPr>
          <p:spPr bwMode="auto">
            <a:xfrm flipV="1">
              <a:off x="1381745" y="2536435"/>
              <a:ext cx="456324" cy="4256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62">
              <a:extLst>
                <a:ext uri="{FF2B5EF4-FFF2-40B4-BE49-F238E27FC236}">
                  <a16:creationId xmlns:a16="http://schemas.microsoft.com/office/drawing/2014/main" id="{0640858E-6925-FE4D-A319-9EBBB9BC85C0}"/>
                </a:ext>
              </a:extLst>
            </p:cNvPr>
            <p:cNvCxnSpPr>
              <a:stCxn id="9" idx="0"/>
              <a:endCxn id="7"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63">
              <a:extLst>
                <a:ext uri="{FF2B5EF4-FFF2-40B4-BE49-F238E27FC236}">
                  <a16:creationId xmlns:a16="http://schemas.microsoft.com/office/drawing/2014/main" id="{A64F8AEA-9343-8743-9BA5-B8CA9164D6F0}"/>
                </a:ext>
              </a:extLst>
            </p:cNvPr>
            <p:cNvCxnSpPr>
              <a:stCxn id="9" idx="5"/>
              <a:endCxn id="11" idx="0"/>
            </p:cNvCxnSpPr>
            <p:nvPr/>
          </p:nvCxnSpPr>
          <p:spPr bwMode="auto">
            <a:xfrm>
              <a:off x="2951080" y="3256953"/>
              <a:ext cx="275063" cy="36716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椭圆 16">
              <a:extLst>
                <a:ext uri="{FF2B5EF4-FFF2-40B4-BE49-F238E27FC236}">
                  <a16:creationId xmlns:a16="http://schemas.microsoft.com/office/drawing/2014/main" id="{E3E6039B-1C10-4A4B-AC3D-A93E1DC967A0}"/>
                </a:ext>
              </a:extLst>
            </p:cNvPr>
            <p:cNvSpPr/>
            <p:nvPr/>
          </p:nvSpPr>
          <p:spPr bwMode="auto">
            <a:xfrm>
              <a:off x="2115072" y="34488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z</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等腰三角形 65">
              <a:extLst>
                <a:ext uri="{FF2B5EF4-FFF2-40B4-BE49-F238E27FC236}">
                  <a16:creationId xmlns:a16="http://schemas.microsoft.com/office/drawing/2014/main" id="{1D432C5D-416B-B74D-9B88-C433C0CC9215}"/>
                </a:ext>
              </a:extLst>
            </p:cNvPr>
            <p:cNvSpPr/>
            <p:nvPr/>
          </p:nvSpPr>
          <p:spPr bwMode="auto">
            <a:xfrm>
              <a:off x="2607724" y="3940882"/>
              <a:ext cx="172346" cy="1202757"/>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9" name="直接连接符 66">
              <a:extLst>
                <a:ext uri="{FF2B5EF4-FFF2-40B4-BE49-F238E27FC236}">
                  <a16:creationId xmlns:a16="http://schemas.microsoft.com/office/drawing/2014/main" id="{FD625F5E-7E8D-104A-93DE-EF70AFDB2A9B}"/>
                </a:ext>
              </a:extLst>
            </p:cNvPr>
            <p:cNvCxnSpPr>
              <a:stCxn id="10" idx="0"/>
              <a:endCxn id="17" idx="3"/>
            </p:cNvCxnSpPr>
            <p:nvPr/>
          </p:nvCxnSpPr>
          <p:spPr bwMode="auto">
            <a:xfrm flipV="1">
              <a:off x="2116009" y="3905138"/>
              <a:ext cx="74472" cy="4212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67">
              <a:extLst>
                <a:ext uri="{FF2B5EF4-FFF2-40B4-BE49-F238E27FC236}">
                  <a16:creationId xmlns:a16="http://schemas.microsoft.com/office/drawing/2014/main" id="{26F94561-DD1C-8B41-A7E7-15E9CFEB657C}"/>
                </a:ext>
              </a:extLst>
            </p:cNvPr>
            <p:cNvCxnSpPr>
              <a:stCxn id="18" idx="0"/>
              <a:endCxn id="17" idx="5"/>
            </p:cNvCxnSpPr>
            <p:nvPr/>
          </p:nvCxnSpPr>
          <p:spPr bwMode="auto">
            <a:xfrm flipH="1" flipV="1">
              <a:off x="2554592" y="3905138"/>
              <a:ext cx="139305" cy="3574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68">
              <a:extLst>
                <a:ext uri="{FF2B5EF4-FFF2-40B4-BE49-F238E27FC236}">
                  <a16:creationId xmlns:a16="http://schemas.microsoft.com/office/drawing/2014/main" id="{2D6F3CBE-8868-0C4F-99DC-7EC262CD5095}"/>
                </a:ext>
              </a:extLst>
            </p:cNvPr>
            <p:cNvCxnSpPr>
              <a:stCxn id="17" idx="0"/>
              <a:endCxn id="9" idx="3"/>
            </p:cNvCxnSpPr>
            <p:nvPr/>
          </p:nvCxnSpPr>
          <p:spPr bwMode="auto">
            <a:xfrm flipV="1">
              <a:off x="2372537" y="3256953"/>
              <a:ext cx="214433" cy="19190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椭圆 21">
              <a:extLst>
                <a:ext uri="{FF2B5EF4-FFF2-40B4-BE49-F238E27FC236}">
                  <a16:creationId xmlns:a16="http://schemas.microsoft.com/office/drawing/2014/main" id="{32295FC1-82AC-E043-A374-CFD76C953663}"/>
                </a:ext>
              </a:extLst>
            </p:cNvPr>
            <p:cNvSpPr/>
            <p:nvPr/>
          </p:nvSpPr>
          <p:spPr bwMode="auto">
            <a:xfrm>
              <a:off x="2426440"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3" name="直接连接符 70">
              <a:extLst>
                <a:ext uri="{FF2B5EF4-FFF2-40B4-BE49-F238E27FC236}">
                  <a16:creationId xmlns:a16="http://schemas.microsoft.com/office/drawing/2014/main" id="{51B11241-E4A7-2143-8567-FD29ED557B14}"/>
                </a:ext>
              </a:extLst>
            </p:cNvPr>
            <p:cNvCxnSpPr>
              <a:cxnSpLocks/>
              <a:stCxn id="22" idx="0"/>
              <a:endCxn id="18" idx="3"/>
            </p:cNvCxnSpPr>
            <p:nvPr/>
          </p:nvCxnSpPr>
          <p:spPr bwMode="auto">
            <a:xfrm>
              <a:off x="2683905" y="5053561"/>
              <a:ext cx="9992" cy="90077"/>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4" name="组合 23">
            <a:extLst>
              <a:ext uri="{FF2B5EF4-FFF2-40B4-BE49-F238E27FC236}">
                <a16:creationId xmlns:a16="http://schemas.microsoft.com/office/drawing/2014/main" id="{5E39BFD4-BD52-BC43-AD21-0A6FB6019833}"/>
              </a:ext>
            </a:extLst>
          </p:cNvPr>
          <p:cNvGrpSpPr/>
          <p:nvPr/>
        </p:nvGrpSpPr>
        <p:grpSpPr>
          <a:xfrm>
            <a:off x="6785582" y="2610245"/>
            <a:ext cx="1846926" cy="1830973"/>
            <a:chOff x="5777471" y="2289795"/>
            <a:chExt cx="2667138" cy="2755751"/>
          </a:xfrm>
        </p:grpSpPr>
        <p:sp>
          <p:nvSpPr>
            <p:cNvPr id="25" name="椭圆 24">
              <a:extLst>
                <a:ext uri="{FF2B5EF4-FFF2-40B4-BE49-F238E27FC236}">
                  <a16:creationId xmlns:a16="http://schemas.microsoft.com/office/drawing/2014/main" id="{0F8D62DA-9616-6C4B-BCC9-7F76E6E96D20}"/>
                </a:ext>
              </a:extLst>
            </p:cNvPr>
            <p:cNvSpPr/>
            <p:nvPr/>
          </p:nvSpPr>
          <p:spPr bwMode="auto">
            <a:xfrm>
              <a:off x="6132862" y="295172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等腰三角形 73">
              <a:extLst>
                <a:ext uri="{FF2B5EF4-FFF2-40B4-BE49-F238E27FC236}">
                  <a16:creationId xmlns:a16="http://schemas.microsoft.com/office/drawing/2014/main" id="{AE41DD78-51E3-414F-BFA7-36B570D4332C}"/>
                </a:ext>
              </a:extLst>
            </p:cNvPr>
            <p:cNvSpPr/>
            <p:nvPr/>
          </p:nvSpPr>
          <p:spPr bwMode="auto">
            <a:xfrm>
              <a:off x="5777471" y="3726479"/>
              <a:ext cx="521583" cy="1202756"/>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椭圆 26">
              <a:extLst>
                <a:ext uri="{FF2B5EF4-FFF2-40B4-BE49-F238E27FC236}">
                  <a16:creationId xmlns:a16="http://schemas.microsoft.com/office/drawing/2014/main" id="{08D5AD64-25E3-E54A-957A-1409359E84AF}"/>
                </a:ext>
              </a:extLst>
            </p:cNvPr>
            <p:cNvSpPr/>
            <p:nvPr/>
          </p:nvSpPr>
          <p:spPr bwMode="auto">
            <a:xfrm>
              <a:off x="7436586" y="29905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8" name="等腰三角形 75">
              <a:extLst>
                <a:ext uri="{FF2B5EF4-FFF2-40B4-BE49-F238E27FC236}">
                  <a16:creationId xmlns:a16="http://schemas.microsoft.com/office/drawing/2014/main" id="{BF1253A3-BEF3-724A-A7C8-E87F1D69AF4B}"/>
                </a:ext>
              </a:extLst>
            </p:cNvPr>
            <p:cNvSpPr/>
            <p:nvPr/>
          </p:nvSpPr>
          <p:spPr bwMode="auto">
            <a:xfrm>
              <a:off x="6542395" y="3394256"/>
              <a:ext cx="172346" cy="1202756"/>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9" name="等腰三角形 76">
              <a:extLst>
                <a:ext uri="{FF2B5EF4-FFF2-40B4-BE49-F238E27FC236}">
                  <a16:creationId xmlns:a16="http://schemas.microsoft.com/office/drawing/2014/main" id="{EA5A9A47-A155-DF43-A8B8-AB47237E8EBC}"/>
                </a:ext>
              </a:extLst>
            </p:cNvPr>
            <p:cNvSpPr/>
            <p:nvPr/>
          </p:nvSpPr>
          <p:spPr bwMode="auto">
            <a:xfrm>
              <a:off x="7923026" y="3771758"/>
              <a:ext cx="521583" cy="1202756"/>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0" name="椭圆 29">
              <a:extLst>
                <a:ext uri="{FF2B5EF4-FFF2-40B4-BE49-F238E27FC236}">
                  <a16:creationId xmlns:a16="http://schemas.microsoft.com/office/drawing/2014/main" id="{F53CAB79-F633-964E-BCBD-59C65C888783}"/>
                </a:ext>
              </a:extLst>
            </p:cNvPr>
            <p:cNvSpPr/>
            <p:nvPr/>
          </p:nvSpPr>
          <p:spPr bwMode="auto">
            <a:xfrm>
              <a:off x="6371104" y="4500559"/>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1" name="直接连接符 78">
              <a:extLst>
                <a:ext uri="{FF2B5EF4-FFF2-40B4-BE49-F238E27FC236}">
                  <a16:creationId xmlns:a16="http://schemas.microsoft.com/office/drawing/2014/main" id="{3D7FF2AA-B605-9546-A1A6-6B4FAD8229E5}"/>
                </a:ext>
              </a:extLst>
            </p:cNvPr>
            <p:cNvCxnSpPr>
              <a:cxnSpLocks/>
              <a:stCxn id="30" idx="0"/>
              <a:endCxn id="28" idx="3"/>
            </p:cNvCxnSpPr>
            <p:nvPr/>
          </p:nvCxnSpPr>
          <p:spPr bwMode="auto">
            <a:xfrm>
              <a:off x="6628569" y="4500558"/>
              <a:ext cx="0" cy="96454"/>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椭圆 31">
              <a:extLst>
                <a:ext uri="{FF2B5EF4-FFF2-40B4-BE49-F238E27FC236}">
                  <a16:creationId xmlns:a16="http://schemas.microsoft.com/office/drawing/2014/main" id="{BF812F4D-70F9-5041-AC3F-775C0EE516DF}"/>
                </a:ext>
              </a:extLst>
            </p:cNvPr>
            <p:cNvSpPr/>
            <p:nvPr/>
          </p:nvSpPr>
          <p:spPr bwMode="auto">
            <a:xfrm>
              <a:off x="6772527" y="228979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z</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3" name="等腰三角形 80">
              <a:extLst>
                <a:ext uri="{FF2B5EF4-FFF2-40B4-BE49-F238E27FC236}">
                  <a16:creationId xmlns:a16="http://schemas.microsoft.com/office/drawing/2014/main" id="{B5814A18-8B8A-014F-B338-587CF36D6716}"/>
                </a:ext>
              </a:extLst>
            </p:cNvPr>
            <p:cNvSpPr/>
            <p:nvPr/>
          </p:nvSpPr>
          <p:spPr bwMode="auto">
            <a:xfrm>
              <a:off x="7331914" y="3398302"/>
              <a:ext cx="172346" cy="1202756"/>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4" name="直接连接符 81">
              <a:extLst>
                <a:ext uri="{FF2B5EF4-FFF2-40B4-BE49-F238E27FC236}">
                  <a16:creationId xmlns:a16="http://schemas.microsoft.com/office/drawing/2014/main" id="{51C313BF-10AD-BD47-B90A-64868F631DF1}"/>
                </a:ext>
              </a:extLst>
            </p:cNvPr>
            <p:cNvCxnSpPr>
              <a:stCxn id="25" idx="0"/>
              <a:endCxn id="32" idx="3"/>
            </p:cNvCxnSpPr>
            <p:nvPr/>
          </p:nvCxnSpPr>
          <p:spPr bwMode="auto">
            <a:xfrm flipV="1">
              <a:off x="6390327" y="2746074"/>
              <a:ext cx="457610" cy="2056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直接连接符 82">
              <a:extLst>
                <a:ext uri="{FF2B5EF4-FFF2-40B4-BE49-F238E27FC236}">
                  <a16:creationId xmlns:a16="http://schemas.microsoft.com/office/drawing/2014/main" id="{4CDAEA57-D450-1A40-890B-5F6BDC3D92AD}"/>
                </a:ext>
              </a:extLst>
            </p:cNvPr>
            <p:cNvCxnSpPr>
              <a:stCxn id="27" idx="0"/>
              <a:endCxn id="32" idx="5"/>
            </p:cNvCxnSpPr>
            <p:nvPr/>
          </p:nvCxnSpPr>
          <p:spPr bwMode="auto">
            <a:xfrm flipH="1" flipV="1">
              <a:off x="7212047" y="2746074"/>
              <a:ext cx="482004" cy="24444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椭圆 35">
              <a:extLst>
                <a:ext uri="{FF2B5EF4-FFF2-40B4-BE49-F238E27FC236}">
                  <a16:creationId xmlns:a16="http://schemas.microsoft.com/office/drawing/2014/main" id="{57012E39-6952-E64A-B63B-045EBC263043}"/>
                </a:ext>
              </a:extLst>
            </p:cNvPr>
            <p:cNvSpPr/>
            <p:nvPr/>
          </p:nvSpPr>
          <p:spPr bwMode="auto">
            <a:xfrm>
              <a:off x="7150631" y="4510982"/>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7" name="直接连接符 84">
              <a:extLst>
                <a:ext uri="{FF2B5EF4-FFF2-40B4-BE49-F238E27FC236}">
                  <a16:creationId xmlns:a16="http://schemas.microsoft.com/office/drawing/2014/main" id="{B0488BFB-231D-F448-B811-88FAA196C3D8}"/>
                </a:ext>
              </a:extLst>
            </p:cNvPr>
            <p:cNvCxnSpPr>
              <a:cxnSpLocks/>
              <a:stCxn id="36" idx="0"/>
              <a:endCxn id="33" idx="3"/>
            </p:cNvCxnSpPr>
            <p:nvPr/>
          </p:nvCxnSpPr>
          <p:spPr bwMode="auto">
            <a:xfrm>
              <a:off x="7408096" y="4510983"/>
              <a:ext cx="9992" cy="90076"/>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85">
              <a:extLst>
                <a:ext uri="{FF2B5EF4-FFF2-40B4-BE49-F238E27FC236}">
                  <a16:creationId xmlns:a16="http://schemas.microsoft.com/office/drawing/2014/main" id="{7CEEEA9C-2DEA-3045-B4C0-13570D8E1CB1}"/>
                </a:ext>
              </a:extLst>
            </p:cNvPr>
            <p:cNvCxnSpPr>
              <a:stCxn id="26" idx="0"/>
              <a:endCxn id="25" idx="3"/>
            </p:cNvCxnSpPr>
            <p:nvPr/>
          </p:nvCxnSpPr>
          <p:spPr bwMode="auto">
            <a:xfrm flipV="1">
              <a:off x="6038263" y="3407998"/>
              <a:ext cx="170008" cy="31848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86">
              <a:extLst>
                <a:ext uri="{FF2B5EF4-FFF2-40B4-BE49-F238E27FC236}">
                  <a16:creationId xmlns:a16="http://schemas.microsoft.com/office/drawing/2014/main" id="{96CAED7C-FB9E-F243-B28B-BF3AF849E58F}"/>
                </a:ext>
              </a:extLst>
            </p:cNvPr>
            <p:cNvCxnSpPr>
              <a:stCxn id="28" idx="0"/>
              <a:endCxn id="25" idx="5"/>
            </p:cNvCxnSpPr>
            <p:nvPr/>
          </p:nvCxnSpPr>
          <p:spPr bwMode="auto">
            <a:xfrm flipH="1">
              <a:off x="6572382" y="3394256"/>
              <a:ext cx="56187" cy="1374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87">
              <a:extLst>
                <a:ext uri="{FF2B5EF4-FFF2-40B4-BE49-F238E27FC236}">
                  <a16:creationId xmlns:a16="http://schemas.microsoft.com/office/drawing/2014/main" id="{6A99234A-BCF2-9541-A7E8-002C46087DB0}"/>
                </a:ext>
              </a:extLst>
            </p:cNvPr>
            <p:cNvCxnSpPr>
              <a:stCxn id="33" idx="0"/>
              <a:endCxn id="27" idx="3"/>
            </p:cNvCxnSpPr>
            <p:nvPr/>
          </p:nvCxnSpPr>
          <p:spPr bwMode="auto">
            <a:xfrm>
              <a:off x="7418088" y="3398302"/>
              <a:ext cx="93907" cy="4849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88">
              <a:extLst>
                <a:ext uri="{FF2B5EF4-FFF2-40B4-BE49-F238E27FC236}">
                  <a16:creationId xmlns:a16="http://schemas.microsoft.com/office/drawing/2014/main" id="{4B4FF16B-65F6-5442-8BA6-43E52E6CE88E}"/>
                </a:ext>
              </a:extLst>
            </p:cNvPr>
            <p:cNvCxnSpPr>
              <a:stCxn id="29" idx="0"/>
              <a:endCxn id="27" idx="5"/>
            </p:cNvCxnSpPr>
            <p:nvPr/>
          </p:nvCxnSpPr>
          <p:spPr bwMode="auto">
            <a:xfrm flipH="1" flipV="1">
              <a:off x="7876106" y="3446794"/>
              <a:ext cx="307712" cy="32496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2" name="箭头: 右 90">
            <a:extLst>
              <a:ext uri="{FF2B5EF4-FFF2-40B4-BE49-F238E27FC236}">
                <a16:creationId xmlns:a16="http://schemas.microsoft.com/office/drawing/2014/main" id="{E92757E2-5854-5D4C-8551-D23E2C22A136}"/>
              </a:ext>
            </a:extLst>
          </p:cNvPr>
          <p:cNvSpPr/>
          <p:nvPr/>
        </p:nvSpPr>
        <p:spPr bwMode="auto">
          <a:xfrm>
            <a:off x="6116120" y="3067231"/>
            <a:ext cx="572399" cy="799134"/>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0846091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60</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en-US" altLang="zh-CN" dirty="0"/>
              <a:t>Rebalance</a:t>
            </a:r>
            <a:r>
              <a:rPr lang="zh-CN" altLang="en-US" dirty="0"/>
              <a:t>过程伪代码实现</a:t>
            </a:r>
          </a:p>
        </p:txBody>
      </p:sp>
      <p:sp>
        <p:nvSpPr>
          <p:cNvPr id="5" name="内容占位符 2">
            <a:extLst>
              <a:ext uri="{FF2B5EF4-FFF2-40B4-BE49-F238E27FC236}">
                <a16:creationId xmlns:a16="http://schemas.microsoft.com/office/drawing/2014/main" id="{7193C7AF-E79B-F543-938E-39900F121443}"/>
              </a:ext>
            </a:extLst>
          </p:cNvPr>
          <p:cNvSpPr txBox="1">
            <a:spLocks/>
          </p:cNvSpPr>
          <p:nvPr/>
        </p:nvSpPr>
        <p:spPr>
          <a:xfrm>
            <a:off x="1002875" y="1328367"/>
            <a:ext cx="4144622" cy="4939069"/>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en-US" altLang="zh-CN" sz="240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a:latin typeface="Times New Roman" panose="02020603050405020304" pitchFamily="18" charset="0"/>
                <a:ea typeface="SimHei" panose="02010609060101010101" pitchFamily="49" charset="-122"/>
                <a:cs typeface="Times New Roman" panose="02020603050405020304" pitchFamily="18" charset="0"/>
              </a:rPr>
              <a:t>以下为</a:t>
            </a:r>
            <a:r>
              <a:rPr lang="en-US" altLang="zh-CN" sz="2400">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rebalance_L_2</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node *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y = x.lchild;</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sym typeface="Wingdings" panose="05000000000000000000" pitchFamily="2" charset="2"/>
              </a:rPr>
              <a:t>node *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 = y-&gt;rchild;</a:t>
            </a:r>
          </a:p>
          <a:p>
            <a:pPr marL="0" indent="0" fontAlgn="auto">
              <a:spcBef>
                <a:spcPts val="1800"/>
              </a:spcBef>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x.lchild</a:t>
            </a:r>
            <a:r>
              <a:rPr lang="zh-CN" altLang="en-US"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z-&gt;rchild; </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y-&gt;rchild = z-&gt;lchild;</a:t>
            </a:r>
          </a:p>
          <a:p>
            <a:pPr marL="0" indent="0" fontAlgn="auto">
              <a:spcBef>
                <a:spcPts val="1800"/>
              </a:spcBef>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z-&gt;rchild = x;</a:t>
            </a: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z-&gt;lchild = y;</a:t>
            </a:r>
          </a:p>
          <a:p>
            <a:pPr marL="0" indent="0" fontAlgn="auto">
              <a:spcBef>
                <a:spcPts val="1800"/>
              </a:spcBef>
              <a:spcAft>
                <a:spcPts val="0"/>
              </a:spcAft>
              <a:buFont typeface="Wingdings" panose="05000000000000000000" pitchFamily="2" charset="2"/>
              <a:buNone/>
            </a:pP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重新计算</a:t>
            </a:r>
            <a:r>
              <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x</a:t>
            </a: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和</a:t>
            </a:r>
            <a:r>
              <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y</a:t>
            </a: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的</a:t>
            </a:r>
            <a:r>
              <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BF</a:t>
            </a:r>
            <a:r>
              <a:rPr lang="zh-CN" altLang="en-US"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a:p>
            <a:pPr marL="0" indent="0" fontAlgn="auto">
              <a:spcAft>
                <a:spcPts val="0"/>
              </a:spcAft>
              <a:buFont typeface="Wingdings" panose="05000000000000000000" pitchFamily="2" charset="2"/>
              <a:buNone/>
            </a:pPr>
            <a:r>
              <a:rPr lang="en-US" altLang="zh-CN" sz="2400">
                <a:solidFill>
                  <a:srgbClr val="0070C0"/>
                </a:solidFill>
                <a:latin typeface="Times New Roman" panose="02020603050405020304" pitchFamily="18" charset="0"/>
                <a:ea typeface="SimHei" panose="02010609060101010101" pitchFamily="49" charset="-122"/>
                <a:cs typeface="Times New Roman" panose="02020603050405020304" pitchFamily="18" charset="0"/>
              </a:rPr>
              <a:t>z-&gt;BF=0;    </a:t>
            </a:r>
          </a:p>
          <a:p>
            <a:pPr marL="0" indent="0" fontAlgn="auto">
              <a:spcAft>
                <a:spcPts val="0"/>
              </a:spcAft>
              <a:buFont typeface="Wingdings" panose="05000000000000000000" pitchFamily="2" charset="2"/>
              <a:buNone/>
            </a:pPr>
            <a:r>
              <a:rPr lang="en-US" altLang="zh-CN" sz="240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x = z;</a:t>
            </a:r>
            <a:endParaRPr lang="zh-CN" altLang="en-US"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endParaRPr>
          </a:p>
        </p:txBody>
      </p:sp>
      <p:grpSp>
        <p:nvGrpSpPr>
          <p:cNvPr id="6" name="组合 5">
            <a:extLst>
              <a:ext uri="{FF2B5EF4-FFF2-40B4-BE49-F238E27FC236}">
                <a16:creationId xmlns:a16="http://schemas.microsoft.com/office/drawing/2014/main" id="{84AC08E2-8402-B04F-B656-7B975B47E53A}"/>
              </a:ext>
            </a:extLst>
          </p:cNvPr>
          <p:cNvGrpSpPr/>
          <p:nvPr/>
        </p:nvGrpSpPr>
        <p:grpSpPr>
          <a:xfrm flipH="1">
            <a:off x="4197746" y="2415002"/>
            <a:ext cx="1644343" cy="2330760"/>
            <a:chOff x="1049467" y="2080156"/>
            <a:chExt cx="2363560" cy="3507969"/>
          </a:xfrm>
        </p:grpSpPr>
        <p:sp>
          <p:nvSpPr>
            <p:cNvPr id="7" name="椭圆 6">
              <a:extLst>
                <a:ext uri="{FF2B5EF4-FFF2-40B4-BE49-F238E27FC236}">
                  <a16:creationId xmlns:a16="http://schemas.microsoft.com/office/drawing/2014/main" id="{6BDAB05A-2629-2D47-A40D-9D5F5CD2F97E}"/>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等腰三角形 55">
              <a:extLst>
                <a:ext uri="{FF2B5EF4-FFF2-40B4-BE49-F238E27FC236}">
                  <a16:creationId xmlns:a16="http://schemas.microsoft.com/office/drawing/2014/main" id="{082DBEB6-DD1F-F742-9074-2E3D2EC49926}"/>
                </a:ext>
              </a:extLst>
            </p:cNvPr>
            <p:cNvSpPr/>
            <p:nvPr/>
          </p:nvSpPr>
          <p:spPr bwMode="auto">
            <a:xfrm>
              <a:off x="1049467" y="2962129"/>
              <a:ext cx="519160" cy="120275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A27E8F50-9299-B443-B424-DC96FB087BFB}"/>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等腰三角形 57">
              <a:extLst>
                <a:ext uri="{FF2B5EF4-FFF2-40B4-BE49-F238E27FC236}">
                  <a16:creationId xmlns:a16="http://schemas.microsoft.com/office/drawing/2014/main" id="{042B8C46-5F43-DD4C-91C1-6F666A81F23C}"/>
                </a:ext>
              </a:extLst>
            </p:cNvPr>
            <p:cNvSpPr/>
            <p:nvPr/>
          </p:nvSpPr>
          <p:spPr bwMode="auto">
            <a:xfrm>
              <a:off x="2029837" y="3947259"/>
              <a:ext cx="172344" cy="1202757"/>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等腰三角形 58">
              <a:extLst>
                <a:ext uri="{FF2B5EF4-FFF2-40B4-BE49-F238E27FC236}">
                  <a16:creationId xmlns:a16="http://schemas.microsoft.com/office/drawing/2014/main" id="{F98AC0BE-B74A-EF4D-A5B8-842542D6B297}"/>
                </a:ext>
              </a:extLst>
            </p:cNvPr>
            <p:cNvSpPr/>
            <p:nvPr/>
          </p:nvSpPr>
          <p:spPr bwMode="auto">
            <a:xfrm>
              <a:off x="2893867" y="3624115"/>
              <a:ext cx="519160" cy="1202757"/>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椭圆 11">
              <a:extLst>
                <a:ext uri="{FF2B5EF4-FFF2-40B4-BE49-F238E27FC236}">
                  <a16:creationId xmlns:a16="http://schemas.microsoft.com/office/drawing/2014/main" id="{AD7E5D39-BC3D-D24B-9B4E-D9F03950ED3F}"/>
                </a:ext>
              </a:extLst>
            </p:cNvPr>
            <p:cNvSpPr/>
            <p:nvPr/>
          </p:nvSpPr>
          <p:spPr bwMode="auto">
            <a:xfrm>
              <a:off x="1858544"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3" name="直接连接符 60">
              <a:extLst>
                <a:ext uri="{FF2B5EF4-FFF2-40B4-BE49-F238E27FC236}">
                  <a16:creationId xmlns:a16="http://schemas.microsoft.com/office/drawing/2014/main" id="{875E3757-1F1A-F24F-A6A5-AFC5B19BCDB7}"/>
                </a:ext>
              </a:extLst>
            </p:cNvPr>
            <p:cNvCxnSpPr>
              <a:cxnSpLocks/>
              <a:stCxn id="12" idx="0"/>
              <a:endCxn id="10" idx="3"/>
            </p:cNvCxnSpPr>
            <p:nvPr/>
          </p:nvCxnSpPr>
          <p:spPr bwMode="auto">
            <a:xfrm>
              <a:off x="2116009" y="5053561"/>
              <a:ext cx="0" cy="96454"/>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61">
              <a:extLst>
                <a:ext uri="{FF2B5EF4-FFF2-40B4-BE49-F238E27FC236}">
                  <a16:creationId xmlns:a16="http://schemas.microsoft.com/office/drawing/2014/main" id="{6E070555-9095-4549-9619-95A298A6B0F7}"/>
                </a:ext>
              </a:extLst>
            </p:cNvPr>
            <p:cNvCxnSpPr>
              <a:stCxn id="8" idx="0"/>
              <a:endCxn id="7" idx="3"/>
            </p:cNvCxnSpPr>
            <p:nvPr/>
          </p:nvCxnSpPr>
          <p:spPr bwMode="auto">
            <a:xfrm flipV="1">
              <a:off x="1309048" y="2536435"/>
              <a:ext cx="529022" cy="4256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62">
              <a:extLst>
                <a:ext uri="{FF2B5EF4-FFF2-40B4-BE49-F238E27FC236}">
                  <a16:creationId xmlns:a16="http://schemas.microsoft.com/office/drawing/2014/main" id="{D19902E3-2714-E64F-B755-19A6CA886A38}"/>
                </a:ext>
              </a:extLst>
            </p:cNvPr>
            <p:cNvCxnSpPr>
              <a:stCxn id="9" idx="0"/>
              <a:endCxn id="7"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63">
              <a:extLst>
                <a:ext uri="{FF2B5EF4-FFF2-40B4-BE49-F238E27FC236}">
                  <a16:creationId xmlns:a16="http://schemas.microsoft.com/office/drawing/2014/main" id="{10ADAD64-DC35-ED49-9ED3-5AF47EEC7E4E}"/>
                </a:ext>
              </a:extLst>
            </p:cNvPr>
            <p:cNvCxnSpPr>
              <a:stCxn id="9" idx="5"/>
              <a:endCxn id="11" idx="0"/>
            </p:cNvCxnSpPr>
            <p:nvPr/>
          </p:nvCxnSpPr>
          <p:spPr bwMode="auto">
            <a:xfrm>
              <a:off x="2951080" y="3256953"/>
              <a:ext cx="202367" cy="36716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椭圆 16">
              <a:extLst>
                <a:ext uri="{FF2B5EF4-FFF2-40B4-BE49-F238E27FC236}">
                  <a16:creationId xmlns:a16="http://schemas.microsoft.com/office/drawing/2014/main" id="{BA3F2EC8-F8B9-874D-A71A-8FA57C34D79F}"/>
                </a:ext>
              </a:extLst>
            </p:cNvPr>
            <p:cNvSpPr/>
            <p:nvPr/>
          </p:nvSpPr>
          <p:spPr bwMode="auto">
            <a:xfrm>
              <a:off x="2115072" y="34488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z</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等腰三角形 65">
              <a:extLst>
                <a:ext uri="{FF2B5EF4-FFF2-40B4-BE49-F238E27FC236}">
                  <a16:creationId xmlns:a16="http://schemas.microsoft.com/office/drawing/2014/main" id="{F7EE40B3-3D6A-4C42-B019-63BD99DDDA51}"/>
                </a:ext>
              </a:extLst>
            </p:cNvPr>
            <p:cNvSpPr/>
            <p:nvPr/>
          </p:nvSpPr>
          <p:spPr bwMode="auto">
            <a:xfrm>
              <a:off x="2607724" y="3940882"/>
              <a:ext cx="172344" cy="1202757"/>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9" name="直接连接符 66">
              <a:extLst>
                <a:ext uri="{FF2B5EF4-FFF2-40B4-BE49-F238E27FC236}">
                  <a16:creationId xmlns:a16="http://schemas.microsoft.com/office/drawing/2014/main" id="{B0715801-FC14-1B44-BC59-28D7C6773966}"/>
                </a:ext>
              </a:extLst>
            </p:cNvPr>
            <p:cNvCxnSpPr>
              <a:stCxn id="10" idx="0"/>
              <a:endCxn id="17" idx="3"/>
            </p:cNvCxnSpPr>
            <p:nvPr/>
          </p:nvCxnSpPr>
          <p:spPr bwMode="auto">
            <a:xfrm flipV="1">
              <a:off x="2116009" y="3905138"/>
              <a:ext cx="74473" cy="4212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67">
              <a:extLst>
                <a:ext uri="{FF2B5EF4-FFF2-40B4-BE49-F238E27FC236}">
                  <a16:creationId xmlns:a16="http://schemas.microsoft.com/office/drawing/2014/main" id="{CAE7FB00-CBED-654A-9DED-62735FAB575C}"/>
                </a:ext>
              </a:extLst>
            </p:cNvPr>
            <p:cNvCxnSpPr>
              <a:stCxn id="18" idx="0"/>
              <a:endCxn id="17" idx="5"/>
            </p:cNvCxnSpPr>
            <p:nvPr/>
          </p:nvCxnSpPr>
          <p:spPr bwMode="auto">
            <a:xfrm flipH="1" flipV="1">
              <a:off x="2554593" y="3905138"/>
              <a:ext cx="139305" cy="3574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68">
              <a:extLst>
                <a:ext uri="{FF2B5EF4-FFF2-40B4-BE49-F238E27FC236}">
                  <a16:creationId xmlns:a16="http://schemas.microsoft.com/office/drawing/2014/main" id="{45F0FF72-1E15-FA43-9EB6-1701A0106D7A}"/>
                </a:ext>
              </a:extLst>
            </p:cNvPr>
            <p:cNvCxnSpPr>
              <a:stCxn id="17" idx="0"/>
              <a:endCxn id="9" idx="3"/>
            </p:cNvCxnSpPr>
            <p:nvPr/>
          </p:nvCxnSpPr>
          <p:spPr bwMode="auto">
            <a:xfrm flipV="1">
              <a:off x="2372537" y="3256953"/>
              <a:ext cx="214433" cy="19190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椭圆 21">
              <a:extLst>
                <a:ext uri="{FF2B5EF4-FFF2-40B4-BE49-F238E27FC236}">
                  <a16:creationId xmlns:a16="http://schemas.microsoft.com/office/drawing/2014/main" id="{629C2F3A-8A76-DC49-A2A0-A01EC3DE19ED}"/>
                </a:ext>
              </a:extLst>
            </p:cNvPr>
            <p:cNvSpPr/>
            <p:nvPr/>
          </p:nvSpPr>
          <p:spPr bwMode="auto">
            <a:xfrm>
              <a:off x="2426440"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23" name="直接连接符 70">
              <a:extLst>
                <a:ext uri="{FF2B5EF4-FFF2-40B4-BE49-F238E27FC236}">
                  <a16:creationId xmlns:a16="http://schemas.microsoft.com/office/drawing/2014/main" id="{DE07A7C4-4923-7741-8FB7-7FAB78986297}"/>
                </a:ext>
              </a:extLst>
            </p:cNvPr>
            <p:cNvCxnSpPr>
              <a:cxnSpLocks/>
              <a:stCxn id="22" idx="0"/>
              <a:endCxn id="18" idx="3"/>
            </p:cNvCxnSpPr>
            <p:nvPr/>
          </p:nvCxnSpPr>
          <p:spPr bwMode="auto">
            <a:xfrm>
              <a:off x="2683904" y="5053561"/>
              <a:ext cx="9993" cy="90077"/>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4" name="组合 23">
            <a:extLst>
              <a:ext uri="{FF2B5EF4-FFF2-40B4-BE49-F238E27FC236}">
                <a16:creationId xmlns:a16="http://schemas.microsoft.com/office/drawing/2014/main" id="{6050565C-06CB-D740-9036-A88DACC0365E}"/>
              </a:ext>
            </a:extLst>
          </p:cNvPr>
          <p:cNvGrpSpPr/>
          <p:nvPr/>
        </p:nvGrpSpPr>
        <p:grpSpPr>
          <a:xfrm flipH="1">
            <a:off x="6939997" y="2498011"/>
            <a:ext cx="1852765" cy="1830973"/>
            <a:chOff x="5705605" y="2289795"/>
            <a:chExt cx="2665096" cy="2755751"/>
          </a:xfrm>
        </p:grpSpPr>
        <p:sp>
          <p:nvSpPr>
            <p:cNvPr id="25" name="椭圆 24">
              <a:extLst>
                <a:ext uri="{FF2B5EF4-FFF2-40B4-BE49-F238E27FC236}">
                  <a16:creationId xmlns:a16="http://schemas.microsoft.com/office/drawing/2014/main" id="{E29A2050-B5D0-5249-99F0-41BAD4BBA8B2}"/>
                </a:ext>
              </a:extLst>
            </p:cNvPr>
            <p:cNvSpPr/>
            <p:nvPr/>
          </p:nvSpPr>
          <p:spPr bwMode="auto">
            <a:xfrm>
              <a:off x="6132862" y="295172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6" name="等腰三角形 73">
              <a:extLst>
                <a:ext uri="{FF2B5EF4-FFF2-40B4-BE49-F238E27FC236}">
                  <a16:creationId xmlns:a16="http://schemas.microsoft.com/office/drawing/2014/main" id="{88FF75F6-1988-7C4F-89F9-34E82D6737B2}"/>
                </a:ext>
              </a:extLst>
            </p:cNvPr>
            <p:cNvSpPr/>
            <p:nvPr/>
          </p:nvSpPr>
          <p:spPr bwMode="auto">
            <a:xfrm>
              <a:off x="5705605" y="3726479"/>
              <a:ext cx="519541" cy="1202756"/>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7" name="椭圆 26">
              <a:extLst>
                <a:ext uri="{FF2B5EF4-FFF2-40B4-BE49-F238E27FC236}">
                  <a16:creationId xmlns:a16="http://schemas.microsoft.com/office/drawing/2014/main" id="{A08F79EE-4C1B-3143-AA20-CAC6DB5F3A19}"/>
                </a:ext>
              </a:extLst>
            </p:cNvPr>
            <p:cNvSpPr/>
            <p:nvPr/>
          </p:nvSpPr>
          <p:spPr bwMode="auto">
            <a:xfrm>
              <a:off x="7436586" y="29905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y</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8" name="等腰三角形 75">
              <a:extLst>
                <a:ext uri="{FF2B5EF4-FFF2-40B4-BE49-F238E27FC236}">
                  <a16:creationId xmlns:a16="http://schemas.microsoft.com/office/drawing/2014/main" id="{CC97B1FD-D11D-4149-A9B5-7F8DF3CC12D7}"/>
                </a:ext>
              </a:extLst>
            </p:cNvPr>
            <p:cNvSpPr/>
            <p:nvPr/>
          </p:nvSpPr>
          <p:spPr bwMode="auto">
            <a:xfrm>
              <a:off x="6542396" y="3394256"/>
              <a:ext cx="172346" cy="1202756"/>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9" name="等腰三角形 76">
              <a:extLst>
                <a:ext uri="{FF2B5EF4-FFF2-40B4-BE49-F238E27FC236}">
                  <a16:creationId xmlns:a16="http://schemas.microsoft.com/office/drawing/2014/main" id="{23579E57-5EC7-9A4E-9BFF-44E57F7D2893}"/>
                </a:ext>
              </a:extLst>
            </p:cNvPr>
            <p:cNvSpPr/>
            <p:nvPr/>
          </p:nvSpPr>
          <p:spPr bwMode="auto">
            <a:xfrm>
              <a:off x="7851160" y="3771758"/>
              <a:ext cx="519541" cy="1202756"/>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0" name="椭圆 29">
              <a:extLst>
                <a:ext uri="{FF2B5EF4-FFF2-40B4-BE49-F238E27FC236}">
                  <a16:creationId xmlns:a16="http://schemas.microsoft.com/office/drawing/2014/main" id="{0BD8C48D-B5D9-8D45-8A65-3F8A96A8F46B}"/>
                </a:ext>
              </a:extLst>
            </p:cNvPr>
            <p:cNvSpPr/>
            <p:nvPr/>
          </p:nvSpPr>
          <p:spPr bwMode="auto">
            <a:xfrm>
              <a:off x="6371104" y="4500559"/>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1" name="直接连接符 78">
              <a:extLst>
                <a:ext uri="{FF2B5EF4-FFF2-40B4-BE49-F238E27FC236}">
                  <a16:creationId xmlns:a16="http://schemas.microsoft.com/office/drawing/2014/main" id="{192C21BF-7D6A-B641-BE2C-2CD034F6DA24}"/>
                </a:ext>
              </a:extLst>
            </p:cNvPr>
            <p:cNvCxnSpPr>
              <a:cxnSpLocks/>
              <a:stCxn id="30" idx="0"/>
              <a:endCxn id="28" idx="3"/>
            </p:cNvCxnSpPr>
            <p:nvPr/>
          </p:nvCxnSpPr>
          <p:spPr bwMode="auto">
            <a:xfrm>
              <a:off x="6628569" y="4500558"/>
              <a:ext cx="1" cy="96454"/>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椭圆 31">
              <a:extLst>
                <a:ext uri="{FF2B5EF4-FFF2-40B4-BE49-F238E27FC236}">
                  <a16:creationId xmlns:a16="http://schemas.microsoft.com/office/drawing/2014/main" id="{B578EF41-1219-0F4E-B496-70BAE047E36D}"/>
                </a:ext>
              </a:extLst>
            </p:cNvPr>
            <p:cNvSpPr/>
            <p:nvPr/>
          </p:nvSpPr>
          <p:spPr bwMode="auto">
            <a:xfrm>
              <a:off x="6772527" y="228979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z</a:t>
              </a: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3" name="等腰三角形 80">
              <a:extLst>
                <a:ext uri="{FF2B5EF4-FFF2-40B4-BE49-F238E27FC236}">
                  <a16:creationId xmlns:a16="http://schemas.microsoft.com/office/drawing/2014/main" id="{71A4D51F-A974-C447-A1D2-81A10B524715}"/>
                </a:ext>
              </a:extLst>
            </p:cNvPr>
            <p:cNvSpPr/>
            <p:nvPr/>
          </p:nvSpPr>
          <p:spPr bwMode="auto">
            <a:xfrm>
              <a:off x="7331914" y="3398302"/>
              <a:ext cx="172346" cy="1202756"/>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4" name="直接连接符 81">
              <a:extLst>
                <a:ext uri="{FF2B5EF4-FFF2-40B4-BE49-F238E27FC236}">
                  <a16:creationId xmlns:a16="http://schemas.microsoft.com/office/drawing/2014/main" id="{68A45A44-0948-6845-8B71-0A011AB6BAAD}"/>
                </a:ext>
              </a:extLst>
            </p:cNvPr>
            <p:cNvCxnSpPr>
              <a:stCxn id="25" idx="0"/>
              <a:endCxn id="32" idx="3"/>
            </p:cNvCxnSpPr>
            <p:nvPr/>
          </p:nvCxnSpPr>
          <p:spPr bwMode="auto">
            <a:xfrm flipV="1">
              <a:off x="6390327" y="2746074"/>
              <a:ext cx="457610" cy="2056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直接连接符 82">
              <a:extLst>
                <a:ext uri="{FF2B5EF4-FFF2-40B4-BE49-F238E27FC236}">
                  <a16:creationId xmlns:a16="http://schemas.microsoft.com/office/drawing/2014/main" id="{5015A99D-1B00-7541-8E09-CC89D0A5A974}"/>
                </a:ext>
              </a:extLst>
            </p:cNvPr>
            <p:cNvCxnSpPr>
              <a:stCxn id="27" idx="0"/>
              <a:endCxn id="32" idx="5"/>
            </p:cNvCxnSpPr>
            <p:nvPr/>
          </p:nvCxnSpPr>
          <p:spPr bwMode="auto">
            <a:xfrm flipH="1" flipV="1">
              <a:off x="7212047" y="2746074"/>
              <a:ext cx="482004" cy="24444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椭圆 35">
              <a:extLst>
                <a:ext uri="{FF2B5EF4-FFF2-40B4-BE49-F238E27FC236}">
                  <a16:creationId xmlns:a16="http://schemas.microsoft.com/office/drawing/2014/main" id="{DEDFDB89-0880-C04C-B9BB-31275E125AF7}"/>
                </a:ext>
              </a:extLst>
            </p:cNvPr>
            <p:cNvSpPr/>
            <p:nvPr/>
          </p:nvSpPr>
          <p:spPr bwMode="auto">
            <a:xfrm>
              <a:off x="7150631" y="4510982"/>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37" name="直接连接符 84">
              <a:extLst>
                <a:ext uri="{FF2B5EF4-FFF2-40B4-BE49-F238E27FC236}">
                  <a16:creationId xmlns:a16="http://schemas.microsoft.com/office/drawing/2014/main" id="{37D2D153-CAF3-6541-9762-9961B36AE43C}"/>
                </a:ext>
              </a:extLst>
            </p:cNvPr>
            <p:cNvCxnSpPr>
              <a:cxnSpLocks/>
              <a:stCxn id="36" idx="0"/>
              <a:endCxn id="33" idx="3"/>
            </p:cNvCxnSpPr>
            <p:nvPr/>
          </p:nvCxnSpPr>
          <p:spPr bwMode="auto">
            <a:xfrm>
              <a:off x="7408097" y="4510983"/>
              <a:ext cx="9990" cy="90076"/>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85">
              <a:extLst>
                <a:ext uri="{FF2B5EF4-FFF2-40B4-BE49-F238E27FC236}">
                  <a16:creationId xmlns:a16="http://schemas.microsoft.com/office/drawing/2014/main" id="{12528183-0195-D541-8FD8-B5FFFDC3FA86}"/>
                </a:ext>
              </a:extLst>
            </p:cNvPr>
            <p:cNvCxnSpPr>
              <a:stCxn id="26" idx="0"/>
              <a:endCxn id="25" idx="3"/>
            </p:cNvCxnSpPr>
            <p:nvPr/>
          </p:nvCxnSpPr>
          <p:spPr bwMode="auto">
            <a:xfrm flipV="1">
              <a:off x="5965376" y="3407998"/>
              <a:ext cx="242897" cy="31848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86">
              <a:extLst>
                <a:ext uri="{FF2B5EF4-FFF2-40B4-BE49-F238E27FC236}">
                  <a16:creationId xmlns:a16="http://schemas.microsoft.com/office/drawing/2014/main" id="{B037D6BE-DE0D-6740-B8FA-5CC5333192D4}"/>
                </a:ext>
              </a:extLst>
            </p:cNvPr>
            <p:cNvCxnSpPr>
              <a:stCxn id="28" idx="0"/>
              <a:endCxn id="25" idx="5"/>
            </p:cNvCxnSpPr>
            <p:nvPr/>
          </p:nvCxnSpPr>
          <p:spPr bwMode="auto">
            <a:xfrm flipH="1">
              <a:off x="6572382" y="3394256"/>
              <a:ext cx="56187" cy="1374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87">
              <a:extLst>
                <a:ext uri="{FF2B5EF4-FFF2-40B4-BE49-F238E27FC236}">
                  <a16:creationId xmlns:a16="http://schemas.microsoft.com/office/drawing/2014/main" id="{24D02A7F-208F-5C48-A147-0965BB3A0BAE}"/>
                </a:ext>
              </a:extLst>
            </p:cNvPr>
            <p:cNvCxnSpPr>
              <a:stCxn id="33" idx="0"/>
              <a:endCxn id="27" idx="3"/>
            </p:cNvCxnSpPr>
            <p:nvPr/>
          </p:nvCxnSpPr>
          <p:spPr bwMode="auto">
            <a:xfrm>
              <a:off x="7418087" y="3398302"/>
              <a:ext cx="93910" cy="4849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88">
              <a:extLst>
                <a:ext uri="{FF2B5EF4-FFF2-40B4-BE49-F238E27FC236}">
                  <a16:creationId xmlns:a16="http://schemas.microsoft.com/office/drawing/2014/main" id="{C1E0E47E-2CD7-7441-9D4D-E0507B0F130E}"/>
                </a:ext>
              </a:extLst>
            </p:cNvPr>
            <p:cNvCxnSpPr>
              <a:stCxn id="29" idx="0"/>
              <a:endCxn id="27" idx="5"/>
            </p:cNvCxnSpPr>
            <p:nvPr/>
          </p:nvCxnSpPr>
          <p:spPr bwMode="auto">
            <a:xfrm flipH="1" flipV="1">
              <a:off x="7876105" y="3446794"/>
              <a:ext cx="234826" cy="32496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2" name="箭头: 右 90">
            <a:extLst>
              <a:ext uri="{FF2B5EF4-FFF2-40B4-BE49-F238E27FC236}">
                <a16:creationId xmlns:a16="http://schemas.microsoft.com/office/drawing/2014/main" id="{53E4F5BC-0597-514F-9154-93FD752DC21D}"/>
              </a:ext>
            </a:extLst>
          </p:cNvPr>
          <p:cNvSpPr/>
          <p:nvPr/>
        </p:nvSpPr>
        <p:spPr bwMode="auto">
          <a:xfrm>
            <a:off x="6279406" y="3208745"/>
            <a:ext cx="572399" cy="799134"/>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4146973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8B916FE9-5687-EB43-B631-EC0ED7FA7169}"/>
              </a:ext>
            </a:extLst>
          </p:cNvPr>
          <p:cNvSpPr>
            <a:spLocks noGrp="1"/>
          </p:cNvSpPr>
          <p:nvPr>
            <p:ph type="sldNum" sz="quarter" idx="10"/>
          </p:nvPr>
        </p:nvSpPr>
        <p:spPr/>
        <p:txBody>
          <a:bodyPr/>
          <a:lstStyle/>
          <a:p>
            <a:pPr>
              <a:defRPr/>
            </a:pPr>
            <a:fld id="{E77BBB7A-0347-E541-A2E2-A5EF01BC7CF9}" type="slidenum">
              <a:rPr lang="zh-CN" altLang="en-US" smtClean="0"/>
              <a:pPr>
                <a:defRPr/>
              </a:pPr>
              <a:t>61</a:t>
            </a:fld>
            <a:endParaRPr lang="zh-CN" altLang="en-US" dirty="0"/>
          </a:p>
        </p:txBody>
      </p:sp>
      <p:grpSp>
        <p:nvGrpSpPr>
          <p:cNvPr id="5" name="组合 4">
            <a:extLst>
              <a:ext uri="{FF2B5EF4-FFF2-40B4-BE49-F238E27FC236}">
                <a16:creationId xmlns:a16="http://schemas.microsoft.com/office/drawing/2014/main" id="{FEE4FE0B-52D3-044B-A211-ABB213993551}"/>
              </a:ext>
            </a:extLst>
          </p:cNvPr>
          <p:cNvGrpSpPr/>
          <p:nvPr/>
        </p:nvGrpSpPr>
        <p:grpSpPr>
          <a:xfrm>
            <a:off x="0" y="180091"/>
            <a:ext cx="3220541" cy="2995380"/>
            <a:chOff x="589459" y="2080156"/>
            <a:chExt cx="3476998" cy="3507969"/>
          </a:xfrm>
        </p:grpSpPr>
        <p:sp>
          <p:nvSpPr>
            <p:cNvPr id="6" name="椭圆 5">
              <a:extLst>
                <a:ext uri="{FF2B5EF4-FFF2-40B4-BE49-F238E27FC236}">
                  <a16:creationId xmlns:a16="http://schemas.microsoft.com/office/drawing/2014/main" id="{F15CDABB-3D1F-8541-8625-6327DA9F0577}"/>
                </a:ext>
              </a:extLst>
            </p:cNvPr>
            <p:cNvSpPr/>
            <p:nvPr/>
          </p:nvSpPr>
          <p:spPr bwMode="auto">
            <a:xfrm>
              <a:off x="1762661" y="20801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 name="等腰三角形 5">
              <a:extLst>
                <a:ext uri="{FF2B5EF4-FFF2-40B4-BE49-F238E27FC236}">
                  <a16:creationId xmlns:a16="http://schemas.microsoft.com/office/drawing/2014/main" id="{7C15CF2A-D43F-0141-84F4-7D4C83288AE6}"/>
                </a:ext>
              </a:extLst>
            </p:cNvPr>
            <p:cNvSpPr/>
            <p:nvPr/>
          </p:nvSpPr>
          <p:spPr bwMode="auto">
            <a:xfrm>
              <a:off x="1120953" y="2901519"/>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 name="椭圆 7">
              <a:extLst>
                <a:ext uri="{FF2B5EF4-FFF2-40B4-BE49-F238E27FC236}">
                  <a16:creationId xmlns:a16="http://schemas.microsoft.com/office/drawing/2014/main" id="{BA2D928B-CF8A-E041-A2ED-F7C3BA3EF1F8}"/>
                </a:ext>
              </a:extLst>
            </p:cNvPr>
            <p:cNvSpPr/>
            <p:nvPr/>
          </p:nvSpPr>
          <p:spPr bwMode="auto">
            <a:xfrm>
              <a:off x="2511560" y="280067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9" name="等腰三角形 7">
              <a:extLst>
                <a:ext uri="{FF2B5EF4-FFF2-40B4-BE49-F238E27FC236}">
                  <a16:creationId xmlns:a16="http://schemas.microsoft.com/office/drawing/2014/main" id="{E759CAE7-4308-9849-89E2-917539080FB3}"/>
                </a:ext>
              </a:extLst>
            </p:cNvPr>
            <p:cNvSpPr/>
            <p:nvPr/>
          </p:nvSpPr>
          <p:spPr bwMode="auto">
            <a:xfrm>
              <a:off x="2029836" y="4225494"/>
              <a:ext cx="172345" cy="64628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等腰三角形 8">
              <a:extLst>
                <a:ext uri="{FF2B5EF4-FFF2-40B4-BE49-F238E27FC236}">
                  <a16:creationId xmlns:a16="http://schemas.microsoft.com/office/drawing/2014/main" id="{51791C42-37AC-DE45-B168-C4B79D9BB3B4}"/>
                </a:ext>
              </a:extLst>
            </p:cNvPr>
            <p:cNvSpPr/>
            <p:nvPr/>
          </p:nvSpPr>
          <p:spPr bwMode="auto">
            <a:xfrm>
              <a:off x="2965352" y="3563506"/>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1" name="椭圆 10">
              <a:extLst>
                <a:ext uri="{FF2B5EF4-FFF2-40B4-BE49-F238E27FC236}">
                  <a16:creationId xmlns:a16="http://schemas.microsoft.com/office/drawing/2014/main" id="{665A2B40-2A45-3F4D-86C4-28C4104B8D23}"/>
                </a:ext>
              </a:extLst>
            </p:cNvPr>
            <p:cNvSpPr/>
            <p:nvPr/>
          </p:nvSpPr>
          <p:spPr bwMode="auto">
            <a:xfrm>
              <a:off x="1858544"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2" name="直接连接符 10">
              <a:extLst>
                <a:ext uri="{FF2B5EF4-FFF2-40B4-BE49-F238E27FC236}">
                  <a16:creationId xmlns:a16="http://schemas.microsoft.com/office/drawing/2014/main" id="{E6CEB61A-9C18-464E-8DD9-17B1386E0006}"/>
                </a:ext>
              </a:extLst>
            </p:cNvPr>
            <p:cNvCxnSpPr>
              <a:cxnSpLocks/>
              <a:stCxn id="11" idx="0"/>
              <a:endCxn id="9" idx="3"/>
            </p:cNvCxnSpPr>
            <p:nvPr/>
          </p:nvCxnSpPr>
          <p:spPr bwMode="auto">
            <a:xfrm flipV="1">
              <a:off x="2116009" y="4871779"/>
              <a:ext cx="0" cy="181782"/>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6">
              <a:extLst>
                <a:ext uri="{FF2B5EF4-FFF2-40B4-BE49-F238E27FC236}">
                  <a16:creationId xmlns:a16="http://schemas.microsoft.com/office/drawing/2014/main" id="{50875356-F418-0D43-8FEC-4E9414E7562E}"/>
                </a:ext>
              </a:extLst>
            </p:cNvPr>
            <p:cNvCxnSpPr>
              <a:stCxn id="7" idx="0"/>
              <a:endCxn id="6" idx="3"/>
            </p:cNvCxnSpPr>
            <p:nvPr/>
          </p:nvCxnSpPr>
          <p:spPr bwMode="auto">
            <a:xfrm flipV="1">
              <a:off x="1344791" y="2536435"/>
              <a:ext cx="493280" cy="3650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7">
              <a:extLst>
                <a:ext uri="{FF2B5EF4-FFF2-40B4-BE49-F238E27FC236}">
                  <a16:creationId xmlns:a16="http://schemas.microsoft.com/office/drawing/2014/main" id="{21828ACB-CD0E-DD4C-BBA5-4723A727CD15}"/>
                </a:ext>
              </a:extLst>
            </p:cNvPr>
            <p:cNvCxnSpPr>
              <a:stCxn id="8" idx="0"/>
              <a:endCxn id="6" idx="5"/>
            </p:cNvCxnSpPr>
            <p:nvPr/>
          </p:nvCxnSpPr>
          <p:spPr bwMode="auto">
            <a:xfrm flipH="1" flipV="1">
              <a:off x="2202181" y="2536435"/>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9">
              <a:extLst>
                <a:ext uri="{FF2B5EF4-FFF2-40B4-BE49-F238E27FC236}">
                  <a16:creationId xmlns:a16="http://schemas.microsoft.com/office/drawing/2014/main" id="{EB79896F-A174-2E46-808C-91DDC7A3C052}"/>
                </a:ext>
              </a:extLst>
            </p:cNvPr>
            <p:cNvCxnSpPr>
              <a:stCxn id="8" idx="5"/>
              <a:endCxn id="10" idx="0"/>
            </p:cNvCxnSpPr>
            <p:nvPr/>
          </p:nvCxnSpPr>
          <p:spPr bwMode="auto">
            <a:xfrm>
              <a:off x="2951080" y="3256953"/>
              <a:ext cx="238110"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右大括号 17">
              <a:extLst>
                <a:ext uri="{FF2B5EF4-FFF2-40B4-BE49-F238E27FC236}">
                  <a16:creationId xmlns:a16="http://schemas.microsoft.com/office/drawing/2014/main" id="{39551633-BB29-D14B-BEDD-BA959D9EAA97}"/>
                </a:ext>
              </a:extLst>
            </p:cNvPr>
            <p:cNvSpPr/>
            <p:nvPr/>
          </p:nvSpPr>
          <p:spPr bwMode="auto">
            <a:xfrm>
              <a:off x="3537296" y="3541427"/>
              <a:ext cx="128859"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9" name="左大括号 18">
              <a:extLst>
                <a:ext uri="{FF2B5EF4-FFF2-40B4-BE49-F238E27FC236}">
                  <a16:creationId xmlns:a16="http://schemas.microsoft.com/office/drawing/2014/main" id="{E1DF3468-EFF5-4E4A-8997-070E79AE46D3}"/>
                </a:ext>
              </a:extLst>
            </p:cNvPr>
            <p:cNvSpPr/>
            <p:nvPr/>
          </p:nvSpPr>
          <p:spPr bwMode="auto">
            <a:xfrm>
              <a:off x="922128" y="2879441"/>
              <a:ext cx="123310"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20" name="文本框 19">
              <a:extLst>
                <a:ext uri="{FF2B5EF4-FFF2-40B4-BE49-F238E27FC236}">
                  <a16:creationId xmlns:a16="http://schemas.microsoft.com/office/drawing/2014/main" id="{8FC3843B-107F-EF43-AF41-7621ED8ABDDD}"/>
                </a:ext>
              </a:extLst>
            </p:cNvPr>
            <p:cNvSpPr txBox="1"/>
            <p:nvPr/>
          </p:nvSpPr>
          <p:spPr>
            <a:xfrm>
              <a:off x="3664522" y="394675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21" name="文本框 20">
              <a:extLst>
                <a:ext uri="{FF2B5EF4-FFF2-40B4-BE49-F238E27FC236}">
                  <a16:creationId xmlns:a16="http://schemas.microsoft.com/office/drawing/2014/main" id="{26AAB652-D5BC-7F4A-9441-4C7D93B8FFA8}"/>
                </a:ext>
              </a:extLst>
            </p:cNvPr>
            <p:cNvSpPr txBox="1"/>
            <p:nvPr/>
          </p:nvSpPr>
          <p:spPr>
            <a:xfrm>
              <a:off x="589459" y="3310594"/>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22" name="椭圆 21">
              <a:extLst>
                <a:ext uri="{FF2B5EF4-FFF2-40B4-BE49-F238E27FC236}">
                  <a16:creationId xmlns:a16="http://schemas.microsoft.com/office/drawing/2014/main" id="{81981DC8-C640-EF49-88FA-C7F7D245F1F2}"/>
                </a:ext>
              </a:extLst>
            </p:cNvPr>
            <p:cNvSpPr/>
            <p:nvPr/>
          </p:nvSpPr>
          <p:spPr bwMode="auto">
            <a:xfrm>
              <a:off x="2115072" y="34488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3" name="等腰三角形 54">
              <a:extLst>
                <a:ext uri="{FF2B5EF4-FFF2-40B4-BE49-F238E27FC236}">
                  <a16:creationId xmlns:a16="http://schemas.microsoft.com/office/drawing/2014/main" id="{EF9F4DF1-14EF-D34B-8B99-0AFCE3695372}"/>
                </a:ext>
              </a:extLst>
            </p:cNvPr>
            <p:cNvSpPr/>
            <p:nvPr/>
          </p:nvSpPr>
          <p:spPr bwMode="auto">
            <a:xfrm>
              <a:off x="2607723" y="4219117"/>
              <a:ext cx="172345" cy="646285"/>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24" name="直接连接符 55">
              <a:extLst>
                <a:ext uri="{FF2B5EF4-FFF2-40B4-BE49-F238E27FC236}">
                  <a16:creationId xmlns:a16="http://schemas.microsoft.com/office/drawing/2014/main" id="{2154E9A4-147B-E942-81FD-883EC1E0CFFD}"/>
                </a:ext>
              </a:extLst>
            </p:cNvPr>
            <p:cNvCxnSpPr>
              <a:stCxn id="9" idx="0"/>
              <a:endCxn id="22" idx="3"/>
            </p:cNvCxnSpPr>
            <p:nvPr/>
          </p:nvCxnSpPr>
          <p:spPr bwMode="auto">
            <a:xfrm flipV="1">
              <a:off x="2116009" y="3905139"/>
              <a:ext cx="74473" cy="32035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58">
              <a:extLst>
                <a:ext uri="{FF2B5EF4-FFF2-40B4-BE49-F238E27FC236}">
                  <a16:creationId xmlns:a16="http://schemas.microsoft.com/office/drawing/2014/main" id="{EDEC0A06-1967-1B44-93B0-D04ABAF40AF0}"/>
                </a:ext>
              </a:extLst>
            </p:cNvPr>
            <p:cNvCxnSpPr>
              <a:stCxn id="23" idx="0"/>
              <a:endCxn id="22" idx="5"/>
            </p:cNvCxnSpPr>
            <p:nvPr/>
          </p:nvCxnSpPr>
          <p:spPr bwMode="auto">
            <a:xfrm flipH="1" flipV="1">
              <a:off x="2554592" y="3905139"/>
              <a:ext cx="139304" cy="31397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63">
              <a:extLst>
                <a:ext uri="{FF2B5EF4-FFF2-40B4-BE49-F238E27FC236}">
                  <a16:creationId xmlns:a16="http://schemas.microsoft.com/office/drawing/2014/main" id="{98CE62CB-829A-8545-9D4C-3D57B574654A}"/>
                </a:ext>
              </a:extLst>
            </p:cNvPr>
            <p:cNvCxnSpPr>
              <a:stCxn id="22" idx="0"/>
              <a:endCxn id="8" idx="3"/>
            </p:cNvCxnSpPr>
            <p:nvPr/>
          </p:nvCxnSpPr>
          <p:spPr bwMode="auto">
            <a:xfrm flipV="1">
              <a:off x="2372537" y="3256953"/>
              <a:ext cx="214433" cy="19190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椭圆 26">
              <a:extLst>
                <a:ext uri="{FF2B5EF4-FFF2-40B4-BE49-F238E27FC236}">
                  <a16:creationId xmlns:a16="http://schemas.microsoft.com/office/drawing/2014/main" id="{EA9D4A12-9A10-1449-AD37-05E9C9B8D0EA}"/>
                </a:ext>
              </a:extLst>
            </p:cNvPr>
            <p:cNvSpPr/>
            <p:nvPr/>
          </p:nvSpPr>
          <p:spPr bwMode="auto">
            <a:xfrm>
              <a:off x="2426440" y="5053561"/>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28" name="直接连接符 68">
              <a:extLst>
                <a:ext uri="{FF2B5EF4-FFF2-40B4-BE49-F238E27FC236}">
                  <a16:creationId xmlns:a16="http://schemas.microsoft.com/office/drawing/2014/main" id="{DD9201EF-24C0-8A4C-9F88-21022962D49A}"/>
                </a:ext>
              </a:extLst>
            </p:cNvPr>
            <p:cNvCxnSpPr>
              <a:cxnSpLocks/>
              <a:stCxn id="27" idx="0"/>
              <a:endCxn id="23" idx="3"/>
            </p:cNvCxnSpPr>
            <p:nvPr/>
          </p:nvCxnSpPr>
          <p:spPr bwMode="auto">
            <a:xfrm flipV="1">
              <a:off x="2683905" y="4865402"/>
              <a:ext cx="9991" cy="188159"/>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9" name="箭头: 右 66">
            <a:extLst>
              <a:ext uri="{FF2B5EF4-FFF2-40B4-BE49-F238E27FC236}">
                <a16:creationId xmlns:a16="http://schemas.microsoft.com/office/drawing/2014/main" id="{408F7D08-3863-BD4C-8D8D-1D02258E6FAD}"/>
              </a:ext>
            </a:extLst>
          </p:cNvPr>
          <p:cNvSpPr/>
          <p:nvPr/>
        </p:nvSpPr>
        <p:spPr bwMode="auto">
          <a:xfrm>
            <a:off x="3543923" y="1068776"/>
            <a:ext cx="1183586" cy="609005"/>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0" name="文本框 29">
            <a:extLst>
              <a:ext uri="{FF2B5EF4-FFF2-40B4-BE49-F238E27FC236}">
                <a16:creationId xmlns:a16="http://schemas.microsoft.com/office/drawing/2014/main" id="{FF4D0451-2F7A-9545-B32D-966F80BA8E3F}"/>
              </a:ext>
            </a:extLst>
          </p:cNvPr>
          <p:cNvSpPr txBox="1"/>
          <p:nvPr/>
        </p:nvSpPr>
        <p:spPr>
          <a:xfrm>
            <a:off x="3034396" y="509074"/>
            <a:ext cx="2417521" cy="461665"/>
          </a:xfrm>
          <a:prstGeom prst="rect">
            <a:avLst/>
          </a:prstGeom>
          <a:noFill/>
        </p:spPr>
        <p:txBody>
          <a:bodyPr wrap="none" rtlCol="0">
            <a:spAutoFit/>
          </a:bodyPr>
          <a:lstStyle/>
          <a:p>
            <a:r>
              <a:rPr lang="en-US" altLang="zh-CN" sz="2400" dirty="0">
                <a:solidFill>
                  <a:srgbClr val="FF0000"/>
                </a:solidFill>
              </a:rPr>
              <a:t>RIGHT-Rotation(Y)</a:t>
            </a:r>
            <a:endParaRPr lang="zh-CN" altLang="en-US" sz="2400" dirty="0">
              <a:solidFill>
                <a:srgbClr val="FF0000"/>
              </a:solidFill>
            </a:endParaRPr>
          </a:p>
        </p:txBody>
      </p:sp>
      <p:grpSp>
        <p:nvGrpSpPr>
          <p:cNvPr id="31" name="组合 30">
            <a:extLst>
              <a:ext uri="{FF2B5EF4-FFF2-40B4-BE49-F238E27FC236}">
                <a16:creationId xmlns:a16="http://schemas.microsoft.com/office/drawing/2014/main" id="{9A621F53-D3E3-6341-8DB4-351DF391A275}"/>
              </a:ext>
            </a:extLst>
          </p:cNvPr>
          <p:cNvGrpSpPr/>
          <p:nvPr/>
        </p:nvGrpSpPr>
        <p:grpSpPr>
          <a:xfrm>
            <a:off x="5435458" y="180091"/>
            <a:ext cx="3220541" cy="2995380"/>
            <a:chOff x="589465" y="2080156"/>
            <a:chExt cx="3477026" cy="3507969"/>
          </a:xfrm>
        </p:grpSpPr>
        <p:sp>
          <p:nvSpPr>
            <p:cNvPr id="32" name="椭圆 31">
              <a:extLst>
                <a:ext uri="{FF2B5EF4-FFF2-40B4-BE49-F238E27FC236}">
                  <a16:creationId xmlns:a16="http://schemas.microsoft.com/office/drawing/2014/main" id="{ABE7407B-D4EE-B549-A1C5-51F12B8B3B76}"/>
                </a:ext>
              </a:extLst>
            </p:cNvPr>
            <p:cNvSpPr/>
            <p:nvPr/>
          </p:nvSpPr>
          <p:spPr bwMode="auto">
            <a:xfrm>
              <a:off x="1762677" y="2080156"/>
              <a:ext cx="514934"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3" name="等腰三角形 5">
              <a:extLst>
                <a:ext uri="{FF2B5EF4-FFF2-40B4-BE49-F238E27FC236}">
                  <a16:creationId xmlns:a16="http://schemas.microsoft.com/office/drawing/2014/main" id="{AA1E135B-AB21-2449-86B1-119523B4C77B}"/>
                </a:ext>
              </a:extLst>
            </p:cNvPr>
            <p:cNvSpPr/>
            <p:nvPr/>
          </p:nvSpPr>
          <p:spPr bwMode="auto">
            <a:xfrm>
              <a:off x="1120963" y="2901519"/>
              <a:ext cx="447678"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4" name="椭圆 33">
              <a:extLst>
                <a:ext uri="{FF2B5EF4-FFF2-40B4-BE49-F238E27FC236}">
                  <a16:creationId xmlns:a16="http://schemas.microsoft.com/office/drawing/2014/main" id="{EDD78998-9973-0241-8D61-03319C35BFC6}"/>
                </a:ext>
              </a:extLst>
            </p:cNvPr>
            <p:cNvSpPr/>
            <p:nvPr/>
          </p:nvSpPr>
          <p:spPr bwMode="auto">
            <a:xfrm>
              <a:off x="2511581" y="2800674"/>
              <a:ext cx="514934"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5" name="等腰三角形 7">
              <a:extLst>
                <a:ext uri="{FF2B5EF4-FFF2-40B4-BE49-F238E27FC236}">
                  <a16:creationId xmlns:a16="http://schemas.microsoft.com/office/drawing/2014/main" id="{B698A613-A106-6745-9B43-53D90C3770C7}"/>
                </a:ext>
              </a:extLst>
            </p:cNvPr>
            <p:cNvSpPr/>
            <p:nvPr/>
          </p:nvSpPr>
          <p:spPr bwMode="auto">
            <a:xfrm>
              <a:off x="2029853" y="4225494"/>
              <a:ext cx="172346" cy="64628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6" name="等腰三角形 8">
              <a:extLst>
                <a:ext uri="{FF2B5EF4-FFF2-40B4-BE49-F238E27FC236}">
                  <a16:creationId xmlns:a16="http://schemas.microsoft.com/office/drawing/2014/main" id="{B12D5FD7-9374-9D44-8E70-A5FFE39CC231}"/>
                </a:ext>
              </a:extLst>
            </p:cNvPr>
            <p:cNvSpPr/>
            <p:nvPr/>
          </p:nvSpPr>
          <p:spPr bwMode="auto">
            <a:xfrm>
              <a:off x="2965377" y="3563506"/>
              <a:ext cx="447678"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7" name="椭圆 36">
              <a:extLst>
                <a:ext uri="{FF2B5EF4-FFF2-40B4-BE49-F238E27FC236}">
                  <a16:creationId xmlns:a16="http://schemas.microsoft.com/office/drawing/2014/main" id="{D1E7079D-B550-0447-9D36-BBEB15E729E8}"/>
                </a:ext>
              </a:extLst>
            </p:cNvPr>
            <p:cNvSpPr/>
            <p:nvPr/>
          </p:nvSpPr>
          <p:spPr bwMode="auto">
            <a:xfrm>
              <a:off x="1858561" y="5053561"/>
              <a:ext cx="514934"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8" name="直接连接符 10">
              <a:extLst>
                <a:ext uri="{FF2B5EF4-FFF2-40B4-BE49-F238E27FC236}">
                  <a16:creationId xmlns:a16="http://schemas.microsoft.com/office/drawing/2014/main" id="{56413064-CDEF-474B-84E6-9FC2BAACBA56}"/>
                </a:ext>
              </a:extLst>
            </p:cNvPr>
            <p:cNvCxnSpPr>
              <a:cxnSpLocks/>
              <a:stCxn id="37" idx="0"/>
              <a:endCxn id="35" idx="3"/>
            </p:cNvCxnSpPr>
            <p:nvPr/>
          </p:nvCxnSpPr>
          <p:spPr bwMode="auto">
            <a:xfrm flipV="1">
              <a:off x="2116027" y="4871779"/>
              <a:ext cx="0" cy="181782"/>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16">
              <a:extLst>
                <a:ext uri="{FF2B5EF4-FFF2-40B4-BE49-F238E27FC236}">
                  <a16:creationId xmlns:a16="http://schemas.microsoft.com/office/drawing/2014/main" id="{F9CCF4DD-16DC-1C4D-A791-1AC49AE70CD8}"/>
                </a:ext>
              </a:extLst>
            </p:cNvPr>
            <p:cNvCxnSpPr>
              <a:stCxn id="33" idx="0"/>
              <a:endCxn id="32" idx="3"/>
            </p:cNvCxnSpPr>
            <p:nvPr/>
          </p:nvCxnSpPr>
          <p:spPr bwMode="auto">
            <a:xfrm flipV="1">
              <a:off x="1344803" y="2536435"/>
              <a:ext cx="493284" cy="36508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19">
              <a:extLst>
                <a:ext uri="{FF2B5EF4-FFF2-40B4-BE49-F238E27FC236}">
                  <a16:creationId xmlns:a16="http://schemas.microsoft.com/office/drawing/2014/main" id="{F95943F8-9BE8-2640-86E5-08AD49DCC774}"/>
                </a:ext>
              </a:extLst>
            </p:cNvPr>
            <p:cNvCxnSpPr>
              <a:stCxn id="34" idx="5"/>
              <a:endCxn id="36" idx="0"/>
            </p:cNvCxnSpPr>
            <p:nvPr/>
          </p:nvCxnSpPr>
          <p:spPr bwMode="auto">
            <a:xfrm>
              <a:off x="2951105" y="3256952"/>
              <a:ext cx="238111"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右大括号 41">
              <a:extLst>
                <a:ext uri="{FF2B5EF4-FFF2-40B4-BE49-F238E27FC236}">
                  <a16:creationId xmlns:a16="http://schemas.microsoft.com/office/drawing/2014/main" id="{C4B519CF-8E43-4B45-B2C9-AB77923812B9}"/>
                </a:ext>
              </a:extLst>
            </p:cNvPr>
            <p:cNvSpPr/>
            <p:nvPr/>
          </p:nvSpPr>
          <p:spPr bwMode="auto">
            <a:xfrm>
              <a:off x="3537326" y="3541426"/>
              <a:ext cx="128860"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3" name="左大括号 42">
              <a:extLst>
                <a:ext uri="{FF2B5EF4-FFF2-40B4-BE49-F238E27FC236}">
                  <a16:creationId xmlns:a16="http://schemas.microsoft.com/office/drawing/2014/main" id="{B62A5579-C51C-3D46-9A34-4E726CD8F187}"/>
                </a:ext>
              </a:extLst>
            </p:cNvPr>
            <p:cNvSpPr/>
            <p:nvPr/>
          </p:nvSpPr>
          <p:spPr bwMode="auto">
            <a:xfrm>
              <a:off x="922137" y="2879441"/>
              <a:ext cx="123311"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44" name="文本框 43">
              <a:extLst>
                <a:ext uri="{FF2B5EF4-FFF2-40B4-BE49-F238E27FC236}">
                  <a16:creationId xmlns:a16="http://schemas.microsoft.com/office/drawing/2014/main" id="{61D195F2-EC7D-AE4A-A62E-45BE9BD896A5}"/>
                </a:ext>
              </a:extLst>
            </p:cNvPr>
            <p:cNvSpPr txBox="1"/>
            <p:nvPr/>
          </p:nvSpPr>
          <p:spPr>
            <a:xfrm>
              <a:off x="3664553" y="3946754"/>
              <a:ext cx="401938"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45" name="文本框 44">
              <a:extLst>
                <a:ext uri="{FF2B5EF4-FFF2-40B4-BE49-F238E27FC236}">
                  <a16:creationId xmlns:a16="http://schemas.microsoft.com/office/drawing/2014/main" id="{DC81C73B-51B4-8246-A959-9542EEAADCF3}"/>
                </a:ext>
              </a:extLst>
            </p:cNvPr>
            <p:cNvSpPr txBox="1"/>
            <p:nvPr/>
          </p:nvSpPr>
          <p:spPr>
            <a:xfrm>
              <a:off x="589465" y="3310594"/>
              <a:ext cx="401938"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46" name="椭圆 45">
              <a:extLst>
                <a:ext uri="{FF2B5EF4-FFF2-40B4-BE49-F238E27FC236}">
                  <a16:creationId xmlns:a16="http://schemas.microsoft.com/office/drawing/2014/main" id="{F1A78103-8150-BA47-9152-D17EECBB1849}"/>
                </a:ext>
              </a:extLst>
            </p:cNvPr>
            <p:cNvSpPr/>
            <p:nvPr/>
          </p:nvSpPr>
          <p:spPr bwMode="auto">
            <a:xfrm>
              <a:off x="2115091" y="3448860"/>
              <a:ext cx="514935"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47" name="等腰三角形 54">
              <a:extLst>
                <a:ext uri="{FF2B5EF4-FFF2-40B4-BE49-F238E27FC236}">
                  <a16:creationId xmlns:a16="http://schemas.microsoft.com/office/drawing/2014/main" id="{B83D7F53-101F-814B-8281-2BBB7551973D}"/>
                </a:ext>
              </a:extLst>
            </p:cNvPr>
            <p:cNvSpPr/>
            <p:nvPr/>
          </p:nvSpPr>
          <p:spPr bwMode="auto">
            <a:xfrm>
              <a:off x="2607746" y="4219117"/>
              <a:ext cx="172346" cy="646285"/>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48" name="直接连接符 55">
              <a:extLst>
                <a:ext uri="{FF2B5EF4-FFF2-40B4-BE49-F238E27FC236}">
                  <a16:creationId xmlns:a16="http://schemas.microsoft.com/office/drawing/2014/main" id="{2DC3A435-5C99-0B48-B59C-1AEC0066220D}"/>
                </a:ext>
              </a:extLst>
            </p:cNvPr>
            <p:cNvCxnSpPr>
              <a:stCxn id="35" idx="0"/>
              <a:endCxn id="46" idx="3"/>
            </p:cNvCxnSpPr>
            <p:nvPr/>
          </p:nvCxnSpPr>
          <p:spPr bwMode="auto">
            <a:xfrm flipV="1">
              <a:off x="2116028" y="3905139"/>
              <a:ext cx="74474" cy="32035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椭圆 50">
              <a:extLst>
                <a:ext uri="{FF2B5EF4-FFF2-40B4-BE49-F238E27FC236}">
                  <a16:creationId xmlns:a16="http://schemas.microsoft.com/office/drawing/2014/main" id="{1EB5FE76-710B-4C48-8ADB-958BC67C2D89}"/>
                </a:ext>
              </a:extLst>
            </p:cNvPr>
            <p:cNvSpPr/>
            <p:nvPr/>
          </p:nvSpPr>
          <p:spPr bwMode="auto">
            <a:xfrm>
              <a:off x="2426462" y="5053560"/>
              <a:ext cx="514935"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2" name="直接连接符 68">
              <a:extLst>
                <a:ext uri="{FF2B5EF4-FFF2-40B4-BE49-F238E27FC236}">
                  <a16:creationId xmlns:a16="http://schemas.microsoft.com/office/drawing/2014/main" id="{F21C00E5-270C-B646-A6FB-2923B6EC5A4E}"/>
                </a:ext>
              </a:extLst>
            </p:cNvPr>
            <p:cNvCxnSpPr>
              <a:cxnSpLocks/>
              <a:stCxn id="51" idx="0"/>
              <a:endCxn id="47" idx="3"/>
            </p:cNvCxnSpPr>
            <p:nvPr/>
          </p:nvCxnSpPr>
          <p:spPr bwMode="auto">
            <a:xfrm flipV="1">
              <a:off x="2683906" y="4865402"/>
              <a:ext cx="9991" cy="188159"/>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3" name="object 12">
            <a:extLst>
              <a:ext uri="{FF2B5EF4-FFF2-40B4-BE49-F238E27FC236}">
                <a16:creationId xmlns:a16="http://schemas.microsoft.com/office/drawing/2014/main" id="{720242FE-1578-C64E-9420-313C15BB3C4A}"/>
              </a:ext>
            </a:extLst>
          </p:cNvPr>
          <p:cNvSpPr txBox="1"/>
          <p:nvPr/>
        </p:nvSpPr>
        <p:spPr>
          <a:xfrm>
            <a:off x="6628374" y="1274186"/>
            <a:ext cx="440341"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err="1">
                <a:solidFill>
                  <a:schemeClr val="accent6">
                    <a:lumMod val="90000"/>
                    <a:lumOff val="10000"/>
                  </a:schemeClr>
                </a:solidFill>
                <a:latin typeface="PVSRSC+TimesNewRoman,Italic"/>
                <a:cs typeface="PVSRSC+TimesNewRoman,Italic"/>
              </a:rPr>
              <a:t>lc</a:t>
            </a:r>
            <a:endParaRPr sz="2473" dirty="0">
              <a:solidFill>
                <a:schemeClr val="accent6">
                  <a:lumMod val="90000"/>
                  <a:lumOff val="10000"/>
                </a:schemeClr>
              </a:solidFill>
              <a:latin typeface="PVSRSC+TimesNewRoman,Italic"/>
              <a:cs typeface="PVSRSC+TimesNewRoman,Italic"/>
            </a:endParaRPr>
          </a:p>
        </p:txBody>
      </p:sp>
      <p:cxnSp>
        <p:nvCxnSpPr>
          <p:cNvPr id="55" name="Straight Connector 43">
            <a:extLst>
              <a:ext uri="{FF2B5EF4-FFF2-40B4-BE49-F238E27FC236}">
                <a16:creationId xmlns:a16="http://schemas.microsoft.com/office/drawing/2014/main" id="{9FCA711D-F6EB-FD49-8BB4-366DF427738E}"/>
              </a:ext>
            </a:extLst>
          </p:cNvPr>
          <p:cNvCxnSpPr>
            <a:cxnSpLocks/>
          </p:cNvCxnSpPr>
          <p:nvPr/>
        </p:nvCxnSpPr>
        <p:spPr>
          <a:xfrm flipH="1">
            <a:off x="7391146" y="1231909"/>
            <a:ext cx="147385" cy="76118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6" name="Straight Connector 44">
            <a:extLst>
              <a:ext uri="{FF2B5EF4-FFF2-40B4-BE49-F238E27FC236}">
                <a16:creationId xmlns:a16="http://schemas.microsoft.com/office/drawing/2014/main" id="{F2CCF4F2-089B-5144-8CF8-D0C7F7D7E9A1}"/>
              </a:ext>
            </a:extLst>
          </p:cNvPr>
          <p:cNvCxnSpPr>
            <a:cxnSpLocks/>
            <a:endCxn id="46" idx="0"/>
          </p:cNvCxnSpPr>
          <p:nvPr/>
        </p:nvCxnSpPr>
        <p:spPr>
          <a:xfrm>
            <a:off x="6854851" y="598950"/>
            <a:ext cx="232169" cy="7498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8" name="Straight Connector 47">
            <a:extLst>
              <a:ext uri="{FF2B5EF4-FFF2-40B4-BE49-F238E27FC236}">
                <a16:creationId xmlns:a16="http://schemas.microsoft.com/office/drawing/2014/main" id="{1ABA81CA-84D8-E544-97BA-F6677B6C78CB}"/>
              </a:ext>
            </a:extLst>
          </p:cNvPr>
          <p:cNvCxnSpPr>
            <a:cxnSpLocks/>
            <a:endCxn id="34" idx="4"/>
          </p:cNvCxnSpPr>
          <p:nvPr/>
        </p:nvCxnSpPr>
        <p:spPr>
          <a:xfrm flipV="1">
            <a:off x="7300131" y="1251779"/>
            <a:ext cx="154132" cy="18773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60" name="object 12">
            <a:extLst>
              <a:ext uri="{FF2B5EF4-FFF2-40B4-BE49-F238E27FC236}">
                <a16:creationId xmlns:a16="http://schemas.microsoft.com/office/drawing/2014/main" id="{2AA54187-E1AF-6445-8CB1-795EAE5E99BF}"/>
              </a:ext>
            </a:extLst>
          </p:cNvPr>
          <p:cNvSpPr txBox="1"/>
          <p:nvPr/>
        </p:nvSpPr>
        <p:spPr>
          <a:xfrm>
            <a:off x="7849229" y="707804"/>
            <a:ext cx="662760"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a:solidFill>
                  <a:schemeClr val="accent6">
                    <a:lumMod val="90000"/>
                    <a:lumOff val="10000"/>
                  </a:schemeClr>
                </a:solidFill>
                <a:latin typeface="PVSRSC+TimesNewRoman,Italic"/>
                <a:cs typeface="PVSRSC+TimesNewRoman,Italic"/>
              </a:rPr>
              <a:t>p</a:t>
            </a:r>
            <a:endParaRPr sz="2473" dirty="0">
              <a:solidFill>
                <a:schemeClr val="accent6">
                  <a:lumMod val="90000"/>
                  <a:lumOff val="10000"/>
                </a:schemeClr>
              </a:solidFill>
              <a:latin typeface="PVSRSC+TimesNewRoman,Italic"/>
              <a:cs typeface="PVSRSC+TimesNewRoman,Italic"/>
            </a:endParaRPr>
          </a:p>
        </p:txBody>
      </p:sp>
      <p:cxnSp>
        <p:nvCxnSpPr>
          <p:cNvPr id="62" name="直接连接符 63">
            <a:extLst>
              <a:ext uri="{FF2B5EF4-FFF2-40B4-BE49-F238E27FC236}">
                <a16:creationId xmlns:a16="http://schemas.microsoft.com/office/drawing/2014/main" id="{88D2D897-EA92-C543-A934-31E524D7756E}"/>
              </a:ext>
            </a:extLst>
          </p:cNvPr>
          <p:cNvCxnSpPr/>
          <p:nvPr/>
        </p:nvCxnSpPr>
        <p:spPr bwMode="auto">
          <a:xfrm flipV="1">
            <a:off x="7087021" y="1184932"/>
            <a:ext cx="198617" cy="16386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58">
            <a:extLst>
              <a:ext uri="{FF2B5EF4-FFF2-40B4-BE49-F238E27FC236}">
                <a16:creationId xmlns:a16="http://schemas.microsoft.com/office/drawing/2014/main" id="{E6ED1846-8BD6-AF48-9B22-F6D1256A01BB}"/>
              </a:ext>
            </a:extLst>
          </p:cNvPr>
          <p:cNvCxnSpPr/>
          <p:nvPr/>
        </p:nvCxnSpPr>
        <p:spPr bwMode="auto">
          <a:xfrm flipH="1" flipV="1">
            <a:off x="7255647" y="1738405"/>
            <a:ext cx="129029" cy="26809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连接符 17">
            <a:extLst>
              <a:ext uri="{FF2B5EF4-FFF2-40B4-BE49-F238E27FC236}">
                <a16:creationId xmlns:a16="http://schemas.microsoft.com/office/drawing/2014/main" id="{57E4DE64-66EF-3342-9904-A16172BA073C}"/>
              </a:ext>
            </a:extLst>
          </p:cNvPr>
          <p:cNvCxnSpPr/>
          <p:nvPr/>
        </p:nvCxnSpPr>
        <p:spPr bwMode="auto">
          <a:xfrm flipH="1" flipV="1">
            <a:off x="6929229" y="569697"/>
            <a:ext cx="525035" cy="22562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0" name="组合 99">
            <a:extLst>
              <a:ext uri="{FF2B5EF4-FFF2-40B4-BE49-F238E27FC236}">
                <a16:creationId xmlns:a16="http://schemas.microsoft.com/office/drawing/2014/main" id="{C3E5D655-A451-4242-B967-D9E4F4B3E48A}"/>
              </a:ext>
            </a:extLst>
          </p:cNvPr>
          <p:cNvGrpSpPr/>
          <p:nvPr/>
        </p:nvGrpSpPr>
        <p:grpSpPr>
          <a:xfrm>
            <a:off x="-76463" y="3550587"/>
            <a:ext cx="3961349" cy="3032645"/>
            <a:chOff x="-76463" y="3550587"/>
            <a:chExt cx="3961349" cy="3032645"/>
          </a:xfrm>
        </p:grpSpPr>
        <p:grpSp>
          <p:nvGrpSpPr>
            <p:cNvPr id="92" name="组合 91">
              <a:extLst>
                <a:ext uri="{FF2B5EF4-FFF2-40B4-BE49-F238E27FC236}">
                  <a16:creationId xmlns:a16="http://schemas.microsoft.com/office/drawing/2014/main" id="{F9C58359-A4B4-A442-8E4B-FD0E4D7D20B7}"/>
                </a:ext>
              </a:extLst>
            </p:cNvPr>
            <p:cNvGrpSpPr/>
            <p:nvPr/>
          </p:nvGrpSpPr>
          <p:grpSpPr>
            <a:xfrm>
              <a:off x="-76463" y="3550587"/>
              <a:ext cx="1563619" cy="1831858"/>
              <a:chOff x="699619" y="3682530"/>
              <a:chExt cx="1563619" cy="1831858"/>
            </a:xfrm>
          </p:grpSpPr>
          <p:sp>
            <p:nvSpPr>
              <p:cNvPr id="68" name="椭圆 67">
                <a:extLst>
                  <a:ext uri="{FF2B5EF4-FFF2-40B4-BE49-F238E27FC236}">
                    <a16:creationId xmlns:a16="http://schemas.microsoft.com/office/drawing/2014/main" id="{6B48C627-9D1F-294C-956B-5FE6B5A7CBC0}"/>
                  </a:ext>
                </a:extLst>
              </p:cNvPr>
              <p:cNvSpPr/>
              <p:nvPr/>
            </p:nvSpPr>
            <p:spPr bwMode="auto">
              <a:xfrm>
                <a:off x="1786288" y="3682530"/>
                <a:ext cx="476950" cy="456453"/>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9" name="等腰三角形 5">
                <a:extLst>
                  <a:ext uri="{FF2B5EF4-FFF2-40B4-BE49-F238E27FC236}">
                    <a16:creationId xmlns:a16="http://schemas.microsoft.com/office/drawing/2014/main" id="{F2AC183B-5DD8-5E44-BBA7-EBF3914E1DE6}"/>
                  </a:ext>
                </a:extLst>
              </p:cNvPr>
              <p:cNvSpPr/>
              <p:nvPr/>
            </p:nvSpPr>
            <p:spPr bwMode="auto">
              <a:xfrm>
                <a:off x="1191911" y="4383874"/>
                <a:ext cx="414655" cy="1130514"/>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75" name="直接连接符 16">
                <a:extLst>
                  <a:ext uri="{FF2B5EF4-FFF2-40B4-BE49-F238E27FC236}">
                    <a16:creationId xmlns:a16="http://schemas.microsoft.com/office/drawing/2014/main" id="{A5793478-8B7C-7E4C-A07C-082365B78CDB}"/>
                  </a:ext>
                </a:extLst>
              </p:cNvPr>
              <p:cNvCxnSpPr>
                <a:stCxn id="69" idx="0"/>
                <a:endCxn id="68" idx="3"/>
              </p:cNvCxnSpPr>
              <p:nvPr/>
            </p:nvCxnSpPr>
            <p:spPr bwMode="auto">
              <a:xfrm flipV="1">
                <a:off x="1399239" y="4072137"/>
                <a:ext cx="456897" cy="31173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左大括号 77">
                <a:extLst>
                  <a:ext uri="{FF2B5EF4-FFF2-40B4-BE49-F238E27FC236}">
                    <a16:creationId xmlns:a16="http://schemas.microsoft.com/office/drawing/2014/main" id="{5A644415-DA60-AA4C-A005-E7B14174663D}"/>
                  </a:ext>
                </a:extLst>
              </p:cNvPr>
              <p:cNvSpPr/>
              <p:nvPr/>
            </p:nvSpPr>
            <p:spPr bwMode="auto">
              <a:xfrm>
                <a:off x="1007751" y="4365022"/>
                <a:ext cx="114215" cy="1130514"/>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80" name="文本框 79">
                <a:extLst>
                  <a:ext uri="{FF2B5EF4-FFF2-40B4-BE49-F238E27FC236}">
                    <a16:creationId xmlns:a16="http://schemas.microsoft.com/office/drawing/2014/main" id="{1897BE41-55EE-2C42-B32B-5B19148E9F35}"/>
                  </a:ext>
                </a:extLst>
              </p:cNvPr>
              <p:cNvSpPr txBox="1"/>
              <p:nvPr/>
            </p:nvSpPr>
            <p:spPr>
              <a:xfrm>
                <a:off x="699619" y="4733175"/>
                <a:ext cx="372289" cy="394206"/>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grpSp>
        <p:grpSp>
          <p:nvGrpSpPr>
            <p:cNvPr id="91" name="组合 90">
              <a:extLst>
                <a:ext uri="{FF2B5EF4-FFF2-40B4-BE49-F238E27FC236}">
                  <a16:creationId xmlns:a16="http://schemas.microsoft.com/office/drawing/2014/main" id="{10BC6EFA-37D6-B545-A04D-189D622E02FD}"/>
                </a:ext>
              </a:extLst>
            </p:cNvPr>
            <p:cNvGrpSpPr/>
            <p:nvPr/>
          </p:nvGrpSpPr>
          <p:grpSpPr>
            <a:xfrm>
              <a:off x="1427991" y="4173845"/>
              <a:ext cx="714557" cy="1826673"/>
              <a:chOff x="2094281" y="4186257"/>
              <a:chExt cx="714557" cy="1826673"/>
            </a:xfrm>
          </p:grpSpPr>
          <p:sp>
            <p:nvSpPr>
              <p:cNvPr id="71" name="等腰三角形 7">
                <a:extLst>
                  <a:ext uri="{FF2B5EF4-FFF2-40B4-BE49-F238E27FC236}">
                    <a16:creationId xmlns:a16="http://schemas.microsoft.com/office/drawing/2014/main" id="{71497EF6-D7E7-5748-9ED1-28899C23A4F9}"/>
                  </a:ext>
                </a:extLst>
              </p:cNvPr>
              <p:cNvSpPr/>
              <p:nvPr/>
            </p:nvSpPr>
            <p:spPr bwMode="auto">
              <a:xfrm>
                <a:off x="2252938" y="4849408"/>
                <a:ext cx="159633" cy="551849"/>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3" name="椭圆 72">
                <a:extLst>
                  <a:ext uri="{FF2B5EF4-FFF2-40B4-BE49-F238E27FC236}">
                    <a16:creationId xmlns:a16="http://schemas.microsoft.com/office/drawing/2014/main" id="{5B80B0BC-9472-584B-BE77-D61D5B5B6FB6}"/>
                  </a:ext>
                </a:extLst>
              </p:cNvPr>
              <p:cNvSpPr/>
              <p:nvPr/>
            </p:nvSpPr>
            <p:spPr bwMode="auto">
              <a:xfrm>
                <a:off x="2094281" y="5556477"/>
                <a:ext cx="476950" cy="456453"/>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74" name="直接连接符 10">
                <a:extLst>
                  <a:ext uri="{FF2B5EF4-FFF2-40B4-BE49-F238E27FC236}">
                    <a16:creationId xmlns:a16="http://schemas.microsoft.com/office/drawing/2014/main" id="{1B802005-5590-DE45-96A4-109A88E4ECFE}"/>
                  </a:ext>
                </a:extLst>
              </p:cNvPr>
              <p:cNvCxnSpPr>
                <a:cxnSpLocks/>
                <a:stCxn id="73" idx="0"/>
                <a:endCxn id="71" idx="3"/>
              </p:cNvCxnSpPr>
              <p:nvPr/>
            </p:nvCxnSpPr>
            <p:spPr bwMode="auto">
              <a:xfrm flipH="1" flipV="1">
                <a:off x="2332755" y="5401257"/>
                <a:ext cx="1" cy="155220"/>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1" name="椭圆 80">
                <a:extLst>
                  <a:ext uri="{FF2B5EF4-FFF2-40B4-BE49-F238E27FC236}">
                    <a16:creationId xmlns:a16="http://schemas.microsoft.com/office/drawing/2014/main" id="{63752DDD-0599-9A45-B3C6-A65151946B0C}"/>
                  </a:ext>
                </a:extLst>
              </p:cNvPr>
              <p:cNvSpPr/>
              <p:nvPr/>
            </p:nvSpPr>
            <p:spPr bwMode="auto">
              <a:xfrm>
                <a:off x="2331888" y="4186257"/>
                <a:ext cx="476950" cy="456453"/>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grpSp>
        <p:grpSp>
          <p:nvGrpSpPr>
            <p:cNvPr id="90" name="组合 89">
              <a:extLst>
                <a:ext uri="{FF2B5EF4-FFF2-40B4-BE49-F238E27FC236}">
                  <a16:creationId xmlns:a16="http://schemas.microsoft.com/office/drawing/2014/main" id="{39CE5AB1-28FB-7B43-9A17-F1109684074C}"/>
                </a:ext>
              </a:extLst>
            </p:cNvPr>
            <p:cNvGrpSpPr/>
            <p:nvPr/>
          </p:nvGrpSpPr>
          <p:grpSpPr>
            <a:xfrm>
              <a:off x="1949217" y="4762902"/>
              <a:ext cx="1935669" cy="1820330"/>
              <a:chOff x="2848252" y="4715491"/>
              <a:chExt cx="1935669" cy="1820330"/>
            </a:xfrm>
          </p:grpSpPr>
          <p:sp>
            <p:nvSpPr>
              <p:cNvPr id="70" name="椭圆 69">
                <a:extLst>
                  <a:ext uri="{FF2B5EF4-FFF2-40B4-BE49-F238E27FC236}">
                    <a16:creationId xmlns:a16="http://schemas.microsoft.com/office/drawing/2014/main" id="{81518AEA-111D-C143-9E13-4554AB3F7D05}"/>
                  </a:ext>
                </a:extLst>
              </p:cNvPr>
              <p:cNvSpPr/>
              <p:nvPr/>
            </p:nvSpPr>
            <p:spPr bwMode="auto">
              <a:xfrm>
                <a:off x="3343710" y="4715491"/>
                <a:ext cx="476950" cy="456453"/>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2" name="等腰三角形 8">
                <a:extLst>
                  <a:ext uri="{FF2B5EF4-FFF2-40B4-BE49-F238E27FC236}">
                    <a16:creationId xmlns:a16="http://schemas.microsoft.com/office/drawing/2014/main" id="{C41BF357-3702-2C44-A019-0D088E12FB48}"/>
                  </a:ext>
                </a:extLst>
              </p:cNvPr>
              <p:cNvSpPr/>
              <p:nvPr/>
            </p:nvSpPr>
            <p:spPr bwMode="auto">
              <a:xfrm>
                <a:off x="3764031" y="5366857"/>
                <a:ext cx="414655" cy="1130514"/>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76" name="直接连接符 19">
                <a:extLst>
                  <a:ext uri="{FF2B5EF4-FFF2-40B4-BE49-F238E27FC236}">
                    <a16:creationId xmlns:a16="http://schemas.microsoft.com/office/drawing/2014/main" id="{AEAC3BDA-28E9-4A43-80F6-CC879D58D92E}"/>
                  </a:ext>
                </a:extLst>
              </p:cNvPr>
              <p:cNvCxnSpPr>
                <a:stCxn id="70" idx="5"/>
                <a:endCxn id="72" idx="0"/>
              </p:cNvCxnSpPr>
              <p:nvPr/>
            </p:nvCxnSpPr>
            <p:spPr bwMode="auto">
              <a:xfrm>
                <a:off x="3750811" y="5105097"/>
                <a:ext cx="220547" cy="26175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7" name="右大括号 76">
                <a:extLst>
                  <a:ext uri="{FF2B5EF4-FFF2-40B4-BE49-F238E27FC236}">
                    <a16:creationId xmlns:a16="http://schemas.microsoft.com/office/drawing/2014/main" id="{842D5448-285B-6E44-90C9-73AE750AB949}"/>
                  </a:ext>
                </a:extLst>
              </p:cNvPr>
              <p:cNvSpPr/>
              <p:nvPr/>
            </p:nvSpPr>
            <p:spPr bwMode="auto">
              <a:xfrm>
                <a:off x="4293789" y="5348002"/>
                <a:ext cx="119355" cy="1130514"/>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9" name="文本框 78">
                <a:extLst>
                  <a:ext uri="{FF2B5EF4-FFF2-40B4-BE49-F238E27FC236}">
                    <a16:creationId xmlns:a16="http://schemas.microsoft.com/office/drawing/2014/main" id="{66C4E45A-3CB8-6549-8D1C-BB3D0C271BD1}"/>
                  </a:ext>
                </a:extLst>
              </p:cNvPr>
              <p:cNvSpPr txBox="1"/>
              <p:nvPr/>
            </p:nvSpPr>
            <p:spPr>
              <a:xfrm>
                <a:off x="4411632" y="5694103"/>
                <a:ext cx="372289" cy="394206"/>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82" name="等腰三角形 54">
                <a:extLst>
                  <a:ext uri="{FF2B5EF4-FFF2-40B4-BE49-F238E27FC236}">
                    <a16:creationId xmlns:a16="http://schemas.microsoft.com/office/drawing/2014/main" id="{BA2CFFC9-84E3-3449-87A9-4D3D1FE1A8E5}"/>
                  </a:ext>
                </a:extLst>
              </p:cNvPr>
              <p:cNvSpPr/>
              <p:nvPr/>
            </p:nvSpPr>
            <p:spPr bwMode="auto">
              <a:xfrm>
                <a:off x="3016163" y="5366856"/>
                <a:ext cx="159633" cy="551849"/>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4" name="椭圆 83">
                <a:extLst>
                  <a:ext uri="{FF2B5EF4-FFF2-40B4-BE49-F238E27FC236}">
                    <a16:creationId xmlns:a16="http://schemas.microsoft.com/office/drawing/2014/main" id="{50BB2809-A028-894A-9071-1E808E83FB81}"/>
                  </a:ext>
                </a:extLst>
              </p:cNvPr>
              <p:cNvSpPr/>
              <p:nvPr/>
            </p:nvSpPr>
            <p:spPr bwMode="auto">
              <a:xfrm>
                <a:off x="2848252" y="6079368"/>
                <a:ext cx="476950" cy="456453"/>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85" name="直接连接符 68">
                <a:extLst>
                  <a:ext uri="{FF2B5EF4-FFF2-40B4-BE49-F238E27FC236}">
                    <a16:creationId xmlns:a16="http://schemas.microsoft.com/office/drawing/2014/main" id="{C6A2EA34-C79A-7A49-A2C8-3FA1FE23CB15}"/>
                  </a:ext>
                </a:extLst>
              </p:cNvPr>
              <p:cNvCxnSpPr>
                <a:cxnSpLocks/>
                <a:stCxn id="84" idx="0"/>
                <a:endCxn id="82" idx="3"/>
              </p:cNvCxnSpPr>
              <p:nvPr/>
            </p:nvCxnSpPr>
            <p:spPr bwMode="auto">
              <a:xfrm flipV="1">
                <a:off x="3086705" y="5918705"/>
                <a:ext cx="9254" cy="160665"/>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直接连接符 19">
                <a:extLst>
                  <a:ext uri="{FF2B5EF4-FFF2-40B4-BE49-F238E27FC236}">
                    <a16:creationId xmlns:a16="http://schemas.microsoft.com/office/drawing/2014/main" id="{511CAD07-0B94-B24A-8E5F-97D2D952D024}"/>
                  </a:ext>
                </a:extLst>
              </p:cNvPr>
              <p:cNvCxnSpPr>
                <a:cxnSpLocks/>
                <a:stCxn id="70" idx="3"/>
                <a:endCxn id="82" idx="0"/>
              </p:cNvCxnSpPr>
              <p:nvPr/>
            </p:nvCxnSpPr>
            <p:spPr bwMode="auto">
              <a:xfrm flipH="1">
                <a:off x="3095980" y="5105098"/>
                <a:ext cx="317578" cy="26175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7" name="直接连接符 16">
              <a:extLst>
                <a:ext uri="{FF2B5EF4-FFF2-40B4-BE49-F238E27FC236}">
                  <a16:creationId xmlns:a16="http://schemas.microsoft.com/office/drawing/2014/main" id="{31D0710D-6AE2-CC4C-89CA-8C9C748095D0}"/>
                </a:ext>
              </a:extLst>
            </p:cNvPr>
            <p:cNvCxnSpPr>
              <a:cxnSpLocks/>
              <a:stCxn id="70" idx="1"/>
              <a:endCxn id="81" idx="5"/>
            </p:cNvCxnSpPr>
            <p:nvPr/>
          </p:nvCxnSpPr>
          <p:spPr bwMode="auto">
            <a:xfrm flipH="1" flipV="1">
              <a:off x="2072700" y="4563452"/>
              <a:ext cx="441823" cy="266296"/>
            </a:xfrm>
            <a:prstGeom prst="line">
              <a:avLst/>
            </a:prstGeom>
            <a:solidFill>
              <a:schemeClr val="bg1"/>
            </a:solidFill>
            <a:ln w="38100" cap="flat" cmpd="sng" algn="ctr">
              <a:solidFill>
                <a:schemeClr val="accent4">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1" name="文本框 100">
            <a:extLst>
              <a:ext uri="{FF2B5EF4-FFF2-40B4-BE49-F238E27FC236}">
                <a16:creationId xmlns:a16="http://schemas.microsoft.com/office/drawing/2014/main" id="{681C409A-874D-AD49-AD99-9DFB5FC9B483}"/>
              </a:ext>
            </a:extLst>
          </p:cNvPr>
          <p:cNvSpPr txBox="1"/>
          <p:nvPr/>
        </p:nvSpPr>
        <p:spPr>
          <a:xfrm>
            <a:off x="2072700" y="3534685"/>
            <a:ext cx="2226763" cy="461665"/>
          </a:xfrm>
          <a:prstGeom prst="rect">
            <a:avLst/>
          </a:prstGeom>
          <a:noFill/>
        </p:spPr>
        <p:txBody>
          <a:bodyPr wrap="none" rtlCol="0">
            <a:spAutoFit/>
          </a:bodyPr>
          <a:lstStyle/>
          <a:p>
            <a:r>
              <a:rPr lang="en-US" altLang="zh-CN" sz="2400" dirty="0">
                <a:solidFill>
                  <a:srgbClr val="FF0000"/>
                </a:solidFill>
              </a:rPr>
              <a:t>LEFT-Rotation(X)</a:t>
            </a:r>
            <a:endParaRPr lang="zh-CN" altLang="en-US" sz="2400" dirty="0">
              <a:solidFill>
                <a:srgbClr val="FF0000"/>
              </a:solidFill>
            </a:endParaRPr>
          </a:p>
        </p:txBody>
      </p:sp>
      <p:sp>
        <p:nvSpPr>
          <p:cNvPr id="102" name="object 12">
            <a:extLst>
              <a:ext uri="{FF2B5EF4-FFF2-40B4-BE49-F238E27FC236}">
                <a16:creationId xmlns:a16="http://schemas.microsoft.com/office/drawing/2014/main" id="{E91B8DA8-EB1F-E84A-85A2-5F61F4D95023}"/>
              </a:ext>
            </a:extLst>
          </p:cNvPr>
          <p:cNvSpPr txBox="1"/>
          <p:nvPr/>
        </p:nvSpPr>
        <p:spPr>
          <a:xfrm>
            <a:off x="785684" y="3407216"/>
            <a:ext cx="662760"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a:solidFill>
                  <a:schemeClr val="accent6">
                    <a:lumMod val="90000"/>
                    <a:lumOff val="10000"/>
                  </a:schemeClr>
                </a:solidFill>
                <a:latin typeface="PVSRSC+TimesNewRoman,Italic"/>
                <a:cs typeface="PVSRSC+TimesNewRoman,Italic"/>
              </a:rPr>
              <a:t>p</a:t>
            </a:r>
            <a:endParaRPr sz="2473" dirty="0">
              <a:solidFill>
                <a:schemeClr val="accent6">
                  <a:lumMod val="90000"/>
                  <a:lumOff val="10000"/>
                </a:schemeClr>
              </a:solidFill>
              <a:latin typeface="PVSRSC+TimesNewRoman,Italic"/>
              <a:cs typeface="PVSRSC+TimesNewRoman,Italic"/>
            </a:endParaRPr>
          </a:p>
        </p:txBody>
      </p:sp>
      <p:sp>
        <p:nvSpPr>
          <p:cNvPr id="103" name="object 12">
            <a:extLst>
              <a:ext uri="{FF2B5EF4-FFF2-40B4-BE49-F238E27FC236}">
                <a16:creationId xmlns:a16="http://schemas.microsoft.com/office/drawing/2014/main" id="{F37195DB-BED9-A64A-BAAB-C115E986EE1C}"/>
              </a:ext>
            </a:extLst>
          </p:cNvPr>
          <p:cNvSpPr txBox="1"/>
          <p:nvPr/>
        </p:nvSpPr>
        <p:spPr>
          <a:xfrm>
            <a:off x="2174965" y="4039708"/>
            <a:ext cx="440341" cy="346249"/>
          </a:xfrm>
          <a:prstGeom prst="rect">
            <a:avLst/>
          </a:prstGeom>
        </p:spPr>
        <p:txBody>
          <a:bodyPr vert="horz" wrap="square" lIns="0" tIns="0" rIns="0" bIns="0" rtlCol="0">
            <a:spAutoFit/>
          </a:bodyPr>
          <a:lstStyle/>
          <a:p>
            <a:pPr marL="0" marR="0">
              <a:lnSpc>
                <a:spcPts val="2736"/>
              </a:lnSpc>
              <a:spcBef>
                <a:spcPct val="0"/>
              </a:spcBef>
              <a:spcAft>
                <a:spcPct val="0"/>
              </a:spcAft>
            </a:pPr>
            <a:r>
              <a:rPr lang="en-US" sz="2473" dirty="0" err="1">
                <a:solidFill>
                  <a:schemeClr val="accent6">
                    <a:lumMod val="90000"/>
                    <a:lumOff val="10000"/>
                  </a:schemeClr>
                </a:solidFill>
                <a:latin typeface="PVSRSC+TimesNewRoman,Italic"/>
                <a:cs typeface="PVSRSC+TimesNewRoman,Italic"/>
              </a:rPr>
              <a:t>rc</a:t>
            </a:r>
            <a:endParaRPr sz="2473" dirty="0">
              <a:solidFill>
                <a:schemeClr val="accent6">
                  <a:lumMod val="90000"/>
                  <a:lumOff val="10000"/>
                </a:schemeClr>
              </a:solidFill>
              <a:latin typeface="PVSRSC+TimesNewRoman,Italic"/>
              <a:cs typeface="PVSRSC+TimesNewRoman,Italic"/>
            </a:endParaRPr>
          </a:p>
        </p:txBody>
      </p:sp>
      <p:cxnSp>
        <p:nvCxnSpPr>
          <p:cNvPr id="104" name="Straight Connector 43">
            <a:extLst>
              <a:ext uri="{FF2B5EF4-FFF2-40B4-BE49-F238E27FC236}">
                <a16:creationId xmlns:a16="http://schemas.microsoft.com/office/drawing/2014/main" id="{911A8B73-4660-2F4E-9E16-D63D7F9FADD2}"/>
              </a:ext>
            </a:extLst>
          </p:cNvPr>
          <p:cNvCxnSpPr>
            <a:cxnSpLocks/>
            <a:endCxn id="71" idx="0"/>
          </p:cNvCxnSpPr>
          <p:nvPr/>
        </p:nvCxnSpPr>
        <p:spPr>
          <a:xfrm>
            <a:off x="1334138" y="3973619"/>
            <a:ext cx="332327" cy="8633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6" name="直接连接符 16">
            <a:extLst>
              <a:ext uri="{FF2B5EF4-FFF2-40B4-BE49-F238E27FC236}">
                <a16:creationId xmlns:a16="http://schemas.microsoft.com/office/drawing/2014/main" id="{6368FC21-FC31-A04B-A7AE-10D03AA4017D}"/>
              </a:ext>
            </a:extLst>
          </p:cNvPr>
          <p:cNvCxnSpPr>
            <a:cxnSpLocks/>
          </p:cNvCxnSpPr>
          <p:nvPr/>
        </p:nvCxnSpPr>
        <p:spPr bwMode="auto">
          <a:xfrm flipH="1" flipV="1">
            <a:off x="1403928" y="3973619"/>
            <a:ext cx="331518" cy="267072"/>
          </a:xfrm>
          <a:prstGeom prst="line">
            <a:avLst/>
          </a:prstGeom>
          <a:solidFill>
            <a:schemeClr val="bg1"/>
          </a:solidFill>
          <a:ln w="38100" cap="flat" cmpd="sng" algn="ctr">
            <a:solidFill>
              <a:schemeClr val="accent4">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直接连接符 55">
            <a:extLst>
              <a:ext uri="{FF2B5EF4-FFF2-40B4-BE49-F238E27FC236}">
                <a16:creationId xmlns:a16="http://schemas.microsoft.com/office/drawing/2014/main" id="{28B2CDD0-7A92-D44D-A099-8ABF46C49256}"/>
              </a:ext>
            </a:extLst>
          </p:cNvPr>
          <p:cNvCxnSpPr/>
          <p:nvPr/>
        </p:nvCxnSpPr>
        <p:spPr bwMode="auto">
          <a:xfrm flipV="1">
            <a:off x="1666466" y="4563452"/>
            <a:ext cx="68980" cy="27354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Straight Connector 43">
            <a:extLst>
              <a:ext uri="{FF2B5EF4-FFF2-40B4-BE49-F238E27FC236}">
                <a16:creationId xmlns:a16="http://schemas.microsoft.com/office/drawing/2014/main" id="{31E1D9A3-0D92-6848-B8A7-F8A4913DF489}"/>
              </a:ext>
            </a:extLst>
          </p:cNvPr>
          <p:cNvCxnSpPr>
            <a:cxnSpLocks/>
            <a:stCxn id="68" idx="5"/>
            <a:endCxn id="81" idx="1"/>
          </p:cNvCxnSpPr>
          <p:nvPr/>
        </p:nvCxnSpPr>
        <p:spPr>
          <a:xfrm>
            <a:off x="1417308" y="3940194"/>
            <a:ext cx="318138" cy="30049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1" name="Straight Connector 43">
            <a:extLst>
              <a:ext uri="{FF2B5EF4-FFF2-40B4-BE49-F238E27FC236}">
                <a16:creationId xmlns:a16="http://schemas.microsoft.com/office/drawing/2014/main" id="{A8700466-AC98-CA4F-A722-E2141FA055E2}"/>
              </a:ext>
            </a:extLst>
          </p:cNvPr>
          <p:cNvCxnSpPr>
            <a:cxnSpLocks/>
            <a:endCxn id="81" idx="0"/>
          </p:cNvCxnSpPr>
          <p:nvPr/>
        </p:nvCxnSpPr>
        <p:spPr>
          <a:xfrm flipH="1">
            <a:off x="1904073" y="3285273"/>
            <a:ext cx="347936" cy="888572"/>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138" name="组合 137">
            <a:extLst>
              <a:ext uri="{FF2B5EF4-FFF2-40B4-BE49-F238E27FC236}">
                <a16:creationId xmlns:a16="http://schemas.microsoft.com/office/drawing/2014/main" id="{D1BAEFB7-15E3-9744-9181-C0127E2B2A00}"/>
              </a:ext>
            </a:extLst>
          </p:cNvPr>
          <p:cNvGrpSpPr/>
          <p:nvPr/>
        </p:nvGrpSpPr>
        <p:grpSpPr>
          <a:xfrm>
            <a:off x="3884886" y="3647083"/>
            <a:ext cx="5091211" cy="2755751"/>
            <a:chOff x="3884886" y="3647083"/>
            <a:chExt cx="5091211" cy="2755751"/>
          </a:xfrm>
        </p:grpSpPr>
        <p:grpSp>
          <p:nvGrpSpPr>
            <p:cNvPr id="114" name="组合 113">
              <a:extLst>
                <a:ext uri="{FF2B5EF4-FFF2-40B4-BE49-F238E27FC236}">
                  <a16:creationId xmlns:a16="http://schemas.microsoft.com/office/drawing/2014/main" id="{2A52D6D8-B2FF-4B4D-AAA5-D35502B4BB01}"/>
                </a:ext>
              </a:extLst>
            </p:cNvPr>
            <p:cNvGrpSpPr/>
            <p:nvPr/>
          </p:nvGrpSpPr>
          <p:grpSpPr>
            <a:xfrm>
              <a:off x="5197943" y="3647083"/>
              <a:ext cx="3778154" cy="2755751"/>
              <a:chOff x="5245977" y="2289795"/>
              <a:chExt cx="3778154" cy="2755751"/>
            </a:xfrm>
          </p:grpSpPr>
          <p:sp>
            <p:nvSpPr>
              <p:cNvPr id="115" name="椭圆 114">
                <a:extLst>
                  <a:ext uri="{FF2B5EF4-FFF2-40B4-BE49-F238E27FC236}">
                    <a16:creationId xmlns:a16="http://schemas.microsoft.com/office/drawing/2014/main" id="{7A00150D-A6C5-B045-95D6-CAB1E9FEFB38}"/>
                  </a:ext>
                </a:extLst>
              </p:cNvPr>
              <p:cNvSpPr/>
              <p:nvPr/>
            </p:nvSpPr>
            <p:spPr bwMode="auto">
              <a:xfrm>
                <a:off x="6132862" y="295172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116" name="等腰三角形 75">
                <a:extLst>
                  <a:ext uri="{FF2B5EF4-FFF2-40B4-BE49-F238E27FC236}">
                    <a16:creationId xmlns:a16="http://schemas.microsoft.com/office/drawing/2014/main" id="{D3DD10A2-A4E0-4F4F-9C21-7B125BCF094B}"/>
                  </a:ext>
                </a:extLst>
              </p:cNvPr>
              <p:cNvSpPr/>
              <p:nvPr/>
            </p:nvSpPr>
            <p:spPr bwMode="auto">
              <a:xfrm>
                <a:off x="5777471" y="3665870"/>
                <a:ext cx="447675" cy="1323975"/>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17" name="椭圆 116">
                <a:extLst>
                  <a:ext uri="{FF2B5EF4-FFF2-40B4-BE49-F238E27FC236}">
                    <a16:creationId xmlns:a16="http://schemas.microsoft.com/office/drawing/2014/main" id="{2896D460-0FDE-8041-812F-68DE6F0D05FA}"/>
                  </a:ext>
                </a:extLst>
              </p:cNvPr>
              <p:cNvSpPr/>
              <p:nvPr/>
            </p:nvSpPr>
            <p:spPr bwMode="auto">
              <a:xfrm>
                <a:off x="7436586" y="29905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118" name="等腰三角形 77">
                <a:extLst>
                  <a:ext uri="{FF2B5EF4-FFF2-40B4-BE49-F238E27FC236}">
                    <a16:creationId xmlns:a16="http://schemas.microsoft.com/office/drawing/2014/main" id="{69BC5458-A47E-304F-AF5D-73430B97A3D5}"/>
                  </a:ext>
                </a:extLst>
              </p:cNvPr>
              <p:cNvSpPr/>
              <p:nvPr/>
            </p:nvSpPr>
            <p:spPr bwMode="auto">
              <a:xfrm>
                <a:off x="6542396" y="3672492"/>
                <a:ext cx="172345" cy="646285"/>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19" name="等腰三角形 78">
                <a:extLst>
                  <a:ext uri="{FF2B5EF4-FFF2-40B4-BE49-F238E27FC236}">
                    <a16:creationId xmlns:a16="http://schemas.microsoft.com/office/drawing/2014/main" id="{CF891B44-DB2A-9848-A1A0-0ABEEB4EE0E8}"/>
                  </a:ext>
                </a:extLst>
              </p:cNvPr>
              <p:cNvSpPr/>
              <p:nvPr/>
            </p:nvSpPr>
            <p:spPr bwMode="auto">
              <a:xfrm>
                <a:off x="7923026" y="3711148"/>
                <a:ext cx="447675" cy="132397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20" name="椭圆 119">
                <a:extLst>
                  <a:ext uri="{FF2B5EF4-FFF2-40B4-BE49-F238E27FC236}">
                    <a16:creationId xmlns:a16="http://schemas.microsoft.com/office/drawing/2014/main" id="{EAB29910-A305-9440-88CC-E71FB677E9EA}"/>
                  </a:ext>
                </a:extLst>
              </p:cNvPr>
              <p:cNvSpPr/>
              <p:nvPr/>
            </p:nvSpPr>
            <p:spPr bwMode="auto">
              <a:xfrm>
                <a:off x="6371104" y="4500559"/>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21" name="直接连接符 80">
                <a:extLst>
                  <a:ext uri="{FF2B5EF4-FFF2-40B4-BE49-F238E27FC236}">
                    <a16:creationId xmlns:a16="http://schemas.microsoft.com/office/drawing/2014/main" id="{644B0EDA-F1F0-4642-8380-D6A51D413579}"/>
                  </a:ext>
                </a:extLst>
              </p:cNvPr>
              <p:cNvCxnSpPr>
                <a:cxnSpLocks/>
                <a:stCxn id="120" idx="0"/>
                <a:endCxn id="118" idx="3"/>
              </p:cNvCxnSpPr>
              <p:nvPr/>
            </p:nvCxnSpPr>
            <p:spPr bwMode="auto">
              <a:xfrm flipV="1">
                <a:off x="6628569" y="4318777"/>
                <a:ext cx="0" cy="181782"/>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2" name="右大括号 121">
                <a:extLst>
                  <a:ext uri="{FF2B5EF4-FFF2-40B4-BE49-F238E27FC236}">
                    <a16:creationId xmlns:a16="http://schemas.microsoft.com/office/drawing/2014/main" id="{48FC03AC-2EAE-1C45-8FB9-9D26CB4F2694}"/>
                  </a:ext>
                </a:extLst>
              </p:cNvPr>
              <p:cNvSpPr/>
              <p:nvPr/>
            </p:nvSpPr>
            <p:spPr bwMode="auto">
              <a:xfrm>
                <a:off x="8501377" y="3711147"/>
                <a:ext cx="128859" cy="1323975"/>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23" name="左大括号 122">
                <a:extLst>
                  <a:ext uri="{FF2B5EF4-FFF2-40B4-BE49-F238E27FC236}">
                    <a16:creationId xmlns:a16="http://schemas.microsoft.com/office/drawing/2014/main" id="{B5E1B469-7331-AE4B-88AC-5AAA9E5965B3}"/>
                  </a:ext>
                </a:extLst>
              </p:cNvPr>
              <p:cNvSpPr/>
              <p:nvPr/>
            </p:nvSpPr>
            <p:spPr bwMode="auto">
              <a:xfrm>
                <a:off x="5578646" y="3643792"/>
                <a:ext cx="123310" cy="1323975"/>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124" name="文本框 123">
                <a:extLst>
                  <a:ext uri="{FF2B5EF4-FFF2-40B4-BE49-F238E27FC236}">
                    <a16:creationId xmlns:a16="http://schemas.microsoft.com/office/drawing/2014/main" id="{32FE4B95-C8A1-234B-AF9E-7A361FEEE9D4}"/>
                  </a:ext>
                </a:extLst>
              </p:cNvPr>
              <p:cNvSpPr txBox="1"/>
              <p:nvPr/>
            </p:nvSpPr>
            <p:spPr>
              <a:xfrm>
                <a:off x="8622196" y="4094396"/>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125" name="文本框 124">
                <a:extLst>
                  <a:ext uri="{FF2B5EF4-FFF2-40B4-BE49-F238E27FC236}">
                    <a16:creationId xmlns:a16="http://schemas.microsoft.com/office/drawing/2014/main" id="{B8F6C782-71B2-8142-BA6A-C2E64B6D7720}"/>
                  </a:ext>
                </a:extLst>
              </p:cNvPr>
              <p:cNvSpPr txBox="1"/>
              <p:nvPr/>
            </p:nvSpPr>
            <p:spPr>
              <a:xfrm>
                <a:off x="5245977" y="4074945"/>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126" name="椭圆 125">
                <a:extLst>
                  <a:ext uri="{FF2B5EF4-FFF2-40B4-BE49-F238E27FC236}">
                    <a16:creationId xmlns:a16="http://schemas.microsoft.com/office/drawing/2014/main" id="{7D9145C3-AE13-CB4C-B0CF-DBBF1ED4E76A}"/>
                  </a:ext>
                </a:extLst>
              </p:cNvPr>
              <p:cNvSpPr/>
              <p:nvPr/>
            </p:nvSpPr>
            <p:spPr bwMode="auto">
              <a:xfrm>
                <a:off x="6772527" y="228979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127" name="等腰三角形 91">
                <a:extLst>
                  <a:ext uri="{FF2B5EF4-FFF2-40B4-BE49-F238E27FC236}">
                    <a16:creationId xmlns:a16="http://schemas.microsoft.com/office/drawing/2014/main" id="{0B94F4AA-18CB-7D44-B4AC-5C5CCC284187}"/>
                  </a:ext>
                </a:extLst>
              </p:cNvPr>
              <p:cNvSpPr/>
              <p:nvPr/>
            </p:nvSpPr>
            <p:spPr bwMode="auto">
              <a:xfrm>
                <a:off x="7331914" y="3676538"/>
                <a:ext cx="172345" cy="646285"/>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128" name="直接连接符 92">
                <a:extLst>
                  <a:ext uri="{FF2B5EF4-FFF2-40B4-BE49-F238E27FC236}">
                    <a16:creationId xmlns:a16="http://schemas.microsoft.com/office/drawing/2014/main" id="{87E4B9A3-497E-8145-8502-B79E0869C97D}"/>
                  </a:ext>
                </a:extLst>
              </p:cNvPr>
              <p:cNvCxnSpPr>
                <a:stCxn id="115" idx="0"/>
                <a:endCxn id="126" idx="3"/>
              </p:cNvCxnSpPr>
              <p:nvPr/>
            </p:nvCxnSpPr>
            <p:spPr bwMode="auto">
              <a:xfrm flipV="1">
                <a:off x="6390327" y="2746074"/>
                <a:ext cx="457610" cy="2056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9" name="直接连接符 93">
                <a:extLst>
                  <a:ext uri="{FF2B5EF4-FFF2-40B4-BE49-F238E27FC236}">
                    <a16:creationId xmlns:a16="http://schemas.microsoft.com/office/drawing/2014/main" id="{2BE97FB1-4C4B-CB49-A9AF-24A90D6AE3E2}"/>
                  </a:ext>
                </a:extLst>
              </p:cNvPr>
              <p:cNvCxnSpPr>
                <a:stCxn id="117" idx="0"/>
                <a:endCxn id="126" idx="5"/>
              </p:cNvCxnSpPr>
              <p:nvPr/>
            </p:nvCxnSpPr>
            <p:spPr bwMode="auto">
              <a:xfrm flipH="1" flipV="1">
                <a:off x="7212047" y="2746074"/>
                <a:ext cx="482004" cy="24444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椭圆 129">
                <a:extLst>
                  <a:ext uri="{FF2B5EF4-FFF2-40B4-BE49-F238E27FC236}">
                    <a16:creationId xmlns:a16="http://schemas.microsoft.com/office/drawing/2014/main" id="{6B86ACBD-B3BB-2249-A45C-7FB543445195}"/>
                  </a:ext>
                </a:extLst>
              </p:cNvPr>
              <p:cNvSpPr/>
              <p:nvPr/>
            </p:nvSpPr>
            <p:spPr bwMode="auto">
              <a:xfrm>
                <a:off x="7150631" y="4510982"/>
                <a:ext cx="514930" cy="534564"/>
              </a:xfrm>
              <a:prstGeom prst="ellipse">
                <a:avLst/>
              </a:prstGeom>
              <a:noFill/>
              <a:ln w="38100" cap="flat" cmpd="sng" algn="ctr">
                <a:solidFill>
                  <a:srgbClr val="00B0F0"/>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31" name="直接连接符 96">
                <a:extLst>
                  <a:ext uri="{FF2B5EF4-FFF2-40B4-BE49-F238E27FC236}">
                    <a16:creationId xmlns:a16="http://schemas.microsoft.com/office/drawing/2014/main" id="{FF6EBD1E-AE9D-894D-842A-31B2C367D68A}"/>
                  </a:ext>
                </a:extLst>
              </p:cNvPr>
              <p:cNvCxnSpPr>
                <a:cxnSpLocks/>
                <a:stCxn id="130" idx="0"/>
                <a:endCxn id="127" idx="3"/>
              </p:cNvCxnSpPr>
              <p:nvPr/>
            </p:nvCxnSpPr>
            <p:spPr bwMode="auto">
              <a:xfrm flipV="1">
                <a:off x="7408096" y="4322823"/>
                <a:ext cx="9991" cy="188159"/>
              </a:xfrm>
              <a:prstGeom prst="line">
                <a:avLst/>
              </a:prstGeom>
              <a:solidFill>
                <a:schemeClr val="bg1"/>
              </a:solidFill>
              <a:ln w="38100" cap="flat" cmpd="sng" algn="ctr">
                <a:solidFill>
                  <a:srgbClr val="33CC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2" name="直接连接符 104">
                <a:extLst>
                  <a:ext uri="{FF2B5EF4-FFF2-40B4-BE49-F238E27FC236}">
                    <a16:creationId xmlns:a16="http://schemas.microsoft.com/office/drawing/2014/main" id="{10A24422-0C5E-154E-9FAD-916E5C465266}"/>
                  </a:ext>
                </a:extLst>
              </p:cNvPr>
              <p:cNvCxnSpPr>
                <a:stCxn id="116" idx="0"/>
                <a:endCxn id="115" idx="3"/>
              </p:cNvCxnSpPr>
              <p:nvPr/>
            </p:nvCxnSpPr>
            <p:spPr bwMode="auto">
              <a:xfrm flipV="1">
                <a:off x="6001309" y="3407999"/>
                <a:ext cx="206963" cy="25787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 name="直接连接符 107">
                <a:extLst>
                  <a:ext uri="{FF2B5EF4-FFF2-40B4-BE49-F238E27FC236}">
                    <a16:creationId xmlns:a16="http://schemas.microsoft.com/office/drawing/2014/main" id="{D26C19BD-EF39-9B4E-B8CF-6B358236E34B}"/>
                  </a:ext>
                </a:extLst>
              </p:cNvPr>
              <p:cNvCxnSpPr>
                <a:stCxn id="118" idx="0"/>
                <a:endCxn id="115" idx="5"/>
              </p:cNvCxnSpPr>
              <p:nvPr/>
            </p:nvCxnSpPr>
            <p:spPr bwMode="auto">
              <a:xfrm flipH="1" flipV="1">
                <a:off x="6572382" y="3407999"/>
                <a:ext cx="56187" cy="26449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4" name="直接连接符 110">
                <a:extLst>
                  <a:ext uri="{FF2B5EF4-FFF2-40B4-BE49-F238E27FC236}">
                    <a16:creationId xmlns:a16="http://schemas.microsoft.com/office/drawing/2014/main" id="{C373C2DC-DDAB-FE40-A678-68EA3E645295}"/>
                  </a:ext>
                </a:extLst>
              </p:cNvPr>
              <p:cNvCxnSpPr>
                <a:stCxn id="127" idx="0"/>
                <a:endCxn id="117" idx="3"/>
              </p:cNvCxnSpPr>
              <p:nvPr/>
            </p:nvCxnSpPr>
            <p:spPr bwMode="auto">
              <a:xfrm flipV="1">
                <a:off x="7418087" y="3446795"/>
                <a:ext cx="93909" cy="22974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5" name="直接连接符 113">
                <a:extLst>
                  <a:ext uri="{FF2B5EF4-FFF2-40B4-BE49-F238E27FC236}">
                    <a16:creationId xmlns:a16="http://schemas.microsoft.com/office/drawing/2014/main" id="{55A47E38-B604-204B-95E1-4D12CE41538C}"/>
                  </a:ext>
                </a:extLst>
              </p:cNvPr>
              <p:cNvCxnSpPr>
                <a:stCxn id="119" idx="0"/>
                <a:endCxn id="117" idx="5"/>
              </p:cNvCxnSpPr>
              <p:nvPr/>
            </p:nvCxnSpPr>
            <p:spPr bwMode="auto">
              <a:xfrm flipH="1" flipV="1">
                <a:off x="7876106" y="3446795"/>
                <a:ext cx="270758" cy="2643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37" name="箭头: 右 66">
              <a:extLst>
                <a:ext uri="{FF2B5EF4-FFF2-40B4-BE49-F238E27FC236}">
                  <a16:creationId xmlns:a16="http://schemas.microsoft.com/office/drawing/2014/main" id="{12452CCE-CDDA-E94F-9433-E4EC84609FE1}"/>
                </a:ext>
              </a:extLst>
            </p:cNvPr>
            <p:cNvSpPr/>
            <p:nvPr/>
          </p:nvSpPr>
          <p:spPr bwMode="auto">
            <a:xfrm>
              <a:off x="3884886" y="4363677"/>
              <a:ext cx="1183586" cy="609005"/>
            </a:xfrm>
            <a:prstGeom prst="rightArrow">
              <a:avLst/>
            </a:prstGeom>
            <a:noFill/>
            <a:ln w="38100" cap="flat" cmpd="sng" algn="ctr">
              <a:solidFill>
                <a:srgbClr val="7030A0"/>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sp>
        <p:nvSpPr>
          <p:cNvPr id="139" name="文本框 138">
            <a:extLst>
              <a:ext uri="{FF2B5EF4-FFF2-40B4-BE49-F238E27FC236}">
                <a16:creationId xmlns:a16="http://schemas.microsoft.com/office/drawing/2014/main" id="{1B80F0F0-4B8C-3245-BFA2-C5FA6C34084F}"/>
              </a:ext>
            </a:extLst>
          </p:cNvPr>
          <p:cNvSpPr txBox="1"/>
          <p:nvPr/>
        </p:nvSpPr>
        <p:spPr>
          <a:xfrm>
            <a:off x="7115353" y="3326973"/>
            <a:ext cx="401935" cy="369332"/>
          </a:xfrm>
          <a:prstGeom prst="rect">
            <a:avLst/>
          </a:prstGeom>
          <a:noFill/>
        </p:spPr>
        <p:txBody>
          <a:bodyPr wrap="square">
            <a:spAutoFit/>
          </a:bodyPr>
          <a:lstStyle/>
          <a:p>
            <a:r>
              <a:rPr lang="en-US" altLang="zh-CN" sz="1800" dirty="0">
                <a:solidFill>
                  <a:srgbClr val="9933FF"/>
                </a:solidFill>
              </a:rPr>
              <a:t>0</a:t>
            </a:r>
            <a:endParaRPr lang="zh-CN" altLang="en-US" dirty="0">
              <a:solidFill>
                <a:srgbClr val="9933FF"/>
              </a:solidFill>
            </a:endParaRPr>
          </a:p>
        </p:txBody>
      </p:sp>
    </p:spTree>
    <p:extLst>
      <p:ext uri="{BB962C8B-B14F-4D97-AF65-F5344CB8AC3E}">
        <p14:creationId xmlns:p14="http://schemas.microsoft.com/office/powerpoint/2010/main" val="384782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linds(horizontal)">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linds(horizontal)">
                                      <p:cBhvr>
                                        <p:cTn id="16" dur="500"/>
                                        <p:tgtEl>
                                          <p:spTgt spid="31"/>
                                        </p:tgtEl>
                                      </p:cBhvr>
                                    </p:animEffect>
                                  </p:childTnLst>
                                </p:cTn>
                              </p:par>
                              <p:par>
                                <p:cTn id="17" presetID="3" presetClass="entr" presetSubtype="10"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blinds(horizontal)">
                                      <p:cBhvr>
                                        <p:cTn id="19" dur="500"/>
                                        <p:tgtEl>
                                          <p:spTgt spid="64"/>
                                        </p:tgtEl>
                                      </p:cBhvr>
                                    </p:animEffect>
                                  </p:childTnLst>
                                </p:cTn>
                              </p:par>
                              <p:par>
                                <p:cTn id="20" presetID="3" presetClass="entr" presetSubtype="10" fill="hold"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blinds(horizontal)">
                                      <p:cBhvr>
                                        <p:cTn id="22" dur="500"/>
                                        <p:tgtEl>
                                          <p:spTgt spid="66"/>
                                        </p:tgtEl>
                                      </p:cBhvr>
                                    </p:animEffect>
                                  </p:childTnLst>
                                </p:cTn>
                              </p:par>
                              <p:par>
                                <p:cTn id="23" presetID="3" presetClass="entr" presetSubtype="1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blinds(horizontal)">
                                      <p:cBhvr>
                                        <p:cTn id="25" dur="500"/>
                                        <p:tgtEl>
                                          <p:spTgt spid="6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blinds(horizontal)">
                                      <p:cBhvr>
                                        <p:cTn id="30" dur="500"/>
                                        <p:tgtEl>
                                          <p:spTgt spid="6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blinds(horizontal)">
                                      <p:cBhvr>
                                        <p:cTn id="35" dur="500"/>
                                        <p:tgtEl>
                                          <p:spTgt spid="53"/>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blinds(horizontal)">
                                      <p:cBhvr>
                                        <p:cTn id="40" dur="500"/>
                                        <p:tgtEl>
                                          <p:spTgt spid="55"/>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xit" presetSubtype="10" fill="hold" nodeType="clickEffect">
                                  <p:stCondLst>
                                    <p:cond delay="0"/>
                                  </p:stCondLst>
                                  <p:childTnLst>
                                    <p:animEffect transition="out" filter="blinds(horizontal)">
                                      <p:cBhvr>
                                        <p:cTn id="44" dur="500"/>
                                        <p:tgtEl>
                                          <p:spTgt spid="62"/>
                                        </p:tgtEl>
                                      </p:cBhvr>
                                    </p:animEffect>
                                    <p:set>
                                      <p:cBhvr>
                                        <p:cTn id="45" dur="1" fill="hold">
                                          <p:stCondLst>
                                            <p:cond delay="499"/>
                                          </p:stCondLst>
                                        </p:cTn>
                                        <p:tgtEl>
                                          <p:spTgt spid="62"/>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blinds(horizontal)">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xit" presetSubtype="10" fill="hold" nodeType="clickEffect">
                                  <p:stCondLst>
                                    <p:cond delay="0"/>
                                  </p:stCondLst>
                                  <p:childTnLst>
                                    <p:animEffect transition="out" filter="checkerboard(across)">
                                      <p:cBhvr>
                                        <p:cTn id="54" dur="500"/>
                                        <p:tgtEl>
                                          <p:spTgt spid="64"/>
                                        </p:tgtEl>
                                      </p:cBhvr>
                                    </p:animEffect>
                                    <p:set>
                                      <p:cBhvr>
                                        <p:cTn id="55" dur="1" fill="hold">
                                          <p:stCondLst>
                                            <p:cond delay="499"/>
                                          </p:stCondLst>
                                        </p:cTn>
                                        <p:tgtEl>
                                          <p:spTgt spid="64"/>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blinds(horizontal)">
                                      <p:cBhvr>
                                        <p:cTn id="60" dur="500"/>
                                        <p:tgtEl>
                                          <p:spTgt spid="56"/>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66"/>
                                        </p:tgtEl>
                                      </p:cBhvr>
                                    </p:animEffect>
                                    <p:set>
                                      <p:cBhvr>
                                        <p:cTn id="65" dur="1" fill="hold">
                                          <p:stCondLst>
                                            <p:cond delay="499"/>
                                          </p:stCondLst>
                                        </p:cTn>
                                        <p:tgtEl>
                                          <p:spTgt spid="66"/>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blinds(horizontal)">
                                      <p:cBhvr>
                                        <p:cTn id="70" dur="500"/>
                                        <p:tgtEl>
                                          <p:spTgt spid="100"/>
                                        </p:tgtEl>
                                      </p:cBhvr>
                                    </p:animEffect>
                                  </p:childTnLst>
                                </p:cTn>
                              </p:par>
                              <p:par>
                                <p:cTn id="71" presetID="3" presetClass="entr" presetSubtype="10" fill="hold" nodeType="with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blinds(horizontal)">
                                      <p:cBhvr>
                                        <p:cTn id="73" dur="500"/>
                                        <p:tgtEl>
                                          <p:spTgt spid="106"/>
                                        </p:tgtEl>
                                      </p:cBhvr>
                                    </p:animEffect>
                                  </p:childTnLst>
                                </p:cTn>
                              </p:par>
                              <p:par>
                                <p:cTn id="74" presetID="3" presetClass="entr" presetSubtype="10" fill="hold" nodeType="withEffect">
                                  <p:stCondLst>
                                    <p:cond delay="0"/>
                                  </p:stCondLst>
                                  <p:childTnLst>
                                    <p:set>
                                      <p:cBhvr>
                                        <p:cTn id="75" dur="1" fill="hold">
                                          <p:stCondLst>
                                            <p:cond delay="0"/>
                                          </p:stCondLst>
                                        </p:cTn>
                                        <p:tgtEl>
                                          <p:spTgt spid="107"/>
                                        </p:tgtEl>
                                        <p:attrNameLst>
                                          <p:attrName>style.visibility</p:attrName>
                                        </p:attrNameLst>
                                      </p:cBhvr>
                                      <p:to>
                                        <p:strVal val="visible"/>
                                      </p:to>
                                    </p:set>
                                    <p:animEffect transition="in" filter="blinds(horizontal)">
                                      <p:cBhvr>
                                        <p:cTn id="76" dur="500"/>
                                        <p:tgtEl>
                                          <p:spTgt spid="107"/>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101"/>
                                        </p:tgtEl>
                                        <p:attrNameLst>
                                          <p:attrName>style.visibility</p:attrName>
                                        </p:attrNameLst>
                                      </p:cBhvr>
                                      <p:to>
                                        <p:strVal val="visible"/>
                                      </p:to>
                                    </p:set>
                                    <p:animEffect transition="in" filter="blinds(horizontal)">
                                      <p:cBhvr>
                                        <p:cTn id="81" dur="500"/>
                                        <p:tgtEl>
                                          <p:spTgt spid="101"/>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102"/>
                                        </p:tgtEl>
                                        <p:attrNameLst>
                                          <p:attrName>style.visibility</p:attrName>
                                        </p:attrNameLst>
                                      </p:cBhvr>
                                      <p:to>
                                        <p:strVal val="visible"/>
                                      </p:to>
                                    </p:set>
                                    <p:animEffect transition="in" filter="blinds(horizontal)">
                                      <p:cBhvr>
                                        <p:cTn id="86" dur="500"/>
                                        <p:tgtEl>
                                          <p:spTgt spid="102"/>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103"/>
                                        </p:tgtEl>
                                        <p:attrNameLst>
                                          <p:attrName>style.visibility</p:attrName>
                                        </p:attrNameLst>
                                      </p:cBhvr>
                                      <p:to>
                                        <p:strVal val="visible"/>
                                      </p:to>
                                    </p:set>
                                    <p:animEffect transition="in" filter="blinds(horizontal)">
                                      <p:cBhvr>
                                        <p:cTn id="91" dur="500"/>
                                        <p:tgtEl>
                                          <p:spTgt spid="103"/>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104"/>
                                        </p:tgtEl>
                                        <p:attrNameLst>
                                          <p:attrName>style.visibility</p:attrName>
                                        </p:attrNameLst>
                                      </p:cBhvr>
                                      <p:to>
                                        <p:strVal val="visible"/>
                                      </p:to>
                                    </p:set>
                                    <p:animEffect transition="in" filter="blinds(horizontal)">
                                      <p:cBhvr>
                                        <p:cTn id="96" dur="500"/>
                                        <p:tgtEl>
                                          <p:spTgt spid="104"/>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xit" presetSubtype="10" fill="hold" nodeType="clickEffect">
                                  <p:stCondLst>
                                    <p:cond delay="0"/>
                                  </p:stCondLst>
                                  <p:childTnLst>
                                    <p:animEffect transition="out" filter="blinds(horizontal)">
                                      <p:cBhvr>
                                        <p:cTn id="100" dur="500"/>
                                        <p:tgtEl>
                                          <p:spTgt spid="106"/>
                                        </p:tgtEl>
                                      </p:cBhvr>
                                    </p:animEffect>
                                    <p:set>
                                      <p:cBhvr>
                                        <p:cTn id="101" dur="1" fill="hold">
                                          <p:stCondLst>
                                            <p:cond delay="499"/>
                                          </p:stCondLst>
                                        </p:cTn>
                                        <p:tgtEl>
                                          <p:spTgt spid="106"/>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nodeType="clickEffect">
                                  <p:stCondLst>
                                    <p:cond delay="0"/>
                                  </p:stCondLst>
                                  <p:childTnLst>
                                    <p:set>
                                      <p:cBhvr>
                                        <p:cTn id="105" dur="1" fill="hold">
                                          <p:stCondLst>
                                            <p:cond delay="0"/>
                                          </p:stCondLst>
                                        </p:cTn>
                                        <p:tgtEl>
                                          <p:spTgt spid="108"/>
                                        </p:tgtEl>
                                        <p:attrNameLst>
                                          <p:attrName>style.visibility</p:attrName>
                                        </p:attrNameLst>
                                      </p:cBhvr>
                                      <p:to>
                                        <p:strVal val="visible"/>
                                      </p:to>
                                    </p:set>
                                    <p:animEffect transition="in" filter="blinds(horizontal)">
                                      <p:cBhvr>
                                        <p:cTn id="106" dur="500"/>
                                        <p:tgtEl>
                                          <p:spTgt spid="108"/>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xit" presetSubtype="10" fill="hold" nodeType="clickEffect">
                                  <p:stCondLst>
                                    <p:cond delay="0"/>
                                  </p:stCondLst>
                                  <p:childTnLst>
                                    <p:animEffect transition="out" filter="blinds(horizontal)">
                                      <p:cBhvr>
                                        <p:cTn id="110" dur="500"/>
                                        <p:tgtEl>
                                          <p:spTgt spid="107"/>
                                        </p:tgtEl>
                                      </p:cBhvr>
                                    </p:animEffect>
                                    <p:set>
                                      <p:cBhvr>
                                        <p:cTn id="111" dur="1" fill="hold">
                                          <p:stCondLst>
                                            <p:cond delay="499"/>
                                          </p:stCondLst>
                                        </p:cTn>
                                        <p:tgtEl>
                                          <p:spTgt spid="107"/>
                                        </p:tgtEl>
                                        <p:attrNameLst>
                                          <p:attrName>style.visibility</p:attrName>
                                        </p:attrNameLst>
                                      </p:cBhvr>
                                      <p:to>
                                        <p:strVal val="hidden"/>
                                      </p:to>
                                    </p:se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nodeType="click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blinds(horizontal)">
                                      <p:cBhvr>
                                        <p:cTn id="116" dur="500"/>
                                        <p:tgtEl>
                                          <p:spTgt spid="111"/>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nodeType="clickEffect">
                                  <p:stCondLst>
                                    <p:cond delay="0"/>
                                  </p:stCondLst>
                                  <p:childTnLst>
                                    <p:set>
                                      <p:cBhvr>
                                        <p:cTn id="120" dur="1" fill="hold">
                                          <p:stCondLst>
                                            <p:cond delay="0"/>
                                          </p:stCondLst>
                                        </p:cTn>
                                        <p:tgtEl>
                                          <p:spTgt spid="138"/>
                                        </p:tgtEl>
                                        <p:attrNameLst>
                                          <p:attrName>style.visibility</p:attrName>
                                        </p:attrNameLst>
                                      </p:cBhvr>
                                      <p:to>
                                        <p:strVal val="visible"/>
                                      </p:to>
                                    </p:set>
                                    <p:animEffect transition="in" filter="blinds(horizontal)">
                                      <p:cBhvr>
                                        <p:cTn id="121" dur="500"/>
                                        <p:tgtEl>
                                          <p:spTgt spid="138"/>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139"/>
                                        </p:tgtEl>
                                        <p:attrNameLst>
                                          <p:attrName>style.visibility</p:attrName>
                                        </p:attrNameLst>
                                      </p:cBhvr>
                                      <p:to>
                                        <p:strVal val="visible"/>
                                      </p:to>
                                    </p:set>
                                    <p:animEffect transition="in" filter="blinds(horizontal)">
                                      <p:cBhvr>
                                        <p:cTn id="126"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3" grpId="0"/>
      <p:bldP spid="60" grpId="0"/>
      <p:bldP spid="101" grpId="0"/>
      <p:bldP spid="102" grpId="0"/>
      <p:bldP spid="103" grpId="0"/>
      <p:bldP spid="13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50315C-9D48-4B3F-ADAE-7D8D7DEDB17B}"/>
              </a:ext>
            </a:extLst>
          </p:cNvPr>
          <p:cNvSpPr>
            <a:spLocks noGrp="1"/>
          </p:cNvSpPr>
          <p:nvPr>
            <p:ph type="title"/>
          </p:nvPr>
        </p:nvSpPr>
        <p:spPr/>
        <p:txBody>
          <a:bodyPr/>
          <a:lstStyle/>
          <a:p>
            <a:r>
              <a:rPr lang="zh-CN" altLang="en-US" dirty="0">
                <a:latin typeface="Cambria" panose="02040503050406030204" pitchFamily="18" charset="0"/>
              </a:rPr>
              <a:t>例子：依次插入</a:t>
            </a:r>
            <a:r>
              <a:rPr lang="en-US" altLang="zh-CN" dirty="0">
                <a:latin typeface="Cambria" panose="02040503050406030204" pitchFamily="18" charset="0"/>
                <a:ea typeface="Cambria" panose="02040503050406030204" pitchFamily="18" charset="0"/>
              </a:rPr>
              <a:t>1,2,3,5,4</a:t>
            </a:r>
            <a:endParaRPr lang="zh-CN" altLang="en-US" dirty="0">
              <a:latin typeface="Cambria" panose="02040503050406030204" pitchFamily="18" charset="0"/>
            </a:endParaRPr>
          </a:p>
        </p:txBody>
      </p:sp>
      <p:sp>
        <p:nvSpPr>
          <p:cNvPr id="17" name="内容占位符 16">
            <a:extLst>
              <a:ext uri="{FF2B5EF4-FFF2-40B4-BE49-F238E27FC236}">
                <a16:creationId xmlns:a16="http://schemas.microsoft.com/office/drawing/2014/main" id="{04210C4B-36C7-2140-8788-70957F1DD750}"/>
              </a:ext>
            </a:extLst>
          </p:cNvPr>
          <p:cNvSpPr>
            <a:spLocks noGrp="1"/>
          </p:cNvSpPr>
          <p:nvPr>
            <p:ph sz="quarter" idx="13"/>
          </p:nvPr>
        </p:nvSpPr>
        <p:spPr/>
        <p:txBody>
          <a:bodyPr/>
          <a:lstStyle/>
          <a:p>
            <a:endParaRPr lang="zh-CN" altLang="en-US"/>
          </a:p>
        </p:txBody>
      </p:sp>
      <p:sp>
        <p:nvSpPr>
          <p:cNvPr id="4" name="椭圆 3">
            <a:extLst>
              <a:ext uri="{FF2B5EF4-FFF2-40B4-BE49-F238E27FC236}">
                <a16:creationId xmlns:a16="http://schemas.microsoft.com/office/drawing/2014/main" id="{1D24DAC9-5E24-42B9-9A17-A01D2B454CCD}"/>
              </a:ext>
            </a:extLst>
          </p:cNvPr>
          <p:cNvSpPr/>
          <p:nvPr/>
        </p:nvSpPr>
        <p:spPr bwMode="auto">
          <a:xfrm>
            <a:off x="1228318" y="172765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grpSp>
        <p:nvGrpSpPr>
          <p:cNvPr id="3" name="组合 2">
            <a:extLst>
              <a:ext uri="{FF2B5EF4-FFF2-40B4-BE49-F238E27FC236}">
                <a16:creationId xmlns:a16="http://schemas.microsoft.com/office/drawing/2014/main" id="{4F07943E-0C53-4364-8680-E3BC8DAD3BB5}"/>
              </a:ext>
            </a:extLst>
          </p:cNvPr>
          <p:cNvGrpSpPr/>
          <p:nvPr/>
        </p:nvGrpSpPr>
        <p:grpSpPr>
          <a:xfrm>
            <a:off x="2626088" y="1713160"/>
            <a:ext cx="1203242" cy="1338432"/>
            <a:chOff x="2626088" y="1713160"/>
            <a:chExt cx="1203242" cy="1338432"/>
          </a:xfrm>
        </p:grpSpPr>
        <p:sp>
          <p:nvSpPr>
            <p:cNvPr id="5" name="椭圆 4">
              <a:extLst>
                <a:ext uri="{FF2B5EF4-FFF2-40B4-BE49-F238E27FC236}">
                  <a16:creationId xmlns:a16="http://schemas.microsoft.com/office/drawing/2014/main" id="{6DEE8ED8-289D-433A-8533-027E93DB085C}"/>
                </a:ext>
              </a:extLst>
            </p:cNvPr>
            <p:cNvSpPr/>
            <p:nvPr/>
          </p:nvSpPr>
          <p:spPr bwMode="auto">
            <a:xfrm>
              <a:off x="2626088" y="171316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椭圆 5">
              <a:extLst>
                <a:ext uri="{FF2B5EF4-FFF2-40B4-BE49-F238E27FC236}">
                  <a16:creationId xmlns:a16="http://schemas.microsoft.com/office/drawing/2014/main" id="{014CF87C-4962-436C-B4CF-DE1CDA2E080A}"/>
                </a:ext>
              </a:extLst>
            </p:cNvPr>
            <p:cNvSpPr/>
            <p:nvPr/>
          </p:nvSpPr>
          <p:spPr bwMode="auto">
            <a:xfrm>
              <a:off x="3314400" y="251702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8" name="直接连接符 7">
              <a:extLst>
                <a:ext uri="{FF2B5EF4-FFF2-40B4-BE49-F238E27FC236}">
                  <a16:creationId xmlns:a16="http://schemas.microsoft.com/office/drawing/2014/main" id="{555CE787-7E73-4A3D-BD3A-7F444932FD9E}"/>
                </a:ext>
              </a:extLst>
            </p:cNvPr>
            <p:cNvCxnSpPr>
              <a:stCxn id="5" idx="5"/>
              <a:endCxn id="6" idx="0"/>
            </p:cNvCxnSpPr>
            <p:nvPr/>
          </p:nvCxnSpPr>
          <p:spPr bwMode="auto">
            <a:xfrm>
              <a:off x="3065608" y="2169439"/>
              <a:ext cx="506257" cy="34758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 name="组合 6">
            <a:extLst>
              <a:ext uri="{FF2B5EF4-FFF2-40B4-BE49-F238E27FC236}">
                <a16:creationId xmlns:a16="http://schemas.microsoft.com/office/drawing/2014/main" id="{FE82D7A8-44A2-4013-AD88-0705F4462D1C}"/>
              </a:ext>
            </a:extLst>
          </p:cNvPr>
          <p:cNvGrpSpPr/>
          <p:nvPr/>
        </p:nvGrpSpPr>
        <p:grpSpPr>
          <a:xfrm>
            <a:off x="4480024" y="1703120"/>
            <a:ext cx="1846336" cy="2076119"/>
            <a:chOff x="4480024" y="1703120"/>
            <a:chExt cx="1846336" cy="2076119"/>
          </a:xfrm>
        </p:grpSpPr>
        <p:sp>
          <p:nvSpPr>
            <p:cNvPr id="9" name="椭圆 8">
              <a:extLst>
                <a:ext uri="{FF2B5EF4-FFF2-40B4-BE49-F238E27FC236}">
                  <a16:creationId xmlns:a16="http://schemas.microsoft.com/office/drawing/2014/main" id="{05485CC5-8C54-43D1-8A9F-C4F280937B65}"/>
                </a:ext>
              </a:extLst>
            </p:cNvPr>
            <p:cNvSpPr/>
            <p:nvPr/>
          </p:nvSpPr>
          <p:spPr bwMode="auto">
            <a:xfrm>
              <a:off x="4480024" y="170312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FE3154E7-29D7-40AE-A095-CEED3195559A}"/>
                </a:ext>
              </a:extLst>
            </p:cNvPr>
            <p:cNvSpPr/>
            <p:nvPr/>
          </p:nvSpPr>
          <p:spPr bwMode="auto">
            <a:xfrm>
              <a:off x="5168336" y="250698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 name="直接连接符 10">
              <a:extLst>
                <a:ext uri="{FF2B5EF4-FFF2-40B4-BE49-F238E27FC236}">
                  <a16:creationId xmlns:a16="http://schemas.microsoft.com/office/drawing/2014/main" id="{6D15C8E4-CF9D-4D77-810F-47D5918BDB88}"/>
                </a:ext>
              </a:extLst>
            </p:cNvPr>
            <p:cNvCxnSpPr>
              <a:stCxn id="9" idx="5"/>
              <a:endCxn id="10" idx="1"/>
            </p:cNvCxnSpPr>
            <p:nvPr/>
          </p:nvCxnSpPr>
          <p:spPr bwMode="auto">
            <a:xfrm>
              <a:off x="4919544" y="2159399"/>
              <a:ext cx="324202" cy="42587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椭圆 12">
              <a:extLst>
                <a:ext uri="{FF2B5EF4-FFF2-40B4-BE49-F238E27FC236}">
                  <a16:creationId xmlns:a16="http://schemas.microsoft.com/office/drawing/2014/main" id="{B3A18C26-6139-4BE1-A71F-3A354B383CA5}"/>
                </a:ext>
              </a:extLst>
            </p:cNvPr>
            <p:cNvSpPr/>
            <p:nvPr/>
          </p:nvSpPr>
          <p:spPr bwMode="auto">
            <a:xfrm>
              <a:off x="5811430" y="324467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4" name="直接连接符 13">
              <a:extLst>
                <a:ext uri="{FF2B5EF4-FFF2-40B4-BE49-F238E27FC236}">
                  <a16:creationId xmlns:a16="http://schemas.microsoft.com/office/drawing/2014/main" id="{340FE230-10B8-4218-AFB1-475B67075483}"/>
                </a:ext>
              </a:extLst>
            </p:cNvPr>
            <p:cNvCxnSpPr>
              <a:stCxn id="10" idx="5"/>
              <a:endCxn id="13" idx="1"/>
            </p:cNvCxnSpPr>
            <p:nvPr/>
          </p:nvCxnSpPr>
          <p:spPr bwMode="auto">
            <a:xfrm>
              <a:off x="5607856" y="2963267"/>
              <a:ext cx="278984" cy="35969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2" name="组合 11">
            <a:extLst>
              <a:ext uri="{FF2B5EF4-FFF2-40B4-BE49-F238E27FC236}">
                <a16:creationId xmlns:a16="http://schemas.microsoft.com/office/drawing/2014/main" id="{CC89F239-7A96-4249-8E74-DF4A1E8F8361}"/>
              </a:ext>
            </a:extLst>
          </p:cNvPr>
          <p:cNvGrpSpPr/>
          <p:nvPr/>
        </p:nvGrpSpPr>
        <p:grpSpPr>
          <a:xfrm>
            <a:off x="6774971" y="1789981"/>
            <a:ext cx="1871499" cy="1261611"/>
            <a:chOff x="6774971" y="1789981"/>
            <a:chExt cx="1871499" cy="1261611"/>
          </a:xfrm>
        </p:grpSpPr>
        <p:sp>
          <p:nvSpPr>
            <p:cNvPr id="22" name="椭圆 21">
              <a:extLst>
                <a:ext uri="{FF2B5EF4-FFF2-40B4-BE49-F238E27FC236}">
                  <a16:creationId xmlns:a16="http://schemas.microsoft.com/office/drawing/2014/main" id="{1208B70A-F3D3-42AC-B5F7-4C471EEA8387}"/>
                </a:ext>
              </a:extLst>
            </p:cNvPr>
            <p:cNvSpPr/>
            <p:nvPr/>
          </p:nvSpPr>
          <p:spPr bwMode="auto">
            <a:xfrm>
              <a:off x="7435601" y="178998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4" name="椭圆 23">
              <a:extLst>
                <a:ext uri="{FF2B5EF4-FFF2-40B4-BE49-F238E27FC236}">
                  <a16:creationId xmlns:a16="http://schemas.microsoft.com/office/drawing/2014/main" id="{E4BB14F5-6706-4BA5-8B2B-6627043A5A97}"/>
                </a:ext>
              </a:extLst>
            </p:cNvPr>
            <p:cNvSpPr/>
            <p:nvPr/>
          </p:nvSpPr>
          <p:spPr bwMode="auto">
            <a:xfrm>
              <a:off x="6774971" y="251702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6" name="椭圆 25">
              <a:extLst>
                <a:ext uri="{FF2B5EF4-FFF2-40B4-BE49-F238E27FC236}">
                  <a16:creationId xmlns:a16="http://schemas.microsoft.com/office/drawing/2014/main" id="{0B7BE496-2CF9-435B-AC47-D261CCEDE8EE}"/>
                </a:ext>
              </a:extLst>
            </p:cNvPr>
            <p:cNvSpPr/>
            <p:nvPr/>
          </p:nvSpPr>
          <p:spPr bwMode="auto">
            <a:xfrm>
              <a:off x="8131540" y="251702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27" name="直接连接符 26">
              <a:extLst>
                <a:ext uri="{FF2B5EF4-FFF2-40B4-BE49-F238E27FC236}">
                  <a16:creationId xmlns:a16="http://schemas.microsoft.com/office/drawing/2014/main" id="{FFE69A86-C0F2-49E9-91E4-8C5134C6215E}"/>
                </a:ext>
              </a:extLst>
            </p:cNvPr>
            <p:cNvCxnSpPr>
              <a:stCxn id="22" idx="3"/>
              <a:endCxn id="24" idx="7"/>
            </p:cNvCxnSpPr>
            <p:nvPr/>
          </p:nvCxnSpPr>
          <p:spPr bwMode="auto">
            <a:xfrm flipH="1">
              <a:off x="7214491" y="2246260"/>
              <a:ext cx="296520"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连接符 29">
              <a:extLst>
                <a:ext uri="{FF2B5EF4-FFF2-40B4-BE49-F238E27FC236}">
                  <a16:creationId xmlns:a16="http://schemas.microsoft.com/office/drawing/2014/main" id="{D2B78B23-49DF-4FBE-8CD1-5E1B80A234F9}"/>
                </a:ext>
              </a:extLst>
            </p:cNvPr>
            <p:cNvCxnSpPr>
              <a:stCxn id="22" idx="5"/>
              <a:endCxn id="26" idx="1"/>
            </p:cNvCxnSpPr>
            <p:nvPr/>
          </p:nvCxnSpPr>
          <p:spPr bwMode="auto">
            <a:xfrm>
              <a:off x="7875121" y="2246260"/>
              <a:ext cx="331829"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5" name="组合 14">
            <a:extLst>
              <a:ext uri="{FF2B5EF4-FFF2-40B4-BE49-F238E27FC236}">
                <a16:creationId xmlns:a16="http://schemas.microsoft.com/office/drawing/2014/main" id="{A05B4321-334A-49FC-A99E-43CF1A627020}"/>
              </a:ext>
            </a:extLst>
          </p:cNvPr>
          <p:cNvGrpSpPr/>
          <p:nvPr/>
        </p:nvGrpSpPr>
        <p:grpSpPr>
          <a:xfrm>
            <a:off x="881613" y="3980521"/>
            <a:ext cx="2581279" cy="2025286"/>
            <a:chOff x="881613" y="3980521"/>
            <a:chExt cx="2581279" cy="2025286"/>
          </a:xfrm>
        </p:grpSpPr>
        <p:sp>
          <p:nvSpPr>
            <p:cNvPr id="38" name="椭圆 37">
              <a:extLst>
                <a:ext uri="{FF2B5EF4-FFF2-40B4-BE49-F238E27FC236}">
                  <a16:creationId xmlns:a16="http://schemas.microsoft.com/office/drawing/2014/main" id="{8E22F5E9-00AB-4719-B172-35539607E993}"/>
                </a:ext>
              </a:extLst>
            </p:cNvPr>
            <p:cNvSpPr/>
            <p:nvPr/>
          </p:nvSpPr>
          <p:spPr bwMode="auto">
            <a:xfrm>
              <a:off x="1542243" y="398052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9" name="椭圆 38">
              <a:extLst>
                <a:ext uri="{FF2B5EF4-FFF2-40B4-BE49-F238E27FC236}">
                  <a16:creationId xmlns:a16="http://schemas.microsoft.com/office/drawing/2014/main" id="{4AACF398-1F13-433F-A06D-EE53D074355F}"/>
                </a:ext>
              </a:extLst>
            </p:cNvPr>
            <p:cNvSpPr/>
            <p:nvPr/>
          </p:nvSpPr>
          <p:spPr bwMode="auto">
            <a:xfrm>
              <a:off x="881613" y="470756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40" name="椭圆 39">
              <a:extLst>
                <a:ext uri="{FF2B5EF4-FFF2-40B4-BE49-F238E27FC236}">
                  <a16:creationId xmlns:a16="http://schemas.microsoft.com/office/drawing/2014/main" id="{BA3625EF-B2AC-48DE-B69B-86997A364A25}"/>
                </a:ext>
              </a:extLst>
            </p:cNvPr>
            <p:cNvSpPr/>
            <p:nvPr/>
          </p:nvSpPr>
          <p:spPr bwMode="auto">
            <a:xfrm>
              <a:off x="2238182" y="470756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41" name="直接连接符 40">
              <a:extLst>
                <a:ext uri="{FF2B5EF4-FFF2-40B4-BE49-F238E27FC236}">
                  <a16:creationId xmlns:a16="http://schemas.microsoft.com/office/drawing/2014/main" id="{283D781B-16D0-4499-B4B5-A95B9FA1C41A}"/>
                </a:ext>
              </a:extLst>
            </p:cNvPr>
            <p:cNvCxnSpPr>
              <a:stCxn id="38" idx="3"/>
              <a:endCxn id="39" idx="7"/>
            </p:cNvCxnSpPr>
            <p:nvPr/>
          </p:nvCxnSpPr>
          <p:spPr bwMode="auto">
            <a:xfrm flipH="1">
              <a:off x="1321133" y="4436800"/>
              <a:ext cx="296520"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a:extLst>
                <a:ext uri="{FF2B5EF4-FFF2-40B4-BE49-F238E27FC236}">
                  <a16:creationId xmlns:a16="http://schemas.microsoft.com/office/drawing/2014/main" id="{10F889D8-E02C-4091-93FE-0D3257B6BEB9}"/>
                </a:ext>
              </a:extLst>
            </p:cNvPr>
            <p:cNvCxnSpPr>
              <a:stCxn id="38" idx="5"/>
              <a:endCxn id="40" idx="1"/>
            </p:cNvCxnSpPr>
            <p:nvPr/>
          </p:nvCxnSpPr>
          <p:spPr bwMode="auto">
            <a:xfrm>
              <a:off x="1981763" y="4436800"/>
              <a:ext cx="331829"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椭圆 43">
              <a:extLst>
                <a:ext uri="{FF2B5EF4-FFF2-40B4-BE49-F238E27FC236}">
                  <a16:creationId xmlns:a16="http://schemas.microsoft.com/office/drawing/2014/main" id="{2883F28C-3129-47C2-9C22-A5A1A891C215}"/>
                </a:ext>
              </a:extLst>
            </p:cNvPr>
            <p:cNvSpPr/>
            <p:nvPr/>
          </p:nvSpPr>
          <p:spPr bwMode="auto">
            <a:xfrm>
              <a:off x="2947962" y="547124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5</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45" name="直接连接符 44">
              <a:extLst>
                <a:ext uri="{FF2B5EF4-FFF2-40B4-BE49-F238E27FC236}">
                  <a16:creationId xmlns:a16="http://schemas.microsoft.com/office/drawing/2014/main" id="{E4A3357D-16D7-41D8-95CE-1B9450CD5C68}"/>
                </a:ext>
              </a:extLst>
            </p:cNvPr>
            <p:cNvCxnSpPr>
              <a:stCxn id="40" idx="5"/>
              <a:endCxn id="44" idx="1"/>
            </p:cNvCxnSpPr>
            <p:nvPr/>
          </p:nvCxnSpPr>
          <p:spPr bwMode="auto">
            <a:xfrm>
              <a:off x="2677702" y="5163847"/>
              <a:ext cx="345670" cy="38568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6" name="组合 15">
            <a:extLst>
              <a:ext uri="{FF2B5EF4-FFF2-40B4-BE49-F238E27FC236}">
                <a16:creationId xmlns:a16="http://schemas.microsoft.com/office/drawing/2014/main" id="{41790314-7B1F-4656-9F39-F8C5767E9BFF}"/>
              </a:ext>
            </a:extLst>
          </p:cNvPr>
          <p:cNvGrpSpPr/>
          <p:nvPr/>
        </p:nvGrpSpPr>
        <p:grpSpPr>
          <a:xfrm>
            <a:off x="3494687" y="3764553"/>
            <a:ext cx="2581279" cy="2775818"/>
            <a:chOff x="3494687" y="3764553"/>
            <a:chExt cx="2581279" cy="2775818"/>
          </a:xfrm>
        </p:grpSpPr>
        <p:sp>
          <p:nvSpPr>
            <p:cNvPr id="49" name="椭圆 48">
              <a:extLst>
                <a:ext uri="{FF2B5EF4-FFF2-40B4-BE49-F238E27FC236}">
                  <a16:creationId xmlns:a16="http://schemas.microsoft.com/office/drawing/2014/main" id="{C53BA5B6-056A-4518-B43E-82A6266845AA}"/>
                </a:ext>
              </a:extLst>
            </p:cNvPr>
            <p:cNvSpPr/>
            <p:nvPr/>
          </p:nvSpPr>
          <p:spPr bwMode="auto">
            <a:xfrm>
              <a:off x="4155317" y="376455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0" name="椭圆 49">
              <a:extLst>
                <a:ext uri="{FF2B5EF4-FFF2-40B4-BE49-F238E27FC236}">
                  <a16:creationId xmlns:a16="http://schemas.microsoft.com/office/drawing/2014/main" id="{BA2AD0C3-0529-46CB-862C-7E35A3159B13}"/>
                </a:ext>
              </a:extLst>
            </p:cNvPr>
            <p:cNvSpPr/>
            <p:nvPr/>
          </p:nvSpPr>
          <p:spPr bwMode="auto">
            <a:xfrm>
              <a:off x="3494687" y="44916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1" name="椭圆 50">
              <a:extLst>
                <a:ext uri="{FF2B5EF4-FFF2-40B4-BE49-F238E27FC236}">
                  <a16:creationId xmlns:a16="http://schemas.microsoft.com/office/drawing/2014/main" id="{BAE0AACE-FE4B-4E2D-8E83-03C9D0E9F876}"/>
                </a:ext>
              </a:extLst>
            </p:cNvPr>
            <p:cNvSpPr/>
            <p:nvPr/>
          </p:nvSpPr>
          <p:spPr bwMode="auto">
            <a:xfrm>
              <a:off x="4851256" y="44916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2" name="直接连接符 51">
              <a:extLst>
                <a:ext uri="{FF2B5EF4-FFF2-40B4-BE49-F238E27FC236}">
                  <a16:creationId xmlns:a16="http://schemas.microsoft.com/office/drawing/2014/main" id="{96308F96-DF4C-496C-9FB0-34672D2FC075}"/>
                </a:ext>
              </a:extLst>
            </p:cNvPr>
            <p:cNvCxnSpPr>
              <a:stCxn id="49" idx="3"/>
              <a:endCxn id="50" idx="7"/>
            </p:cNvCxnSpPr>
            <p:nvPr/>
          </p:nvCxnSpPr>
          <p:spPr bwMode="auto">
            <a:xfrm flipH="1">
              <a:off x="3934207" y="4220832"/>
              <a:ext cx="296520"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a:extLst>
                <a:ext uri="{FF2B5EF4-FFF2-40B4-BE49-F238E27FC236}">
                  <a16:creationId xmlns:a16="http://schemas.microsoft.com/office/drawing/2014/main" id="{B22AA507-20FE-4508-A028-FBEBAD2BA56E}"/>
                </a:ext>
              </a:extLst>
            </p:cNvPr>
            <p:cNvCxnSpPr>
              <a:stCxn id="49" idx="5"/>
              <a:endCxn id="51" idx="1"/>
            </p:cNvCxnSpPr>
            <p:nvPr/>
          </p:nvCxnSpPr>
          <p:spPr bwMode="auto">
            <a:xfrm>
              <a:off x="4594837" y="4220832"/>
              <a:ext cx="331829"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椭圆 53">
              <a:extLst>
                <a:ext uri="{FF2B5EF4-FFF2-40B4-BE49-F238E27FC236}">
                  <a16:creationId xmlns:a16="http://schemas.microsoft.com/office/drawing/2014/main" id="{3E4D1BAC-FE02-4711-9E3E-1336BE882E44}"/>
                </a:ext>
              </a:extLst>
            </p:cNvPr>
            <p:cNvSpPr/>
            <p:nvPr/>
          </p:nvSpPr>
          <p:spPr bwMode="auto">
            <a:xfrm>
              <a:off x="5561036" y="525527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5</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5" name="直接连接符 54">
              <a:extLst>
                <a:ext uri="{FF2B5EF4-FFF2-40B4-BE49-F238E27FC236}">
                  <a16:creationId xmlns:a16="http://schemas.microsoft.com/office/drawing/2014/main" id="{C2F21731-0738-4822-A672-EA2611FC711C}"/>
                </a:ext>
              </a:extLst>
            </p:cNvPr>
            <p:cNvCxnSpPr>
              <a:stCxn id="51" idx="5"/>
              <a:endCxn id="54" idx="1"/>
            </p:cNvCxnSpPr>
            <p:nvPr/>
          </p:nvCxnSpPr>
          <p:spPr bwMode="auto">
            <a:xfrm>
              <a:off x="5290776" y="4947879"/>
              <a:ext cx="345670" cy="38568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椭圆 56">
              <a:extLst>
                <a:ext uri="{FF2B5EF4-FFF2-40B4-BE49-F238E27FC236}">
                  <a16:creationId xmlns:a16="http://schemas.microsoft.com/office/drawing/2014/main" id="{7B3B1572-958E-4854-97C7-51002C67FCF1}"/>
                </a:ext>
              </a:extLst>
            </p:cNvPr>
            <p:cNvSpPr/>
            <p:nvPr/>
          </p:nvSpPr>
          <p:spPr bwMode="auto">
            <a:xfrm>
              <a:off x="5094331" y="6005807"/>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4</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8" name="直接连接符 57">
              <a:extLst>
                <a:ext uri="{FF2B5EF4-FFF2-40B4-BE49-F238E27FC236}">
                  <a16:creationId xmlns:a16="http://schemas.microsoft.com/office/drawing/2014/main" id="{2899C5F9-3BA5-4E37-AEE8-3EDE7E57530D}"/>
                </a:ext>
              </a:extLst>
            </p:cNvPr>
            <p:cNvCxnSpPr>
              <a:stCxn id="54" idx="3"/>
              <a:endCxn id="57" idx="0"/>
            </p:cNvCxnSpPr>
            <p:nvPr/>
          </p:nvCxnSpPr>
          <p:spPr bwMode="auto">
            <a:xfrm flipH="1">
              <a:off x="5351796" y="5711554"/>
              <a:ext cx="284650" cy="2942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6" name="文本框 55">
            <a:extLst>
              <a:ext uri="{FF2B5EF4-FFF2-40B4-BE49-F238E27FC236}">
                <a16:creationId xmlns:a16="http://schemas.microsoft.com/office/drawing/2014/main" id="{F32C23E2-7C0C-8842-B92D-0ADFEDDB912B}"/>
              </a:ext>
            </a:extLst>
          </p:cNvPr>
          <p:cNvSpPr txBox="1"/>
          <p:nvPr/>
        </p:nvSpPr>
        <p:spPr>
          <a:xfrm>
            <a:off x="5210573" y="1277740"/>
            <a:ext cx="2231573" cy="461665"/>
          </a:xfrm>
          <a:prstGeom prst="rect">
            <a:avLst/>
          </a:prstGeom>
          <a:noFill/>
        </p:spPr>
        <p:txBody>
          <a:bodyPr wrap="none" rtlCol="0">
            <a:spAutoFit/>
          </a:bodyPr>
          <a:lstStyle/>
          <a:p>
            <a:r>
              <a:rPr lang="en-US" altLang="zh-CN" sz="2400" dirty="0">
                <a:solidFill>
                  <a:srgbClr val="FF0000"/>
                </a:solidFill>
              </a:rPr>
              <a:t>LEFT-Rotation(1)</a:t>
            </a:r>
            <a:endParaRPr lang="zh-CN" altLang="en-US" sz="2400" dirty="0">
              <a:solidFill>
                <a:srgbClr val="FF0000"/>
              </a:solidFill>
            </a:endParaRPr>
          </a:p>
        </p:txBody>
      </p:sp>
    </p:spTree>
    <p:extLst>
      <p:ext uri="{BB962C8B-B14F-4D97-AF65-F5344CB8AC3E}">
        <p14:creationId xmlns:p14="http://schemas.microsoft.com/office/powerpoint/2010/main" val="217928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blinds(horizontal)">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18FC40-8F1A-3E4E-BFCF-66D533B346A8}"/>
              </a:ext>
            </a:extLst>
          </p:cNvPr>
          <p:cNvSpPr>
            <a:spLocks noGrp="1"/>
          </p:cNvSpPr>
          <p:nvPr>
            <p:ph type="title"/>
          </p:nvPr>
        </p:nvSpPr>
        <p:spPr/>
        <p:txBody>
          <a:bodyPr/>
          <a:lstStyle/>
          <a:p>
            <a:r>
              <a:rPr lang="zh-CN" altLang="en-US" dirty="0">
                <a:latin typeface="Cambria" panose="02040503050406030204" pitchFamily="18" charset="0"/>
              </a:rPr>
              <a:t>例子：依次插入</a:t>
            </a:r>
            <a:r>
              <a:rPr lang="en-US" altLang="zh-CN" dirty="0">
                <a:latin typeface="Cambria" panose="02040503050406030204" pitchFamily="18" charset="0"/>
                <a:ea typeface="Cambria" panose="02040503050406030204" pitchFamily="18" charset="0"/>
              </a:rPr>
              <a:t>1,2,3,5,4</a:t>
            </a:r>
            <a:endParaRPr kumimoji="1" lang="zh-CN" altLang="en-US" dirty="0"/>
          </a:p>
        </p:txBody>
      </p:sp>
      <p:sp>
        <p:nvSpPr>
          <p:cNvPr id="4" name="灯片编号占位符 3">
            <a:extLst>
              <a:ext uri="{FF2B5EF4-FFF2-40B4-BE49-F238E27FC236}">
                <a16:creationId xmlns:a16="http://schemas.microsoft.com/office/drawing/2014/main" id="{6A6398B4-C1EA-EA41-977E-046C756F1766}"/>
              </a:ext>
            </a:extLst>
          </p:cNvPr>
          <p:cNvSpPr>
            <a:spLocks noGrp="1"/>
          </p:cNvSpPr>
          <p:nvPr>
            <p:ph type="sldNum" sz="quarter" idx="12"/>
          </p:nvPr>
        </p:nvSpPr>
        <p:spPr/>
        <p:txBody>
          <a:bodyPr/>
          <a:lstStyle/>
          <a:p>
            <a:pPr>
              <a:defRPr/>
            </a:pPr>
            <a:fld id="{E77BBB7A-0347-E541-A2E2-A5EF01BC7CF9}" type="slidenum">
              <a:rPr lang="zh-CN" altLang="en-US" smtClean="0"/>
              <a:pPr>
                <a:defRPr/>
              </a:pPr>
              <a:t>63</a:t>
            </a:fld>
            <a:endParaRPr lang="zh-CN" altLang="en-US" dirty="0"/>
          </a:p>
        </p:txBody>
      </p:sp>
      <p:sp>
        <p:nvSpPr>
          <p:cNvPr id="3" name="内容占位符 2">
            <a:extLst>
              <a:ext uri="{FF2B5EF4-FFF2-40B4-BE49-F238E27FC236}">
                <a16:creationId xmlns:a16="http://schemas.microsoft.com/office/drawing/2014/main" id="{5A216F40-D9C7-724A-9723-6A3D84CFE470}"/>
              </a:ext>
            </a:extLst>
          </p:cNvPr>
          <p:cNvSpPr>
            <a:spLocks noGrp="1"/>
          </p:cNvSpPr>
          <p:nvPr>
            <p:ph sz="quarter" idx="13"/>
          </p:nvPr>
        </p:nvSpPr>
        <p:spPr/>
        <p:txBody>
          <a:bodyPr/>
          <a:lstStyle/>
          <a:p>
            <a:endParaRPr lang="zh-CN" altLang="en-US"/>
          </a:p>
        </p:txBody>
      </p:sp>
      <p:grpSp>
        <p:nvGrpSpPr>
          <p:cNvPr id="5" name="组合 4">
            <a:extLst>
              <a:ext uri="{FF2B5EF4-FFF2-40B4-BE49-F238E27FC236}">
                <a16:creationId xmlns:a16="http://schemas.microsoft.com/office/drawing/2014/main" id="{3ED8BC70-3238-A245-BB34-AAF675FEBDFB}"/>
              </a:ext>
            </a:extLst>
          </p:cNvPr>
          <p:cNvGrpSpPr/>
          <p:nvPr/>
        </p:nvGrpSpPr>
        <p:grpSpPr>
          <a:xfrm>
            <a:off x="392259" y="1303028"/>
            <a:ext cx="2581279" cy="2775818"/>
            <a:chOff x="3494687" y="3764553"/>
            <a:chExt cx="2581279" cy="2775818"/>
          </a:xfrm>
        </p:grpSpPr>
        <p:sp>
          <p:nvSpPr>
            <p:cNvPr id="6" name="椭圆 5">
              <a:extLst>
                <a:ext uri="{FF2B5EF4-FFF2-40B4-BE49-F238E27FC236}">
                  <a16:creationId xmlns:a16="http://schemas.microsoft.com/office/drawing/2014/main" id="{33A91223-7B19-2C46-8656-22F6258286E7}"/>
                </a:ext>
              </a:extLst>
            </p:cNvPr>
            <p:cNvSpPr/>
            <p:nvPr/>
          </p:nvSpPr>
          <p:spPr bwMode="auto">
            <a:xfrm>
              <a:off x="4155317" y="376455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0CBDE7AC-B7B6-E644-8771-FB85277E71AB}"/>
                </a:ext>
              </a:extLst>
            </p:cNvPr>
            <p:cNvSpPr/>
            <p:nvPr/>
          </p:nvSpPr>
          <p:spPr bwMode="auto">
            <a:xfrm>
              <a:off x="3494687" y="44916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椭圆 7">
              <a:extLst>
                <a:ext uri="{FF2B5EF4-FFF2-40B4-BE49-F238E27FC236}">
                  <a16:creationId xmlns:a16="http://schemas.microsoft.com/office/drawing/2014/main" id="{2520A038-7D9C-1944-A182-AB26EF6504A9}"/>
                </a:ext>
              </a:extLst>
            </p:cNvPr>
            <p:cNvSpPr/>
            <p:nvPr/>
          </p:nvSpPr>
          <p:spPr bwMode="auto">
            <a:xfrm>
              <a:off x="4851256" y="44916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9" name="直接连接符 51">
              <a:extLst>
                <a:ext uri="{FF2B5EF4-FFF2-40B4-BE49-F238E27FC236}">
                  <a16:creationId xmlns:a16="http://schemas.microsoft.com/office/drawing/2014/main" id="{9DB7A2F3-84BD-1342-AB51-62D2BE37F2B6}"/>
                </a:ext>
              </a:extLst>
            </p:cNvPr>
            <p:cNvCxnSpPr>
              <a:stCxn id="6" idx="3"/>
              <a:endCxn id="7" idx="7"/>
            </p:cNvCxnSpPr>
            <p:nvPr/>
          </p:nvCxnSpPr>
          <p:spPr bwMode="auto">
            <a:xfrm flipH="1">
              <a:off x="3934207" y="4220832"/>
              <a:ext cx="296520"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52">
              <a:extLst>
                <a:ext uri="{FF2B5EF4-FFF2-40B4-BE49-F238E27FC236}">
                  <a16:creationId xmlns:a16="http://schemas.microsoft.com/office/drawing/2014/main" id="{23597FE5-2BF9-D643-A0BB-BE48BA379BA3}"/>
                </a:ext>
              </a:extLst>
            </p:cNvPr>
            <p:cNvCxnSpPr>
              <a:stCxn id="6" idx="5"/>
              <a:endCxn id="8" idx="1"/>
            </p:cNvCxnSpPr>
            <p:nvPr/>
          </p:nvCxnSpPr>
          <p:spPr bwMode="auto">
            <a:xfrm>
              <a:off x="4594837" y="4220832"/>
              <a:ext cx="331829"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椭圆 10">
              <a:extLst>
                <a:ext uri="{FF2B5EF4-FFF2-40B4-BE49-F238E27FC236}">
                  <a16:creationId xmlns:a16="http://schemas.microsoft.com/office/drawing/2014/main" id="{CF9676B4-DB4E-FB49-879E-0FAF9B625DD7}"/>
                </a:ext>
              </a:extLst>
            </p:cNvPr>
            <p:cNvSpPr/>
            <p:nvPr/>
          </p:nvSpPr>
          <p:spPr bwMode="auto">
            <a:xfrm>
              <a:off x="5561036" y="525527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5</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2" name="直接连接符 54">
              <a:extLst>
                <a:ext uri="{FF2B5EF4-FFF2-40B4-BE49-F238E27FC236}">
                  <a16:creationId xmlns:a16="http://schemas.microsoft.com/office/drawing/2014/main" id="{73C8AC68-C879-584A-9D99-21F7980A3095}"/>
                </a:ext>
              </a:extLst>
            </p:cNvPr>
            <p:cNvCxnSpPr>
              <a:stCxn id="8" idx="5"/>
              <a:endCxn id="11" idx="1"/>
            </p:cNvCxnSpPr>
            <p:nvPr/>
          </p:nvCxnSpPr>
          <p:spPr bwMode="auto">
            <a:xfrm>
              <a:off x="5290776" y="4947879"/>
              <a:ext cx="345670" cy="38568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椭圆 12">
              <a:extLst>
                <a:ext uri="{FF2B5EF4-FFF2-40B4-BE49-F238E27FC236}">
                  <a16:creationId xmlns:a16="http://schemas.microsoft.com/office/drawing/2014/main" id="{801EC5E1-E232-7046-B4B0-018444DB2853}"/>
                </a:ext>
              </a:extLst>
            </p:cNvPr>
            <p:cNvSpPr/>
            <p:nvPr/>
          </p:nvSpPr>
          <p:spPr bwMode="auto">
            <a:xfrm>
              <a:off x="5094331" y="6005807"/>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4</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4" name="直接连接符 57">
              <a:extLst>
                <a:ext uri="{FF2B5EF4-FFF2-40B4-BE49-F238E27FC236}">
                  <a16:creationId xmlns:a16="http://schemas.microsoft.com/office/drawing/2014/main" id="{AE852C98-8780-8D41-A0FA-298055AC3DCF}"/>
                </a:ext>
              </a:extLst>
            </p:cNvPr>
            <p:cNvCxnSpPr>
              <a:stCxn id="11" idx="3"/>
              <a:endCxn id="13" idx="0"/>
            </p:cNvCxnSpPr>
            <p:nvPr/>
          </p:nvCxnSpPr>
          <p:spPr bwMode="auto">
            <a:xfrm flipH="1">
              <a:off x="5351796" y="5711554"/>
              <a:ext cx="284650" cy="2942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5" name="文本框 24">
            <a:extLst>
              <a:ext uri="{FF2B5EF4-FFF2-40B4-BE49-F238E27FC236}">
                <a16:creationId xmlns:a16="http://schemas.microsoft.com/office/drawing/2014/main" id="{CB7DA7F5-6ACC-1C48-B70C-5C0174EAAC06}"/>
              </a:ext>
            </a:extLst>
          </p:cNvPr>
          <p:cNvSpPr txBox="1"/>
          <p:nvPr/>
        </p:nvSpPr>
        <p:spPr>
          <a:xfrm>
            <a:off x="2391693" y="1355059"/>
            <a:ext cx="2417521" cy="461665"/>
          </a:xfrm>
          <a:prstGeom prst="rect">
            <a:avLst/>
          </a:prstGeom>
          <a:noFill/>
        </p:spPr>
        <p:txBody>
          <a:bodyPr wrap="none" rtlCol="0">
            <a:spAutoFit/>
          </a:bodyPr>
          <a:lstStyle/>
          <a:p>
            <a:r>
              <a:rPr lang="en-US" altLang="zh-CN" sz="2400" dirty="0">
                <a:solidFill>
                  <a:srgbClr val="FF0000"/>
                </a:solidFill>
              </a:rPr>
              <a:t>RIGHT-Rotation(5)</a:t>
            </a:r>
            <a:endParaRPr lang="zh-CN" altLang="en-US" sz="2400" dirty="0">
              <a:solidFill>
                <a:srgbClr val="FF0000"/>
              </a:solidFill>
            </a:endParaRPr>
          </a:p>
        </p:txBody>
      </p:sp>
      <p:grpSp>
        <p:nvGrpSpPr>
          <p:cNvPr id="26" name="组合 25">
            <a:extLst>
              <a:ext uri="{FF2B5EF4-FFF2-40B4-BE49-F238E27FC236}">
                <a16:creationId xmlns:a16="http://schemas.microsoft.com/office/drawing/2014/main" id="{7F302CA4-8015-224B-8BD1-A88C37E9E1FF}"/>
              </a:ext>
            </a:extLst>
          </p:cNvPr>
          <p:cNvGrpSpPr/>
          <p:nvPr/>
        </p:nvGrpSpPr>
        <p:grpSpPr>
          <a:xfrm>
            <a:off x="4785063" y="1303028"/>
            <a:ext cx="3027708" cy="2769111"/>
            <a:chOff x="3494687" y="3764553"/>
            <a:chExt cx="3027708" cy="2769111"/>
          </a:xfrm>
        </p:grpSpPr>
        <p:sp>
          <p:nvSpPr>
            <p:cNvPr id="27" name="椭圆 26">
              <a:extLst>
                <a:ext uri="{FF2B5EF4-FFF2-40B4-BE49-F238E27FC236}">
                  <a16:creationId xmlns:a16="http://schemas.microsoft.com/office/drawing/2014/main" id="{215577AE-C2B5-044F-B31B-406EEC5A9E56}"/>
                </a:ext>
              </a:extLst>
            </p:cNvPr>
            <p:cNvSpPr/>
            <p:nvPr/>
          </p:nvSpPr>
          <p:spPr bwMode="auto">
            <a:xfrm>
              <a:off x="4155317" y="376455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8" name="椭圆 27">
              <a:extLst>
                <a:ext uri="{FF2B5EF4-FFF2-40B4-BE49-F238E27FC236}">
                  <a16:creationId xmlns:a16="http://schemas.microsoft.com/office/drawing/2014/main" id="{5E70EF40-D80B-8247-9FB2-A3C63A657012}"/>
                </a:ext>
              </a:extLst>
            </p:cNvPr>
            <p:cNvSpPr/>
            <p:nvPr/>
          </p:nvSpPr>
          <p:spPr bwMode="auto">
            <a:xfrm>
              <a:off x="3494687" y="44916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9" name="椭圆 28">
              <a:extLst>
                <a:ext uri="{FF2B5EF4-FFF2-40B4-BE49-F238E27FC236}">
                  <a16:creationId xmlns:a16="http://schemas.microsoft.com/office/drawing/2014/main" id="{A23BBF39-C2E8-124A-A153-1DA39364AF33}"/>
                </a:ext>
              </a:extLst>
            </p:cNvPr>
            <p:cNvSpPr/>
            <p:nvPr/>
          </p:nvSpPr>
          <p:spPr bwMode="auto">
            <a:xfrm>
              <a:off x="4851256" y="44916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0" name="直接连接符 51">
              <a:extLst>
                <a:ext uri="{FF2B5EF4-FFF2-40B4-BE49-F238E27FC236}">
                  <a16:creationId xmlns:a16="http://schemas.microsoft.com/office/drawing/2014/main" id="{9D6B97AC-CFD3-EF4D-8F0D-F9E17268E9DB}"/>
                </a:ext>
              </a:extLst>
            </p:cNvPr>
            <p:cNvCxnSpPr>
              <a:stCxn id="27" idx="3"/>
              <a:endCxn id="28" idx="7"/>
            </p:cNvCxnSpPr>
            <p:nvPr/>
          </p:nvCxnSpPr>
          <p:spPr bwMode="auto">
            <a:xfrm flipH="1">
              <a:off x="3934207" y="4220832"/>
              <a:ext cx="296520"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52">
              <a:extLst>
                <a:ext uri="{FF2B5EF4-FFF2-40B4-BE49-F238E27FC236}">
                  <a16:creationId xmlns:a16="http://schemas.microsoft.com/office/drawing/2014/main" id="{F42F60D0-3AED-9A46-B802-E9C41B71CAEE}"/>
                </a:ext>
              </a:extLst>
            </p:cNvPr>
            <p:cNvCxnSpPr>
              <a:stCxn id="27" idx="5"/>
              <a:endCxn id="29" idx="1"/>
            </p:cNvCxnSpPr>
            <p:nvPr/>
          </p:nvCxnSpPr>
          <p:spPr bwMode="auto">
            <a:xfrm>
              <a:off x="4594837" y="4220832"/>
              <a:ext cx="331829"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椭圆 31">
              <a:extLst>
                <a:ext uri="{FF2B5EF4-FFF2-40B4-BE49-F238E27FC236}">
                  <a16:creationId xmlns:a16="http://schemas.microsoft.com/office/drawing/2014/main" id="{6669C52C-A203-9749-B6C8-E87505677681}"/>
                </a:ext>
              </a:extLst>
            </p:cNvPr>
            <p:cNvSpPr/>
            <p:nvPr/>
          </p:nvSpPr>
          <p:spPr bwMode="auto">
            <a:xfrm>
              <a:off x="6007465" y="59991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5</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3" name="直接连接符 54">
              <a:extLst>
                <a:ext uri="{FF2B5EF4-FFF2-40B4-BE49-F238E27FC236}">
                  <a16:creationId xmlns:a16="http://schemas.microsoft.com/office/drawing/2014/main" id="{C719845F-EA67-414F-927B-3DE35C65D03F}"/>
                </a:ext>
              </a:extLst>
            </p:cNvPr>
            <p:cNvCxnSpPr>
              <a:cxnSpLocks/>
              <a:stCxn id="29" idx="5"/>
              <a:endCxn id="34" idx="0"/>
            </p:cNvCxnSpPr>
            <p:nvPr/>
          </p:nvCxnSpPr>
          <p:spPr bwMode="auto">
            <a:xfrm>
              <a:off x="5290776" y="4947879"/>
              <a:ext cx="337452" cy="36953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椭圆 33">
              <a:extLst>
                <a:ext uri="{FF2B5EF4-FFF2-40B4-BE49-F238E27FC236}">
                  <a16:creationId xmlns:a16="http://schemas.microsoft.com/office/drawing/2014/main" id="{754E338F-3AA0-1E40-811D-DDC4F9C92946}"/>
                </a:ext>
              </a:extLst>
            </p:cNvPr>
            <p:cNvSpPr/>
            <p:nvPr/>
          </p:nvSpPr>
          <p:spPr bwMode="auto">
            <a:xfrm>
              <a:off x="5370763" y="5317409"/>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4</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35" name="直接连接符 57">
              <a:extLst>
                <a:ext uri="{FF2B5EF4-FFF2-40B4-BE49-F238E27FC236}">
                  <a16:creationId xmlns:a16="http://schemas.microsoft.com/office/drawing/2014/main" id="{9764197A-2D3B-C443-A937-D21EE35E3F63}"/>
                </a:ext>
              </a:extLst>
            </p:cNvPr>
            <p:cNvCxnSpPr>
              <a:cxnSpLocks/>
              <a:stCxn id="32" idx="1"/>
              <a:endCxn id="34" idx="5"/>
            </p:cNvCxnSpPr>
            <p:nvPr/>
          </p:nvCxnSpPr>
          <p:spPr bwMode="auto">
            <a:xfrm flipH="1" flipV="1">
              <a:off x="5810283" y="5773688"/>
              <a:ext cx="272592" cy="30369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6" name="右箭头 35">
            <a:extLst>
              <a:ext uri="{FF2B5EF4-FFF2-40B4-BE49-F238E27FC236}">
                <a16:creationId xmlns:a16="http://schemas.microsoft.com/office/drawing/2014/main" id="{8E779D4F-A374-DE47-82D3-AF09C8CB1B90}"/>
              </a:ext>
            </a:extLst>
          </p:cNvPr>
          <p:cNvSpPr/>
          <p:nvPr/>
        </p:nvSpPr>
        <p:spPr>
          <a:xfrm>
            <a:off x="3482877" y="2082710"/>
            <a:ext cx="514930" cy="5708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文本框 48">
            <a:extLst>
              <a:ext uri="{FF2B5EF4-FFF2-40B4-BE49-F238E27FC236}">
                <a16:creationId xmlns:a16="http://schemas.microsoft.com/office/drawing/2014/main" id="{6BB7DE79-3EE1-184D-9BAC-B4FEAA5525B9}"/>
              </a:ext>
            </a:extLst>
          </p:cNvPr>
          <p:cNvSpPr txBox="1"/>
          <p:nvPr/>
        </p:nvSpPr>
        <p:spPr>
          <a:xfrm>
            <a:off x="1658323" y="4971669"/>
            <a:ext cx="2231573" cy="461665"/>
          </a:xfrm>
          <a:prstGeom prst="rect">
            <a:avLst/>
          </a:prstGeom>
          <a:noFill/>
        </p:spPr>
        <p:txBody>
          <a:bodyPr wrap="none" rtlCol="0">
            <a:spAutoFit/>
          </a:bodyPr>
          <a:lstStyle/>
          <a:p>
            <a:r>
              <a:rPr lang="en-US" altLang="zh-CN" sz="2400" dirty="0">
                <a:solidFill>
                  <a:srgbClr val="FF0000"/>
                </a:solidFill>
              </a:rPr>
              <a:t>LEFT-Rotation(3)</a:t>
            </a:r>
            <a:endParaRPr lang="zh-CN" altLang="en-US" sz="2400" dirty="0">
              <a:solidFill>
                <a:srgbClr val="FF0000"/>
              </a:solidFill>
            </a:endParaRPr>
          </a:p>
        </p:txBody>
      </p:sp>
      <p:sp>
        <p:nvSpPr>
          <p:cNvPr id="50" name="右箭头 49">
            <a:extLst>
              <a:ext uri="{FF2B5EF4-FFF2-40B4-BE49-F238E27FC236}">
                <a16:creationId xmlns:a16="http://schemas.microsoft.com/office/drawing/2014/main" id="{6F3C1E5B-7DE7-AE40-A990-E0F725D61055}"/>
              </a:ext>
            </a:extLst>
          </p:cNvPr>
          <p:cNvSpPr/>
          <p:nvPr/>
        </p:nvSpPr>
        <p:spPr>
          <a:xfrm>
            <a:off x="3873678" y="4917083"/>
            <a:ext cx="514930" cy="5708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1" name="组合 50">
            <a:extLst>
              <a:ext uri="{FF2B5EF4-FFF2-40B4-BE49-F238E27FC236}">
                <a16:creationId xmlns:a16="http://schemas.microsoft.com/office/drawing/2014/main" id="{3197F0C7-921C-9C4C-A96E-0ACABE45A9D9}"/>
              </a:ext>
            </a:extLst>
          </p:cNvPr>
          <p:cNvGrpSpPr/>
          <p:nvPr/>
        </p:nvGrpSpPr>
        <p:grpSpPr>
          <a:xfrm>
            <a:off x="5042528" y="4229899"/>
            <a:ext cx="2556158" cy="2063457"/>
            <a:chOff x="6390888" y="3993664"/>
            <a:chExt cx="2556158" cy="2063457"/>
          </a:xfrm>
        </p:grpSpPr>
        <p:sp>
          <p:nvSpPr>
            <p:cNvPr id="52" name="椭圆 51">
              <a:extLst>
                <a:ext uri="{FF2B5EF4-FFF2-40B4-BE49-F238E27FC236}">
                  <a16:creationId xmlns:a16="http://schemas.microsoft.com/office/drawing/2014/main" id="{16764334-1901-4347-8C19-6D421145636A}"/>
                </a:ext>
              </a:extLst>
            </p:cNvPr>
            <p:cNvSpPr/>
            <p:nvPr/>
          </p:nvSpPr>
          <p:spPr bwMode="auto">
            <a:xfrm>
              <a:off x="7051518" y="399366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2</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3" name="椭圆 52">
              <a:extLst>
                <a:ext uri="{FF2B5EF4-FFF2-40B4-BE49-F238E27FC236}">
                  <a16:creationId xmlns:a16="http://schemas.microsoft.com/office/drawing/2014/main" id="{AF39A6AC-1C7D-4C4D-8D15-B00560B96403}"/>
                </a:ext>
              </a:extLst>
            </p:cNvPr>
            <p:cNvSpPr/>
            <p:nvPr/>
          </p:nvSpPr>
          <p:spPr bwMode="auto">
            <a:xfrm>
              <a:off x="6390888" y="472071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1</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4" name="椭圆 53">
              <a:extLst>
                <a:ext uri="{FF2B5EF4-FFF2-40B4-BE49-F238E27FC236}">
                  <a16:creationId xmlns:a16="http://schemas.microsoft.com/office/drawing/2014/main" id="{E46D943A-6421-9F43-AB2D-E54DD3B6091A}"/>
                </a:ext>
              </a:extLst>
            </p:cNvPr>
            <p:cNvSpPr/>
            <p:nvPr/>
          </p:nvSpPr>
          <p:spPr bwMode="auto">
            <a:xfrm>
              <a:off x="7747457" y="472071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4</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5" name="直接连接符 64">
              <a:extLst>
                <a:ext uri="{FF2B5EF4-FFF2-40B4-BE49-F238E27FC236}">
                  <a16:creationId xmlns:a16="http://schemas.microsoft.com/office/drawing/2014/main" id="{1B140A02-1477-7A4A-9AC8-4A60E20F1A76}"/>
                </a:ext>
              </a:extLst>
            </p:cNvPr>
            <p:cNvCxnSpPr>
              <a:stCxn id="52" idx="3"/>
              <a:endCxn id="53" idx="7"/>
            </p:cNvCxnSpPr>
            <p:nvPr/>
          </p:nvCxnSpPr>
          <p:spPr bwMode="auto">
            <a:xfrm flipH="1">
              <a:off x="6830408" y="4449943"/>
              <a:ext cx="296520"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65">
              <a:extLst>
                <a:ext uri="{FF2B5EF4-FFF2-40B4-BE49-F238E27FC236}">
                  <a16:creationId xmlns:a16="http://schemas.microsoft.com/office/drawing/2014/main" id="{55186D92-EB08-AC4E-A78B-53857A488C45}"/>
                </a:ext>
              </a:extLst>
            </p:cNvPr>
            <p:cNvCxnSpPr>
              <a:stCxn id="52" idx="5"/>
              <a:endCxn id="54" idx="1"/>
            </p:cNvCxnSpPr>
            <p:nvPr/>
          </p:nvCxnSpPr>
          <p:spPr bwMode="auto">
            <a:xfrm>
              <a:off x="7491038" y="4449943"/>
              <a:ext cx="331829" cy="3490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椭圆 56">
              <a:extLst>
                <a:ext uri="{FF2B5EF4-FFF2-40B4-BE49-F238E27FC236}">
                  <a16:creationId xmlns:a16="http://schemas.microsoft.com/office/drawing/2014/main" id="{1C6AFD56-D836-E248-8FBE-B229B3F31908}"/>
                </a:ext>
              </a:extLst>
            </p:cNvPr>
            <p:cNvSpPr/>
            <p:nvPr/>
          </p:nvSpPr>
          <p:spPr bwMode="auto">
            <a:xfrm>
              <a:off x="8432116" y="547124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5</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8" name="椭圆 57">
              <a:extLst>
                <a:ext uri="{FF2B5EF4-FFF2-40B4-BE49-F238E27FC236}">
                  <a16:creationId xmlns:a16="http://schemas.microsoft.com/office/drawing/2014/main" id="{D4213157-7262-1244-AF80-C808A47D192B}"/>
                </a:ext>
              </a:extLst>
            </p:cNvPr>
            <p:cNvSpPr/>
            <p:nvPr/>
          </p:nvSpPr>
          <p:spPr bwMode="auto">
            <a:xfrm>
              <a:off x="7307937" y="5522557"/>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3</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59" name="直接连接符 68">
              <a:extLst>
                <a:ext uri="{FF2B5EF4-FFF2-40B4-BE49-F238E27FC236}">
                  <a16:creationId xmlns:a16="http://schemas.microsoft.com/office/drawing/2014/main" id="{19ABA21D-428E-A449-9667-91F30E7E3887}"/>
                </a:ext>
              </a:extLst>
            </p:cNvPr>
            <p:cNvCxnSpPr>
              <a:stCxn id="57" idx="1"/>
              <a:endCxn id="54" idx="5"/>
            </p:cNvCxnSpPr>
            <p:nvPr/>
          </p:nvCxnSpPr>
          <p:spPr bwMode="auto">
            <a:xfrm flipH="1" flipV="1">
              <a:off x="8186977" y="5176990"/>
              <a:ext cx="320549" cy="37253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73">
              <a:extLst>
                <a:ext uri="{FF2B5EF4-FFF2-40B4-BE49-F238E27FC236}">
                  <a16:creationId xmlns:a16="http://schemas.microsoft.com/office/drawing/2014/main" id="{947DC96E-E995-D94B-8229-5D471E1385B2}"/>
                </a:ext>
              </a:extLst>
            </p:cNvPr>
            <p:cNvCxnSpPr>
              <a:stCxn id="58" idx="0"/>
              <a:endCxn id="54" idx="3"/>
            </p:cNvCxnSpPr>
            <p:nvPr/>
          </p:nvCxnSpPr>
          <p:spPr bwMode="auto">
            <a:xfrm flipV="1">
              <a:off x="7565402" y="5176990"/>
              <a:ext cx="257465" cy="34556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0669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blinds(horizontal)">
                                      <p:cBhvr>
                                        <p:cTn id="10" dur="500"/>
                                        <p:tgtEl>
                                          <p:spTgt spid="3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linds(horizontal)">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blinds(horizontal)">
                                      <p:cBhvr>
                                        <p:cTn id="23" dur="500"/>
                                        <p:tgtEl>
                                          <p:spTgt spid="4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linds(horizontal)">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6" grpId="0" animBg="1"/>
      <p:bldP spid="49" grpId="0"/>
      <p:bldP spid="5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8AC6C-203A-491C-ABA0-C04337F77C5D}"/>
              </a:ext>
            </a:extLst>
          </p:cNvPr>
          <p:cNvSpPr>
            <a:spLocks noGrp="1"/>
          </p:cNvSpPr>
          <p:nvPr>
            <p:ph type="title"/>
          </p:nvPr>
        </p:nvSpPr>
        <p:spPr/>
        <p:txBody>
          <a:bodyPr/>
          <a:lstStyle/>
          <a:p>
            <a:r>
              <a:rPr lang="zh-CN" altLang="en-US" dirty="0"/>
              <a:t>删除</a:t>
            </a:r>
            <a:r>
              <a:rPr lang="zh-CN" altLang="en-US" dirty="0">
                <a:solidFill>
                  <a:srgbClr val="FF0000"/>
                </a:solidFill>
              </a:rPr>
              <a:t>叶子节点</a:t>
            </a:r>
            <a:r>
              <a:rPr lang="zh-CN" altLang="en-US" dirty="0"/>
              <a:t>后的再平衡</a:t>
            </a:r>
          </a:p>
        </p:txBody>
      </p:sp>
      <p:sp>
        <p:nvSpPr>
          <p:cNvPr id="3" name="内容占位符 2">
            <a:extLst>
              <a:ext uri="{FF2B5EF4-FFF2-40B4-BE49-F238E27FC236}">
                <a16:creationId xmlns:a16="http://schemas.microsoft.com/office/drawing/2014/main" id="{DB48E4E6-C143-44F9-873A-412F07D3C9CB}"/>
              </a:ext>
            </a:extLst>
          </p:cNvPr>
          <p:cNvSpPr>
            <a:spLocks noGrp="1"/>
          </p:cNvSpPr>
          <p:nvPr>
            <p:ph sz="quarter" idx="13"/>
          </p:nvPr>
        </p:nvSpPr>
        <p:spPr/>
        <p:txBody>
          <a:bodyPr/>
          <a:lstStyle/>
          <a:p>
            <a:pPr marL="0" indent="0">
              <a:buNone/>
            </a:pPr>
            <a:r>
              <a:rPr lang="zh-CN" altLang="en-US" sz="2800" dirty="0"/>
              <a:t>设最靠下方的不平衡的节点为</a:t>
            </a:r>
            <a:r>
              <a:rPr lang="en-US" altLang="zh-CN" sz="2800" dirty="0">
                <a:solidFill>
                  <a:schemeClr val="accent5">
                    <a:lumMod val="25000"/>
                  </a:schemeClr>
                </a:solidFill>
              </a:rPr>
              <a:t>x</a:t>
            </a:r>
            <a:r>
              <a:rPr lang="zh-CN" altLang="en-US" sz="2800" dirty="0"/>
              <a:t>且</a:t>
            </a:r>
            <a:r>
              <a:rPr lang="en-US" altLang="zh-CN" sz="2800" dirty="0">
                <a:solidFill>
                  <a:schemeClr val="accent5">
                    <a:lumMod val="25000"/>
                  </a:schemeClr>
                </a:solidFill>
              </a:rPr>
              <a:t>BF(x)=2</a:t>
            </a:r>
            <a:r>
              <a:rPr lang="zh-CN" altLang="en-US" sz="2800" dirty="0"/>
              <a:t>。</a:t>
            </a:r>
            <a:endParaRPr lang="en-US" altLang="zh-CN" sz="2800" dirty="0"/>
          </a:p>
          <a:p>
            <a:pPr marL="0" indent="0">
              <a:buNone/>
            </a:pPr>
            <a:r>
              <a:rPr lang="en-US" altLang="zh-CN" sz="2800" dirty="0"/>
              <a:t>(</a:t>
            </a:r>
            <a:r>
              <a:rPr lang="en-US" altLang="zh-CN" sz="2800" dirty="0" err="1">
                <a:solidFill>
                  <a:schemeClr val="accent5">
                    <a:lumMod val="25000"/>
                  </a:schemeClr>
                </a:solidFill>
              </a:rPr>
              <a:t>h</a:t>
            </a:r>
            <a:r>
              <a:rPr lang="en-US" altLang="zh-CN" sz="2800" baseline="-25000" dirty="0" err="1">
                <a:solidFill>
                  <a:schemeClr val="accent5">
                    <a:lumMod val="25000"/>
                  </a:schemeClr>
                </a:solidFill>
              </a:rPr>
              <a:t>L</a:t>
            </a:r>
            <a:r>
              <a:rPr lang="en-US" altLang="zh-CN" sz="2800" dirty="0">
                <a:solidFill>
                  <a:schemeClr val="accent5">
                    <a:lumMod val="25000"/>
                  </a:schemeClr>
                </a:solidFill>
              </a:rPr>
              <a:t>(x)</a:t>
            </a:r>
            <a:r>
              <a:rPr lang="zh-CN" altLang="en-US" sz="2800" dirty="0">
                <a:solidFill>
                  <a:schemeClr val="accent5">
                    <a:lumMod val="25000"/>
                  </a:schemeClr>
                </a:solidFill>
              </a:rPr>
              <a:t> </a:t>
            </a:r>
            <a:r>
              <a:rPr lang="zh-CN" altLang="en-US" sz="2800" dirty="0"/>
              <a:t>减少了</a:t>
            </a:r>
            <a:r>
              <a:rPr lang="en-US" altLang="zh-CN" sz="2800" dirty="0"/>
              <a:t>1</a:t>
            </a:r>
            <a:r>
              <a:rPr lang="zh-CN" altLang="en-US" sz="2800" dirty="0"/>
              <a:t>）。仍设</a:t>
            </a:r>
            <a:r>
              <a:rPr lang="en-US" altLang="zh-CN" sz="2800" dirty="0">
                <a:solidFill>
                  <a:schemeClr val="accent5">
                    <a:lumMod val="25000"/>
                  </a:schemeClr>
                </a:solidFill>
              </a:rPr>
              <a:t>y</a:t>
            </a:r>
            <a:r>
              <a:rPr lang="zh-CN" altLang="en-US" sz="2800" dirty="0"/>
              <a:t>是</a:t>
            </a:r>
            <a:r>
              <a:rPr lang="en-US" altLang="zh-CN" sz="2800" dirty="0">
                <a:solidFill>
                  <a:schemeClr val="accent5">
                    <a:lumMod val="25000"/>
                  </a:schemeClr>
                </a:solidFill>
              </a:rPr>
              <a:t>x</a:t>
            </a:r>
            <a:r>
              <a:rPr lang="zh-CN" altLang="en-US" sz="2800" dirty="0"/>
              <a:t>的右子树。分三种情况。</a:t>
            </a:r>
            <a:endParaRPr lang="en-US" altLang="zh-CN" sz="2800" dirty="0"/>
          </a:p>
        </p:txBody>
      </p:sp>
      <p:sp>
        <p:nvSpPr>
          <p:cNvPr id="25" name="文本框 24">
            <a:extLst>
              <a:ext uri="{FF2B5EF4-FFF2-40B4-BE49-F238E27FC236}">
                <a16:creationId xmlns:a16="http://schemas.microsoft.com/office/drawing/2014/main" id="{7133F649-BE52-4716-8E2E-9AB491BF339C}"/>
              </a:ext>
            </a:extLst>
          </p:cNvPr>
          <p:cNvSpPr txBox="1"/>
          <p:nvPr/>
        </p:nvSpPr>
        <p:spPr>
          <a:xfrm>
            <a:off x="4025251" y="2561133"/>
            <a:ext cx="1442375" cy="830997"/>
          </a:xfrm>
          <a:prstGeom prst="rect">
            <a:avLst/>
          </a:prstGeom>
          <a:noFill/>
        </p:spPr>
        <p:txBody>
          <a:bodyPr wrap="square">
            <a:spAutoFit/>
          </a:bodyPr>
          <a:lstStyle/>
          <a:p>
            <a:r>
              <a:rPr lang="en-US" altLang="zh-CN" sz="2400" dirty="0">
                <a:solidFill>
                  <a:schemeClr val="tx2"/>
                </a:solidFill>
              </a:rPr>
              <a:t>Case 1</a:t>
            </a:r>
          </a:p>
          <a:p>
            <a:r>
              <a:rPr lang="en-US" altLang="zh-CN" sz="2400" dirty="0">
                <a:solidFill>
                  <a:schemeClr val="accent5">
                    <a:lumMod val="25000"/>
                  </a:schemeClr>
                </a:solidFill>
              </a:rPr>
              <a:t>BF(y)=0</a:t>
            </a:r>
            <a:endParaRPr lang="zh-CN" altLang="en-US" sz="2400" dirty="0">
              <a:solidFill>
                <a:schemeClr val="accent5">
                  <a:lumMod val="25000"/>
                </a:schemeClr>
              </a:solidFill>
            </a:endParaRPr>
          </a:p>
        </p:txBody>
      </p:sp>
      <p:grpSp>
        <p:nvGrpSpPr>
          <p:cNvPr id="4" name="组合 3">
            <a:extLst>
              <a:ext uri="{FF2B5EF4-FFF2-40B4-BE49-F238E27FC236}">
                <a16:creationId xmlns:a16="http://schemas.microsoft.com/office/drawing/2014/main" id="{5DCAB015-EAB4-4F15-B31D-06CF1834188E}"/>
              </a:ext>
            </a:extLst>
          </p:cNvPr>
          <p:cNvGrpSpPr/>
          <p:nvPr/>
        </p:nvGrpSpPr>
        <p:grpSpPr>
          <a:xfrm>
            <a:off x="5039102" y="2580913"/>
            <a:ext cx="3702525" cy="3321573"/>
            <a:chOff x="5237885" y="2829392"/>
            <a:chExt cx="3702525" cy="3321573"/>
          </a:xfrm>
        </p:grpSpPr>
        <p:sp>
          <p:nvSpPr>
            <p:cNvPr id="28" name="椭圆 27">
              <a:extLst>
                <a:ext uri="{FF2B5EF4-FFF2-40B4-BE49-F238E27FC236}">
                  <a16:creationId xmlns:a16="http://schemas.microsoft.com/office/drawing/2014/main" id="{CA9A4775-F648-468A-B72A-3AB676143F7E}"/>
                </a:ext>
              </a:extLst>
            </p:cNvPr>
            <p:cNvSpPr/>
            <p:nvPr/>
          </p:nvSpPr>
          <p:spPr bwMode="auto">
            <a:xfrm>
              <a:off x="6292247" y="370729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9" name="等腰三角形 28">
              <a:extLst>
                <a:ext uri="{FF2B5EF4-FFF2-40B4-BE49-F238E27FC236}">
                  <a16:creationId xmlns:a16="http://schemas.microsoft.com/office/drawing/2014/main" id="{4CB62F7C-07EA-453E-8BFF-32BC78ACA238}"/>
                </a:ext>
              </a:extLst>
            </p:cNvPr>
            <p:cNvSpPr/>
            <p:nvPr/>
          </p:nvSpPr>
          <p:spPr bwMode="auto">
            <a:xfrm>
              <a:off x="5869058" y="4438924"/>
              <a:ext cx="434541" cy="115184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0" name="椭圆 29">
              <a:extLst>
                <a:ext uri="{FF2B5EF4-FFF2-40B4-BE49-F238E27FC236}">
                  <a16:creationId xmlns:a16="http://schemas.microsoft.com/office/drawing/2014/main" id="{9AD87DF8-BEA9-4592-A04B-C5EAACDF11DC}"/>
                </a:ext>
              </a:extLst>
            </p:cNvPr>
            <p:cNvSpPr/>
            <p:nvPr/>
          </p:nvSpPr>
          <p:spPr bwMode="auto">
            <a:xfrm>
              <a:off x="6939001" y="299820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1" name="等腰三角形 30">
              <a:extLst>
                <a:ext uri="{FF2B5EF4-FFF2-40B4-BE49-F238E27FC236}">
                  <a16:creationId xmlns:a16="http://schemas.microsoft.com/office/drawing/2014/main" id="{7267B4AC-65BC-4C59-AB25-FCCD2FC01266}"/>
                </a:ext>
              </a:extLst>
            </p:cNvPr>
            <p:cNvSpPr/>
            <p:nvPr/>
          </p:nvSpPr>
          <p:spPr bwMode="auto">
            <a:xfrm>
              <a:off x="6810372" y="4398666"/>
              <a:ext cx="508674" cy="1752299"/>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2" name="等腰三角形 31">
              <a:extLst>
                <a:ext uri="{FF2B5EF4-FFF2-40B4-BE49-F238E27FC236}">
                  <a16:creationId xmlns:a16="http://schemas.microsoft.com/office/drawing/2014/main" id="{D674987E-2F98-452E-B6D3-23D523C32195}"/>
                </a:ext>
              </a:extLst>
            </p:cNvPr>
            <p:cNvSpPr/>
            <p:nvPr/>
          </p:nvSpPr>
          <p:spPr bwMode="auto">
            <a:xfrm>
              <a:off x="7654898" y="3866805"/>
              <a:ext cx="468237" cy="1752299"/>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5" name="文本框 34">
              <a:extLst>
                <a:ext uri="{FF2B5EF4-FFF2-40B4-BE49-F238E27FC236}">
                  <a16:creationId xmlns:a16="http://schemas.microsoft.com/office/drawing/2014/main" id="{1D170753-F5E2-4CD7-B6A7-5AA48C0DABB2}"/>
                </a:ext>
              </a:extLst>
            </p:cNvPr>
            <p:cNvSpPr txBox="1"/>
            <p:nvPr/>
          </p:nvSpPr>
          <p:spPr>
            <a:xfrm>
              <a:off x="6132546" y="3497473"/>
              <a:ext cx="401935" cy="369332"/>
            </a:xfrm>
            <a:prstGeom prst="rect">
              <a:avLst/>
            </a:prstGeom>
            <a:noFill/>
          </p:spPr>
          <p:txBody>
            <a:bodyPr wrap="square">
              <a:spAutoFit/>
            </a:bodyPr>
            <a:lstStyle/>
            <a:p>
              <a:r>
                <a:rPr lang="en-US" altLang="zh-CN" dirty="0">
                  <a:solidFill>
                    <a:srgbClr val="9933FF"/>
                  </a:solidFill>
                </a:rPr>
                <a:t>1</a:t>
              </a:r>
              <a:endParaRPr lang="zh-CN" altLang="en-US" dirty="0">
                <a:solidFill>
                  <a:srgbClr val="9933FF"/>
                </a:solidFill>
              </a:endParaRPr>
            </a:p>
          </p:txBody>
        </p:sp>
        <p:sp>
          <p:nvSpPr>
            <p:cNvPr id="36" name="文本框 35">
              <a:extLst>
                <a:ext uri="{FF2B5EF4-FFF2-40B4-BE49-F238E27FC236}">
                  <a16:creationId xmlns:a16="http://schemas.microsoft.com/office/drawing/2014/main" id="{E1134CE8-C715-4AC0-A545-3D704BDFAFFD}"/>
                </a:ext>
              </a:extLst>
            </p:cNvPr>
            <p:cNvSpPr txBox="1"/>
            <p:nvPr/>
          </p:nvSpPr>
          <p:spPr>
            <a:xfrm>
              <a:off x="7428811" y="2829392"/>
              <a:ext cx="401935" cy="369332"/>
            </a:xfrm>
            <a:prstGeom prst="rect">
              <a:avLst/>
            </a:prstGeom>
            <a:noFill/>
          </p:spPr>
          <p:txBody>
            <a:bodyPr wrap="square">
              <a:spAutoFit/>
            </a:bodyPr>
            <a:lstStyle/>
            <a:p>
              <a:r>
                <a:rPr lang="en-US" altLang="zh-CN" sz="1800" dirty="0">
                  <a:solidFill>
                    <a:srgbClr val="9933FF"/>
                  </a:solidFill>
                </a:rPr>
                <a:t>-1</a:t>
              </a:r>
              <a:endParaRPr lang="zh-CN" altLang="en-US" dirty="0">
                <a:solidFill>
                  <a:srgbClr val="9933FF"/>
                </a:solidFill>
              </a:endParaRPr>
            </a:p>
          </p:txBody>
        </p:sp>
        <p:cxnSp>
          <p:nvCxnSpPr>
            <p:cNvPr id="37" name="直接连接符 36">
              <a:extLst>
                <a:ext uri="{FF2B5EF4-FFF2-40B4-BE49-F238E27FC236}">
                  <a16:creationId xmlns:a16="http://schemas.microsoft.com/office/drawing/2014/main" id="{74D881BB-4832-4124-882F-BF5652635897}"/>
                </a:ext>
              </a:extLst>
            </p:cNvPr>
            <p:cNvCxnSpPr>
              <a:cxnSpLocks/>
              <a:stCxn id="29" idx="0"/>
              <a:endCxn id="28" idx="3"/>
            </p:cNvCxnSpPr>
            <p:nvPr/>
          </p:nvCxnSpPr>
          <p:spPr bwMode="auto">
            <a:xfrm flipV="1">
              <a:off x="6086329" y="4163571"/>
              <a:ext cx="281328" cy="2753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a:extLst>
                <a:ext uri="{FF2B5EF4-FFF2-40B4-BE49-F238E27FC236}">
                  <a16:creationId xmlns:a16="http://schemas.microsoft.com/office/drawing/2014/main" id="{16EB09AE-A944-4061-95A8-2EC2D50233BF}"/>
                </a:ext>
              </a:extLst>
            </p:cNvPr>
            <p:cNvCxnSpPr>
              <a:stCxn id="30" idx="3"/>
              <a:endCxn id="28" idx="0"/>
            </p:cNvCxnSpPr>
            <p:nvPr/>
          </p:nvCxnSpPr>
          <p:spPr bwMode="auto">
            <a:xfrm flipH="1">
              <a:off x="6549712" y="3454479"/>
              <a:ext cx="464699" cy="25281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a:extLst>
                <a:ext uri="{FF2B5EF4-FFF2-40B4-BE49-F238E27FC236}">
                  <a16:creationId xmlns:a16="http://schemas.microsoft.com/office/drawing/2014/main" id="{6B2E81EF-9984-4802-ADB6-2ACAF8DCD5F6}"/>
                </a:ext>
              </a:extLst>
            </p:cNvPr>
            <p:cNvCxnSpPr>
              <a:cxnSpLocks/>
              <a:stCxn id="28" idx="5"/>
              <a:endCxn id="31" idx="0"/>
            </p:cNvCxnSpPr>
            <p:nvPr/>
          </p:nvCxnSpPr>
          <p:spPr bwMode="auto">
            <a:xfrm>
              <a:off x="6731767" y="4163571"/>
              <a:ext cx="332942" cy="23509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a:extLst>
                <a:ext uri="{FF2B5EF4-FFF2-40B4-BE49-F238E27FC236}">
                  <a16:creationId xmlns:a16="http://schemas.microsoft.com/office/drawing/2014/main" id="{7CD63AE7-8ACA-4F6F-BF70-AF6DE2C85369}"/>
                </a:ext>
              </a:extLst>
            </p:cNvPr>
            <p:cNvCxnSpPr>
              <a:cxnSpLocks/>
              <a:stCxn id="30" idx="5"/>
              <a:endCxn id="32" idx="0"/>
            </p:cNvCxnSpPr>
            <p:nvPr/>
          </p:nvCxnSpPr>
          <p:spPr bwMode="auto">
            <a:xfrm>
              <a:off x="7378521" y="3454479"/>
              <a:ext cx="510496" cy="41232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右大括号 40">
              <a:extLst>
                <a:ext uri="{FF2B5EF4-FFF2-40B4-BE49-F238E27FC236}">
                  <a16:creationId xmlns:a16="http://schemas.microsoft.com/office/drawing/2014/main" id="{187731E4-372D-43E7-8D5D-615540FDDB13}"/>
                </a:ext>
              </a:extLst>
            </p:cNvPr>
            <p:cNvSpPr/>
            <p:nvPr/>
          </p:nvSpPr>
          <p:spPr bwMode="auto">
            <a:xfrm>
              <a:off x="8187565" y="3903378"/>
              <a:ext cx="75766" cy="1704732"/>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2" name="左大括号 41">
              <a:extLst>
                <a:ext uri="{FF2B5EF4-FFF2-40B4-BE49-F238E27FC236}">
                  <a16:creationId xmlns:a16="http://schemas.microsoft.com/office/drawing/2014/main" id="{1EB6614F-DEF4-4894-A22F-81D0630EA259}"/>
                </a:ext>
              </a:extLst>
            </p:cNvPr>
            <p:cNvSpPr/>
            <p:nvPr/>
          </p:nvSpPr>
          <p:spPr bwMode="auto">
            <a:xfrm>
              <a:off x="5568924" y="4413235"/>
              <a:ext cx="158064" cy="1182716"/>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43" name="文本框 42">
              <a:extLst>
                <a:ext uri="{FF2B5EF4-FFF2-40B4-BE49-F238E27FC236}">
                  <a16:creationId xmlns:a16="http://schemas.microsoft.com/office/drawing/2014/main" id="{18E0E0F9-0733-4724-B625-0FFAA1936E9A}"/>
                </a:ext>
              </a:extLst>
            </p:cNvPr>
            <p:cNvSpPr txBox="1"/>
            <p:nvPr/>
          </p:nvSpPr>
          <p:spPr>
            <a:xfrm>
              <a:off x="8193706" y="4497921"/>
              <a:ext cx="746704" cy="461665"/>
            </a:xfrm>
            <a:prstGeom prst="rect">
              <a:avLst/>
            </a:prstGeom>
            <a:noFill/>
          </p:spPr>
          <p:txBody>
            <a:bodyPr wrap="square">
              <a:spAutoFit/>
            </a:bodyPr>
            <a:lstStyle/>
            <a:p>
              <a:r>
                <a:rPr lang="en-US" altLang="zh-CN" sz="2400" dirty="0">
                  <a:solidFill>
                    <a:srgbClr val="9933FF"/>
                  </a:solidFill>
                </a:rPr>
                <a:t>h+1</a:t>
              </a:r>
              <a:endParaRPr lang="zh-CN" altLang="en-US" sz="2400" dirty="0">
                <a:solidFill>
                  <a:srgbClr val="9933FF"/>
                </a:solidFill>
              </a:endParaRPr>
            </a:p>
          </p:txBody>
        </p:sp>
        <p:sp>
          <p:nvSpPr>
            <p:cNvPr id="44" name="文本框 43">
              <a:extLst>
                <a:ext uri="{FF2B5EF4-FFF2-40B4-BE49-F238E27FC236}">
                  <a16:creationId xmlns:a16="http://schemas.microsoft.com/office/drawing/2014/main" id="{FCFE763F-347D-4309-82B6-322C15F62261}"/>
                </a:ext>
              </a:extLst>
            </p:cNvPr>
            <p:cNvSpPr txBox="1"/>
            <p:nvPr/>
          </p:nvSpPr>
          <p:spPr>
            <a:xfrm>
              <a:off x="5237885" y="4880497"/>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grpSp>
      <p:sp>
        <p:nvSpPr>
          <p:cNvPr id="71" name="箭头: 右 70">
            <a:extLst>
              <a:ext uri="{FF2B5EF4-FFF2-40B4-BE49-F238E27FC236}">
                <a16:creationId xmlns:a16="http://schemas.microsoft.com/office/drawing/2014/main" id="{89A4E5CB-1F9B-440E-B349-A0189FD177E2}"/>
              </a:ext>
            </a:extLst>
          </p:cNvPr>
          <p:cNvSpPr/>
          <p:nvPr/>
        </p:nvSpPr>
        <p:spPr bwMode="auto">
          <a:xfrm>
            <a:off x="4170020" y="3956433"/>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6" name="文本框 85">
            <a:extLst>
              <a:ext uri="{FF2B5EF4-FFF2-40B4-BE49-F238E27FC236}">
                <a16:creationId xmlns:a16="http://schemas.microsoft.com/office/drawing/2014/main" id="{8B8FFC0B-6A50-4699-BC39-22034C189D67}"/>
              </a:ext>
            </a:extLst>
          </p:cNvPr>
          <p:cNvSpPr txBox="1"/>
          <p:nvPr/>
        </p:nvSpPr>
        <p:spPr>
          <a:xfrm>
            <a:off x="1037587" y="6039464"/>
            <a:ext cx="7085956" cy="461665"/>
          </a:xfrm>
          <a:prstGeom prst="rect">
            <a:avLst/>
          </a:prstGeom>
          <a:noFill/>
        </p:spPr>
        <p:txBody>
          <a:bodyPr wrap="square">
            <a:spAutoFit/>
          </a:bodyPr>
          <a:lstStyle/>
          <a:p>
            <a:r>
              <a:rPr lang="en-US" altLang="zh-CN" sz="2400" dirty="0">
                <a:solidFill>
                  <a:srgbClr val="FF0000"/>
                </a:solidFill>
              </a:rPr>
              <a:t>Nothing outside this picture needs to be updated!</a:t>
            </a:r>
            <a:endParaRPr lang="zh-CN" altLang="en-US" sz="2400" dirty="0"/>
          </a:p>
        </p:txBody>
      </p:sp>
      <p:grpSp>
        <p:nvGrpSpPr>
          <p:cNvPr id="22" name="组合 21">
            <a:extLst>
              <a:ext uri="{FF2B5EF4-FFF2-40B4-BE49-F238E27FC236}">
                <a16:creationId xmlns:a16="http://schemas.microsoft.com/office/drawing/2014/main" id="{5F3A3212-FE15-5940-AE62-CA4432CE6863}"/>
              </a:ext>
            </a:extLst>
          </p:cNvPr>
          <p:cNvGrpSpPr/>
          <p:nvPr/>
        </p:nvGrpSpPr>
        <p:grpSpPr>
          <a:xfrm>
            <a:off x="704917" y="2444920"/>
            <a:ext cx="3756853" cy="3450257"/>
            <a:chOff x="704917" y="2444920"/>
            <a:chExt cx="3756853" cy="3450257"/>
          </a:xfrm>
        </p:grpSpPr>
        <p:sp>
          <p:nvSpPr>
            <p:cNvPr id="5" name="椭圆 4">
              <a:extLst>
                <a:ext uri="{FF2B5EF4-FFF2-40B4-BE49-F238E27FC236}">
                  <a16:creationId xmlns:a16="http://schemas.microsoft.com/office/drawing/2014/main" id="{B573B1A2-CE0B-4405-AA9C-AC5F067D5D7D}"/>
                </a:ext>
              </a:extLst>
            </p:cNvPr>
            <p:cNvSpPr/>
            <p:nvPr/>
          </p:nvSpPr>
          <p:spPr bwMode="auto">
            <a:xfrm>
              <a:off x="1878119" y="265952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等腰三角形 5">
              <a:extLst>
                <a:ext uri="{FF2B5EF4-FFF2-40B4-BE49-F238E27FC236}">
                  <a16:creationId xmlns:a16="http://schemas.microsoft.com/office/drawing/2014/main" id="{A28767DC-C183-4CBA-9DBD-164CF2C53F05}"/>
                </a:ext>
              </a:extLst>
            </p:cNvPr>
            <p:cNvSpPr/>
            <p:nvPr/>
          </p:nvSpPr>
          <p:spPr bwMode="auto">
            <a:xfrm>
              <a:off x="1236411" y="3480892"/>
              <a:ext cx="452531" cy="1128562"/>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DF3DACB2-0174-40ED-B20C-7E6E4E3918B7}"/>
                </a:ext>
              </a:extLst>
            </p:cNvPr>
            <p:cNvSpPr/>
            <p:nvPr/>
          </p:nvSpPr>
          <p:spPr bwMode="auto">
            <a:xfrm>
              <a:off x="2627018" y="338004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等腰三角形 7">
              <a:extLst>
                <a:ext uri="{FF2B5EF4-FFF2-40B4-BE49-F238E27FC236}">
                  <a16:creationId xmlns:a16="http://schemas.microsoft.com/office/drawing/2014/main" id="{EAFD834C-C7BE-4D94-8DE6-FDC51BECC933}"/>
                </a:ext>
              </a:extLst>
            </p:cNvPr>
            <p:cNvSpPr/>
            <p:nvPr/>
          </p:nvSpPr>
          <p:spPr bwMode="auto">
            <a:xfrm>
              <a:off x="2253439" y="4142878"/>
              <a:ext cx="508674" cy="1752299"/>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33A2F620-627F-40FC-9192-9454D8739402}"/>
                </a:ext>
              </a:extLst>
            </p:cNvPr>
            <p:cNvSpPr/>
            <p:nvPr/>
          </p:nvSpPr>
          <p:spPr bwMode="auto">
            <a:xfrm>
              <a:off x="3080810" y="4142878"/>
              <a:ext cx="468237" cy="1752299"/>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59A260FC-44F0-4F7B-8BA2-2FEFE6391EA3}"/>
                </a:ext>
              </a:extLst>
            </p:cNvPr>
            <p:cNvSpPr/>
            <p:nvPr/>
          </p:nvSpPr>
          <p:spPr bwMode="auto">
            <a:xfrm>
              <a:off x="1214405" y="4862851"/>
              <a:ext cx="514930" cy="534564"/>
            </a:xfrm>
            <a:prstGeom prst="ellipse">
              <a:avLst/>
            </a:prstGeom>
            <a:noFill/>
            <a:ln w="38100" cap="flat" cmpd="sng" algn="ctr">
              <a:solidFill>
                <a:schemeClr val="bg1">
                  <a:lumMod val="50000"/>
                </a:schemeClr>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 name="直接连接符 10">
              <a:extLst>
                <a:ext uri="{FF2B5EF4-FFF2-40B4-BE49-F238E27FC236}">
                  <a16:creationId xmlns:a16="http://schemas.microsoft.com/office/drawing/2014/main" id="{2EDA5A43-4AC1-4C8A-858A-095A3CD96DDC}"/>
                </a:ext>
              </a:extLst>
            </p:cNvPr>
            <p:cNvCxnSpPr>
              <a:cxnSpLocks/>
              <a:stCxn id="10" idx="0"/>
              <a:endCxn id="6" idx="3"/>
            </p:cNvCxnSpPr>
            <p:nvPr/>
          </p:nvCxnSpPr>
          <p:spPr bwMode="auto">
            <a:xfrm flipH="1" flipV="1">
              <a:off x="1462677" y="4609454"/>
              <a:ext cx="9193" cy="253397"/>
            </a:xfrm>
            <a:prstGeom prst="line">
              <a:avLst/>
            </a:prstGeom>
            <a:solidFill>
              <a:schemeClr val="bg1"/>
            </a:solidFill>
            <a:ln w="38100"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文本框 11">
              <a:extLst>
                <a:ext uri="{FF2B5EF4-FFF2-40B4-BE49-F238E27FC236}">
                  <a16:creationId xmlns:a16="http://schemas.microsoft.com/office/drawing/2014/main" id="{03F3DD52-8C81-4B83-A752-28F40D9408E3}"/>
                </a:ext>
              </a:extLst>
            </p:cNvPr>
            <p:cNvSpPr txBox="1"/>
            <p:nvPr/>
          </p:nvSpPr>
          <p:spPr>
            <a:xfrm>
              <a:off x="3103679" y="3244562"/>
              <a:ext cx="401935" cy="369332"/>
            </a:xfrm>
            <a:prstGeom prst="rect">
              <a:avLst/>
            </a:prstGeom>
            <a:noFill/>
          </p:spPr>
          <p:txBody>
            <a:bodyPr wrap="square">
              <a:spAutoFit/>
            </a:bodyPr>
            <a:lstStyle/>
            <a:p>
              <a:r>
                <a:rPr lang="en-US" altLang="zh-CN" dirty="0">
                  <a:solidFill>
                    <a:srgbClr val="9933FF"/>
                  </a:solidFill>
                </a:rPr>
                <a:t>0</a:t>
              </a:r>
              <a:endParaRPr lang="zh-CN" altLang="en-US" dirty="0">
                <a:solidFill>
                  <a:srgbClr val="9933FF"/>
                </a:solidFill>
              </a:endParaRPr>
            </a:p>
          </p:txBody>
        </p:sp>
        <p:sp>
          <p:nvSpPr>
            <p:cNvPr id="13" name="文本框 12">
              <a:extLst>
                <a:ext uri="{FF2B5EF4-FFF2-40B4-BE49-F238E27FC236}">
                  <a16:creationId xmlns:a16="http://schemas.microsoft.com/office/drawing/2014/main" id="{89A8E382-AAA9-4A75-A0F3-6AC84AEA7164}"/>
                </a:ext>
              </a:extLst>
            </p:cNvPr>
            <p:cNvSpPr txBox="1"/>
            <p:nvPr/>
          </p:nvSpPr>
          <p:spPr>
            <a:xfrm>
              <a:off x="2253439" y="2444920"/>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cxnSp>
          <p:nvCxnSpPr>
            <p:cNvPr id="14" name="直接连接符 13">
              <a:extLst>
                <a:ext uri="{FF2B5EF4-FFF2-40B4-BE49-F238E27FC236}">
                  <a16:creationId xmlns:a16="http://schemas.microsoft.com/office/drawing/2014/main" id="{B143D381-E7BB-429D-A6FB-E346A0465921}"/>
                </a:ext>
              </a:extLst>
            </p:cNvPr>
            <p:cNvCxnSpPr>
              <a:cxnSpLocks/>
              <a:stCxn id="6" idx="0"/>
              <a:endCxn id="5" idx="3"/>
            </p:cNvCxnSpPr>
            <p:nvPr/>
          </p:nvCxnSpPr>
          <p:spPr bwMode="auto">
            <a:xfrm flipV="1">
              <a:off x="1462677" y="3115807"/>
              <a:ext cx="490852" cy="36508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a:extLst>
                <a:ext uri="{FF2B5EF4-FFF2-40B4-BE49-F238E27FC236}">
                  <a16:creationId xmlns:a16="http://schemas.microsoft.com/office/drawing/2014/main" id="{90ADF06D-937E-4BD2-8856-F6661141BBA2}"/>
                </a:ext>
              </a:extLst>
            </p:cNvPr>
            <p:cNvCxnSpPr>
              <a:stCxn id="7" idx="0"/>
              <a:endCxn id="5" idx="5"/>
            </p:cNvCxnSpPr>
            <p:nvPr/>
          </p:nvCxnSpPr>
          <p:spPr bwMode="auto">
            <a:xfrm flipH="1" flipV="1">
              <a:off x="2317639" y="3115807"/>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a:extLst>
                <a:ext uri="{FF2B5EF4-FFF2-40B4-BE49-F238E27FC236}">
                  <a16:creationId xmlns:a16="http://schemas.microsoft.com/office/drawing/2014/main" id="{671F4CB5-6A5D-4CA7-A8A0-25AB1FFCDF2C}"/>
                </a:ext>
              </a:extLst>
            </p:cNvPr>
            <p:cNvCxnSpPr>
              <a:cxnSpLocks/>
              <a:stCxn id="7" idx="3"/>
              <a:endCxn id="8" idx="0"/>
            </p:cNvCxnSpPr>
            <p:nvPr/>
          </p:nvCxnSpPr>
          <p:spPr bwMode="auto">
            <a:xfrm flipH="1">
              <a:off x="2507776" y="3836325"/>
              <a:ext cx="194652"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a:extLst>
                <a:ext uri="{FF2B5EF4-FFF2-40B4-BE49-F238E27FC236}">
                  <a16:creationId xmlns:a16="http://schemas.microsoft.com/office/drawing/2014/main" id="{DA38548F-C2C3-408B-868C-534C633393B3}"/>
                </a:ext>
              </a:extLst>
            </p:cNvPr>
            <p:cNvCxnSpPr>
              <a:cxnSpLocks/>
              <a:stCxn id="7" idx="5"/>
              <a:endCxn id="9" idx="0"/>
            </p:cNvCxnSpPr>
            <p:nvPr/>
          </p:nvCxnSpPr>
          <p:spPr bwMode="auto">
            <a:xfrm>
              <a:off x="3066538" y="3836325"/>
              <a:ext cx="248391"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右大括号 17">
              <a:extLst>
                <a:ext uri="{FF2B5EF4-FFF2-40B4-BE49-F238E27FC236}">
                  <a16:creationId xmlns:a16="http://schemas.microsoft.com/office/drawing/2014/main" id="{4151A30E-1E39-4CE3-BB65-014F49389DC9}"/>
                </a:ext>
              </a:extLst>
            </p:cNvPr>
            <p:cNvSpPr/>
            <p:nvPr/>
          </p:nvSpPr>
          <p:spPr bwMode="auto">
            <a:xfrm>
              <a:off x="3631952" y="4190445"/>
              <a:ext cx="75766" cy="1704732"/>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9" name="左大括号 18">
              <a:extLst>
                <a:ext uri="{FF2B5EF4-FFF2-40B4-BE49-F238E27FC236}">
                  <a16:creationId xmlns:a16="http://schemas.microsoft.com/office/drawing/2014/main" id="{7FA9B3AB-8C20-4970-8C0A-BAF19AB2C309}"/>
                </a:ext>
              </a:extLst>
            </p:cNvPr>
            <p:cNvSpPr/>
            <p:nvPr/>
          </p:nvSpPr>
          <p:spPr bwMode="auto">
            <a:xfrm>
              <a:off x="1037586" y="3458813"/>
              <a:ext cx="137806" cy="1150641"/>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20" name="文本框 19">
              <a:extLst>
                <a:ext uri="{FF2B5EF4-FFF2-40B4-BE49-F238E27FC236}">
                  <a16:creationId xmlns:a16="http://schemas.microsoft.com/office/drawing/2014/main" id="{E287426A-1823-4B71-8909-DBC8749B5677}"/>
                </a:ext>
              </a:extLst>
            </p:cNvPr>
            <p:cNvSpPr txBox="1"/>
            <p:nvPr/>
          </p:nvSpPr>
          <p:spPr>
            <a:xfrm>
              <a:off x="3715066" y="4811978"/>
              <a:ext cx="746704" cy="461665"/>
            </a:xfrm>
            <a:prstGeom prst="rect">
              <a:avLst/>
            </a:prstGeom>
            <a:noFill/>
          </p:spPr>
          <p:txBody>
            <a:bodyPr wrap="square">
              <a:spAutoFit/>
            </a:bodyPr>
            <a:lstStyle/>
            <a:p>
              <a:r>
                <a:rPr lang="en-US" altLang="zh-CN" sz="2400" dirty="0">
                  <a:solidFill>
                    <a:srgbClr val="9933FF"/>
                  </a:solidFill>
                </a:rPr>
                <a:t>h+1</a:t>
              </a:r>
              <a:endParaRPr lang="zh-CN" altLang="en-US" sz="2400" dirty="0">
                <a:solidFill>
                  <a:srgbClr val="9933FF"/>
                </a:solidFill>
              </a:endParaRPr>
            </a:p>
          </p:txBody>
        </p:sp>
        <p:sp>
          <p:nvSpPr>
            <p:cNvPr id="21" name="文本框 20">
              <a:extLst>
                <a:ext uri="{FF2B5EF4-FFF2-40B4-BE49-F238E27FC236}">
                  <a16:creationId xmlns:a16="http://schemas.microsoft.com/office/drawing/2014/main" id="{6F56E191-6434-4AB3-B59E-F2FA394C7A33}"/>
                </a:ext>
              </a:extLst>
            </p:cNvPr>
            <p:cNvSpPr txBox="1"/>
            <p:nvPr/>
          </p:nvSpPr>
          <p:spPr>
            <a:xfrm>
              <a:off x="704917" y="3889966"/>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87" name="乘号 86">
              <a:extLst>
                <a:ext uri="{FF2B5EF4-FFF2-40B4-BE49-F238E27FC236}">
                  <a16:creationId xmlns:a16="http://schemas.microsoft.com/office/drawing/2014/main" id="{6DC15EF2-2C71-4A29-8EFE-6407712AB7FA}"/>
                </a:ext>
              </a:extLst>
            </p:cNvPr>
            <p:cNvSpPr/>
            <p:nvPr/>
          </p:nvSpPr>
          <p:spPr bwMode="auto">
            <a:xfrm>
              <a:off x="1136050" y="4818200"/>
              <a:ext cx="662446" cy="623866"/>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spTree>
    <p:extLst>
      <p:ext uri="{BB962C8B-B14F-4D97-AF65-F5344CB8AC3E}">
        <p14:creationId xmlns:p14="http://schemas.microsoft.com/office/powerpoint/2010/main" val="245907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500" fill="hold"/>
                                        <p:tgtEl>
                                          <p:spTgt spid="71"/>
                                        </p:tgtEl>
                                        <p:attrNameLst>
                                          <p:attrName>ppt_x</p:attrName>
                                        </p:attrNameLst>
                                      </p:cBhvr>
                                      <p:tavLst>
                                        <p:tav tm="0">
                                          <p:val>
                                            <p:strVal val="#ppt_x"/>
                                          </p:val>
                                        </p:tav>
                                        <p:tav tm="100000">
                                          <p:val>
                                            <p:strVal val="#ppt_x"/>
                                          </p:val>
                                        </p:tav>
                                      </p:tavLst>
                                    </p:anim>
                                    <p:anim calcmode="lin" valueType="num">
                                      <p:cBhvr additive="base">
                                        <p:cTn id="2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1000"/>
                                        <p:tgtEl>
                                          <p:spTgt spid="86"/>
                                        </p:tgtEl>
                                      </p:cBhvr>
                                    </p:animEffect>
                                    <p:anim calcmode="lin" valueType="num">
                                      <p:cBhvr>
                                        <p:cTn id="28" dur="1000" fill="hold"/>
                                        <p:tgtEl>
                                          <p:spTgt spid="86"/>
                                        </p:tgtEl>
                                        <p:attrNameLst>
                                          <p:attrName>ppt_x</p:attrName>
                                        </p:attrNameLst>
                                      </p:cBhvr>
                                      <p:tavLst>
                                        <p:tav tm="0">
                                          <p:val>
                                            <p:strVal val="#ppt_x"/>
                                          </p:val>
                                        </p:tav>
                                        <p:tav tm="100000">
                                          <p:val>
                                            <p:strVal val="#ppt_x"/>
                                          </p:val>
                                        </p:tav>
                                      </p:tavLst>
                                    </p:anim>
                                    <p:anim calcmode="lin" valueType="num">
                                      <p:cBhvr>
                                        <p:cTn id="2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1" grpId="0" animBg="1"/>
      <p:bldP spid="8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8AC6C-203A-491C-ABA0-C04337F77C5D}"/>
              </a:ext>
            </a:extLst>
          </p:cNvPr>
          <p:cNvSpPr>
            <a:spLocks noGrp="1"/>
          </p:cNvSpPr>
          <p:nvPr>
            <p:ph type="title"/>
          </p:nvPr>
        </p:nvSpPr>
        <p:spPr/>
        <p:txBody>
          <a:bodyPr/>
          <a:lstStyle/>
          <a:p>
            <a:r>
              <a:rPr lang="zh-CN" altLang="en-US" dirty="0"/>
              <a:t>删除</a:t>
            </a:r>
            <a:r>
              <a:rPr lang="zh-CN" altLang="en-US" dirty="0">
                <a:solidFill>
                  <a:srgbClr val="FF0000"/>
                </a:solidFill>
              </a:rPr>
              <a:t>叶子节点</a:t>
            </a:r>
            <a:r>
              <a:rPr lang="zh-CN" altLang="en-US" dirty="0"/>
              <a:t>后的再平衡</a:t>
            </a:r>
          </a:p>
        </p:txBody>
      </p:sp>
      <p:sp>
        <p:nvSpPr>
          <p:cNvPr id="4" name="内容占位符 3">
            <a:extLst>
              <a:ext uri="{FF2B5EF4-FFF2-40B4-BE49-F238E27FC236}">
                <a16:creationId xmlns:a16="http://schemas.microsoft.com/office/drawing/2014/main" id="{4CF85533-9596-D749-82C5-03071D4A79ED}"/>
              </a:ext>
            </a:extLst>
          </p:cNvPr>
          <p:cNvSpPr>
            <a:spLocks noGrp="1"/>
          </p:cNvSpPr>
          <p:nvPr>
            <p:ph sz="quarter" idx="13"/>
          </p:nvPr>
        </p:nvSpPr>
        <p:spPr/>
        <p:txBody>
          <a:bodyPr/>
          <a:lstStyle/>
          <a:p>
            <a:endParaRPr lang="zh-CN" altLang="en-US"/>
          </a:p>
        </p:txBody>
      </p:sp>
      <p:sp>
        <p:nvSpPr>
          <p:cNvPr id="25" name="文本框 24">
            <a:extLst>
              <a:ext uri="{FF2B5EF4-FFF2-40B4-BE49-F238E27FC236}">
                <a16:creationId xmlns:a16="http://schemas.microsoft.com/office/drawing/2014/main" id="{7133F649-BE52-4716-8E2E-9AB491BF339C}"/>
              </a:ext>
            </a:extLst>
          </p:cNvPr>
          <p:cNvSpPr txBox="1"/>
          <p:nvPr/>
        </p:nvSpPr>
        <p:spPr>
          <a:xfrm>
            <a:off x="4158720" y="1644003"/>
            <a:ext cx="1442375" cy="830997"/>
          </a:xfrm>
          <a:prstGeom prst="rect">
            <a:avLst/>
          </a:prstGeom>
          <a:noFill/>
        </p:spPr>
        <p:txBody>
          <a:bodyPr wrap="square">
            <a:spAutoFit/>
          </a:bodyPr>
          <a:lstStyle/>
          <a:p>
            <a:r>
              <a:rPr lang="en-US" altLang="zh-CN" sz="2400" dirty="0">
                <a:solidFill>
                  <a:schemeClr val="tx2"/>
                </a:solidFill>
              </a:rPr>
              <a:t>Case 2</a:t>
            </a:r>
          </a:p>
          <a:p>
            <a:r>
              <a:rPr lang="en-US" altLang="zh-CN" sz="2400" dirty="0">
                <a:solidFill>
                  <a:schemeClr val="accent5">
                    <a:lumMod val="25000"/>
                  </a:schemeClr>
                </a:solidFill>
              </a:rPr>
              <a:t>BF(y)=1</a:t>
            </a:r>
            <a:endParaRPr lang="zh-CN" altLang="en-US" sz="2400" dirty="0">
              <a:solidFill>
                <a:schemeClr val="accent5">
                  <a:lumMod val="25000"/>
                </a:schemeClr>
              </a:solidFill>
            </a:endParaRPr>
          </a:p>
        </p:txBody>
      </p:sp>
      <p:grpSp>
        <p:nvGrpSpPr>
          <p:cNvPr id="3" name="组合 2">
            <a:extLst>
              <a:ext uri="{FF2B5EF4-FFF2-40B4-BE49-F238E27FC236}">
                <a16:creationId xmlns:a16="http://schemas.microsoft.com/office/drawing/2014/main" id="{AD4A35C4-02D5-4137-9D23-6DCCCA5F655D}"/>
              </a:ext>
            </a:extLst>
          </p:cNvPr>
          <p:cNvGrpSpPr/>
          <p:nvPr/>
        </p:nvGrpSpPr>
        <p:grpSpPr>
          <a:xfrm>
            <a:off x="5172571" y="1663783"/>
            <a:ext cx="3702525" cy="2789713"/>
            <a:chOff x="5172571" y="1663783"/>
            <a:chExt cx="3702525" cy="2789713"/>
          </a:xfrm>
        </p:grpSpPr>
        <p:sp>
          <p:nvSpPr>
            <p:cNvPr id="28" name="椭圆 27">
              <a:extLst>
                <a:ext uri="{FF2B5EF4-FFF2-40B4-BE49-F238E27FC236}">
                  <a16:creationId xmlns:a16="http://schemas.microsoft.com/office/drawing/2014/main" id="{CA9A4775-F648-468A-B72A-3AB676143F7E}"/>
                </a:ext>
              </a:extLst>
            </p:cNvPr>
            <p:cNvSpPr/>
            <p:nvPr/>
          </p:nvSpPr>
          <p:spPr bwMode="auto">
            <a:xfrm>
              <a:off x="6226933" y="254168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9" name="等腰三角形 28">
              <a:extLst>
                <a:ext uri="{FF2B5EF4-FFF2-40B4-BE49-F238E27FC236}">
                  <a16:creationId xmlns:a16="http://schemas.microsoft.com/office/drawing/2014/main" id="{4CB62F7C-07EA-453E-8BFF-32BC78ACA238}"/>
                </a:ext>
              </a:extLst>
            </p:cNvPr>
            <p:cNvSpPr/>
            <p:nvPr/>
          </p:nvSpPr>
          <p:spPr bwMode="auto">
            <a:xfrm>
              <a:off x="5803744" y="3273315"/>
              <a:ext cx="434541" cy="115184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0" name="椭圆 29">
              <a:extLst>
                <a:ext uri="{FF2B5EF4-FFF2-40B4-BE49-F238E27FC236}">
                  <a16:creationId xmlns:a16="http://schemas.microsoft.com/office/drawing/2014/main" id="{9AD87DF8-BEA9-4592-A04B-C5EAACDF11DC}"/>
                </a:ext>
              </a:extLst>
            </p:cNvPr>
            <p:cNvSpPr/>
            <p:nvPr/>
          </p:nvSpPr>
          <p:spPr bwMode="auto">
            <a:xfrm>
              <a:off x="6873687" y="183259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1" name="等腰三角形 30">
              <a:extLst>
                <a:ext uri="{FF2B5EF4-FFF2-40B4-BE49-F238E27FC236}">
                  <a16:creationId xmlns:a16="http://schemas.microsoft.com/office/drawing/2014/main" id="{7267B4AC-65BC-4C59-AB25-FCCD2FC01266}"/>
                </a:ext>
              </a:extLst>
            </p:cNvPr>
            <p:cNvSpPr/>
            <p:nvPr/>
          </p:nvSpPr>
          <p:spPr bwMode="auto">
            <a:xfrm>
              <a:off x="6745058" y="3233058"/>
              <a:ext cx="491871" cy="1220438"/>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2" name="等腰三角形 31">
              <a:extLst>
                <a:ext uri="{FF2B5EF4-FFF2-40B4-BE49-F238E27FC236}">
                  <a16:creationId xmlns:a16="http://schemas.microsoft.com/office/drawing/2014/main" id="{D674987E-2F98-452E-B6D3-23D523C32195}"/>
                </a:ext>
              </a:extLst>
            </p:cNvPr>
            <p:cNvSpPr/>
            <p:nvPr/>
          </p:nvSpPr>
          <p:spPr bwMode="auto">
            <a:xfrm>
              <a:off x="7589584" y="2701196"/>
              <a:ext cx="468237" cy="1752299"/>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5" name="文本框 34">
              <a:extLst>
                <a:ext uri="{FF2B5EF4-FFF2-40B4-BE49-F238E27FC236}">
                  <a16:creationId xmlns:a16="http://schemas.microsoft.com/office/drawing/2014/main" id="{1D170753-F5E2-4CD7-B6A7-5AA48C0DABB2}"/>
                </a:ext>
              </a:extLst>
            </p:cNvPr>
            <p:cNvSpPr txBox="1"/>
            <p:nvPr/>
          </p:nvSpPr>
          <p:spPr>
            <a:xfrm>
              <a:off x="6067232" y="2331864"/>
              <a:ext cx="401935" cy="369332"/>
            </a:xfrm>
            <a:prstGeom prst="rect">
              <a:avLst/>
            </a:prstGeom>
            <a:noFill/>
          </p:spPr>
          <p:txBody>
            <a:bodyPr wrap="square">
              <a:spAutoFit/>
            </a:bodyPr>
            <a:lstStyle/>
            <a:p>
              <a:r>
                <a:rPr lang="en-US" altLang="zh-CN" dirty="0">
                  <a:solidFill>
                    <a:srgbClr val="9933FF"/>
                  </a:solidFill>
                </a:rPr>
                <a:t>0</a:t>
              </a:r>
              <a:endParaRPr lang="zh-CN" altLang="en-US" dirty="0">
                <a:solidFill>
                  <a:srgbClr val="9933FF"/>
                </a:solidFill>
              </a:endParaRPr>
            </a:p>
          </p:txBody>
        </p:sp>
        <p:sp>
          <p:nvSpPr>
            <p:cNvPr id="36" name="文本框 35">
              <a:extLst>
                <a:ext uri="{FF2B5EF4-FFF2-40B4-BE49-F238E27FC236}">
                  <a16:creationId xmlns:a16="http://schemas.microsoft.com/office/drawing/2014/main" id="{E1134CE8-C715-4AC0-A545-3D704BDFAFFD}"/>
                </a:ext>
              </a:extLst>
            </p:cNvPr>
            <p:cNvSpPr txBox="1"/>
            <p:nvPr/>
          </p:nvSpPr>
          <p:spPr>
            <a:xfrm>
              <a:off x="7363497" y="1663783"/>
              <a:ext cx="401935" cy="369332"/>
            </a:xfrm>
            <a:prstGeom prst="rect">
              <a:avLst/>
            </a:prstGeom>
            <a:noFill/>
          </p:spPr>
          <p:txBody>
            <a:bodyPr wrap="square">
              <a:spAutoFit/>
            </a:bodyPr>
            <a:lstStyle/>
            <a:p>
              <a:r>
                <a:rPr lang="en-US" altLang="zh-CN" sz="1800" dirty="0">
                  <a:solidFill>
                    <a:srgbClr val="9933FF"/>
                  </a:solidFill>
                </a:rPr>
                <a:t>0</a:t>
              </a:r>
              <a:endParaRPr lang="zh-CN" altLang="en-US" dirty="0">
                <a:solidFill>
                  <a:srgbClr val="9933FF"/>
                </a:solidFill>
              </a:endParaRPr>
            </a:p>
          </p:txBody>
        </p:sp>
        <p:cxnSp>
          <p:nvCxnSpPr>
            <p:cNvPr id="37" name="直接连接符 36">
              <a:extLst>
                <a:ext uri="{FF2B5EF4-FFF2-40B4-BE49-F238E27FC236}">
                  <a16:creationId xmlns:a16="http://schemas.microsoft.com/office/drawing/2014/main" id="{74D881BB-4832-4124-882F-BF5652635897}"/>
                </a:ext>
              </a:extLst>
            </p:cNvPr>
            <p:cNvCxnSpPr>
              <a:cxnSpLocks/>
              <a:stCxn id="29" idx="0"/>
              <a:endCxn id="28" idx="3"/>
            </p:cNvCxnSpPr>
            <p:nvPr/>
          </p:nvCxnSpPr>
          <p:spPr bwMode="auto">
            <a:xfrm flipV="1">
              <a:off x="6021015" y="2997962"/>
              <a:ext cx="281328" cy="2753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a:extLst>
                <a:ext uri="{FF2B5EF4-FFF2-40B4-BE49-F238E27FC236}">
                  <a16:creationId xmlns:a16="http://schemas.microsoft.com/office/drawing/2014/main" id="{16EB09AE-A944-4061-95A8-2EC2D50233BF}"/>
                </a:ext>
              </a:extLst>
            </p:cNvPr>
            <p:cNvCxnSpPr>
              <a:stCxn id="30" idx="3"/>
              <a:endCxn id="28" idx="0"/>
            </p:cNvCxnSpPr>
            <p:nvPr/>
          </p:nvCxnSpPr>
          <p:spPr bwMode="auto">
            <a:xfrm flipH="1">
              <a:off x="6484398" y="2288870"/>
              <a:ext cx="464699" cy="25281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a:extLst>
                <a:ext uri="{FF2B5EF4-FFF2-40B4-BE49-F238E27FC236}">
                  <a16:creationId xmlns:a16="http://schemas.microsoft.com/office/drawing/2014/main" id="{6B2E81EF-9984-4802-ADB6-2ACAF8DCD5F6}"/>
                </a:ext>
              </a:extLst>
            </p:cNvPr>
            <p:cNvCxnSpPr>
              <a:cxnSpLocks/>
              <a:stCxn id="28" idx="5"/>
              <a:endCxn id="31" idx="0"/>
            </p:cNvCxnSpPr>
            <p:nvPr/>
          </p:nvCxnSpPr>
          <p:spPr bwMode="auto">
            <a:xfrm>
              <a:off x="6666453" y="2997962"/>
              <a:ext cx="324541" cy="23509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a:extLst>
                <a:ext uri="{FF2B5EF4-FFF2-40B4-BE49-F238E27FC236}">
                  <a16:creationId xmlns:a16="http://schemas.microsoft.com/office/drawing/2014/main" id="{7CD63AE7-8ACA-4F6F-BF70-AF6DE2C85369}"/>
                </a:ext>
              </a:extLst>
            </p:cNvPr>
            <p:cNvCxnSpPr>
              <a:cxnSpLocks/>
              <a:stCxn id="30" idx="5"/>
              <a:endCxn id="32" idx="0"/>
            </p:cNvCxnSpPr>
            <p:nvPr/>
          </p:nvCxnSpPr>
          <p:spPr bwMode="auto">
            <a:xfrm>
              <a:off x="7313207" y="2288870"/>
              <a:ext cx="510496" cy="41232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右大括号 40">
              <a:extLst>
                <a:ext uri="{FF2B5EF4-FFF2-40B4-BE49-F238E27FC236}">
                  <a16:creationId xmlns:a16="http://schemas.microsoft.com/office/drawing/2014/main" id="{187731E4-372D-43E7-8D5D-615540FDDB13}"/>
                </a:ext>
              </a:extLst>
            </p:cNvPr>
            <p:cNvSpPr/>
            <p:nvPr/>
          </p:nvSpPr>
          <p:spPr bwMode="auto">
            <a:xfrm>
              <a:off x="8122251" y="2737769"/>
              <a:ext cx="75766" cy="1704732"/>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2" name="左大括号 41">
              <a:extLst>
                <a:ext uri="{FF2B5EF4-FFF2-40B4-BE49-F238E27FC236}">
                  <a16:creationId xmlns:a16="http://schemas.microsoft.com/office/drawing/2014/main" id="{1EB6614F-DEF4-4894-A22F-81D0630EA259}"/>
                </a:ext>
              </a:extLst>
            </p:cNvPr>
            <p:cNvSpPr/>
            <p:nvPr/>
          </p:nvSpPr>
          <p:spPr bwMode="auto">
            <a:xfrm>
              <a:off x="5503610" y="3247626"/>
              <a:ext cx="158064" cy="1182716"/>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43" name="文本框 42">
              <a:extLst>
                <a:ext uri="{FF2B5EF4-FFF2-40B4-BE49-F238E27FC236}">
                  <a16:creationId xmlns:a16="http://schemas.microsoft.com/office/drawing/2014/main" id="{18E0E0F9-0733-4724-B625-0FFAA1936E9A}"/>
                </a:ext>
              </a:extLst>
            </p:cNvPr>
            <p:cNvSpPr txBox="1"/>
            <p:nvPr/>
          </p:nvSpPr>
          <p:spPr>
            <a:xfrm>
              <a:off x="8128392" y="3332312"/>
              <a:ext cx="746704" cy="461665"/>
            </a:xfrm>
            <a:prstGeom prst="rect">
              <a:avLst/>
            </a:prstGeom>
            <a:noFill/>
          </p:spPr>
          <p:txBody>
            <a:bodyPr wrap="square">
              <a:spAutoFit/>
            </a:bodyPr>
            <a:lstStyle/>
            <a:p>
              <a:r>
                <a:rPr lang="en-US" altLang="zh-CN" sz="2400" dirty="0">
                  <a:solidFill>
                    <a:srgbClr val="9933FF"/>
                  </a:solidFill>
                </a:rPr>
                <a:t>h+1</a:t>
              </a:r>
              <a:endParaRPr lang="zh-CN" altLang="en-US" sz="2400" dirty="0">
                <a:solidFill>
                  <a:srgbClr val="9933FF"/>
                </a:solidFill>
              </a:endParaRPr>
            </a:p>
          </p:txBody>
        </p:sp>
        <p:sp>
          <p:nvSpPr>
            <p:cNvPr id="44" name="文本框 43">
              <a:extLst>
                <a:ext uri="{FF2B5EF4-FFF2-40B4-BE49-F238E27FC236}">
                  <a16:creationId xmlns:a16="http://schemas.microsoft.com/office/drawing/2014/main" id="{FCFE763F-347D-4309-82B6-322C15F62261}"/>
                </a:ext>
              </a:extLst>
            </p:cNvPr>
            <p:cNvSpPr txBox="1"/>
            <p:nvPr/>
          </p:nvSpPr>
          <p:spPr>
            <a:xfrm>
              <a:off x="5172571" y="3714888"/>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grpSp>
      <p:sp>
        <p:nvSpPr>
          <p:cNvPr id="71" name="箭头: 右 70">
            <a:extLst>
              <a:ext uri="{FF2B5EF4-FFF2-40B4-BE49-F238E27FC236}">
                <a16:creationId xmlns:a16="http://schemas.microsoft.com/office/drawing/2014/main" id="{89A4E5CB-1F9B-440E-B349-A0189FD177E2}"/>
              </a:ext>
            </a:extLst>
          </p:cNvPr>
          <p:cNvSpPr/>
          <p:nvPr/>
        </p:nvSpPr>
        <p:spPr bwMode="auto">
          <a:xfrm>
            <a:off x="4277886" y="3027809"/>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6" name="文本框 85">
            <a:extLst>
              <a:ext uri="{FF2B5EF4-FFF2-40B4-BE49-F238E27FC236}">
                <a16:creationId xmlns:a16="http://schemas.microsoft.com/office/drawing/2014/main" id="{8B8FFC0B-6A50-4699-BC39-22034C189D67}"/>
              </a:ext>
            </a:extLst>
          </p:cNvPr>
          <p:cNvSpPr txBox="1"/>
          <p:nvPr/>
        </p:nvSpPr>
        <p:spPr>
          <a:xfrm>
            <a:off x="1436395" y="5309869"/>
            <a:ext cx="6599385" cy="1200329"/>
          </a:xfrm>
          <a:prstGeom prst="rect">
            <a:avLst/>
          </a:prstGeom>
          <a:noFill/>
        </p:spPr>
        <p:txBody>
          <a:bodyPr wrap="square">
            <a:spAutoFit/>
          </a:bodyPr>
          <a:lstStyle/>
          <a:p>
            <a:r>
              <a:rPr lang="zh-CN" altLang="en-US" sz="2400" dirty="0">
                <a:solidFill>
                  <a:srgbClr val="FF0000"/>
                </a:solidFill>
              </a:rPr>
              <a:t>注意这个子树的高度减少了</a:t>
            </a:r>
            <a:r>
              <a:rPr lang="en-US" altLang="zh-CN" sz="2400" dirty="0">
                <a:solidFill>
                  <a:srgbClr val="FF0000"/>
                </a:solidFill>
              </a:rPr>
              <a:t>1</a:t>
            </a:r>
            <a:r>
              <a:rPr lang="zh-CN" altLang="en-US" sz="2400" dirty="0">
                <a:solidFill>
                  <a:srgbClr val="FF0000"/>
                </a:solidFill>
              </a:rPr>
              <a:t>！  所以仍然可能有其他非平衡节点。接下来，应该去找到下一个最深的非平衡节点，对其进行同样操作。</a:t>
            </a:r>
            <a:endParaRPr lang="zh-CN" altLang="en-US" sz="2400" dirty="0"/>
          </a:p>
        </p:txBody>
      </p:sp>
      <p:grpSp>
        <p:nvGrpSpPr>
          <p:cNvPr id="22" name="组合 21">
            <a:extLst>
              <a:ext uri="{FF2B5EF4-FFF2-40B4-BE49-F238E27FC236}">
                <a16:creationId xmlns:a16="http://schemas.microsoft.com/office/drawing/2014/main" id="{064E8299-6AE1-9945-9813-6F2C401E3E88}"/>
              </a:ext>
            </a:extLst>
          </p:cNvPr>
          <p:cNvGrpSpPr/>
          <p:nvPr/>
        </p:nvGrpSpPr>
        <p:grpSpPr>
          <a:xfrm>
            <a:off x="838386" y="1527790"/>
            <a:ext cx="3756853" cy="3450257"/>
            <a:chOff x="838386" y="1527790"/>
            <a:chExt cx="3756853" cy="3450257"/>
          </a:xfrm>
        </p:grpSpPr>
        <p:sp>
          <p:nvSpPr>
            <p:cNvPr id="5" name="椭圆 4">
              <a:extLst>
                <a:ext uri="{FF2B5EF4-FFF2-40B4-BE49-F238E27FC236}">
                  <a16:creationId xmlns:a16="http://schemas.microsoft.com/office/drawing/2014/main" id="{B573B1A2-CE0B-4405-AA9C-AC5F067D5D7D}"/>
                </a:ext>
              </a:extLst>
            </p:cNvPr>
            <p:cNvSpPr/>
            <p:nvPr/>
          </p:nvSpPr>
          <p:spPr bwMode="auto">
            <a:xfrm>
              <a:off x="2011588" y="174239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等腰三角形 5">
              <a:extLst>
                <a:ext uri="{FF2B5EF4-FFF2-40B4-BE49-F238E27FC236}">
                  <a16:creationId xmlns:a16="http://schemas.microsoft.com/office/drawing/2014/main" id="{A28767DC-C183-4CBA-9DBD-164CF2C53F05}"/>
                </a:ext>
              </a:extLst>
            </p:cNvPr>
            <p:cNvSpPr/>
            <p:nvPr/>
          </p:nvSpPr>
          <p:spPr bwMode="auto">
            <a:xfrm>
              <a:off x="1369880" y="2563762"/>
              <a:ext cx="452531" cy="1128562"/>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DF3DACB2-0174-40ED-B20C-7E6E4E3918B7}"/>
                </a:ext>
              </a:extLst>
            </p:cNvPr>
            <p:cNvSpPr/>
            <p:nvPr/>
          </p:nvSpPr>
          <p:spPr bwMode="auto">
            <a:xfrm>
              <a:off x="2760487" y="24629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等腰三角形 7">
              <a:extLst>
                <a:ext uri="{FF2B5EF4-FFF2-40B4-BE49-F238E27FC236}">
                  <a16:creationId xmlns:a16="http://schemas.microsoft.com/office/drawing/2014/main" id="{EAFD834C-C7BE-4D94-8DE6-FDC51BECC933}"/>
                </a:ext>
              </a:extLst>
            </p:cNvPr>
            <p:cNvSpPr/>
            <p:nvPr/>
          </p:nvSpPr>
          <p:spPr bwMode="auto">
            <a:xfrm>
              <a:off x="2386908" y="3225748"/>
              <a:ext cx="468030" cy="1254537"/>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33A2F620-627F-40FC-9192-9454D8739402}"/>
                </a:ext>
              </a:extLst>
            </p:cNvPr>
            <p:cNvSpPr/>
            <p:nvPr/>
          </p:nvSpPr>
          <p:spPr bwMode="auto">
            <a:xfrm>
              <a:off x="3214279" y="3225748"/>
              <a:ext cx="468237" cy="1752299"/>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59A260FC-44F0-4F7B-8BA2-2FEFE6391EA3}"/>
                </a:ext>
              </a:extLst>
            </p:cNvPr>
            <p:cNvSpPr/>
            <p:nvPr/>
          </p:nvSpPr>
          <p:spPr bwMode="auto">
            <a:xfrm>
              <a:off x="1347874" y="3945721"/>
              <a:ext cx="514930" cy="534564"/>
            </a:xfrm>
            <a:prstGeom prst="ellipse">
              <a:avLst/>
            </a:prstGeom>
            <a:noFill/>
            <a:ln w="38100" cap="flat" cmpd="sng" algn="ctr">
              <a:solidFill>
                <a:schemeClr val="bg1">
                  <a:lumMod val="50000"/>
                </a:schemeClr>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 name="直接连接符 10">
              <a:extLst>
                <a:ext uri="{FF2B5EF4-FFF2-40B4-BE49-F238E27FC236}">
                  <a16:creationId xmlns:a16="http://schemas.microsoft.com/office/drawing/2014/main" id="{2EDA5A43-4AC1-4C8A-858A-095A3CD96DDC}"/>
                </a:ext>
              </a:extLst>
            </p:cNvPr>
            <p:cNvCxnSpPr>
              <a:cxnSpLocks/>
              <a:stCxn id="10" idx="0"/>
              <a:endCxn id="6" idx="3"/>
            </p:cNvCxnSpPr>
            <p:nvPr/>
          </p:nvCxnSpPr>
          <p:spPr bwMode="auto">
            <a:xfrm flipH="1" flipV="1">
              <a:off x="1596146" y="3692324"/>
              <a:ext cx="9193" cy="253397"/>
            </a:xfrm>
            <a:prstGeom prst="line">
              <a:avLst/>
            </a:prstGeom>
            <a:solidFill>
              <a:schemeClr val="bg1"/>
            </a:solidFill>
            <a:ln w="38100"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文本框 11">
              <a:extLst>
                <a:ext uri="{FF2B5EF4-FFF2-40B4-BE49-F238E27FC236}">
                  <a16:creationId xmlns:a16="http://schemas.microsoft.com/office/drawing/2014/main" id="{03F3DD52-8C81-4B83-A752-28F40D9408E3}"/>
                </a:ext>
              </a:extLst>
            </p:cNvPr>
            <p:cNvSpPr txBox="1"/>
            <p:nvPr/>
          </p:nvSpPr>
          <p:spPr>
            <a:xfrm>
              <a:off x="3237148" y="2327432"/>
              <a:ext cx="401935" cy="369332"/>
            </a:xfrm>
            <a:prstGeom prst="rect">
              <a:avLst/>
            </a:prstGeom>
            <a:noFill/>
          </p:spPr>
          <p:txBody>
            <a:bodyPr wrap="square">
              <a:spAutoFit/>
            </a:bodyPr>
            <a:lstStyle/>
            <a:p>
              <a:r>
                <a:rPr lang="en-US" altLang="zh-CN" dirty="0">
                  <a:solidFill>
                    <a:srgbClr val="9933FF"/>
                  </a:solidFill>
                </a:rPr>
                <a:t>1</a:t>
              </a:r>
              <a:endParaRPr lang="zh-CN" altLang="en-US" dirty="0">
                <a:solidFill>
                  <a:srgbClr val="9933FF"/>
                </a:solidFill>
              </a:endParaRPr>
            </a:p>
          </p:txBody>
        </p:sp>
        <p:sp>
          <p:nvSpPr>
            <p:cNvPr id="13" name="文本框 12">
              <a:extLst>
                <a:ext uri="{FF2B5EF4-FFF2-40B4-BE49-F238E27FC236}">
                  <a16:creationId xmlns:a16="http://schemas.microsoft.com/office/drawing/2014/main" id="{89A8E382-AAA9-4A75-A0F3-6AC84AEA7164}"/>
                </a:ext>
              </a:extLst>
            </p:cNvPr>
            <p:cNvSpPr txBox="1"/>
            <p:nvPr/>
          </p:nvSpPr>
          <p:spPr>
            <a:xfrm>
              <a:off x="2386908" y="1527790"/>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cxnSp>
          <p:nvCxnSpPr>
            <p:cNvPr id="14" name="直接连接符 13">
              <a:extLst>
                <a:ext uri="{FF2B5EF4-FFF2-40B4-BE49-F238E27FC236}">
                  <a16:creationId xmlns:a16="http://schemas.microsoft.com/office/drawing/2014/main" id="{B143D381-E7BB-429D-A6FB-E346A0465921}"/>
                </a:ext>
              </a:extLst>
            </p:cNvPr>
            <p:cNvCxnSpPr>
              <a:cxnSpLocks/>
              <a:stCxn id="6" idx="0"/>
              <a:endCxn id="5" idx="3"/>
            </p:cNvCxnSpPr>
            <p:nvPr/>
          </p:nvCxnSpPr>
          <p:spPr bwMode="auto">
            <a:xfrm flipV="1">
              <a:off x="1596146" y="2198677"/>
              <a:ext cx="490852" cy="36508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a:extLst>
                <a:ext uri="{FF2B5EF4-FFF2-40B4-BE49-F238E27FC236}">
                  <a16:creationId xmlns:a16="http://schemas.microsoft.com/office/drawing/2014/main" id="{90ADF06D-937E-4BD2-8856-F6661141BBA2}"/>
                </a:ext>
              </a:extLst>
            </p:cNvPr>
            <p:cNvCxnSpPr>
              <a:stCxn id="7" idx="0"/>
              <a:endCxn id="5" idx="5"/>
            </p:cNvCxnSpPr>
            <p:nvPr/>
          </p:nvCxnSpPr>
          <p:spPr bwMode="auto">
            <a:xfrm flipH="1" flipV="1">
              <a:off x="2451108" y="2198677"/>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a:extLst>
                <a:ext uri="{FF2B5EF4-FFF2-40B4-BE49-F238E27FC236}">
                  <a16:creationId xmlns:a16="http://schemas.microsoft.com/office/drawing/2014/main" id="{671F4CB5-6A5D-4CA7-A8A0-25AB1FFCDF2C}"/>
                </a:ext>
              </a:extLst>
            </p:cNvPr>
            <p:cNvCxnSpPr>
              <a:cxnSpLocks/>
              <a:stCxn id="7" idx="3"/>
              <a:endCxn id="8" idx="0"/>
            </p:cNvCxnSpPr>
            <p:nvPr/>
          </p:nvCxnSpPr>
          <p:spPr bwMode="auto">
            <a:xfrm flipH="1">
              <a:off x="2620923" y="2919195"/>
              <a:ext cx="214974"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a:extLst>
                <a:ext uri="{FF2B5EF4-FFF2-40B4-BE49-F238E27FC236}">
                  <a16:creationId xmlns:a16="http://schemas.microsoft.com/office/drawing/2014/main" id="{DA38548F-C2C3-408B-868C-534C633393B3}"/>
                </a:ext>
              </a:extLst>
            </p:cNvPr>
            <p:cNvCxnSpPr>
              <a:cxnSpLocks/>
              <a:stCxn id="7" idx="5"/>
              <a:endCxn id="9" idx="0"/>
            </p:cNvCxnSpPr>
            <p:nvPr/>
          </p:nvCxnSpPr>
          <p:spPr bwMode="auto">
            <a:xfrm>
              <a:off x="3200007" y="2919195"/>
              <a:ext cx="248391"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右大括号 17">
              <a:extLst>
                <a:ext uri="{FF2B5EF4-FFF2-40B4-BE49-F238E27FC236}">
                  <a16:creationId xmlns:a16="http://schemas.microsoft.com/office/drawing/2014/main" id="{4151A30E-1E39-4CE3-BB65-014F49389DC9}"/>
                </a:ext>
              </a:extLst>
            </p:cNvPr>
            <p:cNvSpPr/>
            <p:nvPr/>
          </p:nvSpPr>
          <p:spPr bwMode="auto">
            <a:xfrm>
              <a:off x="3765421" y="3273315"/>
              <a:ext cx="75766" cy="1704732"/>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9" name="左大括号 18">
              <a:extLst>
                <a:ext uri="{FF2B5EF4-FFF2-40B4-BE49-F238E27FC236}">
                  <a16:creationId xmlns:a16="http://schemas.microsoft.com/office/drawing/2014/main" id="{7FA9B3AB-8C20-4970-8C0A-BAF19AB2C309}"/>
                </a:ext>
              </a:extLst>
            </p:cNvPr>
            <p:cNvSpPr/>
            <p:nvPr/>
          </p:nvSpPr>
          <p:spPr bwMode="auto">
            <a:xfrm>
              <a:off x="1171055" y="2541683"/>
              <a:ext cx="137806" cy="1150641"/>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20" name="文本框 19">
              <a:extLst>
                <a:ext uri="{FF2B5EF4-FFF2-40B4-BE49-F238E27FC236}">
                  <a16:creationId xmlns:a16="http://schemas.microsoft.com/office/drawing/2014/main" id="{E287426A-1823-4B71-8909-DBC8749B5677}"/>
                </a:ext>
              </a:extLst>
            </p:cNvPr>
            <p:cNvSpPr txBox="1"/>
            <p:nvPr/>
          </p:nvSpPr>
          <p:spPr>
            <a:xfrm>
              <a:off x="3848535" y="3894848"/>
              <a:ext cx="746704" cy="461665"/>
            </a:xfrm>
            <a:prstGeom prst="rect">
              <a:avLst/>
            </a:prstGeom>
            <a:noFill/>
          </p:spPr>
          <p:txBody>
            <a:bodyPr wrap="square">
              <a:spAutoFit/>
            </a:bodyPr>
            <a:lstStyle/>
            <a:p>
              <a:r>
                <a:rPr lang="en-US" altLang="zh-CN" sz="2400" dirty="0">
                  <a:solidFill>
                    <a:srgbClr val="9933FF"/>
                  </a:solidFill>
                </a:rPr>
                <a:t>h+1</a:t>
              </a:r>
              <a:endParaRPr lang="zh-CN" altLang="en-US" sz="2400" dirty="0">
                <a:solidFill>
                  <a:srgbClr val="9933FF"/>
                </a:solidFill>
              </a:endParaRPr>
            </a:p>
          </p:txBody>
        </p:sp>
        <p:sp>
          <p:nvSpPr>
            <p:cNvPr id="21" name="文本框 20">
              <a:extLst>
                <a:ext uri="{FF2B5EF4-FFF2-40B4-BE49-F238E27FC236}">
                  <a16:creationId xmlns:a16="http://schemas.microsoft.com/office/drawing/2014/main" id="{6F56E191-6434-4AB3-B59E-F2FA394C7A33}"/>
                </a:ext>
              </a:extLst>
            </p:cNvPr>
            <p:cNvSpPr txBox="1"/>
            <p:nvPr/>
          </p:nvSpPr>
          <p:spPr>
            <a:xfrm>
              <a:off x="838386" y="2972836"/>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46" name="乘号 45">
              <a:extLst>
                <a:ext uri="{FF2B5EF4-FFF2-40B4-BE49-F238E27FC236}">
                  <a16:creationId xmlns:a16="http://schemas.microsoft.com/office/drawing/2014/main" id="{BA823778-7DF2-4DD7-AD1F-1FF077A901B7}"/>
                </a:ext>
              </a:extLst>
            </p:cNvPr>
            <p:cNvSpPr/>
            <p:nvPr/>
          </p:nvSpPr>
          <p:spPr bwMode="auto">
            <a:xfrm>
              <a:off x="1274116" y="3897706"/>
              <a:ext cx="662446" cy="623866"/>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spTree>
    <p:extLst>
      <p:ext uri="{BB962C8B-B14F-4D97-AF65-F5344CB8AC3E}">
        <p14:creationId xmlns:p14="http://schemas.microsoft.com/office/powerpoint/2010/main" val="67839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500" fill="hold"/>
                                        <p:tgtEl>
                                          <p:spTgt spid="71"/>
                                        </p:tgtEl>
                                        <p:attrNameLst>
                                          <p:attrName>ppt_x</p:attrName>
                                        </p:attrNameLst>
                                      </p:cBhvr>
                                      <p:tavLst>
                                        <p:tav tm="0">
                                          <p:val>
                                            <p:strVal val="#ppt_x"/>
                                          </p:val>
                                        </p:tav>
                                        <p:tav tm="100000">
                                          <p:val>
                                            <p:strVal val="#ppt_x"/>
                                          </p:val>
                                        </p:tav>
                                      </p:tavLst>
                                    </p:anim>
                                    <p:anim calcmode="lin" valueType="num">
                                      <p:cBhvr additive="base">
                                        <p:cTn id="2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1000"/>
                                        <p:tgtEl>
                                          <p:spTgt spid="86"/>
                                        </p:tgtEl>
                                      </p:cBhvr>
                                    </p:animEffect>
                                    <p:anim calcmode="lin" valueType="num">
                                      <p:cBhvr>
                                        <p:cTn id="28" dur="1000" fill="hold"/>
                                        <p:tgtEl>
                                          <p:spTgt spid="86"/>
                                        </p:tgtEl>
                                        <p:attrNameLst>
                                          <p:attrName>ppt_x</p:attrName>
                                        </p:attrNameLst>
                                      </p:cBhvr>
                                      <p:tavLst>
                                        <p:tav tm="0">
                                          <p:val>
                                            <p:strVal val="#ppt_x"/>
                                          </p:val>
                                        </p:tav>
                                        <p:tav tm="100000">
                                          <p:val>
                                            <p:strVal val="#ppt_x"/>
                                          </p:val>
                                        </p:tav>
                                      </p:tavLst>
                                    </p:anim>
                                    <p:anim calcmode="lin" valueType="num">
                                      <p:cBhvr>
                                        <p:cTn id="2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1" grpId="0" animBg="1"/>
      <p:bldP spid="8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8AC6C-203A-491C-ABA0-C04337F77C5D}"/>
              </a:ext>
            </a:extLst>
          </p:cNvPr>
          <p:cNvSpPr>
            <a:spLocks noGrp="1"/>
          </p:cNvSpPr>
          <p:nvPr>
            <p:ph type="title"/>
          </p:nvPr>
        </p:nvSpPr>
        <p:spPr/>
        <p:txBody>
          <a:bodyPr/>
          <a:lstStyle/>
          <a:p>
            <a:r>
              <a:rPr lang="zh-CN" altLang="en-US" dirty="0"/>
              <a:t>删除</a:t>
            </a:r>
            <a:r>
              <a:rPr lang="zh-CN" altLang="en-US" dirty="0">
                <a:solidFill>
                  <a:srgbClr val="FF0000"/>
                </a:solidFill>
              </a:rPr>
              <a:t>叶子节点</a:t>
            </a:r>
            <a:r>
              <a:rPr lang="zh-CN" altLang="en-US" dirty="0"/>
              <a:t>后的再平衡</a:t>
            </a:r>
          </a:p>
        </p:txBody>
      </p:sp>
      <p:sp>
        <p:nvSpPr>
          <p:cNvPr id="4" name="内容占位符 3">
            <a:extLst>
              <a:ext uri="{FF2B5EF4-FFF2-40B4-BE49-F238E27FC236}">
                <a16:creationId xmlns:a16="http://schemas.microsoft.com/office/drawing/2014/main" id="{64F742BB-EBC0-2343-AB2C-F66503410EB3}"/>
              </a:ext>
            </a:extLst>
          </p:cNvPr>
          <p:cNvSpPr>
            <a:spLocks noGrp="1"/>
          </p:cNvSpPr>
          <p:nvPr>
            <p:ph sz="quarter" idx="13"/>
          </p:nvPr>
        </p:nvSpPr>
        <p:spPr/>
        <p:txBody>
          <a:bodyPr/>
          <a:lstStyle/>
          <a:p>
            <a:endParaRPr lang="zh-CN" altLang="en-US"/>
          </a:p>
        </p:txBody>
      </p:sp>
      <p:sp>
        <p:nvSpPr>
          <p:cNvPr id="25" name="文本框 24">
            <a:extLst>
              <a:ext uri="{FF2B5EF4-FFF2-40B4-BE49-F238E27FC236}">
                <a16:creationId xmlns:a16="http://schemas.microsoft.com/office/drawing/2014/main" id="{7133F649-BE52-4716-8E2E-9AB491BF339C}"/>
              </a:ext>
            </a:extLst>
          </p:cNvPr>
          <p:cNvSpPr txBox="1"/>
          <p:nvPr/>
        </p:nvSpPr>
        <p:spPr>
          <a:xfrm>
            <a:off x="4158720" y="1644003"/>
            <a:ext cx="1442375" cy="830997"/>
          </a:xfrm>
          <a:prstGeom prst="rect">
            <a:avLst/>
          </a:prstGeom>
          <a:noFill/>
        </p:spPr>
        <p:txBody>
          <a:bodyPr wrap="square">
            <a:spAutoFit/>
          </a:bodyPr>
          <a:lstStyle/>
          <a:p>
            <a:r>
              <a:rPr lang="en-US" altLang="zh-CN" sz="2400" dirty="0">
                <a:solidFill>
                  <a:schemeClr val="tx2"/>
                </a:solidFill>
              </a:rPr>
              <a:t>Case 3</a:t>
            </a:r>
          </a:p>
          <a:p>
            <a:r>
              <a:rPr lang="en-US" altLang="zh-CN" sz="2400" dirty="0">
                <a:solidFill>
                  <a:schemeClr val="accent5">
                    <a:lumMod val="25000"/>
                  </a:schemeClr>
                </a:solidFill>
              </a:rPr>
              <a:t>BF(y)=-1</a:t>
            </a:r>
            <a:endParaRPr lang="zh-CN" altLang="en-US" sz="2400" dirty="0">
              <a:solidFill>
                <a:schemeClr val="accent5">
                  <a:lumMod val="25000"/>
                </a:schemeClr>
              </a:solidFill>
            </a:endParaRPr>
          </a:p>
        </p:txBody>
      </p:sp>
      <p:grpSp>
        <p:nvGrpSpPr>
          <p:cNvPr id="3" name="组合 2">
            <a:extLst>
              <a:ext uri="{FF2B5EF4-FFF2-40B4-BE49-F238E27FC236}">
                <a16:creationId xmlns:a16="http://schemas.microsoft.com/office/drawing/2014/main" id="{E5068A33-A0EF-4693-8FF4-0E4A44433AF6}"/>
              </a:ext>
            </a:extLst>
          </p:cNvPr>
          <p:cNvGrpSpPr/>
          <p:nvPr/>
        </p:nvGrpSpPr>
        <p:grpSpPr>
          <a:xfrm>
            <a:off x="5803744" y="1663783"/>
            <a:ext cx="2198911" cy="3274005"/>
            <a:chOff x="5803744" y="1663783"/>
            <a:chExt cx="2198911" cy="3274005"/>
          </a:xfrm>
        </p:grpSpPr>
        <p:sp>
          <p:nvSpPr>
            <p:cNvPr id="28" name="椭圆 27">
              <a:extLst>
                <a:ext uri="{FF2B5EF4-FFF2-40B4-BE49-F238E27FC236}">
                  <a16:creationId xmlns:a16="http://schemas.microsoft.com/office/drawing/2014/main" id="{CA9A4775-F648-468A-B72A-3AB676143F7E}"/>
                </a:ext>
              </a:extLst>
            </p:cNvPr>
            <p:cNvSpPr/>
            <p:nvPr/>
          </p:nvSpPr>
          <p:spPr bwMode="auto">
            <a:xfrm>
              <a:off x="6226933" y="254168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9" name="等腰三角形 28">
              <a:extLst>
                <a:ext uri="{FF2B5EF4-FFF2-40B4-BE49-F238E27FC236}">
                  <a16:creationId xmlns:a16="http://schemas.microsoft.com/office/drawing/2014/main" id="{4CB62F7C-07EA-453E-8BFF-32BC78ACA238}"/>
                </a:ext>
              </a:extLst>
            </p:cNvPr>
            <p:cNvSpPr/>
            <p:nvPr/>
          </p:nvSpPr>
          <p:spPr bwMode="auto">
            <a:xfrm>
              <a:off x="5803744" y="3273315"/>
              <a:ext cx="434541" cy="115184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0" name="椭圆 29">
              <a:extLst>
                <a:ext uri="{FF2B5EF4-FFF2-40B4-BE49-F238E27FC236}">
                  <a16:creationId xmlns:a16="http://schemas.microsoft.com/office/drawing/2014/main" id="{9AD87DF8-BEA9-4592-A04B-C5EAACDF11DC}"/>
                </a:ext>
              </a:extLst>
            </p:cNvPr>
            <p:cNvSpPr/>
            <p:nvPr/>
          </p:nvSpPr>
          <p:spPr bwMode="auto">
            <a:xfrm>
              <a:off x="6873687" y="183259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1" name="等腰三角形 30">
              <a:extLst>
                <a:ext uri="{FF2B5EF4-FFF2-40B4-BE49-F238E27FC236}">
                  <a16:creationId xmlns:a16="http://schemas.microsoft.com/office/drawing/2014/main" id="{7267B4AC-65BC-4C59-AB25-FCCD2FC01266}"/>
                </a:ext>
              </a:extLst>
            </p:cNvPr>
            <p:cNvSpPr/>
            <p:nvPr/>
          </p:nvSpPr>
          <p:spPr bwMode="auto">
            <a:xfrm>
              <a:off x="6745058" y="3233057"/>
              <a:ext cx="464699" cy="1704731"/>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2" name="等腰三角形 31">
              <a:extLst>
                <a:ext uri="{FF2B5EF4-FFF2-40B4-BE49-F238E27FC236}">
                  <a16:creationId xmlns:a16="http://schemas.microsoft.com/office/drawing/2014/main" id="{D674987E-2F98-452E-B6D3-23D523C32195}"/>
                </a:ext>
              </a:extLst>
            </p:cNvPr>
            <p:cNvSpPr/>
            <p:nvPr/>
          </p:nvSpPr>
          <p:spPr bwMode="auto">
            <a:xfrm>
              <a:off x="7589584" y="2701196"/>
              <a:ext cx="413071" cy="1244525"/>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5" name="文本框 34">
              <a:extLst>
                <a:ext uri="{FF2B5EF4-FFF2-40B4-BE49-F238E27FC236}">
                  <a16:creationId xmlns:a16="http://schemas.microsoft.com/office/drawing/2014/main" id="{1D170753-F5E2-4CD7-B6A7-5AA48C0DABB2}"/>
                </a:ext>
              </a:extLst>
            </p:cNvPr>
            <p:cNvSpPr txBox="1"/>
            <p:nvPr/>
          </p:nvSpPr>
          <p:spPr>
            <a:xfrm>
              <a:off x="6067232" y="2331864"/>
              <a:ext cx="401935" cy="369332"/>
            </a:xfrm>
            <a:prstGeom prst="rect">
              <a:avLst/>
            </a:prstGeom>
            <a:noFill/>
          </p:spPr>
          <p:txBody>
            <a:bodyPr wrap="square">
              <a:spAutoFit/>
            </a:bodyPr>
            <a:lstStyle/>
            <a:p>
              <a:r>
                <a:rPr lang="en-US" altLang="zh-CN" dirty="0">
                  <a:solidFill>
                    <a:srgbClr val="9933FF"/>
                  </a:solidFill>
                </a:rPr>
                <a:t>1</a:t>
              </a:r>
              <a:endParaRPr lang="zh-CN" altLang="en-US" dirty="0">
                <a:solidFill>
                  <a:srgbClr val="9933FF"/>
                </a:solidFill>
              </a:endParaRPr>
            </a:p>
          </p:txBody>
        </p:sp>
        <p:sp>
          <p:nvSpPr>
            <p:cNvPr id="36" name="文本框 35">
              <a:extLst>
                <a:ext uri="{FF2B5EF4-FFF2-40B4-BE49-F238E27FC236}">
                  <a16:creationId xmlns:a16="http://schemas.microsoft.com/office/drawing/2014/main" id="{E1134CE8-C715-4AC0-A545-3D704BDFAFFD}"/>
                </a:ext>
              </a:extLst>
            </p:cNvPr>
            <p:cNvSpPr txBox="1"/>
            <p:nvPr/>
          </p:nvSpPr>
          <p:spPr>
            <a:xfrm>
              <a:off x="7363497" y="1663783"/>
              <a:ext cx="401935" cy="369332"/>
            </a:xfrm>
            <a:prstGeom prst="rect">
              <a:avLst/>
            </a:prstGeom>
            <a:noFill/>
          </p:spPr>
          <p:txBody>
            <a:bodyPr wrap="square">
              <a:spAutoFit/>
            </a:bodyPr>
            <a:lstStyle/>
            <a:p>
              <a:r>
                <a:rPr lang="en-US" altLang="zh-CN" dirty="0">
                  <a:solidFill>
                    <a:srgbClr val="9933FF"/>
                  </a:solidFill>
                </a:rPr>
                <a:t>-2</a:t>
              </a:r>
              <a:endParaRPr lang="zh-CN" altLang="en-US" dirty="0">
                <a:solidFill>
                  <a:srgbClr val="9933FF"/>
                </a:solidFill>
              </a:endParaRPr>
            </a:p>
          </p:txBody>
        </p:sp>
        <p:cxnSp>
          <p:nvCxnSpPr>
            <p:cNvPr id="37" name="直接连接符 36">
              <a:extLst>
                <a:ext uri="{FF2B5EF4-FFF2-40B4-BE49-F238E27FC236}">
                  <a16:creationId xmlns:a16="http://schemas.microsoft.com/office/drawing/2014/main" id="{74D881BB-4832-4124-882F-BF5652635897}"/>
                </a:ext>
              </a:extLst>
            </p:cNvPr>
            <p:cNvCxnSpPr>
              <a:cxnSpLocks/>
              <a:stCxn id="29" idx="0"/>
              <a:endCxn id="28" idx="3"/>
            </p:cNvCxnSpPr>
            <p:nvPr/>
          </p:nvCxnSpPr>
          <p:spPr bwMode="auto">
            <a:xfrm flipV="1">
              <a:off x="6021015" y="2997962"/>
              <a:ext cx="281328" cy="2753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a:extLst>
                <a:ext uri="{FF2B5EF4-FFF2-40B4-BE49-F238E27FC236}">
                  <a16:creationId xmlns:a16="http://schemas.microsoft.com/office/drawing/2014/main" id="{16EB09AE-A944-4061-95A8-2EC2D50233BF}"/>
                </a:ext>
              </a:extLst>
            </p:cNvPr>
            <p:cNvCxnSpPr>
              <a:stCxn id="30" idx="3"/>
              <a:endCxn id="28" idx="0"/>
            </p:cNvCxnSpPr>
            <p:nvPr/>
          </p:nvCxnSpPr>
          <p:spPr bwMode="auto">
            <a:xfrm flipH="1">
              <a:off x="6484398" y="2288870"/>
              <a:ext cx="464699" cy="25281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a:extLst>
                <a:ext uri="{FF2B5EF4-FFF2-40B4-BE49-F238E27FC236}">
                  <a16:creationId xmlns:a16="http://schemas.microsoft.com/office/drawing/2014/main" id="{6B2E81EF-9984-4802-ADB6-2ACAF8DCD5F6}"/>
                </a:ext>
              </a:extLst>
            </p:cNvPr>
            <p:cNvCxnSpPr>
              <a:cxnSpLocks/>
              <a:stCxn id="28" idx="5"/>
              <a:endCxn id="31" idx="0"/>
            </p:cNvCxnSpPr>
            <p:nvPr/>
          </p:nvCxnSpPr>
          <p:spPr bwMode="auto">
            <a:xfrm>
              <a:off x="6666453" y="2997962"/>
              <a:ext cx="310955" cy="23509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a:extLst>
                <a:ext uri="{FF2B5EF4-FFF2-40B4-BE49-F238E27FC236}">
                  <a16:creationId xmlns:a16="http://schemas.microsoft.com/office/drawing/2014/main" id="{7CD63AE7-8ACA-4F6F-BF70-AF6DE2C85369}"/>
                </a:ext>
              </a:extLst>
            </p:cNvPr>
            <p:cNvCxnSpPr>
              <a:cxnSpLocks/>
              <a:stCxn id="30" idx="5"/>
              <a:endCxn id="32" idx="0"/>
            </p:cNvCxnSpPr>
            <p:nvPr/>
          </p:nvCxnSpPr>
          <p:spPr bwMode="auto">
            <a:xfrm>
              <a:off x="7313207" y="2288870"/>
              <a:ext cx="482913" cy="41232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1" name="箭头: 右 70">
            <a:extLst>
              <a:ext uri="{FF2B5EF4-FFF2-40B4-BE49-F238E27FC236}">
                <a16:creationId xmlns:a16="http://schemas.microsoft.com/office/drawing/2014/main" id="{89A4E5CB-1F9B-440E-B349-A0189FD177E2}"/>
              </a:ext>
            </a:extLst>
          </p:cNvPr>
          <p:cNvSpPr/>
          <p:nvPr/>
        </p:nvSpPr>
        <p:spPr bwMode="auto">
          <a:xfrm>
            <a:off x="4303489" y="3039303"/>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6" name="文本框 85">
            <a:extLst>
              <a:ext uri="{FF2B5EF4-FFF2-40B4-BE49-F238E27FC236}">
                <a16:creationId xmlns:a16="http://schemas.microsoft.com/office/drawing/2014/main" id="{8B8FFC0B-6A50-4699-BC39-22034C189D67}"/>
              </a:ext>
            </a:extLst>
          </p:cNvPr>
          <p:cNvSpPr txBox="1"/>
          <p:nvPr/>
        </p:nvSpPr>
        <p:spPr>
          <a:xfrm>
            <a:off x="1166047" y="5313057"/>
            <a:ext cx="7237103" cy="461665"/>
          </a:xfrm>
          <a:prstGeom prst="rect">
            <a:avLst/>
          </a:prstGeom>
          <a:noFill/>
        </p:spPr>
        <p:txBody>
          <a:bodyPr wrap="square">
            <a:spAutoFit/>
          </a:bodyPr>
          <a:lstStyle/>
          <a:p>
            <a:r>
              <a:rPr lang="en-US" altLang="zh-CN" sz="2400" dirty="0">
                <a:solidFill>
                  <a:srgbClr val="FF0000"/>
                </a:solidFill>
              </a:rPr>
              <a:t>BF(y)=-1</a:t>
            </a:r>
            <a:r>
              <a:rPr lang="zh-CN" altLang="en-US" sz="2400" dirty="0">
                <a:solidFill>
                  <a:srgbClr val="FF0000"/>
                </a:solidFill>
              </a:rPr>
              <a:t>时，我们不能用简单的调整方法。</a:t>
            </a:r>
          </a:p>
        </p:txBody>
      </p:sp>
      <p:grpSp>
        <p:nvGrpSpPr>
          <p:cNvPr id="18" name="组合 17">
            <a:extLst>
              <a:ext uri="{FF2B5EF4-FFF2-40B4-BE49-F238E27FC236}">
                <a16:creationId xmlns:a16="http://schemas.microsoft.com/office/drawing/2014/main" id="{EC53F27C-FE69-5344-8E64-2A925C14B7D1}"/>
              </a:ext>
            </a:extLst>
          </p:cNvPr>
          <p:cNvGrpSpPr/>
          <p:nvPr/>
        </p:nvGrpSpPr>
        <p:grpSpPr>
          <a:xfrm>
            <a:off x="1274116" y="1527790"/>
            <a:ext cx="2403664" cy="3450257"/>
            <a:chOff x="1274116" y="1527790"/>
            <a:chExt cx="2403664" cy="3450257"/>
          </a:xfrm>
        </p:grpSpPr>
        <p:sp>
          <p:nvSpPr>
            <p:cNvPr id="5" name="椭圆 4">
              <a:extLst>
                <a:ext uri="{FF2B5EF4-FFF2-40B4-BE49-F238E27FC236}">
                  <a16:creationId xmlns:a16="http://schemas.microsoft.com/office/drawing/2014/main" id="{B573B1A2-CE0B-4405-AA9C-AC5F067D5D7D}"/>
                </a:ext>
              </a:extLst>
            </p:cNvPr>
            <p:cNvSpPr/>
            <p:nvPr/>
          </p:nvSpPr>
          <p:spPr bwMode="auto">
            <a:xfrm>
              <a:off x="2011588" y="174239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等腰三角形 5">
              <a:extLst>
                <a:ext uri="{FF2B5EF4-FFF2-40B4-BE49-F238E27FC236}">
                  <a16:creationId xmlns:a16="http://schemas.microsoft.com/office/drawing/2014/main" id="{A28767DC-C183-4CBA-9DBD-164CF2C53F05}"/>
                </a:ext>
              </a:extLst>
            </p:cNvPr>
            <p:cNvSpPr/>
            <p:nvPr/>
          </p:nvSpPr>
          <p:spPr bwMode="auto">
            <a:xfrm>
              <a:off x="1369880" y="2563762"/>
              <a:ext cx="452531" cy="1128562"/>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DF3DACB2-0174-40ED-B20C-7E6E4E3918B7}"/>
                </a:ext>
              </a:extLst>
            </p:cNvPr>
            <p:cNvSpPr/>
            <p:nvPr/>
          </p:nvSpPr>
          <p:spPr bwMode="auto">
            <a:xfrm>
              <a:off x="2760487" y="24629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等腰三角形 7">
              <a:extLst>
                <a:ext uri="{FF2B5EF4-FFF2-40B4-BE49-F238E27FC236}">
                  <a16:creationId xmlns:a16="http://schemas.microsoft.com/office/drawing/2014/main" id="{EAFD834C-C7BE-4D94-8DE6-FDC51BECC933}"/>
                </a:ext>
              </a:extLst>
            </p:cNvPr>
            <p:cNvSpPr/>
            <p:nvPr/>
          </p:nvSpPr>
          <p:spPr bwMode="auto">
            <a:xfrm>
              <a:off x="2386908" y="3225748"/>
              <a:ext cx="460444" cy="1752299"/>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33A2F620-627F-40FC-9192-9454D8739402}"/>
                </a:ext>
              </a:extLst>
            </p:cNvPr>
            <p:cNvSpPr/>
            <p:nvPr/>
          </p:nvSpPr>
          <p:spPr bwMode="auto">
            <a:xfrm>
              <a:off x="3214280" y="3225748"/>
              <a:ext cx="463500" cy="1254537"/>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59A260FC-44F0-4F7B-8BA2-2FEFE6391EA3}"/>
                </a:ext>
              </a:extLst>
            </p:cNvPr>
            <p:cNvSpPr/>
            <p:nvPr/>
          </p:nvSpPr>
          <p:spPr bwMode="auto">
            <a:xfrm>
              <a:off x="1347874" y="3945721"/>
              <a:ext cx="514930" cy="534564"/>
            </a:xfrm>
            <a:prstGeom prst="ellipse">
              <a:avLst/>
            </a:prstGeom>
            <a:noFill/>
            <a:ln w="38100" cap="flat" cmpd="sng" algn="ctr">
              <a:solidFill>
                <a:schemeClr val="bg1">
                  <a:lumMod val="50000"/>
                </a:schemeClr>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 name="直接连接符 10">
              <a:extLst>
                <a:ext uri="{FF2B5EF4-FFF2-40B4-BE49-F238E27FC236}">
                  <a16:creationId xmlns:a16="http://schemas.microsoft.com/office/drawing/2014/main" id="{2EDA5A43-4AC1-4C8A-858A-095A3CD96DDC}"/>
                </a:ext>
              </a:extLst>
            </p:cNvPr>
            <p:cNvCxnSpPr>
              <a:cxnSpLocks/>
              <a:stCxn id="10" idx="0"/>
              <a:endCxn id="6" idx="3"/>
            </p:cNvCxnSpPr>
            <p:nvPr/>
          </p:nvCxnSpPr>
          <p:spPr bwMode="auto">
            <a:xfrm flipH="1" flipV="1">
              <a:off x="1596146" y="3692324"/>
              <a:ext cx="9193" cy="253397"/>
            </a:xfrm>
            <a:prstGeom prst="line">
              <a:avLst/>
            </a:prstGeom>
            <a:solidFill>
              <a:schemeClr val="bg1"/>
            </a:solidFill>
            <a:ln w="38100"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文本框 11">
              <a:extLst>
                <a:ext uri="{FF2B5EF4-FFF2-40B4-BE49-F238E27FC236}">
                  <a16:creationId xmlns:a16="http://schemas.microsoft.com/office/drawing/2014/main" id="{03F3DD52-8C81-4B83-A752-28F40D9408E3}"/>
                </a:ext>
              </a:extLst>
            </p:cNvPr>
            <p:cNvSpPr txBox="1"/>
            <p:nvPr/>
          </p:nvSpPr>
          <p:spPr>
            <a:xfrm>
              <a:off x="3237148" y="2327432"/>
              <a:ext cx="401935" cy="369332"/>
            </a:xfrm>
            <a:prstGeom prst="rect">
              <a:avLst/>
            </a:prstGeom>
            <a:noFill/>
          </p:spPr>
          <p:txBody>
            <a:bodyPr wrap="square">
              <a:spAutoFit/>
            </a:bodyPr>
            <a:lstStyle/>
            <a:p>
              <a:r>
                <a:rPr lang="en-US" altLang="zh-CN" dirty="0">
                  <a:solidFill>
                    <a:srgbClr val="9933FF"/>
                  </a:solidFill>
                </a:rPr>
                <a:t>-1</a:t>
              </a:r>
              <a:endParaRPr lang="zh-CN" altLang="en-US" dirty="0">
                <a:solidFill>
                  <a:srgbClr val="9933FF"/>
                </a:solidFill>
              </a:endParaRPr>
            </a:p>
          </p:txBody>
        </p:sp>
        <p:sp>
          <p:nvSpPr>
            <p:cNvPr id="13" name="文本框 12">
              <a:extLst>
                <a:ext uri="{FF2B5EF4-FFF2-40B4-BE49-F238E27FC236}">
                  <a16:creationId xmlns:a16="http://schemas.microsoft.com/office/drawing/2014/main" id="{89A8E382-AAA9-4A75-A0F3-6AC84AEA7164}"/>
                </a:ext>
              </a:extLst>
            </p:cNvPr>
            <p:cNvSpPr txBox="1"/>
            <p:nvPr/>
          </p:nvSpPr>
          <p:spPr>
            <a:xfrm>
              <a:off x="2386908" y="1527790"/>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cxnSp>
          <p:nvCxnSpPr>
            <p:cNvPr id="14" name="直接连接符 13">
              <a:extLst>
                <a:ext uri="{FF2B5EF4-FFF2-40B4-BE49-F238E27FC236}">
                  <a16:creationId xmlns:a16="http://schemas.microsoft.com/office/drawing/2014/main" id="{B143D381-E7BB-429D-A6FB-E346A0465921}"/>
                </a:ext>
              </a:extLst>
            </p:cNvPr>
            <p:cNvCxnSpPr>
              <a:cxnSpLocks/>
              <a:stCxn id="6" idx="0"/>
              <a:endCxn id="5" idx="3"/>
            </p:cNvCxnSpPr>
            <p:nvPr/>
          </p:nvCxnSpPr>
          <p:spPr bwMode="auto">
            <a:xfrm flipV="1">
              <a:off x="1596146" y="2198677"/>
              <a:ext cx="490852" cy="36508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a:extLst>
                <a:ext uri="{FF2B5EF4-FFF2-40B4-BE49-F238E27FC236}">
                  <a16:creationId xmlns:a16="http://schemas.microsoft.com/office/drawing/2014/main" id="{90ADF06D-937E-4BD2-8856-F6661141BBA2}"/>
                </a:ext>
              </a:extLst>
            </p:cNvPr>
            <p:cNvCxnSpPr>
              <a:stCxn id="7" idx="0"/>
              <a:endCxn id="5" idx="5"/>
            </p:cNvCxnSpPr>
            <p:nvPr/>
          </p:nvCxnSpPr>
          <p:spPr bwMode="auto">
            <a:xfrm flipH="1" flipV="1">
              <a:off x="2451108" y="2198677"/>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a:extLst>
                <a:ext uri="{FF2B5EF4-FFF2-40B4-BE49-F238E27FC236}">
                  <a16:creationId xmlns:a16="http://schemas.microsoft.com/office/drawing/2014/main" id="{671F4CB5-6A5D-4CA7-A8A0-25AB1FFCDF2C}"/>
                </a:ext>
              </a:extLst>
            </p:cNvPr>
            <p:cNvCxnSpPr>
              <a:cxnSpLocks/>
              <a:stCxn id="7" idx="3"/>
              <a:endCxn id="8" idx="0"/>
            </p:cNvCxnSpPr>
            <p:nvPr/>
          </p:nvCxnSpPr>
          <p:spPr bwMode="auto">
            <a:xfrm flipH="1">
              <a:off x="2617130" y="2919195"/>
              <a:ext cx="218767"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a:extLst>
                <a:ext uri="{FF2B5EF4-FFF2-40B4-BE49-F238E27FC236}">
                  <a16:creationId xmlns:a16="http://schemas.microsoft.com/office/drawing/2014/main" id="{DA38548F-C2C3-408B-868C-534C633393B3}"/>
                </a:ext>
              </a:extLst>
            </p:cNvPr>
            <p:cNvCxnSpPr>
              <a:cxnSpLocks/>
              <a:stCxn id="7" idx="5"/>
              <a:endCxn id="9" idx="0"/>
            </p:cNvCxnSpPr>
            <p:nvPr/>
          </p:nvCxnSpPr>
          <p:spPr bwMode="auto">
            <a:xfrm>
              <a:off x="3200007" y="2919195"/>
              <a:ext cx="246023" cy="30655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乘号 45">
              <a:extLst>
                <a:ext uri="{FF2B5EF4-FFF2-40B4-BE49-F238E27FC236}">
                  <a16:creationId xmlns:a16="http://schemas.microsoft.com/office/drawing/2014/main" id="{AA8F86C3-FBCA-4152-B7E6-04780DD4D788}"/>
                </a:ext>
              </a:extLst>
            </p:cNvPr>
            <p:cNvSpPr/>
            <p:nvPr/>
          </p:nvSpPr>
          <p:spPr bwMode="auto">
            <a:xfrm>
              <a:off x="1274116" y="3882719"/>
              <a:ext cx="662446" cy="623866"/>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pic>
        <p:nvPicPr>
          <p:cNvPr id="33" name="图片 32">
            <a:extLst>
              <a:ext uri="{FF2B5EF4-FFF2-40B4-BE49-F238E27FC236}">
                <a16:creationId xmlns:a16="http://schemas.microsoft.com/office/drawing/2014/main" id="{DA49CBDA-B06B-46BC-87BE-8B938E634F87}"/>
              </a:ext>
            </a:extLst>
          </p:cNvPr>
          <p:cNvPicPr>
            <a:picLocks noChangeAspect="1"/>
          </p:cNvPicPr>
          <p:nvPr/>
        </p:nvPicPr>
        <p:blipFill>
          <a:blip r:embed="rId2"/>
          <a:stretch>
            <a:fillRect/>
          </a:stretch>
        </p:blipFill>
        <p:spPr>
          <a:xfrm>
            <a:off x="7750963" y="4088187"/>
            <a:ext cx="1094902" cy="1362304"/>
          </a:xfrm>
          <a:prstGeom prst="rect">
            <a:avLst/>
          </a:prstGeom>
        </p:spPr>
      </p:pic>
    </p:spTree>
    <p:extLst>
      <p:ext uri="{BB962C8B-B14F-4D97-AF65-F5344CB8AC3E}">
        <p14:creationId xmlns:p14="http://schemas.microsoft.com/office/powerpoint/2010/main" val="257518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500" fill="hold"/>
                                        <p:tgtEl>
                                          <p:spTgt spid="71"/>
                                        </p:tgtEl>
                                        <p:attrNameLst>
                                          <p:attrName>ppt_x</p:attrName>
                                        </p:attrNameLst>
                                      </p:cBhvr>
                                      <p:tavLst>
                                        <p:tav tm="0">
                                          <p:val>
                                            <p:strVal val="#ppt_x"/>
                                          </p:val>
                                        </p:tav>
                                        <p:tav tm="100000">
                                          <p:val>
                                            <p:strVal val="#ppt_x"/>
                                          </p:val>
                                        </p:tav>
                                      </p:tavLst>
                                    </p:anim>
                                    <p:anim calcmode="lin" valueType="num">
                                      <p:cBhvr additive="base">
                                        <p:cTn id="22" dur="500" fill="hold"/>
                                        <p:tgtEl>
                                          <p:spTgt spid="7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fade">
                                      <p:cBhvr>
                                        <p:cTn id="31" dur="1000"/>
                                        <p:tgtEl>
                                          <p:spTgt spid="86"/>
                                        </p:tgtEl>
                                      </p:cBhvr>
                                    </p:animEffect>
                                    <p:anim calcmode="lin" valueType="num">
                                      <p:cBhvr>
                                        <p:cTn id="32" dur="1000" fill="hold"/>
                                        <p:tgtEl>
                                          <p:spTgt spid="86"/>
                                        </p:tgtEl>
                                        <p:attrNameLst>
                                          <p:attrName>ppt_x</p:attrName>
                                        </p:attrNameLst>
                                      </p:cBhvr>
                                      <p:tavLst>
                                        <p:tav tm="0">
                                          <p:val>
                                            <p:strVal val="#ppt_x"/>
                                          </p:val>
                                        </p:tav>
                                        <p:tav tm="100000">
                                          <p:val>
                                            <p:strVal val="#ppt_x"/>
                                          </p:val>
                                        </p:tav>
                                      </p:tavLst>
                                    </p:anim>
                                    <p:anim calcmode="lin" valueType="num">
                                      <p:cBhvr>
                                        <p:cTn id="33"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1" grpId="0" animBg="1"/>
      <p:bldP spid="8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8AC6C-203A-491C-ABA0-C04337F77C5D}"/>
              </a:ext>
            </a:extLst>
          </p:cNvPr>
          <p:cNvSpPr>
            <a:spLocks noGrp="1"/>
          </p:cNvSpPr>
          <p:nvPr>
            <p:ph type="title"/>
          </p:nvPr>
        </p:nvSpPr>
        <p:spPr/>
        <p:txBody>
          <a:bodyPr/>
          <a:lstStyle/>
          <a:p>
            <a:r>
              <a:rPr lang="zh-CN" altLang="en-US" dirty="0"/>
              <a:t>删除</a:t>
            </a:r>
            <a:r>
              <a:rPr lang="zh-CN" altLang="en-US" dirty="0">
                <a:solidFill>
                  <a:srgbClr val="FF0000"/>
                </a:solidFill>
              </a:rPr>
              <a:t>叶子节点</a:t>
            </a:r>
            <a:r>
              <a:rPr lang="zh-CN" altLang="en-US" dirty="0"/>
              <a:t>后的再平衡</a:t>
            </a:r>
          </a:p>
        </p:txBody>
      </p:sp>
      <p:sp>
        <p:nvSpPr>
          <p:cNvPr id="8" name="内容占位符 7">
            <a:extLst>
              <a:ext uri="{FF2B5EF4-FFF2-40B4-BE49-F238E27FC236}">
                <a16:creationId xmlns:a16="http://schemas.microsoft.com/office/drawing/2014/main" id="{3BA90A04-30AC-EF4B-8B9F-BF1CB7B80029}"/>
              </a:ext>
            </a:extLst>
          </p:cNvPr>
          <p:cNvSpPr>
            <a:spLocks noGrp="1"/>
          </p:cNvSpPr>
          <p:nvPr>
            <p:ph sz="quarter" idx="13"/>
          </p:nvPr>
        </p:nvSpPr>
        <p:spPr/>
        <p:txBody>
          <a:bodyPr/>
          <a:lstStyle/>
          <a:p>
            <a:endParaRPr lang="zh-CN" altLang="en-US"/>
          </a:p>
        </p:txBody>
      </p:sp>
      <p:sp>
        <p:nvSpPr>
          <p:cNvPr id="5" name="椭圆 4">
            <a:extLst>
              <a:ext uri="{FF2B5EF4-FFF2-40B4-BE49-F238E27FC236}">
                <a16:creationId xmlns:a16="http://schemas.microsoft.com/office/drawing/2014/main" id="{B573B1A2-CE0B-4405-AA9C-AC5F067D5D7D}"/>
              </a:ext>
            </a:extLst>
          </p:cNvPr>
          <p:cNvSpPr/>
          <p:nvPr/>
        </p:nvSpPr>
        <p:spPr bwMode="auto">
          <a:xfrm>
            <a:off x="2011588" y="174239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等腰三角形 5">
            <a:extLst>
              <a:ext uri="{FF2B5EF4-FFF2-40B4-BE49-F238E27FC236}">
                <a16:creationId xmlns:a16="http://schemas.microsoft.com/office/drawing/2014/main" id="{A28767DC-C183-4CBA-9DBD-164CF2C53F05}"/>
              </a:ext>
            </a:extLst>
          </p:cNvPr>
          <p:cNvSpPr/>
          <p:nvPr/>
        </p:nvSpPr>
        <p:spPr bwMode="auto">
          <a:xfrm>
            <a:off x="1369880" y="2563762"/>
            <a:ext cx="452531" cy="1128562"/>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DF3DACB2-0174-40ED-B20C-7E6E4E3918B7}"/>
              </a:ext>
            </a:extLst>
          </p:cNvPr>
          <p:cNvSpPr/>
          <p:nvPr/>
        </p:nvSpPr>
        <p:spPr bwMode="auto">
          <a:xfrm>
            <a:off x="2760487" y="2462916"/>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9" name="等腰三角形 8">
            <a:extLst>
              <a:ext uri="{FF2B5EF4-FFF2-40B4-BE49-F238E27FC236}">
                <a16:creationId xmlns:a16="http://schemas.microsoft.com/office/drawing/2014/main" id="{33A2F620-627F-40FC-9192-9454D8739402}"/>
              </a:ext>
            </a:extLst>
          </p:cNvPr>
          <p:cNvSpPr/>
          <p:nvPr/>
        </p:nvSpPr>
        <p:spPr bwMode="auto">
          <a:xfrm>
            <a:off x="3264132" y="3295135"/>
            <a:ext cx="452965" cy="1091749"/>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59A260FC-44F0-4F7B-8BA2-2FEFE6391EA3}"/>
              </a:ext>
            </a:extLst>
          </p:cNvPr>
          <p:cNvSpPr/>
          <p:nvPr/>
        </p:nvSpPr>
        <p:spPr bwMode="auto">
          <a:xfrm>
            <a:off x="1347874" y="3945721"/>
            <a:ext cx="514930" cy="534564"/>
          </a:xfrm>
          <a:prstGeom prst="ellipse">
            <a:avLst/>
          </a:prstGeom>
          <a:noFill/>
          <a:ln w="38100" cap="flat" cmpd="sng" algn="ctr">
            <a:solidFill>
              <a:schemeClr val="bg1">
                <a:lumMod val="50000"/>
              </a:schemeClr>
            </a:solidFill>
            <a:prstDash val="sysDot"/>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1" name="直接连接符 10">
            <a:extLst>
              <a:ext uri="{FF2B5EF4-FFF2-40B4-BE49-F238E27FC236}">
                <a16:creationId xmlns:a16="http://schemas.microsoft.com/office/drawing/2014/main" id="{2EDA5A43-4AC1-4C8A-858A-095A3CD96DDC}"/>
              </a:ext>
            </a:extLst>
          </p:cNvPr>
          <p:cNvCxnSpPr>
            <a:cxnSpLocks/>
            <a:stCxn id="10" idx="0"/>
            <a:endCxn id="6" idx="3"/>
          </p:cNvCxnSpPr>
          <p:nvPr/>
        </p:nvCxnSpPr>
        <p:spPr bwMode="auto">
          <a:xfrm flipH="1" flipV="1">
            <a:off x="1596146" y="3692324"/>
            <a:ext cx="9193" cy="253397"/>
          </a:xfrm>
          <a:prstGeom prst="line">
            <a:avLst/>
          </a:prstGeom>
          <a:solidFill>
            <a:schemeClr val="bg1"/>
          </a:solidFill>
          <a:ln w="38100"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文本框 11">
            <a:extLst>
              <a:ext uri="{FF2B5EF4-FFF2-40B4-BE49-F238E27FC236}">
                <a16:creationId xmlns:a16="http://schemas.microsoft.com/office/drawing/2014/main" id="{03F3DD52-8C81-4B83-A752-28F40D9408E3}"/>
              </a:ext>
            </a:extLst>
          </p:cNvPr>
          <p:cNvSpPr txBox="1"/>
          <p:nvPr/>
        </p:nvSpPr>
        <p:spPr>
          <a:xfrm>
            <a:off x="3237148" y="2327432"/>
            <a:ext cx="401935" cy="369332"/>
          </a:xfrm>
          <a:prstGeom prst="rect">
            <a:avLst/>
          </a:prstGeom>
          <a:noFill/>
        </p:spPr>
        <p:txBody>
          <a:bodyPr wrap="square">
            <a:spAutoFit/>
          </a:bodyPr>
          <a:lstStyle/>
          <a:p>
            <a:r>
              <a:rPr lang="en-US" altLang="zh-CN" dirty="0">
                <a:solidFill>
                  <a:srgbClr val="9933FF"/>
                </a:solidFill>
              </a:rPr>
              <a:t>-1</a:t>
            </a:r>
            <a:endParaRPr lang="zh-CN" altLang="en-US" dirty="0">
              <a:solidFill>
                <a:srgbClr val="9933FF"/>
              </a:solidFill>
            </a:endParaRPr>
          </a:p>
        </p:txBody>
      </p:sp>
      <p:sp>
        <p:nvSpPr>
          <p:cNvPr id="13" name="文本框 12">
            <a:extLst>
              <a:ext uri="{FF2B5EF4-FFF2-40B4-BE49-F238E27FC236}">
                <a16:creationId xmlns:a16="http://schemas.microsoft.com/office/drawing/2014/main" id="{89A8E382-AAA9-4A75-A0F3-6AC84AEA7164}"/>
              </a:ext>
            </a:extLst>
          </p:cNvPr>
          <p:cNvSpPr txBox="1"/>
          <p:nvPr/>
        </p:nvSpPr>
        <p:spPr>
          <a:xfrm>
            <a:off x="2386908" y="1527790"/>
            <a:ext cx="401935" cy="369332"/>
          </a:xfrm>
          <a:prstGeom prst="rect">
            <a:avLst/>
          </a:prstGeom>
          <a:noFill/>
        </p:spPr>
        <p:txBody>
          <a:bodyPr wrap="square">
            <a:spAutoFit/>
          </a:bodyPr>
          <a:lstStyle/>
          <a:p>
            <a:r>
              <a:rPr lang="en-US" altLang="zh-CN" sz="1800" dirty="0">
                <a:solidFill>
                  <a:srgbClr val="9933FF"/>
                </a:solidFill>
              </a:rPr>
              <a:t>2</a:t>
            </a:r>
            <a:endParaRPr lang="zh-CN" altLang="en-US" dirty="0">
              <a:solidFill>
                <a:srgbClr val="9933FF"/>
              </a:solidFill>
            </a:endParaRPr>
          </a:p>
        </p:txBody>
      </p:sp>
      <p:cxnSp>
        <p:nvCxnSpPr>
          <p:cNvPr id="14" name="直接连接符 13">
            <a:extLst>
              <a:ext uri="{FF2B5EF4-FFF2-40B4-BE49-F238E27FC236}">
                <a16:creationId xmlns:a16="http://schemas.microsoft.com/office/drawing/2014/main" id="{B143D381-E7BB-429D-A6FB-E346A0465921}"/>
              </a:ext>
            </a:extLst>
          </p:cNvPr>
          <p:cNvCxnSpPr>
            <a:cxnSpLocks/>
            <a:stCxn id="6" idx="0"/>
            <a:endCxn id="5" idx="3"/>
          </p:cNvCxnSpPr>
          <p:nvPr/>
        </p:nvCxnSpPr>
        <p:spPr bwMode="auto">
          <a:xfrm flipV="1">
            <a:off x="1596146" y="2198677"/>
            <a:ext cx="490852" cy="36508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a:extLst>
              <a:ext uri="{FF2B5EF4-FFF2-40B4-BE49-F238E27FC236}">
                <a16:creationId xmlns:a16="http://schemas.microsoft.com/office/drawing/2014/main" id="{90ADF06D-937E-4BD2-8856-F6661141BBA2}"/>
              </a:ext>
            </a:extLst>
          </p:cNvPr>
          <p:cNvCxnSpPr>
            <a:stCxn id="7" idx="0"/>
            <a:endCxn id="5" idx="5"/>
          </p:cNvCxnSpPr>
          <p:nvPr/>
        </p:nvCxnSpPr>
        <p:spPr bwMode="auto">
          <a:xfrm flipH="1" flipV="1">
            <a:off x="2451108" y="2198677"/>
            <a:ext cx="566844" cy="264239"/>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a:extLst>
              <a:ext uri="{FF2B5EF4-FFF2-40B4-BE49-F238E27FC236}">
                <a16:creationId xmlns:a16="http://schemas.microsoft.com/office/drawing/2014/main" id="{671F4CB5-6A5D-4CA7-A8A0-25AB1FFCDF2C}"/>
              </a:ext>
            </a:extLst>
          </p:cNvPr>
          <p:cNvCxnSpPr>
            <a:cxnSpLocks/>
            <a:stCxn id="7" idx="3"/>
            <a:endCxn id="33" idx="0"/>
          </p:cNvCxnSpPr>
          <p:nvPr/>
        </p:nvCxnSpPr>
        <p:spPr bwMode="auto">
          <a:xfrm flipH="1">
            <a:off x="2577828" y="2919195"/>
            <a:ext cx="258069" cy="28608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a:extLst>
              <a:ext uri="{FF2B5EF4-FFF2-40B4-BE49-F238E27FC236}">
                <a16:creationId xmlns:a16="http://schemas.microsoft.com/office/drawing/2014/main" id="{DA38548F-C2C3-408B-868C-534C633393B3}"/>
              </a:ext>
            </a:extLst>
          </p:cNvPr>
          <p:cNvCxnSpPr>
            <a:cxnSpLocks/>
            <a:stCxn id="7" idx="5"/>
            <a:endCxn id="9" idx="0"/>
          </p:cNvCxnSpPr>
          <p:nvPr/>
        </p:nvCxnSpPr>
        <p:spPr bwMode="auto">
          <a:xfrm>
            <a:off x="3200007" y="2919195"/>
            <a:ext cx="290608" cy="37594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文本框 24">
            <a:extLst>
              <a:ext uri="{FF2B5EF4-FFF2-40B4-BE49-F238E27FC236}">
                <a16:creationId xmlns:a16="http://schemas.microsoft.com/office/drawing/2014/main" id="{7133F649-BE52-4716-8E2E-9AB491BF339C}"/>
              </a:ext>
            </a:extLst>
          </p:cNvPr>
          <p:cNvSpPr txBox="1"/>
          <p:nvPr/>
        </p:nvSpPr>
        <p:spPr>
          <a:xfrm>
            <a:off x="4158720" y="1644003"/>
            <a:ext cx="1442375" cy="830997"/>
          </a:xfrm>
          <a:prstGeom prst="rect">
            <a:avLst/>
          </a:prstGeom>
          <a:noFill/>
        </p:spPr>
        <p:txBody>
          <a:bodyPr wrap="square">
            <a:spAutoFit/>
          </a:bodyPr>
          <a:lstStyle/>
          <a:p>
            <a:r>
              <a:rPr lang="en-US" altLang="zh-CN" sz="2400" dirty="0">
                <a:solidFill>
                  <a:schemeClr val="tx2"/>
                </a:solidFill>
              </a:rPr>
              <a:t>Case 3</a:t>
            </a:r>
          </a:p>
          <a:p>
            <a:r>
              <a:rPr lang="en-US" altLang="zh-CN" sz="2400" dirty="0">
                <a:solidFill>
                  <a:schemeClr val="accent5">
                    <a:lumMod val="25000"/>
                  </a:schemeClr>
                </a:solidFill>
              </a:rPr>
              <a:t>BF(y)=-1</a:t>
            </a:r>
            <a:endParaRPr lang="zh-CN" altLang="en-US" sz="2400" dirty="0">
              <a:solidFill>
                <a:schemeClr val="accent5">
                  <a:lumMod val="25000"/>
                </a:schemeClr>
              </a:solidFill>
            </a:endParaRPr>
          </a:p>
        </p:txBody>
      </p:sp>
      <p:sp>
        <p:nvSpPr>
          <p:cNvPr id="71" name="箭头: 右 70">
            <a:extLst>
              <a:ext uri="{FF2B5EF4-FFF2-40B4-BE49-F238E27FC236}">
                <a16:creationId xmlns:a16="http://schemas.microsoft.com/office/drawing/2014/main" id="{89A4E5CB-1F9B-440E-B349-A0189FD177E2}"/>
              </a:ext>
            </a:extLst>
          </p:cNvPr>
          <p:cNvSpPr/>
          <p:nvPr/>
        </p:nvSpPr>
        <p:spPr bwMode="auto">
          <a:xfrm>
            <a:off x="4512943" y="3162617"/>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6" name="文本框 85">
            <a:extLst>
              <a:ext uri="{FF2B5EF4-FFF2-40B4-BE49-F238E27FC236}">
                <a16:creationId xmlns:a16="http://schemas.microsoft.com/office/drawing/2014/main" id="{8B8FFC0B-6A50-4699-BC39-22034C189D67}"/>
              </a:ext>
            </a:extLst>
          </p:cNvPr>
          <p:cNvSpPr txBox="1"/>
          <p:nvPr/>
        </p:nvSpPr>
        <p:spPr>
          <a:xfrm>
            <a:off x="1059057" y="5582817"/>
            <a:ext cx="7560946" cy="830997"/>
          </a:xfrm>
          <a:prstGeom prst="rect">
            <a:avLst/>
          </a:prstGeom>
          <a:noFill/>
        </p:spPr>
        <p:txBody>
          <a:bodyPr wrap="square">
            <a:spAutoFit/>
          </a:bodyPr>
          <a:lstStyle/>
          <a:p>
            <a:r>
              <a:rPr lang="zh-CN" altLang="en-US" sz="2400" dirty="0"/>
              <a:t>注意：</a:t>
            </a:r>
            <a:r>
              <a:rPr lang="en-US" altLang="zh-CN" sz="2400" dirty="0"/>
              <a:t>z</a:t>
            </a:r>
            <a:r>
              <a:rPr lang="zh-CN" altLang="en-US" sz="2400" dirty="0"/>
              <a:t>的左右子树有一个高度为</a:t>
            </a:r>
            <a:r>
              <a:rPr lang="en-US" altLang="zh-CN" sz="2400" dirty="0">
                <a:solidFill>
                  <a:schemeClr val="accent5">
                    <a:lumMod val="25000"/>
                  </a:schemeClr>
                </a:solidFill>
              </a:rPr>
              <a:t>h</a:t>
            </a:r>
            <a:r>
              <a:rPr lang="zh-CN" altLang="en-US" sz="2400" dirty="0"/>
              <a:t>，另一个为</a:t>
            </a:r>
            <a:r>
              <a:rPr lang="en-US" altLang="zh-CN" sz="2400" dirty="0">
                <a:solidFill>
                  <a:schemeClr val="accent5">
                    <a:lumMod val="25000"/>
                  </a:schemeClr>
                </a:solidFill>
              </a:rPr>
              <a:t>h</a:t>
            </a:r>
            <a:r>
              <a:rPr lang="zh-CN" altLang="en-US" sz="2400" dirty="0"/>
              <a:t>或</a:t>
            </a:r>
            <a:r>
              <a:rPr lang="en-US" altLang="zh-CN" sz="2400" dirty="0">
                <a:solidFill>
                  <a:schemeClr val="accent5">
                    <a:lumMod val="25000"/>
                  </a:schemeClr>
                </a:solidFill>
              </a:rPr>
              <a:t>h-1</a:t>
            </a:r>
            <a:r>
              <a:rPr lang="zh-CN" altLang="en-US" sz="2400" dirty="0"/>
              <a:t>。</a:t>
            </a:r>
            <a:endParaRPr lang="en-US" altLang="zh-CN" sz="2400" dirty="0"/>
          </a:p>
          <a:p>
            <a:r>
              <a:rPr lang="zh-CN" altLang="en-US" sz="2400" dirty="0"/>
              <a:t>在图片中，我们假设两个子树高度都为</a:t>
            </a:r>
            <a:r>
              <a:rPr lang="en-US" altLang="zh-CN" sz="2400" dirty="0">
                <a:solidFill>
                  <a:schemeClr val="accent5">
                    <a:lumMod val="25000"/>
                  </a:schemeClr>
                </a:solidFill>
              </a:rPr>
              <a:t>h</a:t>
            </a:r>
            <a:r>
              <a:rPr lang="zh-CN" altLang="en-US" sz="2400" dirty="0"/>
              <a:t>。</a:t>
            </a:r>
            <a:r>
              <a:rPr lang="en-US" altLang="zh-CN" sz="2400" dirty="0"/>
              <a:t>(</a:t>
            </a:r>
            <a:r>
              <a:rPr lang="zh-CN" altLang="en-US" sz="2400" dirty="0"/>
              <a:t>不重要</a:t>
            </a:r>
            <a:r>
              <a:rPr lang="en-US" altLang="zh-CN" sz="2400" dirty="0"/>
              <a:t>)</a:t>
            </a:r>
            <a:endParaRPr lang="zh-CN" altLang="en-US" sz="2400" dirty="0"/>
          </a:p>
        </p:txBody>
      </p:sp>
      <p:sp>
        <p:nvSpPr>
          <p:cNvPr id="33" name="椭圆 32">
            <a:extLst>
              <a:ext uri="{FF2B5EF4-FFF2-40B4-BE49-F238E27FC236}">
                <a16:creationId xmlns:a16="http://schemas.microsoft.com/office/drawing/2014/main" id="{1CBE23BB-EF6C-484B-AE61-2E4A7E355206}"/>
              </a:ext>
            </a:extLst>
          </p:cNvPr>
          <p:cNvSpPr/>
          <p:nvPr/>
        </p:nvSpPr>
        <p:spPr bwMode="auto">
          <a:xfrm>
            <a:off x="2320363" y="3205281"/>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41" name="等腰三角形 40">
            <a:extLst>
              <a:ext uri="{FF2B5EF4-FFF2-40B4-BE49-F238E27FC236}">
                <a16:creationId xmlns:a16="http://schemas.microsoft.com/office/drawing/2014/main" id="{6947128A-3E39-40DC-887B-89747ABE4F43}"/>
              </a:ext>
            </a:extLst>
          </p:cNvPr>
          <p:cNvSpPr/>
          <p:nvPr/>
        </p:nvSpPr>
        <p:spPr bwMode="auto">
          <a:xfrm>
            <a:off x="2018442" y="3891012"/>
            <a:ext cx="447780" cy="1126486"/>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2" name="等腰三角形 41">
            <a:extLst>
              <a:ext uri="{FF2B5EF4-FFF2-40B4-BE49-F238E27FC236}">
                <a16:creationId xmlns:a16="http://schemas.microsoft.com/office/drawing/2014/main" id="{5D25140C-B433-4ED2-A639-628C450AC77C}"/>
              </a:ext>
            </a:extLst>
          </p:cNvPr>
          <p:cNvSpPr/>
          <p:nvPr/>
        </p:nvSpPr>
        <p:spPr bwMode="auto">
          <a:xfrm>
            <a:off x="2649310" y="3891012"/>
            <a:ext cx="447780" cy="1126486"/>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effectLst/>
              <a:latin typeface="Times New Roman" pitchFamily="18" charset="0"/>
              <a:ea typeface="隶书" pitchFamily="49" charset="-122"/>
            </a:endParaRPr>
          </a:p>
        </p:txBody>
      </p:sp>
      <p:sp>
        <p:nvSpPr>
          <p:cNvPr id="43" name="左大括号 42">
            <a:extLst>
              <a:ext uri="{FF2B5EF4-FFF2-40B4-BE49-F238E27FC236}">
                <a16:creationId xmlns:a16="http://schemas.microsoft.com/office/drawing/2014/main" id="{5E4D6662-F680-4F6D-8515-0AFFD0462E23}"/>
              </a:ext>
            </a:extLst>
          </p:cNvPr>
          <p:cNvSpPr/>
          <p:nvPr/>
        </p:nvSpPr>
        <p:spPr bwMode="auto">
          <a:xfrm>
            <a:off x="1171055" y="2541683"/>
            <a:ext cx="137806" cy="1150641"/>
          </a:xfrm>
          <a:prstGeom prst="lef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dirty="0">
              <a:ln>
                <a:noFill/>
              </a:ln>
              <a:solidFill>
                <a:schemeClr val="tx1"/>
              </a:solidFill>
              <a:effectLst/>
              <a:latin typeface="Times New Roman" pitchFamily="18" charset="0"/>
              <a:ea typeface="隶书" pitchFamily="49" charset="-122"/>
            </a:endParaRPr>
          </a:p>
        </p:txBody>
      </p:sp>
      <p:sp>
        <p:nvSpPr>
          <p:cNvPr id="44" name="文本框 43">
            <a:extLst>
              <a:ext uri="{FF2B5EF4-FFF2-40B4-BE49-F238E27FC236}">
                <a16:creationId xmlns:a16="http://schemas.microsoft.com/office/drawing/2014/main" id="{DAB0797D-495A-4AF0-9E14-AD2653B94A94}"/>
              </a:ext>
            </a:extLst>
          </p:cNvPr>
          <p:cNvSpPr txBox="1"/>
          <p:nvPr/>
        </p:nvSpPr>
        <p:spPr>
          <a:xfrm>
            <a:off x="838386" y="2972836"/>
            <a:ext cx="401935"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sp>
        <p:nvSpPr>
          <p:cNvPr id="46" name="右大括号 45">
            <a:extLst>
              <a:ext uri="{FF2B5EF4-FFF2-40B4-BE49-F238E27FC236}">
                <a16:creationId xmlns:a16="http://schemas.microsoft.com/office/drawing/2014/main" id="{55253B5A-6929-4A48-9B7A-5BA1B06EACA5}"/>
              </a:ext>
            </a:extLst>
          </p:cNvPr>
          <p:cNvSpPr/>
          <p:nvPr/>
        </p:nvSpPr>
        <p:spPr bwMode="auto">
          <a:xfrm>
            <a:off x="3780991" y="3273315"/>
            <a:ext cx="111182" cy="1113569"/>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7" name="文本框 46">
            <a:extLst>
              <a:ext uri="{FF2B5EF4-FFF2-40B4-BE49-F238E27FC236}">
                <a16:creationId xmlns:a16="http://schemas.microsoft.com/office/drawing/2014/main" id="{0EDCBCE8-28A0-4A18-9902-F311E4A7E090}"/>
              </a:ext>
            </a:extLst>
          </p:cNvPr>
          <p:cNvSpPr txBox="1"/>
          <p:nvPr/>
        </p:nvSpPr>
        <p:spPr>
          <a:xfrm>
            <a:off x="3829042" y="3648308"/>
            <a:ext cx="746704" cy="461665"/>
          </a:xfrm>
          <a:prstGeom prst="rect">
            <a:avLst/>
          </a:prstGeom>
          <a:noFill/>
        </p:spPr>
        <p:txBody>
          <a:bodyPr wrap="square">
            <a:spAutoFit/>
          </a:bodyPr>
          <a:lstStyle/>
          <a:p>
            <a:r>
              <a:rPr lang="en-US" altLang="zh-CN" sz="2400" dirty="0">
                <a:solidFill>
                  <a:srgbClr val="9933FF"/>
                </a:solidFill>
              </a:rPr>
              <a:t>h</a:t>
            </a:r>
            <a:endParaRPr lang="zh-CN" altLang="en-US" sz="2400" dirty="0">
              <a:solidFill>
                <a:srgbClr val="9933FF"/>
              </a:solidFill>
            </a:endParaRPr>
          </a:p>
        </p:txBody>
      </p:sp>
      <p:grpSp>
        <p:nvGrpSpPr>
          <p:cNvPr id="3" name="组合 2">
            <a:extLst>
              <a:ext uri="{FF2B5EF4-FFF2-40B4-BE49-F238E27FC236}">
                <a16:creationId xmlns:a16="http://schemas.microsoft.com/office/drawing/2014/main" id="{239350CD-F5A2-4037-981B-B647851FF3CF}"/>
              </a:ext>
            </a:extLst>
          </p:cNvPr>
          <p:cNvGrpSpPr/>
          <p:nvPr/>
        </p:nvGrpSpPr>
        <p:grpSpPr>
          <a:xfrm>
            <a:off x="5828653" y="1660562"/>
            <a:ext cx="2979164" cy="2805040"/>
            <a:chOff x="5828653" y="1660562"/>
            <a:chExt cx="2979164" cy="2805040"/>
          </a:xfrm>
        </p:grpSpPr>
        <p:sp>
          <p:nvSpPr>
            <p:cNvPr id="28" name="椭圆 27">
              <a:extLst>
                <a:ext uri="{FF2B5EF4-FFF2-40B4-BE49-F238E27FC236}">
                  <a16:creationId xmlns:a16="http://schemas.microsoft.com/office/drawing/2014/main" id="{CA9A4775-F648-468A-B72A-3AB676143F7E}"/>
                </a:ext>
              </a:extLst>
            </p:cNvPr>
            <p:cNvSpPr/>
            <p:nvPr/>
          </p:nvSpPr>
          <p:spPr bwMode="auto">
            <a:xfrm>
              <a:off x="6226933" y="254168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x</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9" name="等腰三角形 28">
              <a:extLst>
                <a:ext uri="{FF2B5EF4-FFF2-40B4-BE49-F238E27FC236}">
                  <a16:creationId xmlns:a16="http://schemas.microsoft.com/office/drawing/2014/main" id="{4CB62F7C-07EA-453E-8BFF-32BC78ACA238}"/>
                </a:ext>
              </a:extLst>
            </p:cNvPr>
            <p:cNvSpPr/>
            <p:nvPr/>
          </p:nvSpPr>
          <p:spPr bwMode="auto">
            <a:xfrm>
              <a:off x="5828653" y="3313755"/>
              <a:ext cx="434541" cy="1151847"/>
            </a:xfrm>
            <a:prstGeom prst="triangle">
              <a:avLst/>
            </a:prstGeom>
            <a:solidFill>
              <a:srgbClr val="FF0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0" name="椭圆 29">
              <a:extLst>
                <a:ext uri="{FF2B5EF4-FFF2-40B4-BE49-F238E27FC236}">
                  <a16:creationId xmlns:a16="http://schemas.microsoft.com/office/drawing/2014/main" id="{9AD87DF8-BEA9-4592-A04B-C5EAACDF11DC}"/>
                </a:ext>
              </a:extLst>
            </p:cNvPr>
            <p:cNvSpPr/>
            <p:nvPr/>
          </p:nvSpPr>
          <p:spPr bwMode="auto">
            <a:xfrm>
              <a:off x="7010235" y="1800844"/>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z</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6" name="文本框 35">
              <a:extLst>
                <a:ext uri="{FF2B5EF4-FFF2-40B4-BE49-F238E27FC236}">
                  <a16:creationId xmlns:a16="http://schemas.microsoft.com/office/drawing/2014/main" id="{E1134CE8-C715-4AC0-A545-3D704BDFAFFD}"/>
                </a:ext>
              </a:extLst>
            </p:cNvPr>
            <p:cNvSpPr txBox="1"/>
            <p:nvPr/>
          </p:nvSpPr>
          <p:spPr>
            <a:xfrm>
              <a:off x="7525165" y="1660562"/>
              <a:ext cx="401935" cy="369332"/>
            </a:xfrm>
            <a:prstGeom prst="rect">
              <a:avLst/>
            </a:prstGeom>
            <a:noFill/>
          </p:spPr>
          <p:txBody>
            <a:bodyPr wrap="square">
              <a:spAutoFit/>
            </a:bodyPr>
            <a:lstStyle/>
            <a:p>
              <a:r>
                <a:rPr lang="en-US" altLang="zh-CN" dirty="0">
                  <a:solidFill>
                    <a:srgbClr val="9933FF"/>
                  </a:solidFill>
                </a:rPr>
                <a:t>0</a:t>
              </a:r>
              <a:endParaRPr lang="zh-CN" altLang="en-US" dirty="0">
                <a:solidFill>
                  <a:srgbClr val="9933FF"/>
                </a:solidFill>
              </a:endParaRPr>
            </a:p>
          </p:txBody>
        </p:sp>
        <p:cxnSp>
          <p:nvCxnSpPr>
            <p:cNvPr id="37" name="直接连接符 36">
              <a:extLst>
                <a:ext uri="{FF2B5EF4-FFF2-40B4-BE49-F238E27FC236}">
                  <a16:creationId xmlns:a16="http://schemas.microsoft.com/office/drawing/2014/main" id="{74D881BB-4832-4124-882F-BF5652635897}"/>
                </a:ext>
              </a:extLst>
            </p:cNvPr>
            <p:cNvCxnSpPr>
              <a:cxnSpLocks/>
              <a:stCxn id="29" idx="0"/>
              <a:endCxn id="28" idx="3"/>
            </p:cNvCxnSpPr>
            <p:nvPr/>
          </p:nvCxnSpPr>
          <p:spPr bwMode="auto">
            <a:xfrm flipV="1">
              <a:off x="6045924" y="2997962"/>
              <a:ext cx="256419" cy="31579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连接符 37">
              <a:extLst>
                <a:ext uri="{FF2B5EF4-FFF2-40B4-BE49-F238E27FC236}">
                  <a16:creationId xmlns:a16="http://schemas.microsoft.com/office/drawing/2014/main" id="{16EB09AE-A944-4061-95A8-2EC2D50233BF}"/>
                </a:ext>
              </a:extLst>
            </p:cNvPr>
            <p:cNvCxnSpPr>
              <a:stCxn id="30" idx="3"/>
              <a:endCxn id="28" idx="0"/>
            </p:cNvCxnSpPr>
            <p:nvPr/>
          </p:nvCxnSpPr>
          <p:spPr bwMode="auto">
            <a:xfrm flipH="1">
              <a:off x="6484398" y="2257123"/>
              <a:ext cx="601247" cy="28456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a:extLst>
                <a:ext uri="{FF2B5EF4-FFF2-40B4-BE49-F238E27FC236}">
                  <a16:creationId xmlns:a16="http://schemas.microsoft.com/office/drawing/2014/main" id="{6B2E81EF-9984-4802-ADB6-2ACAF8DCD5F6}"/>
                </a:ext>
              </a:extLst>
            </p:cNvPr>
            <p:cNvCxnSpPr>
              <a:cxnSpLocks/>
              <a:stCxn id="28" idx="5"/>
              <a:endCxn id="48" idx="0"/>
            </p:cNvCxnSpPr>
            <p:nvPr/>
          </p:nvCxnSpPr>
          <p:spPr bwMode="auto">
            <a:xfrm>
              <a:off x="6666453" y="2997962"/>
              <a:ext cx="228855" cy="32980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等腰三角形 47">
              <a:extLst>
                <a:ext uri="{FF2B5EF4-FFF2-40B4-BE49-F238E27FC236}">
                  <a16:creationId xmlns:a16="http://schemas.microsoft.com/office/drawing/2014/main" id="{CFF29DDB-6730-4858-9142-6332D85168E3}"/>
                </a:ext>
              </a:extLst>
            </p:cNvPr>
            <p:cNvSpPr/>
            <p:nvPr/>
          </p:nvSpPr>
          <p:spPr bwMode="auto">
            <a:xfrm>
              <a:off x="6671418" y="3327769"/>
              <a:ext cx="447780" cy="1126486"/>
            </a:xfrm>
            <a:prstGeom prst="triangl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49" name="等腰三角形 48">
              <a:extLst>
                <a:ext uri="{FF2B5EF4-FFF2-40B4-BE49-F238E27FC236}">
                  <a16:creationId xmlns:a16="http://schemas.microsoft.com/office/drawing/2014/main" id="{62B966BC-7AC9-4951-BD55-19616F0AF5EF}"/>
                </a:ext>
              </a:extLst>
            </p:cNvPr>
            <p:cNvSpPr/>
            <p:nvPr/>
          </p:nvSpPr>
          <p:spPr bwMode="auto">
            <a:xfrm>
              <a:off x="7525165" y="3327769"/>
              <a:ext cx="447780" cy="1126486"/>
            </a:xfrm>
            <a:prstGeom prst="triangle">
              <a:avLst/>
            </a:prstGeom>
            <a:solidFill>
              <a:srgbClr val="FFC00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effectLst/>
                <a:latin typeface="Times New Roman" pitchFamily="18" charset="0"/>
                <a:ea typeface="隶书" pitchFamily="49" charset="-122"/>
              </a:endParaRPr>
            </a:p>
          </p:txBody>
        </p:sp>
        <p:sp>
          <p:nvSpPr>
            <p:cNvPr id="50" name="椭圆 49">
              <a:extLst>
                <a:ext uri="{FF2B5EF4-FFF2-40B4-BE49-F238E27FC236}">
                  <a16:creationId xmlns:a16="http://schemas.microsoft.com/office/drawing/2014/main" id="{ECAE97D4-BC33-4C1C-A687-98F44DF0D137}"/>
                </a:ext>
              </a:extLst>
            </p:cNvPr>
            <p:cNvSpPr/>
            <p:nvPr/>
          </p:nvSpPr>
          <p:spPr bwMode="auto">
            <a:xfrm>
              <a:off x="7892225" y="253222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chemeClr val="accent5">
                      <a:lumMod val="25000"/>
                    </a:schemeClr>
                  </a:solidFill>
                  <a:latin typeface="Times New Roman" pitchFamily="18" charset="0"/>
                  <a:ea typeface="隶书" pitchFamily="49" charset="-122"/>
                </a:rPr>
                <a:t>y</a:t>
              </a: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1" name="等腰三角形 50">
              <a:extLst>
                <a:ext uri="{FF2B5EF4-FFF2-40B4-BE49-F238E27FC236}">
                  <a16:creationId xmlns:a16="http://schemas.microsoft.com/office/drawing/2014/main" id="{965327BD-0A91-4E95-A6DE-1438B6F1A479}"/>
                </a:ext>
              </a:extLst>
            </p:cNvPr>
            <p:cNvSpPr/>
            <p:nvPr/>
          </p:nvSpPr>
          <p:spPr bwMode="auto">
            <a:xfrm>
              <a:off x="8354852" y="3343805"/>
              <a:ext cx="452965" cy="1091749"/>
            </a:xfrm>
            <a:prstGeom prst="triangle">
              <a:avLst/>
            </a:prstGeom>
            <a:solidFill>
              <a:srgbClr val="00B050"/>
            </a:solidFill>
            <a:ln w="38100"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54" name="直接连接符 53">
              <a:extLst>
                <a:ext uri="{FF2B5EF4-FFF2-40B4-BE49-F238E27FC236}">
                  <a16:creationId xmlns:a16="http://schemas.microsoft.com/office/drawing/2014/main" id="{8DC462A1-FF4A-46F4-87EB-498151A0C245}"/>
                </a:ext>
              </a:extLst>
            </p:cNvPr>
            <p:cNvCxnSpPr>
              <a:cxnSpLocks/>
              <a:stCxn id="50" idx="5"/>
              <a:endCxn id="51" idx="0"/>
            </p:cNvCxnSpPr>
            <p:nvPr/>
          </p:nvCxnSpPr>
          <p:spPr bwMode="auto">
            <a:xfrm>
              <a:off x="8331745" y="2988502"/>
              <a:ext cx="249590" cy="355303"/>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a:extLst>
                <a:ext uri="{FF2B5EF4-FFF2-40B4-BE49-F238E27FC236}">
                  <a16:creationId xmlns:a16="http://schemas.microsoft.com/office/drawing/2014/main" id="{14B7E4B1-E2B7-4ABC-A2AD-650018EDDC30}"/>
                </a:ext>
              </a:extLst>
            </p:cNvPr>
            <p:cNvCxnSpPr>
              <a:cxnSpLocks/>
              <a:stCxn id="50" idx="3"/>
              <a:endCxn id="49" idx="0"/>
            </p:cNvCxnSpPr>
            <p:nvPr/>
          </p:nvCxnSpPr>
          <p:spPr bwMode="auto">
            <a:xfrm flipH="1">
              <a:off x="7749055" y="2988502"/>
              <a:ext cx="218580" cy="33926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a:extLst>
                <a:ext uri="{FF2B5EF4-FFF2-40B4-BE49-F238E27FC236}">
                  <a16:creationId xmlns:a16="http://schemas.microsoft.com/office/drawing/2014/main" id="{A5B5A61E-68D0-4469-A8B4-B23CF091A308}"/>
                </a:ext>
              </a:extLst>
            </p:cNvPr>
            <p:cNvCxnSpPr>
              <a:cxnSpLocks/>
              <a:stCxn id="30" idx="5"/>
              <a:endCxn id="50" idx="0"/>
            </p:cNvCxnSpPr>
            <p:nvPr/>
          </p:nvCxnSpPr>
          <p:spPr bwMode="auto">
            <a:xfrm>
              <a:off x="7449755" y="2257123"/>
              <a:ext cx="699935" cy="27510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63" name="直接连接符 62">
            <a:extLst>
              <a:ext uri="{FF2B5EF4-FFF2-40B4-BE49-F238E27FC236}">
                <a16:creationId xmlns:a16="http://schemas.microsoft.com/office/drawing/2014/main" id="{ECA190DC-75E2-4FD0-A114-CD8B63158FA4}"/>
              </a:ext>
            </a:extLst>
          </p:cNvPr>
          <p:cNvCxnSpPr>
            <a:cxnSpLocks/>
            <a:stCxn id="33" idx="3"/>
            <a:endCxn id="41" idx="0"/>
          </p:cNvCxnSpPr>
          <p:nvPr/>
        </p:nvCxnSpPr>
        <p:spPr bwMode="auto">
          <a:xfrm flipH="1">
            <a:off x="2242332" y="3661560"/>
            <a:ext cx="153441" cy="22945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连接符 65">
            <a:extLst>
              <a:ext uri="{FF2B5EF4-FFF2-40B4-BE49-F238E27FC236}">
                <a16:creationId xmlns:a16="http://schemas.microsoft.com/office/drawing/2014/main" id="{A55B877F-99A5-4538-B856-97303849A8AB}"/>
              </a:ext>
            </a:extLst>
          </p:cNvPr>
          <p:cNvCxnSpPr>
            <a:cxnSpLocks/>
            <a:stCxn id="33" idx="5"/>
            <a:endCxn id="42" idx="0"/>
          </p:cNvCxnSpPr>
          <p:nvPr/>
        </p:nvCxnSpPr>
        <p:spPr bwMode="auto">
          <a:xfrm>
            <a:off x="2759883" y="3661560"/>
            <a:ext cx="113317" cy="22945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 name="文本框 69">
            <a:extLst>
              <a:ext uri="{FF2B5EF4-FFF2-40B4-BE49-F238E27FC236}">
                <a16:creationId xmlns:a16="http://schemas.microsoft.com/office/drawing/2014/main" id="{B2936F93-9C66-4B02-B2D2-D7E663371A93}"/>
              </a:ext>
            </a:extLst>
          </p:cNvPr>
          <p:cNvSpPr txBox="1"/>
          <p:nvPr/>
        </p:nvSpPr>
        <p:spPr>
          <a:xfrm>
            <a:off x="3542653" y="4615231"/>
            <a:ext cx="5077350" cy="830997"/>
          </a:xfrm>
          <a:prstGeom prst="rect">
            <a:avLst/>
          </a:prstGeom>
          <a:noFill/>
        </p:spPr>
        <p:txBody>
          <a:bodyPr wrap="square">
            <a:spAutoFit/>
          </a:bodyPr>
          <a:lstStyle/>
          <a:p>
            <a:r>
              <a:rPr lang="zh-CN" altLang="en-US" sz="2400" dirty="0">
                <a:solidFill>
                  <a:srgbClr val="FF0000"/>
                </a:solidFill>
              </a:rPr>
              <a:t>高度减少了</a:t>
            </a:r>
            <a:r>
              <a:rPr lang="en-US" altLang="zh-CN" sz="2400" dirty="0">
                <a:solidFill>
                  <a:srgbClr val="FF0000"/>
                </a:solidFill>
              </a:rPr>
              <a:t>1</a:t>
            </a:r>
            <a:r>
              <a:rPr lang="zh-CN" altLang="en-US" sz="2400" dirty="0">
                <a:solidFill>
                  <a:srgbClr val="FF0000"/>
                </a:solidFill>
              </a:rPr>
              <a:t>！接下来应找到下一个最深的非平衡节点对其进行同样操作</a:t>
            </a:r>
            <a:endParaRPr lang="zh-CN" altLang="en-US" sz="2400" dirty="0"/>
          </a:p>
        </p:txBody>
      </p:sp>
      <p:sp>
        <p:nvSpPr>
          <p:cNvPr id="74" name="乘号 73">
            <a:extLst>
              <a:ext uri="{FF2B5EF4-FFF2-40B4-BE49-F238E27FC236}">
                <a16:creationId xmlns:a16="http://schemas.microsoft.com/office/drawing/2014/main" id="{D7F241D4-16B5-464E-9982-3555ABE7B486}"/>
              </a:ext>
            </a:extLst>
          </p:cNvPr>
          <p:cNvSpPr/>
          <p:nvPr/>
        </p:nvSpPr>
        <p:spPr bwMode="auto">
          <a:xfrm>
            <a:off x="1284656" y="3879140"/>
            <a:ext cx="662446" cy="623866"/>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Tree>
    <p:extLst>
      <p:ext uri="{BB962C8B-B14F-4D97-AF65-F5344CB8AC3E}">
        <p14:creationId xmlns:p14="http://schemas.microsoft.com/office/powerpoint/2010/main" val="315602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500" fill="hold"/>
                                        <p:tgtEl>
                                          <p:spTgt spid="71"/>
                                        </p:tgtEl>
                                        <p:attrNameLst>
                                          <p:attrName>ppt_x</p:attrName>
                                        </p:attrNameLst>
                                      </p:cBhvr>
                                      <p:tavLst>
                                        <p:tav tm="0">
                                          <p:val>
                                            <p:strVal val="#ppt_x"/>
                                          </p:val>
                                        </p:tav>
                                        <p:tav tm="100000">
                                          <p:val>
                                            <p:strVal val="#ppt_x"/>
                                          </p:val>
                                        </p:tav>
                                      </p:tavLst>
                                    </p:anim>
                                    <p:anim calcmode="lin" valueType="num">
                                      <p:cBhvr additive="base">
                                        <p:cTn id="1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1000"/>
                                        <p:tgtEl>
                                          <p:spTgt spid="70"/>
                                        </p:tgtEl>
                                      </p:cBhvr>
                                    </p:animEffect>
                                    <p:anim calcmode="lin" valueType="num">
                                      <p:cBhvr>
                                        <p:cTn id="18" dur="1000" fill="hold"/>
                                        <p:tgtEl>
                                          <p:spTgt spid="70"/>
                                        </p:tgtEl>
                                        <p:attrNameLst>
                                          <p:attrName>ppt_x</p:attrName>
                                        </p:attrNameLst>
                                      </p:cBhvr>
                                      <p:tavLst>
                                        <p:tav tm="0">
                                          <p:val>
                                            <p:strVal val="#ppt_x"/>
                                          </p:val>
                                        </p:tav>
                                        <p:tav tm="100000">
                                          <p:val>
                                            <p:strVal val="#ppt_x"/>
                                          </p:val>
                                        </p:tav>
                                      </p:tavLst>
                                    </p:anim>
                                    <p:anim calcmode="lin" valueType="num">
                                      <p:cBhvr>
                                        <p:cTn id="1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C44BD8-FD45-4EFA-BD19-A891B2B3B240}"/>
              </a:ext>
            </a:extLst>
          </p:cNvPr>
          <p:cNvSpPr>
            <a:spLocks noGrp="1"/>
          </p:cNvSpPr>
          <p:nvPr>
            <p:ph type="title"/>
          </p:nvPr>
        </p:nvSpPr>
        <p:spPr/>
        <p:txBody>
          <a:bodyPr/>
          <a:lstStyle/>
          <a:p>
            <a:r>
              <a:rPr lang="zh-CN" altLang="en-US" dirty="0"/>
              <a:t>删除</a:t>
            </a:r>
            <a:r>
              <a:rPr lang="zh-CN" altLang="en-US" dirty="0">
                <a:solidFill>
                  <a:srgbClr val="FF0000"/>
                </a:solidFill>
              </a:rPr>
              <a:t>非叶子节点</a:t>
            </a:r>
            <a:r>
              <a:rPr lang="zh-CN" altLang="en-US" dirty="0"/>
              <a:t>的再平衡</a:t>
            </a:r>
          </a:p>
        </p:txBody>
      </p:sp>
      <p:sp>
        <p:nvSpPr>
          <p:cNvPr id="3" name="内容占位符 2">
            <a:extLst>
              <a:ext uri="{FF2B5EF4-FFF2-40B4-BE49-F238E27FC236}">
                <a16:creationId xmlns:a16="http://schemas.microsoft.com/office/drawing/2014/main" id="{119DE764-4615-46C0-A844-ED5354F4F695}"/>
              </a:ext>
            </a:extLst>
          </p:cNvPr>
          <p:cNvSpPr>
            <a:spLocks noGrp="1"/>
          </p:cNvSpPr>
          <p:nvPr>
            <p:ph sz="quarter" idx="13"/>
          </p:nvPr>
        </p:nvSpPr>
        <p:spPr/>
        <p:txBody>
          <a:bodyPr/>
          <a:lstStyle/>
          <a:p>
            <a:pPr marL="0" indent="0" eaLnBrk="1" hangingPunct="1">
              <a:buNone/>
            </a:pPr>
            <a:r>
              <a:rPr lang="zh-CN" altLang="en-US" sz="2800" dirty="0">
                <a:latin typeface="Cambria" panose="02040503050406030204" pitchFamily="18" charset="0"/>
              </a:rPr>
              <a:t>回顾删除的另外两种</a:t>
            </a:r>
            <a:r>
              <a:rPr lang="en-US" altLang="zh-CN" sz="2800" dirty="0">
                <a:latin typeface="Cambria" panose="02040503050406030204" pitchFamily="18" charset="0"/>
              </a:rPr>
              <a:t>case:</a:t>
            </a:r>
          </a:p>
          <a:p>
            <a:pPr marL="0" indent="0" eaLnBrk="1" hangingPunct="1">
              <a:buNone/>
            </a:pPr>
            <a:r>
              <a:rPr lang="zh-CN" altLang="en-US" sz="2800" dirty="0">
                <a:latin typeface="Cambria" panose="02040503050406030204" pitchFamily="18" charset="0"/>
                <a:ea typeface="+mj-ea"/>
              </a:rPr>
              <a:t>（</a:t>
            </a:r>
            <a:r>
              <a:rPr lang="en-US" altLang="zh-CN" sz="2800" dirty="0">
                <a:latin typeface="Cambria" panose="02040503050406030204" pitchFamily="18" charset="0"/>
                <a:ea typeface="Cambria" panose="02040503050406030204" pitchFamily="18" charset="0"/>
              </a:rPr>
              <a:t>2</a:t>
            </a:r>
            <a:r>
              <a:rPr lang="zh-CN" altLang="en-US" sz="2800" dirty="0">
                <a:latin typeface="Cambria" panose="02040503050406030204" pitchFamily="18" charset="0"/>
                <a:ea typeface="+mj-ea"/>
              </a:rPr>
              <a:t>）被删除的结点</a:t>
            </a:r>
            <a:r>
              <a:rPr lang="zh-CN" altLang="en-US" sz="2800" dirty="0">
                <a:solidFill>
                  <a:srgbClr val="9933FF"/>
                </a:solidFill>
                <a:latin typeface="Cambria" panose="02040503050406030204" pitchFamily="18" charset="0"/>
                <a:ea typeface="+mj-ea"/>
              </a:rPr>
              <a:t>只有左子树</a:t>
            </a:r>
            <a:r>
              <a:rPr lang="zh-CN" altLang="en-US" sz="2800" dirty="0">
                <a:latin typeface="Cambria" panose="02040503050406030204" pitchFamily="18" charset="0"/>
                <a:ea typeface="+mj-ea"/>
              </a:rPr>
              <a:t>或者</a:t>
            </a:r>
            <a:r>
              <a:rPr lang="zh-CN" altLang="en-US" sz="2800" dirty="0">
                <a:solidFill>
                  <a:srgbClr val="9933FF"/>
                </a:solidFill>
                <a:latin typeface="Cambria" panose="02040503050406030204" pitchFamily="18" charset="0"/>
                <a:ea typeface="+mj-ea"/>
              </a:rPr>
              <a:t>只有右子树</a:t>
            </a:r>
            <a:r>
              <a:rPr lang="zh-CN" altLang="en-US" sz="2800" dirty="0">
                <a:latin typeface="Cambria" panose="02040503050406030204" pitchFamily="18" charset="0"/>
                <a:ea typeface="+mj-ea"/>
              </a:rPr>
              <a:t>；</a:t>
            </a:r>
          </a:p>
          <a:p>
            <a:pPr marL="0" indent="0" eaLnBrk="1" hangingPunct="1">
              <a:buNone/>
            </a:pPr>
            <a:r>
              <a:rPr lang="zh-CN" altLang="en-US" sz="2800" dirty="0">
                <a:latin typeface="Cambria" panose="02040503050406030204" pitchFamily="18" charset="0"/>
                <a:ea typeface="+mj-ea"/>
              </a:rPr>
              <a:t>（</a:t>
            </a:r>
            <a:r>
              <a:rPr lang="en-US" altLang="zh-CN" sz="2800" dirty="0">
                <a:latin typeface="Cambria" panose="02040503050406030204" pitchFamily="18" charset="0"/>
                <a:ea typeface="Cambria" panose="02040503050406030204" pitchFamily="18" charset="0"/>
              </a:rPr>
              <a:t>3</a:t>
            </a:r>
            <a:r>
              <a:rPr lang="zh-CN" altLang="en-US" sz="2800" dirty="0">
                <a:latin typeface="Cambria" panose="02040503050406030204" pitchFamily="18" charset="0"/>
                <a:ea typeface="+mj-ea"/>
              </a:rPr>
              <a:t>）被删除的结点</a:t>
            </a:r>
            <a:r>
              <a:rPr lang="zh-CN" altLang="en-US" sz="2800" dirty="0">
                <a:solidFill>
                  <a:srgbClr val="9933FF"/>
                </a:solidFill>
                <a:latin typeface="Cambria" panose="02040503050406030204" pitchFamily="18" charset="0"/>
                <a:ea typeface="+mj-ea"/>
              </a:rPr>
              <a:t>既有左子树，也有右子树</a:t>
            </a:r>
            <a:r>
              <a:rPr lang="zh-CN" altLang="en-US" sz="2800" dirty="0">
                <a:latin typeface="Cambria" panose="02040503050406030204" pitchFamily="18" charset="0"/>
                <a:ea typeface="+mj-ea"/>
              </a:rPr>
              <a:t>。</a:t>
            </a:r>
          </a:p>
          <a:p>
            <a:pPr marL="0" indent="0">
              <a:buNone/>
            </a:pPr>
            <a:r>
              <a:rPr lang="zh-CN" altLang="en-US" sz="2800" dirty="0">
                <a:latin typeface="Cambria" panose="02040503050406030204" pitchFamily="18" charset="0"/>
              </a:rPr>
              <a:t>情况（</a:t>
            </a:r>
            <a:r>
              <a:rPr lang="en-US" altLang="zh-CN" sz="2800" dirty="0">
                <a:latin typeface="Cambria" panose="02040503050406030204" pitchFamily="18" charset="0"/>
                <a:ea typeface="Cambria" panose="02040503050406030204" pitchFamily="18" charset="0"/>
              </a:rPr>
              <a:t>2</a:t>
            </a:r>
            <a:r>
              <a:rPr lang="zh-CN" altLang="en-US" sz="2800" dirty="0">
                <a:latin typeface="Cambria" panose="02040503050406030204" pitchFamily="18" charset="0"/>
              </a:rPr>
              <a:t>）处理方式：</a:t>
            </a:r>
            <a:endParaRPr lang="en-US" altLang="zh-CN" sz="2800" dirty="0">
              <a:latin typeface="Cambria" panose="02040503050406030204" pitchFamily="18" charset="0"/>
              <a:ea typeface="Cambria" panose="02040503050406030204" pitchFamily="18" charset="0"/>
            </a:endParaRPr>
          </a:p>
        </p:txBody>
      </p:sp>
      <p:grpSp>
        <p:nvGrpSpPr>
          <p:cNvPr id="51" name="组合 50">
            <a:extLst>
              <a:ext uri="{FF2B5EF4-FFF2-40B4-BE49-F238E27FC236}">
                <a16:creationId xmlns:a16="http://schemas.microsoft.com/office/drawing/2014/main" id="{C394DE55-D3EE-43F1-91FB-7D82FD543714}"/>
              </a:ext>
            </a:extLst>
          </p:cNvPr>
          <p:cNvGrpSpPr/>
          <p:nvPr/>
        </p:nvGrpSpPr>
        <p:grpSpPr>
          <a:xfrm>
            <a:off x="1642252" y="3690445"/>
            <a:ext cx="3107989" cy="1617019"/>
            <a:chOff x="1232840" y="3946505"/>
            <a:chExt cx="3822481" cy="2111739"/>
          </a:xfrm>
        </p:grpSpPr>
        <p:sp>
          <p:nvSpPr>
            <p:cNvPr id="4" name="椭圆 3">
              <a:extLst>
                <a:ext uri="{FF2B5EF4-FFF2-40B4-BE49-F238E27FC236}">
                  <a16:creationId xmlns:a16="http://schemas.microsoft.com/office/drawing/2014/main" id="{8C37DF70-267C-4E93-86AC-0A989E9D9660}"/>
                </a:ext>
              </a:extLst>
            </p:cNvPr>
            <p:cNvSpPr/>
            <p:nvPr/>
          </p:nvSpPr>
          <p:spPr bwMode="auto">
            <a:xfrm>
              <a:off x="2554199" y="3946505"/>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5" name="椭圆 4">
              <a:extLst>
                <a:ext uri="{FF2B5EF4-FFF2-40B4-BE49-F238E27FC236}">
                  <a16:creationId xmlns:a16="http://schemas.microsoft.com/office/drawing/2014/main" id="{D0F49230-07F4-4A3D-8896-4953803A14CA}"/>
                </a:ext>
              </a:extLst>
            </p:cNvPr>
            <p:cNvSpPr/>
            <p:nvPr/>
          </p:nvSpPr>
          <p:spPr bwMode="auto">
            <a:xfrm>
              <a:off x="1880958" y="4631299"/>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 name="椭圆 5">
              <a:extLst>
                <a:ext uri="{FF2B5EF4-FFF2-40B4-BE49-F238E27FC236}">
                  <a16:creationId xmlns:a16="http://schemas.microsoft.com/office/drawing/2014/main" id="{DFDB40F4-ACE2-4558-90D8-E5A3C2F88D5B}"/>
                </a:ext>
              </a:extLst>
            </p:cNvPr>
            <p:cNvSpPr/>
            <p:nvPr/>
          </p:nvSpPr>
          <p:spPr bwMode="auto">
            <a:xfrm>
              <a:off x="1232840" y="5334683"/>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 name="乘号 6">
              <a:extLst>
                <a:ext uri="{FF2B5EF4-FFF2-40B4-BE49-F238E27FC236}">
                  <a16:creationId xmlns:a16="http://schemas.microsoft.com/office/drawing/2014/main" id="{8565B1A2-7571-4E8B-97FD-E5AA62DBCF8F}"/>
                </a:ext>
              </a:extLst>
            </p:cNvPr>
            <p:cNvSpPr/>
            <p:nvPr/>
          </p:nvSpPr>
          <p:spPr bwMode="auto">
            <a:xfrm>
              <a:off x="1731055" y="4491213"/>
              <a:ext cx="814735" cy="814735"/>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9" name="直接连接符 8">
              <a:extLst>
                <a:ext uri="{FF2B5EF4-FFF2-40B4-BE49-F238E27FC236}">
                  <a16:creationId xmlns:a16="http://schemas.microsoft.com/office/drawing/2014/main" id="{21CD02CF-8821-4514-A6D4-70C69200B117}"/>
                </a:ext>
              </a:extLst>
            </p:cNvPr>
            <p:cNvCxnSpPr>
              <a:stCxn id="4" idx="3"/>
              <a:endCxn id="5" idx="7"/>
            </p:cNvCxnSpPr>
            <p:nvPr/>
          </p:nvCxnSpPr>
          <p:spPr bwMode="auto">
            <a:xfrm flipH="1">
              <a:off x="2320478" y="4402784"/>
              <a:ext cx="309131" cy="30680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接连接符 10">
              <a:extLst>
                <a:ext uri="{FF2B5EF4-FFF2-40B4-BE49-F238E27FC236}">
                  <a16:creationId xmlns:a16="http://schemas.microsoft.com/office/drawing/2014/main" id="{FF314487-F971-47AA-9597-38E38508B624}"/>
                </a:ext>
              </a:extLst>
            </p:cNvPr>
            <p:cNvCxnSpPr>
              <a:stCxn id="5" idx="3"/>
              <a:endCxn id="6" idx="7"/>
            </p:cNvCxnSpPr>
            <p:nvPr/>
          </p:nvCxnSpPr>
          <p:spPr bwMode="auto">
            <a:xfrm flipH="1">
              <a:off x="1672360" y="5087578"/>
              <a:ext cx="284008" cy="32539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椭圆 21">
              <a:extLst>
                <a:ext uri="{FF2B5EF4-FFF2-40B4-BE49-F238E27FC236}">
                  <a16:creationId xmlns:a16="http://schemas.microsoft.com/office/drawing/2014/main" id="{989B6239-5593-4E5E-AF4F-6B5232DB7174}"/>
                </a:ext>
              </a:extLst>
            </p:cNvPr>
            <p:cNvSpPr/>
            <p:nvPr/>
          </p:nvSpPr>
          <p:spPr bwMode="auto">
            <a:xfrm>
              <a:off x="4540391" y="413550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24" name="椭圆 23">
              <a:extLst>
                <a:ext uri="{FF2B5EF4-FFF2-40B4-BE49-F238E27FC236}">
                  <a16:creationId xmlns:a16="http://schemas.microsoft.com/office/drawing/2014/main" id="{A2B66957-0341-4494-B2A7-579300DAD02B}"/>
                </a:ext>
              </a:extLst>
            </p:cNvPr>
            <p:cNvSpPr/>
            <p:nvPr/>
          </p:nvSpPr>
          <p:spPr bwMode="auto">
            <a:xfrm>
              <a:off x="3219032" y="552368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27" name="直接连接符 26">
              <a:extLst>
                <a:ext uri="{FF2B5EF4-FFF2-40B4-BE49-F238E27FC236}">
                  <a16:creationId xmlns:a16="http://schemas.microsoft.com/office/drawing/2014/main" id="{CAAB751C-97FE-4BEC-98EF-97DAE394E821}"/>
                </a:ext>
              </a:extLst>
            </p:cNvPr>
            <p:cNvCxnSpPr>
              <a:cxnSpLocks/>
              <a:stCxn id="22" idx="3"/>
              <a:endCxn id="24" idx="7"/>
            </p:cNvCxnSpPr>
            <p:nvPr/>
          </p:nvCxnSpPr>
          <p:spPr bwMode="auto">
            <a:xfrm flipH="1">
              <a:off x="3658552" y="4591781"/>
              <a:ext cx="957249" cy="101018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箭头: 右 28">
              <a:extLst>
                <a:ext uri="{FF2B5EF4-FFF2-40B4-BE49-F238E27FC236}">
                  <a16:creationId xmlns:a16="http://schemas.microsoft.com/office/drawing/2014/main" id="{FA00C4EF-1091-4F79-A66A-56FAC8268D8B}"/>
                </a:ext>
              </a:extLst>
            </p:cNvPr>
            <p:cNvSpPr/>
            <p:nvPr/>
          </p:nvSpPr>
          <p:spPr bwMode="auto">
            <a:xfrm>
              <a:off x="2749795" y="4680115"/>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grpSp>
        <p:nvGrpSpPr>
          <p:cNvPr id="53" name="组合 52">
            <a:extLst>
              <a:ext uri="{FF2B5EF4-FFF2-40B4-BE49-F238E27FC236}">
                <a16:creationId xmlns:a16="http://schemas.microsoft.com/office/drawing/2014/main" id="{A249307C-66CB-40B9-94CF-2E4BC8AAB525}"/>
              </a:ext>
            </a:extLst>
          </p:cNvPr>
          <p:cNvGrpSpPr/>
          <p:nvPr/>
        </p:nvGrpSpPr>
        <p:grpSpPr>
          <a:xfrm>
            <a:off x="5592295" y="3833107"/>
            <a:ext cx="2458304" cy="1529526"/>
            <a:chOff x="5644744" y="4022188"/>
            <a:chExt cx="3023441" cy="1997478"/>
          </a:xfrm>
        </p:grpSpPr>
        <p:sp>
          <p:nvSpPr>
            <p:cNvPr id="30" name="椭圆 29">
              <a:extLst>
                <a:ext uri="{FF2B5EF4-FFF2-40B4-BE49-F238E27FC236}">
                  <a16:creationId xmlns:a16="http://schemas.microsoft.com/office/drawing/2014/main" id="{D50B4AB4-506A-462E-9CEF-6A1F31A95E81}"/>
                </a:ext>
              </a:extLst>
            </p:cNvPr>
            <p:cNvSpPr/>
            <p:nvPr/>
          </p:nvSpPr>
          <p:spPr bwMode="auto">
            <a:xfrm>
              <a:off x="6533972" y="402218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1" name="椭圆 30">
              <a:extLst>
                <a:ext uri="{FF2B5EF4-FFF2-40B4-BE49-F238E27FC236}">
                  <a16:creationId xmlns:a16="http://schemas.microsoft.com/office/drawing/2014/main" id="{CD9EAE89-31EF-4E7C-82C3-43BF9DD84B3F}"/>
                </a:ext>
              </a:extLst>
            </p:cNvPr>
            <p:cNvSpPr/>
            <p:nvPr/>
          </p:nvSpPr>
          <p:spPr bwMode="auto">
            <a:xfrm>
              <a:off x="5794647" y="473458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2" name="椭圆 31">
              <a:extLst>
                <a:ext uri="{FF2B5EF4-FFF2-40B4-BE49-F238E27FC236}">
                  <a16:creationId xmlns:a16="http://schemas.microsoft.com/office/drawing/2014/main" id="{546DCE3F-CEFF-4C5F-8D2A-856DB722820E}"/>
                </a:ext>
              </a:extLst>
            </p:cNvPr>
            <p:cNvSpPr/>
            <p:nvPr/>
          </p:nvSpPr>
          <p:spPr bwMode="auto">
            <a:xfrm>
              <a:off x="6225358" y="546362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3" name="乘号 32">
              <a:extLst>
                <a:ext uri="{FF2B5EF4-FFF2-40B4-BE49-F238E27FC236}">
                  <a16:creationId xmlns:a16="http://schemas.microsoft.com/office/drawing/2014/main" id="{B2A86533-76A3-40FB-B841-65F2C2E53922}"/>
                </a:ext>
              </a:extLst>
            </p:cNvPr>
            <p:cNvSpPr/>
            <p:nvPr/>
          </p:nvSpPr>
          <p:spPr bwMode="auto">
            <a:xfrm>
              <a:off x="5644744" y="4577249"/>
              <a:ext cx="814735" cy="814735"/>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34" name="直接连接符 33">
              <a:extLst>
                <a:ext uri="{FF2B5EF4-FFF2-40B4-BE49-F238E27FC236}">
                  <a16:creationId xmlns:a16="http://schemas.microsoft.com/office/drawing/2014/main" id="{7C7465F8-4E3D-4A0D-AD85-D26010CEE9E3}"/>
                </a:ext>
              </a:extLst>
            </p:cNvPr>
            <p:cNvCxnSpPr>
              <a:stCxn id="30" idx="3"/>
              <a:endCxn id="31" idx="7"/>
            </p:cNvCxnSpPr>
            <p:nvPr/>
          </p:nvCxnSpPr>
          <p:spPr bwMode="auto">
            <a:xfrm flipH="1">
              <a:off x="6234167" y="4478467"/>
              <a:ext cx="375215" cy="33440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直接连接符 34">
              <a:extLst>
                <a:ext uri="{FF2B5EF4-FFF2-40B4-BE49-F238E27FC236}">
                  <a16:creationId xmlns:a16="http://schemas.microsoft.com/office/drawing/2014/main" id="{61120FF0-AB60-4BDD-8027-CF0670B2AEF4}"/>
                </a:ext>
              </a:extLst>
            </p:cNvPr>
            <p:cNvCxnSpPr>
              <a:stCxn id="31" idx="5"/>
              <a:endCxn id="32" idx="0"/>
            </p:cNvCxnSpPr>
            <p:nvPr/>
          </p:nvCxnSpPr>
          <p:spPr bwMode="auto">
            <a:xfrm>
              <a:off x="6234167" y="5190861"/>
              <a:ext cx="248656" cy="27276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a:extLst>
                <a:ext uri="{FF2B5EF4-FFF2-40B4-BE49-F238E27FC236}">
                  <a16:creationId xmlns:a16="http://schemas.microsoft.com/office/drawing/2014/main" id="{E5766682-BBDE-44BD-B87E-CB624D679D97}"/>
                </a:ext>
              </a:extLst>
            </p:cNvPr>
            <p:cNvSpPr/>
            <p:nvPr/>
          </p:nvSpPr>
          <p:spPr bwMode="auto">
            <a:xfrm>
              <a:off x="8153255" y="4057217"/>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44" name="椭圆 43">
              <a:extLst>
                <a:ext uri="{FF2B5EF4-FFF2-40B4-BE49-F238E27FC236}">
                  <a16:creationId xmlns:a16="http://schemas.microsoft.com/office/drawing/2014/main" id="{3D340EAD-A78D-4B19-B4A2-8CF08DC4EC8C}"/>
                </a:ext>
              </a:extLst>
            </p:cNvPr>
            <p:cNvSpPr/>
            <p:nvPr/>
          </p:nvSpPr>
          <p:spPr bwMode="auto">
            <a:xfrm>
              <a:off x="7638325" y="548510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45" name="直接连接符 44">
              <a:extLst>
                <a:ext uri="{FF2B5EF4-FFF2-40B4-BE49-F238E27FC236}">
                  <a16:creationId xmlns:a16="http://schemas.microsoft.com/office/drawing/2014/main" id="{FF59D2BD-A9E0-469B-B20E-C62162F38C00}"/>
                </a:ext>
              </a:extLst>
            </p:cNvPr>
            <p:cNvCxnSpPr>
              <a:cxnSpLocks/>
              <a:stCxn id="43" idx="4"/>
              <a:endCxn id="44" idx="0"/>
            </p:cNvCxnSpPr>
            <p:nvPr/>
          </p:nvCxnSpPr>
          <p:spPr bwMode="auto">
            <a:xfrm flipH="1">
              <a:off x="7895790" y="4591781"/>
              <a:ext cx="514930" cy="89332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箭头: 右 47">
              <a:extLst>
                <a:ext uri="{FF2B5EF4-FFF2-40B4-BE49-F238E27FC236}">
                  <a16:creationId xmlns:a16="http://schemas.microsoft.com/office/drawing/2014/main" id="{D21A1865-9A4D-4358-929C-DFED059A191D}"/>
                </a:ext>
              </a:extLst>
            </p:cNvPr>
            <p:cNvSpPr/>
            <p:nvPr/>
          </p:nvSpPr>
          <p:spPr bwMode="auto">
            <a:xfrm>
              <a:off x="6865220" y="4718236"/>
              <a:ext cx="894685" cy="609005"/>
            </a:xfrm>
            <a:prstGeom prst="rightArrow">
              <a:avLst/>
            </a:prstGeom>
            <a:noFill/>
            <a:ln w="38100" cap="flat" cmpd="sng" algn="ctr">
              <a:solidFill>
                <a:srgbClr val="7030A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grpSp>
      <p:sp>
        <p:nvSpPr>
          <p:cNvPr id="54" name="文本框 53">
            <a:extLst>
              <a:ext uri="{FF2B5EF4-FFF2-40B4-BE49-F238E27FC236}">
                <a16:creationId xmlns:a16="http://schemas.microsoft.com/office/drawing/2014/main" id="{C2EF1887-6A98-402E-ADEF-21EE7E41F2C4}"/>
              </a:ext>
            </a:extLst>
          </p:cNvPr>
          <p:cNvSpPr txBox="1"/>
          <p:nvPr/>
        </p:nvSpPr>
        <p:spPr>
          <a:xfrm>
            <a:off x="731838" y="5547804"/>
            <a:ext cx="7571303" cy="830997"/>
          </a:xfrm>
          <a:prstGeom prst="rect">
            <a:avLst/>
          </a:prstGeom>
          <a:noFill/>
        </p:spPr>
        <p:txBody>
          <a:bodyPr wrap="none" rtlCol="0">
            <a:spAutoFit/>
          </a:bodyPr>
          <a:lstStyle/>
          <a:p>
            <a:r>
              <a:rPr lang="zh-CN" altLang="en-US" sz="2400" dirty="0"/>
              <a:t>被删除节点的祖先有可能不再平衡；要将他们再平衡！</a:t>
            </a:r>
            <a:br>
              <a:rPr lang="en-US" altLang="zh-CN" sz="2400" dirty="0"/>
            </a:br>
            <a:r>
              <a:rPr lang="zh-CN" altLang="en-US" sz="2400" dirty="0"/>
              <a:t>（再平衡方式与删除叶子节点时的方法完全一致）</a:t>
            </a:r>
          </a:p>
        </p:txBody>
      </p:sp>
    </p:spTree>
    <p:extLst>
      <p:ext uri="{BB962C8B-B14F-4D97-AF65-F5344CB8AC3E}">
        <p14:creationId xmlns:p14="http://schemas.microsoft.com/office/powerpoint/2010/main" val="230155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ppt_x"/>
                                          </p:val>
                                        </p:tav>
                                        <p:tav tm="100000">
                                          <p:val>
                                            <p:strVal val="#ppt_x"/>
                                          </p:val>
                                        </p:tav>
                                      </p:tavLst>
                                    </p:anim>
                                    <p:anim calcmode="lin" valueType="num">
                                      <p:cBhvr additive="base">
                                        <p:cTn id="14" dur="500" fill="hold"/>
                                        <p:tgtEl>
                                          <p:spTgt spid="5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ppt_x"/>
                                          </p:val>
                                        </p:tav>
                                        <p:tav tm="100000">
                                          <p:val>
                                            <p:strVal val="#ppt_x"/>
                                          </p:val>
                                        </p:tav>
                                      </p:tavLst>
                                    </p:anim>
                                    <p:anim calcmode="lin" valueType="num">
                                      <p:cBhvr additive="base">
                                        <p:cTn id="2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C44BD8-FD45-4EFA-BD19-A891B2B3B240}"/>
              </a:ext>
            </a:extLst>
          </p:cNvPr>
          <p:cNvSpPr>
            <a:spLocks noGrp="1"/>
          </p:cNvSpPr>
          <p:nvPr>
            <p:ph type="title"/>
          </p:nvPr>
        </p:nvSpPr>
        <p:spPr/>
        <p:txBody>
          <a:bodyPr/>
          <a:lstStyle/>
          <a:p>
            <a:r>
              <a:rPr lang="zh-CN" altLang="en-US" dirty="0"/>
              <a:t>删除</a:t>
            </a:r>
            <a:r>
              <a:rPr lang="zh-CN" altLang="en-US" dirty="0">
                <a:solidFill>
                  <a:srgbClr val="FF0000"/>
                </a:solidFill>
              </a:rPr>
              <a:t>非叶子节点</a:t>
            </a:r>
            <a:r>
              <a:rPr lang="zh-CN" altLang="en-US" dirty="0"/>
              <a:t>的再平衡</a:t>
            </a:r>
          </a:p>
        </p:txBody>
      </p:sp>
      <p:sp>
        <p:nvSpPr>
          <p:cNvPr id="3" name="内容占位符 2">
            <a:extLst>
              <a:ext uri="{FF2B5EF4-FFF2-40B4-BE49-F238E27FC236}">
                <a16:creationId xmlns:a16="http://schemas.microsoft.com/office/drawing/2014/main" id="{119DE764-4615-46C0-A844-ED5354F4F695}"/>
              </a:ext>
            </a:extLst>
          </p:cNvPr>
          <p:cNvSpPr>
            <a:spLocks noGrp="1"/>
          </p:cNvSpPr>
          <p:nvPr>
            <p:ph sz="quarter" idx="13"/>
          </p:nvPr>
        </p:nvSpPr>
        <p:spPr/>
        <p:txBody>
          <a:bodyPr/>
          <a:lstStyle/>
          <a:p>
            <a:pPr marL="0" indent="0" eaLnBrk="1" hangingPunct="1">
              <a:buNone/>
            </a:pPr>
            <a:r>
              <a:rPr lang="zh-CN" altLang="en-US" sz="2800" dirty="0">
                <a:latin typeface="Cambria" panose="02040503050406030204" pitchFamily="18" charset="0"/>
                <a:ea typeface="+mj-ea"/>
              </a:rPr>
              <a:t>情况（</a:t>
            </a:r>
            <a:r>
              <a:rPr lang="en-US" altLang="zh-CN" sz="2800" dirty="0">
                <a:latin typeface="Cambria" panose="02040503050406030204" pitchFamily="18" charset="0"/>
                <a:ea typeface="Cambria" panose="02040503050406030204" pitchFamily="18" charset="0"/>
              </a:rPr>
              <a:t>3</a:t>
            </a:r>
            <a:r>
              <a:rPr lang="zh-CN" altLang="en-US" sz="2800" dirty="0">
                <a:latin typeface="Cambria" panose="02040503050406030204" pitchFamily="18" charset="0"/>
                <a:ea typeface="+mj-ea"/>
              </a:rPr>
              <a:t>）被删除的结点</a:t>
            </a:r>
            <a:r>
              <a:rPr lang="zh-CN" altLang="en-US" sz="2800" dirty="0">
                <a:solidFill>
                  <a:srgbClr val="9933FF"/>
                </a:solidFill>
                <a:latin typeface="Cambria" panose="02040503050406030204" pitchFamily="18" charset="0"/>
                <a:ea typeface="+mj-ea"/>
              </a:rPr>
              <a:t>既有左子树，也有右子树</a:t>
            </a:r>
            <a:r>
              <a:rPr lang="zh-CN" altLang="en-US" sz="2800" dirty="0">
                <a:latin typeface="Cambria" panose="02040503050406030204" pitchFamily="18" charset="0"/>
                <a:ea typeface="+mj-ea"/>
              </a:rPr>
              <a:t>。</a:t>
            </a:r>
          </a:p>
        </p:txBody>
      </p:sp>
      <p:grpSp>
        <p:nvGrpSpPr>
          <p:cNvPr id="90" name="组合 89">
            <a:extLst>
              <a:ext uri="{FF2B5EF4-FFF2-40B4-BE49-F238E27FC236}">
                <a16:creationId xmlns:a16="http://schemas.microsoft.com/office/drawing/2014/main" id="{ED5ABDEE-1BEB-478C-B1C6-6E1E3A600DB9}"/>
              </a:ext>
            </a:extLst>
          </p:cNvPr>
          <p:cNvGrpSpPr/>
          <p:nvPr/>
        </p:nvGrpSpPr>
        <p:grpSpPr>
          <a:xfrm>
            <a:off x="1818774" y="2342010"/>
            <a:ext cx="2044175" cy="2768552"/>
            <a:chOff x="891200" y="2342010"/>
            <a:chExt cx="2971749" cy="4024822"/>
          </a:xfrm>
        </p:grpSpPr>
        <p:sp>
          <p:nvSpPr>
            <p:cNvPr id="28" name="椭圆 27">
              <a:extLst>
                <a:ext uri="{FF2B5EF4-FFF2-40B4-BE49-F238E27FC236}">
                  <a16:creationId xmlns:a16="http://schemas.microsoft.com/office/drawing/2014/main" id="{B01DAC67-1233-4064-AFAF-7ACF14CF31B6}"/>
                </a:ext>
              </a:extLst>
            </p:cNvPr>
            <p:cNvSpPr/>
            <p:nvPr/>
          </p:nvSpPr>
          <p:spPr bwMode="auto">
            <a:xfrm>
              <a:off x="3348019" y="234201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6" name="椭圆 35">
              <a:extLst>
                <a:ext uri="{FF2B5EF4-FFF2-40B4-BE49-F238E27FC236}">
                  <a16:creationId xmlns:a16="http://schemas.microsoft.com/office/drawing/2014/main" id="{5ADF8734-BC03-4772-984F-F0D1BB3983D6}"/>
                </a:ext>
              </a:extLst>
            </p:cNvPr>
            <p:cNvSpPr/>
            <p:nvPr/>
          </p:nvSpPr>
          <p:spPr bwMode="auto">
            <a:xfrm>
              <a:off x="2096999" y="311399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1" u="none" strike="noStrike" cap="none" normalizeH="0" baseline="0" dirty="0">
                  <a:ln>
                    <a:noFill/>
                  </a:ln>
                  <a:solidFill>
                    <a:schemeClr val="accent5">
                      <a:lumMod val="25000"/>
                    </a:schemeClr>
                  </a:solidFill>
                  <a:effectLst/>
                  <a:latin typeface="Times New Roman" pitchFamily="18" charset="0"/>
                  <a:ea typeface="隶书" pitchFamily="49" charset="-122"/>
                </a:rPr>
                <a:t>a</a:t>
              </a:r>
              <a:endParaRPr kumimoji="1" lang="zh-CN" altLang="en-US" sz="2400" b="0" i="1"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7" name="椭圆 36">
              <a:extLst>
                <a:ext uri="{FF2B5EF4-FFF2-40B4-BE49-F238E27FC236}">
                  <a16:creationId xmlns:a16="http://schemas.microsoft.com/office/drawing/2014/main" id="{02BCAC4E-36D5-40E6-9E4E-00B6DC79B8D3}"/>
                </a:ext>
              </a:extLst>
            </p:cNvPr>
            <p:cNvSpPr/>
            <p:nvPr/>
          </p:nvSpPr>
          <p:spPr bwMode="auto">
            <a:xfrm>
              <a:off x="891200" y="3882697"/>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8" name="椭圆 37">
              <a:extLst>
                <a:ext uri="{FF2B5EF4-FFF2-40B4-BE49-F238E27FC236}">
                  <a16:creationId xmlns:a16="http://schemas.microsoft.com/office/drawing/2014/main" id="{D33C6F3F-EF74-4C94-9211-6C0BCA1F46B2}"/>
                </a:ext>
              </a:extLst>
            </p:cNvPr>
            <p:cNvSpPr/>
            <p:nvPr/>
          </p:nvSpPr>
          <p:spPr bwMode="auto">
            <a:xfrm>
              <a:off x="2719996" y="389003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39" name="椭圆 38">
              <a:extLst>
                <a:ext uri="{FF2B5EF4-FFF2-40B4-BE49-F238E27FC236}">
                  <a16:creationId xmlns:a16="http://schemas.microsoft.com/office/drawing/2014/main" id="{A2F512F4-271B-4677-8ECA-11819E7451B0}"/>
                </a:ext>
              </a:extLst>
            </p:cNvPr>
            <p:cNvSpPr/>
            <p:nvPr/>
          </p:nvSpPr>
          <p:spPr bwMode="auto">
            <a:xfrm>
              <a:off x="1908456" y="5186775"/>
              <a:ext cx="514930" cy="534564"/>
            </a:xfrm>
            <a:prstGeom prst="ellipse">
              <a:avLst/>
            </a:prstGeom>
            <a:noFill/>
            <a:ln w="38100" cap="flat" cmpd="sng" algn="ctr">
              <a:solidFill>
                <a:srgbClr val="9933FF"/>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1" u="none" strike="noStrike" cap="none" normalizeH="0" baseline="0" dirty="0">
                  <a:ln>
                    <a:noFill/>
                  </a:ln>
                  <a:solidFill>
                    <a:schemeClr val="accent5">
                      <a:lumMod val="25000"/>
                    </a:schemeClr>
                  </a:solidFill>
                  <a:effectLst/>
                  <a:latin typeface="Times New Roman" pitchFamily="18" charset="0"/>
                  <a:ea typeface="隶书" pitchFamily="49" charset="-122"/>
                </a:rPr>
                <a:t>a'</a:t>
              </a:r>
              <a:endParaRPr kumimoji="1" lang="zh-CN" altLang="en-US" sz="2400" b="0" i="1"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8" name="文本框 7">
              <a:extLst>
                <a:ext uri="{FF2B5EF4-FFF2-40B4-BE49-F238E27FC236}">
                  <a16:creationId xmlns:a16="http://schemas.microsoft.com/office/drawing/2014/main" id="{D77F6231-6A93-44A5-A3D1-F5D59E26A071}"/>
                </a:ext>
              </a:extLst>
            </p:cNvPr>
            <p:cNvSpPr txBox="1"/>
            <p:nvPr/>
          </p:nvSpPr>
          <p:spPr>
            <a:xfrm>
              <a:off x="2172409" y="5580255"/>
              <a:ext cx="646331" cy="369332"/>
            </a:xfrm>
            <a:prstGeom prst="rect">
              <a:avLst/>
            </a:prstGeom>
            <a:noFill/>
          </p:spPr>
          <p:txBody>
            <a:bodyPr wrap="none" rtlCol="0">
              <a:spAutoFit/>
            </a:bodyPr>
            <a:lstStyle/>
            <a:p>
              <a:r>
                <a:rPr lang="zh-CN" altLang="en-US" dirty="0"/>
                <a:t>前驱</a:t>
              </a:r>
            </a:p>
          </p:txBody>
        </p:sp>
        <p:sp>
          <p:nvSpPr>
            <p:cNvPr id="40" name="椭圆 39">
              <a:extLst>
                <a:ext uri="{FF2B5EF4-FFF2-40B4-BE49-F238E27FC236}">
                  <a16:creationId xmlns:a16="http://schemas.microsoft.com/office/drawing/2014/main" id="{2900EA9E-92BD-4FFD-8BDD-C0C8F3879F81}"/>
                </a:ext>
              </a:extLst>
            </p:cNvPr>
            <p:cNvSpPr/>
            <p:nvPr/>
          </p:nvSpPr>
          <p:spPr bwMode="auto">
            <a:xfrm>
              <a:off x="1274955" y="450224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12" name="直接连接符 11">
              <a:extLst>
                <a:ext uri="{FF2B5EF4-FFF2-40B4-BE49-F238E27FC236}">
                  <a16:creationId xmlns:a16="http://schemas.microsoft.com/office/drawing/2014/main" id="{BD35D26D-2747-4F5C-BFA4-1AA3AA178501}"/>
                </a:ext>
              </a:extLst>
            </p:cNvPr>
            <p:cNvCxnSpPr>
              <a:stCxn id="28" idx="3"/>
              <a:endCxn id="36" idx="7"/>
            </p:cNvCxnSpPr>
            <p:nvPr/>
          </p:nvCxnSpPr>
          <p:spPr bwMode="auto">
            <a:xfrm flipH="1">
              <a:off x="2536519" y="2798289"/>
              <a:ext cx="886910" cy="3939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a:extLst>
                <a:ext uri="{FF2B5EF4-FFF2-40B4-BE49-F238E27FC236}">
                  <a16:creationId xmlns:a16="http://schemas.microsoft.com/office/drawing/2014/main" id="{FF89AD93-9C30-46C4-94B0-DADE58F7FD81}"/>
                </a:ext>
              </a:extLst>
            </p:cNvPr>
            <p:cNvCxnSpPr>
              <a:stCxn id="36" idx="3"/>
              <a:endCxn id="37" idx="7"/>
            </p:cNvCxnSpPr>
            <p:nvPr/>
          </p:nvCxnSpPr>
          <p:spPr bwMode="auto">
            <a:xfrm flipH="1">
              <a:off x="1330720" y="3570277"/>
              <a:ext cx="841689" cy="39070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40">
              <a:extLst>
                <a:ext uri="{FF2B5EF4-FFF2-40B4-BE49-F238E27FC236}">
                  <a16:creationId xmlns:a16="http://schemas.microsoft.com/office/drawing/2014/main" id="{FEFEC338-478D-44CD-B6E9-150FBC65636C}"/>
                </a:ext>
              </a:extLst>
            </p:cNvPr>
            <p:cNvCxnSpPr>
              <a:stCxn id="36" idx="5"/>
              <a:endCxn id="38" idx="0"/>
            </p:cNvCxnSpPr>
            <p:nvPr/>
          </p:nvCxnSpPr>
          <p:spPr bwMode="auto">
            <a:xfrm>
              <a:off x="2536519" y="3570277"/>
              <a:ext cx="440942" cy="31975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a:extLst>
                <a:ext uri="{FF2B5EF4-FFF2-40B4-BE49-F238E27FC236}">
                  <a16:creationId xmlns:a16="http://schemas.microsoft.com/office/drawing/2014/main" id="{BE870BA4-E957-4893-BFC0-398AD670002B}"/>
                </a:ext>
              </a:extLst>
            </p:cNvPr>
            <p:cNvCxnSpPr>
              <a:stCxn id="40" idx="0"/>
            </p:cNvCxnSpPr>
            <p:nvPr/>
          </p:nvCxnSpPr>
          <p:spPr bwMode="auto">
            <a:xfrm flipH="1" flipV="1">
              <a:off x="1345422" y="4338976"/>
              <a:ext cx="186998" cy="16327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a:extLst>
                <a:ext uri="{FF2B5EF4-FFF2-40B4-BE49-F238E27FC236}">
                  <a16:creationId xmlns:a16="http://schemas.microsoft.com/office/drawing/2014/main" id="{04C51E6B-BDA7-4D61-BCDF-8756454565AA}"/>
                </a:ext>
              </a:extLst>
            </p:cNvPr>
            <p:cNvCxnSpPr>
              <a:stCxn id="39" idx="0"/>
              <a:endCxn id="40" idx="5"/>
            </p:cNvCxnSpPr>
            <p:nvPr/>
          </p:nvCxnSpPr>
          <p:spPr bwMode="auto">
            <a:xfrm flipH="1" flipV="1">
              <a:off x="1714475" y="4958527"/>
              <a:ext cx="451446" cy="22824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乘号 48">
              <a:extLst>
                <a:ext uri="{FF2B5EF4-FFF2-40B4-BE49-F238E27FC236}">
                  <a16:creationId xmlns:a16="http://schemas.microsoft.com/office/drawing/2014/main" id="{9E1E9B85-A140-47B7-A642-996609898F77}"/>
                </a:ext>
              </a:extLst>
            </p:cNvPr>
            <p:cNvSpPr/>
            <p:nvPr/>
          </p:nvSpPr>
          <p:spPr bwMode="auto">
            <a:xfrm>
              <a:off x="1801804" y="2764511"/>
              <a:ext cx="1102132" cy="1037945"/>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65" name="椭圆 64">
              <a:extLst>
                <a:ext uri="{FF2B5EF4-FFF2-40B4-BE49-F238E27FC236}">
                  <a16:creationId xmlns:a16="http://schemas.microsoft.com/office/drawing/2014/main" id="{DC55E543-860E-4ED1-8328-0C9AB2A2DB0E}"/>
                </a:ext>
              </a:extLst>
            </p:cNvPr>
            <p:cNvSpPr/>
            <p:nvPr/>
          </p:nvSpPr>
          <p:spPr bwMode="auto">
            <a:xfrm>
              <a:off x="1582610" y="583226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1"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66" name="直接连接符 65">
              <a:extLst>
                <a:ext uri="{FF2B5EF4-FFF2-40B4-BE49-F238E27FC236}">
                  <a16:creationId xmlns:a16="http://schemas.microsoft.com/office/drawing/2014/main" id="{80655F10-361C-4676-9A06-0E2D0BD06C40}"/>
                </a:ext>
              </a:extLst>
            </p:cNvPr>
            <p:cNvCxnSpPr>
              <a:stCxn id="39" idx="3"/>
              <a:endCxn id="65" idx="0"/>
            </p:cNvCxnSpPr>
            <p:nvPr/>
          </p:nvCxnSpPr>
          <p:spPr bwMode="auto">
            <a:xfrm flipH="1">
              <a:off x="1840075" y="5643054"/>
              <a:ext cx="143791" cy="18921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1" name="组合 90">
            <a:extLst>
              <a:ext uri="{FF2B5EF4-FFF2-40B4-BE49-F238E27FC236}">
                <a16:creationId xmlns:a16="http://schemas.microsoft.com/office/drawing/2014/main" id="{F38A2FCF-C3E8-4283-985C-38C68242B29E}"/>
              </a:ext>
            </a:extLst>
          </p:cNvPr>
          <p:cNvGrpSpPr/>
          <p:nvPr/>
        </p:nvGrpSpPr>
        <p:grpSpPr>
          <a:xfrm>
            <a:off x="5819394" y="2310890"/>
            <a:ext cx="2044175" cy="2768552"/>
            <a:chOff x="4891820" y="2310890"/>
            <a:chExt cx="2971749" cy="4024822"/>
          </a:xfrm>
        </p:grpSpPr>
        <p:sp>
          <p:nvSpPr>
            <p:cNvPr id="68" name="椭圆 67">
              <a:extLst>
                <a:ext uri="{FF2B5EF4-FFF2-40B4-BE49-F238E27FC236}">
                  <a16:creationId xmlns:a16="http://schemas.microsoft.com/office/drawing/2014/main" id="{5CA680CE-C8FE-4F0D-A59A-E733D488177B}"/>
                </a:ext>
              </a:extLst>
            </p:cNvPr>
            <p:cNvSpPr/>
            <p:nvPr/>
          </p:nvSpPr>
          <p:spPr bwMode="auto">
            <a:xfrm>
              <a:off x="7348639" y="2310890"/>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69" name="椭圆 68">
              <a:extLst>
                <a:ext uri="{FF2B5EF4-FFF2-40B4-BE49-F238E27FC236}">
                  <a16:creationId xmlns:a16="http://schemas.microsoft.com/office/drawing/2014/main" id="{C60C3AC0-0C09-4F64-A064-8387AF19B388}"/>
                </a:ext>
              </a:extLst>
            </p:cNvPr>
            <p:cNvSpPr/>
            <p:nvPr/>
          </p:nvSpPr>
          <p:spPr bwMode="auto">
            <a:xfrm>
              <a:off x="6097619" y="308287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1" u="none" strike="noStrike" cap="none" normalizeH="0" baseline="0" dirty="0">
                  <a:ln>
                    <a:noFill/>
                  </a:ln>
                  <a:solidFill>
                    <a:schemeClr val="accent5">
                      <a:lumMod val="25000"/>
                    </a:schemeClr>
                  </a:solidFill>
                  <a:effectLst/>
                  <a:latin typeface="Times New Roman" pitchFamily="18" charset="0"/>
                  <a:ea typeface="隶书" pitchFamily="49" charset="-122"/>
                </a:rPr>
                <a:t>a'</a:t>
              </a:r>
              <a:endParaRPr kumimoji="1" lang="zh-CN" altLang="en-US" sz="2400" b="0" i="1"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0" name="椭圆 69">
              <a:extLst>
                <a:ext uri="{FF2B5EF4-FFF2-40B4-BE49-F238E27FC236}">
                  <a16:creationId xmlns:a16="http://schemas.microsoft.com/office/drawing/2014/main" id="{A0CCCA15-D5F9-4712-AB9C-BB57F4F4A758}"/>
                </a:ext>
              </a:extLst>
            </p:cNvPr>
            <p:cNvSpPr/>
            <p:nvPr/>
          </p:nvSpPr>
          <p:spPr bwMode="auto">
            <a:xfrm>
              <a:off x="4891820" y="3851577"/>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1" name="椭圆 70">
              <a:extLst>
                <a:ext uri="{FF2B5EF4-FFF2-40B4-BE49-F238E27FC236}">
                  <a16:creationId xmlns:a16="http://schemas.microsoft.com/office/drawing/2014/main" id="{B63193EB-C25D-4EB0-AD9B-755CA1931104}"/>
                </a:ext>
              </a:extLst>
            </p:cNvPr>
            <p:cNvSpPr/>
            <p:nvPr/>
          </p:nvSpPr>
          <p:spPr bwMode="auto">
            <a:xfrm>
              <a:off x="6720616" y="3858912"/>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sp>
          <p:nvSpPr>
            <p:cNvPr id="74" name="椭圆 73">
              <a:extLst>
                <a:ext uri="{FF2B5EF4-FFF2-40B4-BE49-F238E27FC236}">
                  <a16:creationId xmlns:a16="http://schemas.microsoft.com/office/drawing/2014/main" id="{85D7B2B8-028E-4E62-8192-06879F307632}"/>
                </a:ext>
              </a:extLst>
            </p:cNvPr>
            <p:cNvSpPr/>
            <p:nvPr/>
          </p:nvSpPr>
          <p:spPr bwMode="auto">
            <a:xfrm>
              <a:off x="5275575" y="447112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0"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75" name="直接连接符 74">
              <a:extLst>
                <a:ext uri="{FF2B5EF4-FFF2-40B4-BE49-F238E27FC236}">
                  <a16:creationId xmlns:a16="http://schemas.microsoft.com/office/drawing/2014/main" id="{F7E4ED1E-0626-42AC-9479-E0837AF91B2E}"/>
                </a:ext>
              </a:extLst>
            </p:cNvPr>
            <p:cNvCxnSpPr>
              <a:stCxn id="68" idx="3"/>
              <a:endCxn id="69" idx="7"/>
            </p:cNvCxnSpPr>
            <p:nvPr/>
          </p:nvCxnSpPr>
          <p:spPr bwMode="auto">
            <a:xfrm flipH="1">
              <a:off x="6537139" y="2767169"/>
              <a:ext cx="886910" cy="39399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直接连接符 75">
              <a:extLst>
                <a:ext uri="{FF2B5EF4-FFF2-40B4-BE49-F238E27FC236}">
                  <a16:creationId xmlns:a16="http://schemas.microsoft.com/office/drawing/2014/main" id="{1594A97E-06CE-44D6-A0B5-BC02607FA7B0}"/>
                </a:ext>
              </a:extLst>
            </p:cNvPr>
            <p:cNvCxnSpPr>
              <a:stCxn id="69" idx="3"/>
              <a:endCxn id="70" idx="7"/>
            </p:cNvCxnSpPr>
            <p:nvPr/>
          </p:nvCxnSpPr>
          <p:spPr bwMode="auto">
            <a:xfrm flipH="1">
              <a:off x="5331340" y="3539157"/>
              <a:ext cx="841689" cy="39070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直接连接符 76">
              <a:extLst>
                <a:ext uri="{FF2B5EF4-FFF2-40B4-BE49-F238E27FC236}">
                  <a16:creationId xmlns:a16="http://schemas.microsoft.com/office/drawing/2014/main" id="{FEA019B4-6B3F-40D4-90A1-28CCF3A6F534}"/>
                </a:ext>
              </a:extLst>
            </p:cNvPr>
            <p:cNvCxnSpPr>
              <a:stCxn id="69" idx="5"/>
              <a:endCxn id="71" idx="0"/>
            </p:cNvCxnSpPr>
            <p:nvPr/>
          </p:nvCxnSpPr>
          <p:spPr bwMode="auto">
            <a:xfrm>
              <a:off x="6537139" y="3539157"/>
              <a:ext cx="440942" cy="31975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直接连接符 77">
              <a:extLst>
                <a:ext uri="{FF2B5EF4-FFF2-40B4-BE49-F238E27FC236}">
                  <a16:creationId xmlns:a16="http://schemas.microsoft.com/office/drawing/2014/main" id="{848E83CA-FCBA-4135-A8EF-48E6D5968A16}"/>
                </a:ext>
              </a:extLst>
            </p:cNvPr>
            <p:cNvCxnSpPr>
              <a:stCxn id="74" idx="0"/>
              <a:endCxn id="70" idx="5"/>
            </p:cNvCxnSpPr>
            <p:nvPr/>
          </p:nvCxnSpPr>
          <p:spPr bwMode="auto">
            <a:xfrm flipH="1" flipV="1">
              <a:off x="5331340" y="4307856"/>
              <a:ext cx="201700" cy="163272"/>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乘号 79">
              <a:extLst>
                <a:ext uri="{FF2B5EF4-FFF2-40B4-BE49-F238E27FC236}">
                  <a16:creationId xmlns:a16="http://schemas.microsoft.com/office/drawing/2014/main" id="{4A852058-801F-4525-92DA-9996526CD18E}"/>
                </a:ext>
              </a:extLst>
            </p:cNvPr>
            <p:cNvSpPr/>
            <p:nvPr/>
          </p:nvSpPr>
          <p:spPr bwMode="auto">
            <a:xfrm>
              <a:off x="5519471" y="4769530"/>
              <a:ext cx="1102132" cy="1037945"/>
            </a:xfrm>
            <a:prstGeom prst="mathMultiply">
              <a:avLst>
                <a:gd name="adj1" fmla="val 5096"/>
              </a:avLst>
            </a:prstGeom>
            <a:solidFill>
              <a:schemeClr val="bg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1" name="椭圆 80">
              <a:extLst>
                <a:ext uri="{FF2B5EF4-FFF2-40B4-BE49-F238E27FC236}">
                  <a16:creationId xmlns:a16="http://schemas.microsoft.com/office/drawing/2014/main" id="{DFDC3563-6FF9-466B-B425-65DCDDE3E9C8}"/>
                </a:ext>
              </a:extLst>
            </p:cNvPr>
            <p:cNvSpPr/>
            <p:nvPr/>
          </p:nvSpPr>
          <p:spPr bwMode="auto">
            <a:xfrm>
              <a:off x="5583230" y="5801148"/>
              <a:ext cx="514930"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zh-CN" altLang="en-US" sz="2400" b="0" i="1"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cxnSp>
          <p:nvCxnSpPr>
            <p:cNvPr id="82" name="直接连接符 81">
              <a:extLst>
                <a:ext uri="{FF2B5EF4-FFF2-40B4-BE49-F238E27FC236}">
                  <a16:creationId xmlns:a16="http://schemas.microsoft.com/office/drawing/2014/main" id="{D11AB213-D741-4B2D-B9F0-B0D8E604D4A4}"/>
                </a:ext>
              </a:extLst>
            </p:cNvPr>
            <p:cNvCxnSpPr>
              <a:cxnSpLocks/>
              <a:stCxn id="74" idx="4"/>
              <a:endCxn id="81" idx="0"/>
            </p:cNvCxnSpPr>
            <p:nvPr/>
          </p:nvCxnSpPr>
          <p:spPr bwMode="auto">
            <a:xfrm>
              <a:off x="5533040" y="5005692"/>
              <a:ext cx="307655" cy="79545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9" name="椭圆 88">
              <a:extLst>
                <a:ext uri="{FF2B5EF4-FFF2-40B4-BE49-F238E27FC236}">
                  <a16:creationId xmlns:a16="http://schemas.microsoft.com/office/drawing/2014/main" id="{03EC547E-0D11-492F-B0DA-8D2EC92E1BCC}"/>
                </a:ext>
              </a:extLst>
            </p:cNvPr>
            <p:cNvSpPr/>
            <p:nvPr/>
          </p:nvSpPr>
          <p:spPr bwMode="auto">
            <a:xfrm>
              <a:off x="5854264" y="5081950"/>
              <a:ext cx="514930" cy="534564"/>
            </a:xfrm>
            <a:prstGeom prst="ellipse">
              <a:avLst/>
            </a:prstGeom>
            <a:noFill/>
            <a:ln w="38100" cap="flat" cmpd="sng" algn="ctr">
              <a:solidFill>
                <a:srgbClr val="9933FF"/>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b="0" i="1" u="none" strike="noStrike" cap="none" normalizeH="0" baseline="0" dirty="0">
                  <a:ln>
                    <a:noFill/>
                  </a:ln>
                  <a:solidFill>
                    <a:schemeClr val="accent5">
                      <a:lumMod val="25000"/>
                    </a:schemeClr>
                  </a:solidFill>
                  <a:effectLst/>
                  <a:latin typeface="Times New Roman" pitchFamily="18" charset="0"/>
                  <a:ea typeface="隶书" pitchFamily="49" charset="-122"/>
                </a:rPr>
                <a:t>a'</a:t>
              </a:r>
              <a:endParaRPr kumimoji="1" lang="zh-CN" altLang="en-US" sz="2400" b="0" i="1" u="none" strike="noStrike" cap="none" normalizeH="0" baseline="0" dirty="0">
                <a:ln>
                  <a:noFill/>
                </a:ln>
                <a:solidFill>
                  <a:schemeClr val="accent5">
                    <a:lumMod val="25000"/>
                  </a:schemeClr>
                </a:solidFill>
                <a:effectLst/>
                <a:latin typeface="Times New Roman" pitchFamily="18" charset="0"/>
                <a:ea typeface="隶书" pitchFamily="49" charset="-122"/>
              </a:endParaRPr>
            </a:p>
          </p:txBody>
        </p:sp>
      </p:grpSp>
      <p:sp>
        <p:nvSpPr>
          <p:cNvPr id="92" name="文本框 91">
            <a:extLst>
              <a:ext uri="{FF2B5EF4-FFF2-40B4-BE49-F238E27FC236}">
                <a16:creationId xmlns:a16="http://schemas.microsoft.com/office/drawing/2014/main" id="{4704EFBD-9B4A-4B14-A66F-21498B12BEEA}"/>
              </a:ext>
            </a:extLst>
          </p:cNvPr>
          <p:cNvSpPr txBox="1"/>
          <p:nvPr/>
        </p:nvSpPr>
        <p:spPr>
          <a:xfrm>
            <a:off x="731838" y="5427224"/>
            <a:ext cx="8276625" cy="1200329"/>
          </a:xfrm>
          <a:prstGeom prst="rect">
            <a:avLst/>
          </a:prstGeom>
          <a:noFill/>
        </p:spPr>
        <p:txBody>
          <a:bodyPr wrap="none" rtlCol="0">
            <a:spAutoFit/>
          </a:bodyPr>
          <a:lstStyle/>
          <a:p>
            <a:r>
              <a:rPr lang="zh-CN" altLang="en-US" sz="2400" dirty="0"/>
              <a:t>回顾：假设要删除的节点</a:t>
            </a:r>
            <a:r>
              <a:rPr lang="en-US" altLang="zh-CN" sz="2400" dirty="0">
                <a:solidFill>
                  <a:schemeClr val="accent5">
                    <a:lumMod val="25000"/>
                  </a:schemeClr>
                </a:solidFill>
              </a:rPr>
              <a:t>a</a:t>
            </a:r>
            <a:r>
              <a:rPr lang="zh-CN" altLang="en-US" sz="2400" dirty="0"/>
              <a:t>有左右子树。找到</a:t>
            </a:r>
            <a:r>
              <a:rPr lang="en-US" altLang="zh-CN" sz="2400" dirty="0">
                <a:solidFill>
                  <a:schemeClr val="accent5">
                    <a:lumMod val="25000"/>
                  </a:schemeClr>
                </a:solidFill>
              </a:rPr>
              <a:t>a</a:t>
            </a:r>
            <a:r>
              <a:rPr lang="zh-CN" altLang="en-US" sz="2400" dirty="0"/>
              <a:t>的前驱</a:t>
            </a:r>
            <a:r>
              <a:rPr lang="en-US" altLang="zh-CN" sz="2400" dirty="0">
                <a:solidFill>
                  <a:schemeClr val="accent5">
                    <a:lumMod val="25000"/>
                  </a:schemeClr>
                </a:solidFill>
              </a:rPr>
              <a:t>a’</a:t>
            </a:r>
            <a:r>
              <a:rPr lang="zh-CN" altLang="en-US" sz="2400" dirty="0"/>
              <a:t>。</a:t>
            </a:r>
            <a:endParaRPr lang="en-US" altLang="zh-CN" sz="2400" dirty="0"/>
          </a:p>
          <a:p>
            <a:r>
              <a:rPr lang="zh-CN" altLang="en-US" sz="2400" dirty="0"/>
              <a:t>将</a:t>
            </a:r>
            <a:r>
              <a:rPr lang="en-US" altLang="zh-CN" sz="2400" dirty="0">
                <a:solidFill>
                  <a:schemeClr val="accent5">
                    <a:lumMod val="25000"/>
                  </a:schemeClr>
                </a:solidFill>
              </a:rPr>
              <a:t>a’</a:t>
            </a:r>
            <a:r>
              <a:rPr lang="zh-CN" altLang="en-US" sz="2400" dirty="0"/>
              <a:t>的节点信息</a:t>
            </a:r>
            <a:r>
              <a:rPr lang="en-US" altLang="zh-CN" sz="2400" dirty="0"/>
              <a:t>copy</a:t>
            </a:r>
            <a:r>
              <a:rPr lang="zh-CN" altLang="en-US" sz="2400" dirty="0"/>
              <a:t>到</a:t>
            </a:r>
            <a:r>
              <a:rPr lang="en-US" altLang="zh-CN" sz="2400" dirty="0">
                <a:solidFill>
                  <a:schemeClr val="accent5">
                    <a:lumMod val="25000"/>
                  </a:schemeClr>
                </a:solidFill>
              </a:rPr>
              <a:t>a</a:t>
            </a:r>
            <a:r>
              <a:rPr lang="zh-CN" altLang="en-US" sz="2400" dirty="0"/>
              <a:t>中然后删掉</a:t>
            </a:r>
            <a:r>
              <a:rPr lang="en-US" altLang="zh-CN" sz="2400" dirty="0">
                <a:solidFill>
                  <a:schemeClr val="accent5">
                    <a:lumMod val="25000"/>
                  </a:schemeClr>
                </a:solidFill>
              </a:rPr>
              <a:t>a’</a:t>
            </a:r>
            <a:r>
              <a:rPr lang="zh-CN" altLang="en-US" sz="2400" dirty="0"/>
              <a:t>。 </a:t>
            </a:r>
            <a:r>
              <a:rPr lang="zh-CN" altLang="en-US" sz="2400" dirty="0">
                <a:solidFill>
                  <a:srgbClr val="FF0000"/>
                </a:solidFill>
              </a:rPr>
              <a:t>实际删除节点为</a:t>
            </a:r>
            <a:r>
              <a:rPr lang="en-US" altLang="zh-CN" sz="2400" dirty="0">
                <a:solidFill>
                  <a:srgbClr val="FF0000"/>
                </a:solidFill>
              </a:rPr>
              <a:t>a’</a:t>
            </a:r>
            <a:r>
              <a:rPr lang="zh-CN" altLang="en-US" sz="2400" dirty="0">
                <a:solidFill>
                  <a:srgbClr val="FF0000"/>
                </a:solidFill>
              </a:rPr>
              <a:t>。</a:t>
            </a:r>
            <a:endParaRPr lang="en-US" altLang="zh-CN" sz="2400" dirty="0">
              <a:solidFill>
                <a:srgbClr val="FF0000"/>
              </a:solidFill>
            </a:endParaRPr>
          </a:p>
          <a:p>
            <a:r>
              <a:rPr lang="en-US" altLang="zh-CN" sz="2400" dirty="0">
                <a:solidFill>
                  <a:srgbClr val="FF0000"/>
                </a:solidFill>
              </a:rPr>
              <a:t>    </a:t>
            </a:r>
            <a:r>
              <a:rPr lang="zh-CN" altLang="en-US" sz="2400" dirty="0">
                <a:solidFill>
                  <a:srgbClr val="FF0000"/>
                </a:solidFill>
              </a:rPr>
              <a:t>因此可以按情况</a:t>
            </a:r>
            <a:r>
              <a:rPr lang="en-US" altLang="zh-CN" sz="2400" dirty="0">
                <a:solidFill>
                  <a:srgbClr val="FF0000"/>
                </a:solidFill>
              </a:rPr>
              <a:t>(1)</a:t>
            </a:r>
            <a:r>
              <a:rPr lang="zh-CN" altLang="en-US" sz="2400" dirty="0">
                <a:solidFill>
                  <a:srgbClr val="FF0000"/>
                </a:solidFill>
              </a:rPr>
              <a:t>或情况</a:t>
            </a:r>
            <a:r>
              <a:rPr lang="en-US" altLang="zh-CN" sz="2400" dirty="0">
                <a:solidFill>
                  <a:srgbClr val="FF0000"/>
                </a:solidFill>
              </a:rPr>
              <a:t>(2)</a:t>
            </a:r>
            <a:r>
              <a:rPr lang="zh-CN" altLang="en-US" sz="2400" dirty="0">
                <a:solidFill>
                  <a:srgbClr val="FF0000"/>
                </a:solidFill>
              </a:rPr>
              <a:t>的方式进行处理。</a:t>
            </a:r>
            <a:endParaRPr lang="en-US" altLang="zh-CN" sz="2400" dirty="0">
              <a:solidFill>
                <a:srgbClr val="FF0000"/>
              </a:solidFill>
            </a:endParaRPr>
          </a:p>
        </p:txBody>
      </p:sp>
    </p:spTree>
    <p:extLst>
      <p:ext uri="{BB962C8B-B14F-4D97-AF65-F5344CB8AC3E}">
        <p14:creationId xmlns:p14="http://schemas.microsoft.com/office/powerpoint/2010/main" val="22344861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27A93B-A6C7-401D-A5A5-5B6D7B65D8C3}"/>
              </a:ext>
            </a:extLst>
          </p:cNvPr>
          <p:cNvSpPr>
            <a:spLocks noGrp="1"/>
          </p:cNvSpPr>
          <p:nvPr>
            <p:ph type="title"/>
          </p:nvPr>
        </p:nvSpPr>
        <p:spPr/>
        <p:txBody>
          <a:bodyPr/>
          <a:lstStyle/>
          <a:p>
            <a:r>
              <a:rPr lang="zh-CN" altLang="en-US" dirty="0"/>
              <a:t>删除的类</a:t>
            </a:r>
            <a:r>
              <a:rPr lang="en-US" altLang="zh-CN" dirty="0"/>
              <a:t>c</a:t>
            </a:r>
            <a:r>
              <a:rPr lang="zh-CN" altLang="en-US" dirty="0"/>
              <a:t>语言实现</a:t>
            </a:r>
          </a:p>
        </p:txBody>
      </p:sp>
      <p:sp>
        <p:nvSpPr>
          <p:cNvPr id="3" name="内容占位符 2">
            <a:extLst>
              <a:ext uri="{FF2B5EF4-FFF2-40B4-BE49-F238E27FC236}">
                <a16:creationId xmlns:a16="http://schemas.microsoft.com/office/drawing/2014/main" id="{B811C12C-9361-4B58-98CC-608316FB8D53}"/>
              </a:ext>
            </a:extLst>
          </p:cNvPr>
          <p:cNvSpPr>
            <a:spLocks noGrp="1"/>
          </p:cNvSpPr>
          <p:nvPr>
            <p:ph sz="quarter" idx="13"/>
          </p:nvPr>
        </p:nvSpPr>
        <p:spPr/>
        <p:txBody>
          <a:bodyPr/>
          <a:lstStyle/>
          <a:p>
            <a:pPr marL="0" indent="0">
              <a:buNone/>
            </a:pPr>
            <a:r>
              <a:rPr lang="zh-CN" altLang="en-US" dirty="0"/>
              <a:t>不要求掌握！</a:t>
            </a:r>
          </a:p>
        </p:txBody>
      </p:sp>
      <p:pic>
        <p:nvPicPr>
          <p:cNvPr id="5" name="图片 4">
            <a:extLst>
              <a:ext uri="{FF2B5EF4-FFF2-40B4-BE49-F238E27FC236}">
                <a16:creationId xmlns:a16="http://schemas.microsoft.com/office/drawing/2014/main" id="{BC1ACEC7-952D-4B3E-942E-C6EE2863E476}"/>
              </a:ext>
            </a:extLst>
          </p:cNvPr>
          <p:cNvPicPr>
            <a:picLocks noChangeAspect="1"/>
          </p:cNvPicPr>
          <p:nvPr/>
        </p:nvPicPr>
        <p:blipFill>
          <a:blip r:embed="rId2"/>
          <a:stretch>
            <a:fillRect/>
          </a:stretch>
        </p:blipFill>
        <p:spPr>
          <a:xfrm>
            <a:off x="2624993" y="2338527"/>
            <a:ext cx="3675322" cy="4313481"/>
          </a:xfrm>
          <a:prstGeom prst="rect">
            <a:avLst/>
          </a:prstGeom>
        </p:spPr>
      </p:pic>
    </p:spTree>
    <p:extLst>
      <p:ext uri="{BB962C8B-B14F-4D97-AF65-F5344CB8AC3E}">
        <p14:creationId xmlns:p14="http://schemas.microsoft.com/office/powerpoint/2010/main" val="244502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平衡二叉树的优点</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71</a:t>
            </a:fld>
            <a:endParaRPr kumimoji="1" lang="zh-CN" altLang="en-US" dirty="0"/>
          </a:p>
        </p:txBody>
      </p:sp>
      <p:sp>
        <p:nvSpPr>
          <p:cNvPr id="2" name="内容占位符 1">
            <a:extLst>
              <a:ext uri="{FF2B5EF4-FFF2-40B4-BE49-F238E27FC236}">
                <a16:creationId xmlns:a16="http://schemas.microsoft.com/office/drawing/2014/main" id="{B6A20492-896C-C341-824B-FC3AAA7A00D0}"/>
              </a:ext>
            </a:extLst>
          </p:cNvPr>
          <p:cNvSpPr>
            <a:spLocks noGrp="1"/>
          </p:cNvSpPr>
          <p:nvPr>
            <p:ph sz="quarter" idx="13"/>
          </p:nvPr>
        </p:nvSpPr>
        <p:spPr/>
        <p:txBody>
          <a:bodyPr/>
          <a:lstStyle/>
          <a:p>
            <a:r>
              <a:rPr lang="zh-CN" altLang="en-US" sz="2800" dirty="0"/>
              <a:t>支持多种操作在</a:t>
            </a:r>
            <a:r>
              <a:rPr lang="en-US" altLang="zh-CN" sz="2800" dirty="0">
                <a:solidFill>
                  <a:schemeClr val="accent5">
                    <a:lumMod val="25000"/>
                  </a:schemeClr>
                </a:solidFill>
              </a:rPr>
              <a:t>O(log n)</a:t>
            </a:r>
            <a:r>
              <a:rPr lang="zh-CN" altLang="en-US" sz="2800" dirty="0"/>
              <a:t>时间内完成：</a:t>
            </a:r>
            <a:endParaRPr lang="en-US" altLang="zh-CN" sz="2800" dirty="0"/>
          </a:p>
          <a:p>
            <a:pPr lvl="1"/>
            <a:r>
              <a:rPr lang="en-US" altLang="zh-CN" sz="2800" dirty="0"/>
              <a:t>Insert / delete</a:t>
            </a:r>
          </a:p>
          <a:p>
            <a:pPr lvl="1"/>
            <a:r>
              <a:rPr lang="en-US" altLang="zh-CN" sz="2800" dirty="0"/>
              <a:t>successor</a:t>
            </a:r>
            <a:r>
              <a:rPr lang="zh-CN" altLang="en-US" sz="2800" dirty="0"/>
              <a:t>。找到比某个值</a:t>
            </a:r>
            <a:r>
              <a:rPr lang="en-US" altLang="zh-CN" sz="2800" dirty="0"/>
              <a:t>s</a:t>
            </a:r>
            <a:r>
              <a:rPr lang="zh-CN" altLang="en-US" sz="2800" dirty="0"/>
              <a:t>大最小的</a:t>
            </a:r>
            <a:r>
              <a:rPr lang="en-US" altLang="zh-CN" sz="2800" dirty="0"/>
              <a:t>key</a:t>
            </a:r>
            <a:r>
              <a:rPr lang="zh-CN" altLang="en-US" sz="2800" dirty="0"/>
              <a:t>值。</a:t>
            </a:r>
            <a:endParaRPr lang="en-US" altLang="zh-CN" sz="2800" dirty="0"/>
          </a:p>
          <a:p>
            <a:pPr lvl="1"/>
            <a:r>
              <a:rPr lang="en-US" altLang="zh-CN" sz="2800" dirty="0"/>
              <a:t>min / max</a:t>
            </a:r>
          </a:p>
          <a:p>
            <a:pPr lvl="1"/>
            <a:r>
              <a:rPr lang="zh-CN" altLang="en-US" sz="2800" dirty="0"/>
              <a:t>查找第</a:t>
            </a:r>
            <a:r>
              <a:rPr lang="en-US" altLang="zh-CN" sz="2800" dirty="0">
                <a:solidFill>
                  <a:schemeClr val="accent5">
                    <a:lumMod val="25000"/>
                  </a:schemeClr>
                </a:solidFill>
              </a:rPr>
              <a:t>k</a:t>
            </a:r>
            <a:r>
              <a:rPr lang="zh-CN" altLang="en-US" sz="2800" dirty="0"/>
              <a:t>大</a:t>
            </a:r>
            <a:r>
              <a:rPr lang="zh-CN" altLang="en-US" sz="2800"/>
              <a:t>的元素</a:t>
            </a:r>
            <a:endParaRPr lang="en-US" altLang="zh-CN" sz="2800" dirty="0">
              <a:solidFill>
                <a:schemeClr val="bg1">
                  <a:lumMod val="50000"/>
                </a:schemeClr>
              </a:solidFill>
            </a:endParaRPr>
          </a:p>
          <a:p>
            <a:r>
              <a:rPr lang="zh-CN" altLang="en-US" sz="2800" dirty="0"/>
              <a:t>与二叉堆对比</a:t>
            </a:r>
            <a:endParaRPr lang="en-US" altLang="zh-CN" sz="2800" dirty="0"/>
          </a:p>
          <a:p>
            <a:pPr lvl="1"/>
            <a:r>
              <a:rPr lang="zh-CN" altLang="en-US" sz="2800" dirty="0"/>
              <a:t>二叉堆更简单、常数更小、但功能更少</a:t>
            </a:r>
            <a:endParaRPr lang="en-US" altLang="zh-CN" sz="2800" dirty="0"/>
          </a:p>
          <a:p>
            <a:pPr lvl="1"/>
            <a:r>
              <a:rPr lang="en-US" altLang="zh-CN" sz="2800" dirty="0"/>
              <a:t>Insert / delete / min  (or insert / delete / max)</a:t>
            </a:r>
          </a:p>
          <a:p>
            <a:pPr lvl="1"/>
            <a:r>
              <a:rPr lang="zh-CN" altLang="en-US" sz="2800" dirty="0"/>
              <a:t>都可用来排序。</a:t>
            </a:r>
            <a:r>
              <a:rPr lang="en-US" altLang="zh-CN" sz="2800" dirty="0">
                <a:solidFill>
                  <a:schemeClr val="accent5">
                    <a:lumMod val="25000"/>
                  </a:schemeClr>
                </a:solidFill>
              </a:rPr>
              <a:t>O(n log n)</a:t>
            </a:r>
          </a:p>
          <a:p>
            <a:pPr marL="0" indent="0">
              <a:buNone/>
            </a:pPr>
            <a:endParaRPr lang="zh-CN" altLang="en-US" dirty="0"/>
          </a:p>
        </p:txBody>
      </p:sp>
    </p:spTree>
    <p:extLst>
      <p:ext uri="{BB962C8B-B14F-4D97-AF65-F5344CB8AC3E}">
        <p14:creationId xmlns:p14="http://schemas.microsoft.com/office/powerpoint/2010/main" val="8786905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654F932C-E90C-0D41-B0C5-F2383B9FCC63}"/>
              </a:ext>
            </a:extLst>
          </p:cNvPr>
          <p:cNvSpPr>
            <a:spLocks noGrp="1"/>
          </p:cNvSpPr>
          <p:nvPr>
            <p:ph type="title"/>
          </p:nvPr>
        </p:nvSpPr>
        <p:spPr/>
        <p:txBody>
          <a:bodyPr/>
          <a:lstStyle/>
          <a:p>
            <a:r>
              <a:rPr lang="en-US" altLang="zh-CN" dirty="0"/>
              <a:t>AVL</a:t>
            </a:r>
            <a:r>
              <a:rPr lang="zh-CN" altLang="en-US" dirty="0"/>
              <a:t>树应用</a:t>
            </a:r>
          </a:p>
        </p:txBody>
      </p:sp>
      <p:sp>
        <p:nvSpPr>
          <p:cNvPr id="3" name="灯片编号占位符 2">
            <a:extLst>
              <a:ext uri="{FF2B5EF4-FFF2-40B4-BE49-F238E27FC236}">
                <a16:creationId xmlns:a16="http://schemas.microsoft.com/office/drawing/2014/main" id="{7C82493C-CCFD-6645-BB23-D7C833BD2CA1}"/>
              </a:ext>
            </a:extLst>
          </p:cNvPr>
          <p:cNvSpPr>
            <a:spLocks noGrp="1"/>
          </p:cNvSpPr>
          <p:nvPr>
            <p:ph type="sldNum" sz="quarter" idx="10"/>
          </p:nvPr>
        </p:nvSpPr>
        <p:spPr/>
        <p:txBody>
          <a:bodyPr/>
          <a:lstStyle/>
          <a:p>
            <a:fld id="{D8DAEA3C-6CBF-084D-A42C-73170CDC7BA7}" type="slidenum">
              <a:rPr kumimoji="1" lang="zh-CN" altLang="en-US" smtClean="0"/>
              <a:t>72</a:t>
            </a:fld>
            <a:endParaRPr kumimoji="1" lang="zh-CN" altLang="en-US" dirty="0"/>
          </a:p>
        </p:txBody>
      </p:sp>
    </p:spTree>
    <p:extLst>
      <p:ext uri="{BB962C8B-B14F-4D97-AF65-F5344CB8AC3E}">
        <p14:creationId xmlns:p14="http://schemas.microsoft.com/office/powerpoint/2010/main" val="10102043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1</a:t>
            </a:r>
            <a:r>
              <a:rPr lang="zh-CN" altLang="en-US" dirty="0"/>
              <a:t>：快速最长递增子序列</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73</a:t>
            </a:fld>
            <a:endParaRPr kumimoji="1" lang="zh-CN" altLang="en-US" dirty="0"/>
          </a:p>
        </p:txBody>
      </p:sp>
      <mc:AlternateContent xmlns:mc="http://schemas.openxmlformats.org/markup-compatibility/2006" xmlns:a14="http://schemas.microsoft.com/office/drawing/2010/main">
        <mc:Choice Requires="a14">
          <p:sp>
            <p:nvSpPr>
              <p:cNvPr id="2" name="内容占位符 1">
                <a:extLst>
                  <a:ext uri="{FF2B5EF4-FFF2-40B4-BE49-F238E27FC236}">
                    <a16:creationId xmlns:a16="http://schemas.microsoft.com/office/drawing/2014/main" id="{3823158C-D202-4D4B-87BA-249C1C7FAB67}"/>
                  </a:ext>
                </a:extLst>
              </p:cNvPr>
              <p:cNvSpPr>
                <a:spLocks noGrp="1"/>
              </p:cNvSpPr>
              <p:nvPr>
                <p:ph sz="quarter" idx="13"/>
              </p:nvPr>
            </p:nvSpPr>
            <p:spPr>
              <a:xfrm>
                <a:off x="192940" y="593001"/>
                <a:ext cx="8755117" cy="5918526"/>
              </a:xfrm>
            </p:spPr>
            <p:txBody>
              <a:bodyPr/>
              <a:lstStyle/>
              <a:p>
                <a:pPr marL="0" indent="0">
                  <a:buNone/>
                </a:pPr>
                <a:r>
                  <a:rPr lang="zh-CN" altLang="en-US" sz="2800" dirty="0"/>
                  <a:t>给过</a:t>
                </a:r>
                <a:r>
                  <a:rPr lang="en-US" altLang="zh-CN" sz="2800" dirty="0">
                    <a:solidFill>
                      <a:schemeClr val="accent5">
                        <a:lumMod val="25000"/>
                      </a:schemeClr>
                    </a:solidFill>
                  </a:rPr>
                  <a:t>O(n</a:t>
                </a:r>
                <a:r>
                  <a:rPr lang="en-US" altLang="zh-CN" sz="2800" baseline="30000" dirty="0">
                    <a:solidFill>
                      <a:schemeClr val="accent5">
                        <a:lumMod val="25000"/>
                      </a:schemeClr>
                    </a:solidFill>
                  </a:rPr>
                  <a:t>2</a:t>
                </a:r>
                <a:r>
                  <a:rPr lang="en-US" altLang="zh-CN" sz="2800" dirty="0">
                    <a:solidFill>
                      <a:schemeClr val="accent5">
                        <a:lumMod val="25000"/>
                      </a:schemeClr>
                    </a:solidFill>
                  </a:rPr>
                  <a:t>)</a:t>
                </a:r>
                <a:r>
                  <a:rPr lang="zh-CN" altLang="en-US" sz="2800" dirty="0"/>
                  <a:t>算法。用</a:t>
                </a:r>
                <a:r>
                  <a:rPr lang="en-US" altLang="zh-CN" sz="2800" dirty="0"/>
                  <a:t>AVL</a:t>
                </a:r>
                <a:r>
                  <a:rPr lang="zh-CN" altLang="en-US" sz="2800" dirty="0"/>
                  <a:t>树可优化到</a:t>
                </a:r>
                <a:r>
                  <a:rPr lang="en-US" altLang="zh-CN" sz="2800" dirty="0">
                    <a:solidFill>
                      <a:schemeClr val="accent5">
                        <a:lumMod val="25000"/>
                      </a:schemeClr>
                    </a:solidFill>
                  </a:rPr>
                  <a:t>O(</a:t>
                </a:r>
                <a:r>
                  <a:rPr lang="en-US" altLang="zh-CN" sz="2800" dirty="0" err="1">
                    <a:solidFill>
                      <a:schemeClr val="accent5">
                        <a:lumMod val="25000"/>
                      </a:schemeClr>
                    </a:solidFill>
                  </a:rPr>
                  <a:t>nlogn</a:t>
                </a:r>
                <a:r>
                  <a:rPr lang="en-US" altLang="zh-CN" sz="2800" dirty="0">
                    <a:solidFill>
                      <a:schemeClr val="accent5">
                        <a:lumMod val="25000"/>
                      </a:schemeClr>
                    </a:solidFill>
                  </a:rPr>
                  <a:t>)</a:t>
                </a:r>
                <a:r>
                  <a:rPr lang="zh-CN" altLang="en-US" sz="2800" dirty="0"/>
                  <a:t>。</a:t>
                </a:r>
                <a:endParaRPr lang="en-US" altLang="zh-CN" sz="2800" dirty="0"/>
              </a:p>
              <a:p>
                <a:pPr marL="0" indent="0">
                  <a:buNone/>
                </a:pPr>
                <a:r>
                  <a:rPr lang="zh-CN" altLang="en-US" sz="2800" dirty="0"/>
                  <a:t>问题描述：输入序列</a:t>
                </a:r>
                <a:r>
                  <a:rPr lang="en-US" altLang="zh-CN" sz="2800" dirty="0"/>
                  <a:t>(</a:t>
                </a:r>
                <a:r>
                  <a:rPr lang="en-US" altLang="zh-CN" sz="2800" dirty="0">
                    <a:solidFill>
                      <a:schemeClr val="accent5">
                        <a:lumMod val="25000"/>
                      </a:schemeClr>
                    </a:solidFill>
                  </a:rPr>
                  <a:t>x</a:t>
                </a:r>
                <a:r>
                  <a:rPr lang="en-US" altLang="zh-CN" sz="2800" baseline="-25000" dirty="0">
                    <a:solidFill>
                      <a:schemeClr val="accent5">
                        <a:lumMod val="25000"/>
                      </a:schemeClr>
                    </a:solidFill>
                  </a:rPr>
                  <a:t>1</a:t>
                </a:r>
                <a:r>
                  <a:rPr lang="en-US" altLang="zh-CN" sz="2800" dirty="0">
                    <a:solidFill>
                      <a:schemeClr val="accent5">
                        <a:lumMod val="25000"/>
                      </a:schemeClr>
                    </a:solidFill>
                  </a:rPr>
                  <a:t>,…,</a:t>
                </a:r>
                <a:r>
                  <a:rPr lang="en-US" altLang="zh-CN" sz="2800" dirty="0" err="1">
                    <a:solidFill>
                      <a:schemeClr val="accent5">
                        <a:lumMod val="25000"/>
                      </a:schemeClr>
                    </a:solidFill>
                  </a:rPr>
                  <a:t>x</a:t>
                </a:r>
                <a:r>
                  <a:rPr lang="en-US" altLang="zh-CN" sz="2800" baseline="-25000" dirty="0" err="1">
                    <a:solidFill>
                      <a:schemeClr val="accent5">
                        <a:lumMod val="25000"/>
                      </a:schemeClr>
                    </a:solidFill>
                  </a:rPr>
                  <a:t>n</a:t>
                </a:r>
                <a:r>
                  <a:rPr lang="en-US" altLang="zh-CN" sz="2800" dirty="0"/>
                  <a:t>)</a:t>
                </a:r>
                <a:r>
                  <a:rPr lang="zh-CN" altLang="en-US" sz="2800" dirty="0"/>
                  <a:t>。</a:t>
                </a:r>
                <a:endParaRPr lang="en-US" altLang="zh-CN" sz="2800" dirty="0"/>
              </a:p>
              <a:p>
                <a:pPr lvl="1" fontAlgn="auto">
                  <a:spcAft>
                    <a:spcPts val="0"/>
                  </a:spcAft>
                </a:pPr>
                <a:r>
                  <a:rPr lang="zh-CN" altLang="en-US" dirty="0"/>
                  <a:t>要找最大的</a:t>
                </a:r>
                <a:r>
                  <a:rPr lang="en-US" altLang="zh-CN" dirty="0">
                    <a:solidFill>
                      <a:srgbClr val="C00000"/>
                    </a:solidFill>
                  </a:rPr>
                  <a:t>k</a:t>
                </a:r>
                <a:r>
                  <a:rPr lang="zh-CN" altLang="en-US" dirty="0"/>
                  <a:t>以及</a:t>
                </a:r>
                <a:r>
                  <a:rPr lang="en-US" altLang="zh-CN" dirty="0">
                    <a:solidFill>
                      <a:srgbClr val="C00000"/>
                    </a:solidFill>
                  </a:rPr>
                  <a:t>i1&lt;i2&lt;…&lt;</a:t>
                </a:r>
                <a:r>
                  <a:rPr lang="en-US" altLang="zh-CN" dirty="0" err="1">
                    <a:solidFill>
                      <a:srgbClr val="C00000"/>
                    </a:solidFill>
                  </a:rPr>
                  <a:t>ik</a:t>
                </a:r>
                <a:r>
                  <a:rPr lang="zh-CN" altLang="en-US" dirty="0"/>
                  <a:t>满足</a:t>
                </a:r>
                <a:r>
                  <a:rPr lang="en-US" altLang="zh-CN" dirty="0">
                    <a:solidFill>
                      <a:srgbClr val="C00000"/>
                    </a:solidFill>
                  </a:rPr>
                  <a:t>x</a:t>
                </a:r>
                <a:r>
                  <a:rPr lang="en-US" altLang="zh-CN" baseline="-25000" dirty="0">
                    <a:solidFill>
                      <a:srgbClr val="C00000"/>
                    </a:solidFill>
                  </a:rPr>
                  <a:t>i1</a:t>
                </a:r>
                <a:r>
                  <a:rPr lang="en-US" altLang="zh-CN" dirty="0">
                    <a:solidFill>
                      <a:srgbClr val="C00000"/>
                    </a:solidFill>
                  </a:rPr>
                  <a:t>&lt;x</a:t>
                </a:r>
                <a:r>
                  <a:rPr lang="en-US" altLang="zh-CN" baseline="-25000" dirty="0">
                    <a:solidFill>
                      <a:srgbClr val="C00000"/>
                    </a:solidFill>
                  </a:rPr>
                  <a:t>i2</a:t>
                </a:r>
                <a:r>
                  <a:rPr lang="en-US" altLang="zh-CN" dirty="0">
                    <a:solidFill>
                      <a:srgbClr val="C00000"/>
                    </a:solidFill>
                  </a:rPr>
                  <a:t>&lt;…&lt;</a:t>
                </a:r>
                <a:r>
                  <a:rPr lang="en-US" altLang="zh-CN" dirty="0" err="1">
                    <a:solidFill>
                      <a:srgbClr val="C00000"/>
                    </a:solidFill>
                  </a:rPr>
                  <a:t>x</a:t>
                </a:r>
                <a:r>
                  <a:rPr lang="en-US" altLang="zh-CN" baseline="-25000" dirty="0" err="1">
                    <a:solidFill>
                      <a:srgbClr val="C00000"/>
                    </a:solidFill>
                  </a:rPr>
                  <a:t>ik</a:t>
                </a:r>
                <a:r>
                  <a:rPr lang="zh-CN" altLang="en-US" dirty="0"/>
                  <a:t>。</a:t>
                </a:r>
                <a:endParaRPr lang="en-US" altLang="zh-CN" dirty="0"/>
              </a:p>
              <a:p>
                <a:pPr lvl="1" fontAlgn="auto">
                  <a:spcAft>
                    <a:spcPts val="0"/>
                  </a:spcAft>
                </a:pPr>
                <a:r>
                  <a:rPr lang="zh-CN" altLang="en-US" dirty="0"/>
                  <a:t>即，要找到序列的最长的递增子序列。</a:t>
                </a:r>
                <a:endParaRPr lang="en-US" altLang="zh-CN" dirty="0"/>
              </a:p>
              <a:p>
                <a:pPr marL="0" indent="0">
                  <a:buNone/>
                </a:pPr>
                <a:r>
                  <a:rPr lang="zh-CN" altLang="en-US" sz="2800" dirty="0"/>
                  <a:t>动态规划解法</a:t>
                </a:r>
                <a:endParaRPr lang="en-US" altLang="zh-CN" sz="2800" dirty="0"/>
              </a:p>
              <a:p>
                <a:pPr lvl="1" fontAlgn="auto">
                  <a:spcAft>
                    <a:spcPts val="0"/>
                  </a:spcAft>
                </a:pPr>
                <a:r>
                  <a:rPr lang="zh-CN" altLang="en-US" dirty="0"/>
                  <a:t>状态描述：</a:t>
                </a:r>
                <a:endParaRPr lang="en-US" altLang="zh-CN" dirty="0"/>
              </a:p>
              <a:p>
                <a:pPr lvl="2" fontAlgn="auto">
                  <a:spcAft>
                    <a:spcPts val="0"/>
                  </a:spcAft>
                </a:pPr>
                <a:r>
                  <a:rPr lang="en-US" altLang="zh-CN" sz="2400" dirty="0">
                    <a:solidFill>
                      <a:schemeClr val="accent5">
                        <a:lumMod val="25000"/>
                      </a:schemeClr>
                    </a:solidFill>
                  </a:rPr>
                  <a:t>F</a:t>
                </a:r>
                <a:r>
                  <a:rPr lang="en-US" altLang="zh-CN" sz="2400" baseline="-25000" dirty="0">
                    <a:solidFill>
                      <a:schemeClr val="accent5">
                        <a:lumMod val="25000"/>
                      </a:schemeClr>
                    </a:solidFill>
                  </a:rPr>
                  <a:t>j</a:t>
                </a:r>
                <a:r>
                  <a:rPr lang="zh-CN" altLang="en-US" sz="2400" dirty="0"/>
                  <a:t>表示</a:t>
                </a:r>
                <a:r>
                  <a:rPr lang="zh-CN" altLang="en-US" sz="2400" baseline="-25000" dirty="0">
                    <a:solidFill>
                      <a:schemeClr val="accent5">
                        <a:lumMod val="25000"/>
                      </a:schemeClr>
                    </a:solidFill>
                  </a:rPr>
                  <a:t> </a:t>
                </a:r>
                <a:r>
                  <a:rPr lang="en-US" altLang="zh-CN" sz="2400" dirty="0">
                    <a:solidFill>
                      <a:schemeClr val="accent5">
                        <a:lumMod val="25000"/>
                      </a:schemeClr>
                    </a:solidFill>
                  </a:rPr>
                  <a:t>(x</a:t>
                </a:r>
                <a:r>
                  <a:rPr lang="en-US" altLang="zh-CN" sz="2400" baseline="-25000" dirty="0">
                    <a:solidFill>
                      <a:schemeClr val="accent5">
                        <a:lumMod val="25000"/>
                      </a:schemeClr>
                    </a:solidFill>
                  </a:rPr>
                  <a:t>1</a:t>
                </a:r>
                <a:r>
                  <a:rPr lang="en-US" altLang="zh-CN" sz="2400" dirty="0">
                    <a:solidFill>
                      <a:schemeClr val="accent5">
                        <a:lumMod val="25000"/>
                      </a:schemeClr>
                    </a:solidFill>
                  </a:rPr>
                  <a:t>,…,</a:t>
                </a:r>
                <a:r>
                  <a:rPr lang="en-US" altLang="zh-CN" sz="2400" dirty="0" err="1">
                    <a:solidFill>
                      <a:schemeClr val="accent5">
                        <a:lumMod val="25000"/>
                      </a:schemeClr>
                    </a:solidFill>
                  </a:rPr>
                  <a:t>x</a:t>
                </a:r>
                <a:r>
                  <a:rPr lang="en-US" altLang="zh-CN" sz="2400" baseline="-25000" dirty="0" err="1">
                    <a:solidFill>
                      <a:schemeClr val="accent5">
                        <a:lumMod val="25000"/>
                      </a:schemeClr>
                    </a:solidFill>
                  </a:rPr>
                  <a:t>j</a:t>
                </a:r>
                <a:r>
                  <a:rPr lang="en-US" altLang="zh-CN" sz="2400" dirty="0">
                    <a:solidFill>
                      <a:schemeClr val="accent5">
                        <a:lumMod val="25000"/>
                      </a:schemeClr>
                    </a:solidFill>
                  </a:rPr>
                  <a:t>)</a:t>
                </a:r>
                <a:r>
                  <a:rPr lang="zh-CN" altLang="en-US" sz="2400" dirty="0"/>
                  <a:t>的</a:t>
                </a:r>
                <a:r>
                  <a:rPr lang="zh-CN" altLang="en-US" sz="2400" dirty="0">
                    <a:solidFill>
                      <a:srgbClr val="9933FF"/>
                    </a:solidFill>
                  </a:rPr>
                  <a:t>以</a:t>
                </a:r>
                <a:r>
                  <a:rPr lang="en-US" altLang="zh-CN" sz="2400" dirty="0" err="1">
                    <a:solidFill>
                      <a:srgbClr val="9933FF"/>
                    </a:solidFill>
                  </a:rPr>
                  <a:t>x</a:t>
                </a:r>
                <a:r>
                  <a:rPr lang="en-US" altLang="zh-CN" sz="2400" baseline="-25000" dirty="0" err="1">
                    <a:solidFill>
                      <a:srgbClr val="9933FF"/>
                    </a:solidFill>
                  </a:rPr>
                  <a:t>j</a:t>
                </a:r>
                <a:r>
                  <a:rPr lang="zh-CN" altLang="en-US" sz="2400" dirty="0">
                    <a:solidFill>
                      <a:srgbClr val="9933FF"/>
                    </a:solidFill>
                  </a:rPr>
                  <a:t>结束</a:t>
                </a:r>
                <a:r>
                  <a:rPr lang="zh-CN" altLang="en-US" sz="2400" dirty="0"/>
                  <a:t>的最长递增子序列的长度。</a:t>
                </a:r>
                <a:endParaRPr lang="en-US" altLang="zh-CN" sz="2400" dirty="0"/>
              </a:p>
              <a:p>
                <a:pPr lvl="1" fontAlgn="auto">
                  <a:spcAft>
                    <a:spcPts val="0"/>
                  </a:spcAft>
                </a:pPr>
                <a:r>
                  <a:rPr lang="zh-CN" altLang="en-US" dirty="0"/>
                  <a:t>状态转移方程：</a:t>
                </a:r>
                <a:endParaRPr lang="en-US" altLang="zh-CN" dirty="0"/>
              </a:p>
              <a:p>
                <a:pPr lvl="2" fontAlgn="auto">
                  <a:spcAft>
                    <a:spcPts val="0"/>
                  </a:spcAft>
                </a:pPr>
                <a14:m>
                  <m:oMath xmlns:m="http://schemas.openxmlformats.org/officeDocument/2006/math">
                    <m:r>
                      <a:rPr lang="en-US" altLang="zh-CN" sz="2400" dirty="0">
                        <a:solidFill>
                          <a:srgbClr val="00B050"/>
                        </a:solidFill>
                        <a:latin typeface="Cambria Math" panose="02040503050406030204" pitchFamily="18" charset="0"/>
                      </a:rPr>
                      <m:t>  </m:t>
                    </m:r>
                    <m:sSub>
                      <m:sSubPr>
                        <m:ctrlPr>
                          <a:rPr lang="en-US" altLang="zh-CN" sz="2400" i="1" dirty="0" smtClean="0">
                            <a:solidFill>
                              <a:srgbClr val="C00000"/>
                            </a:solidFill>
                            <a:latin typeface="Cambria Math" panose="02040503050406030204" pitchFamily="18" charset="0"/>
                          </a:rPr>
                        </m:ctrlPr>
                      </m:sSubPr>
                      <m:e>
                        <m:r>
                          <a:rPr lang="en-US" altLang="zh-CN" sz="2400" i="1" dirty="0">
                            <a:solidFill>
                              <a:srgbClr val="C00000"/>
                            </a:solidFill>
                            <a:latin typeface="Cambria Math" panose="02040503050406030204" pitchFamily="18" charset="0"/>
                          </a:rPr>
                          <m:t>𝐹</m:t>
                        </m:r>
                      </m:e>
                      <m:sub>
                        <m:r>
                          <a:rPr lang="en-US" altLang="zh-CN" sz="2400" i="1" dirty="0">
                            <a:solidFill>
                              <a:srgbClr val="C00000"/>
                            </a:solidFill>
                            <a:latin typeface="Cambria Math" panose="02040503050406030204" pitchFamily="18" charset="0"/>
                          </a:rPr>
                          <m:t>𝑗</m:t>
                        </m:r>
                      </m:sub>
                    </m:sSub>
                    <m:r>
                      <a:rPr lang="en-US" altLang="zh-CN" sz="2400" i="1" dirty="0">
                        <a:solidFill>
                          <a:srgbClr val="C00000"/>
                        </a:solidFill>
                        <a:latin typeface="Cambria Math" panose="02040503050406030204" pitchFamily="18" charset="0"/>
                      </a:rPr>
                      <m:t> = </m:t>
                    </m:r>
                    <m:r>
                      <m:rPr>
                        <m:sty m:val="p"/>
                      </m:rPr>
                      <a:rPr lang="en-US" altLang="zh-CN" sz="2400" i="1" dirty="0">
                        <a:solidFill>
                          <a:srgbClr val="C00000"/>
                        </a:solidFill>
                        <a:latin typeface="Cambria Math" panose="02040503050406030204" pitchFamily="18" charset="0"/>
                      </a:rPr>
                      <m:t>max</m:t>
                    </m:r>
                    <m:r>
                      <a:rPr lang="en-US" altLang="zh-CN" sz="2400" i="1" dirty="0">
                        <a:solidFill>
                          <a:srgbClr val="C00000"/>
                        </a:solidFill>
                        <a:latin typeface="Cambria Math" panose="02040503050406030204" pitchFamily="18" charset="0"/>
                      </a:rPr>
                      <m:t>⁡{ 1,</m:t>
                    </m:r>
                    <m:sSub>
                      <m:sSubPr>
                        <m:ctrlPr>
                          <a:rPr lang="en-US" altLang="zh-CN" sz="2400" i="1" dirty="0">
                            <a:solidFill>
                              <a:srgbClr val="C00000"/>
                            </a:solidFill>
                            <a:latin typeface="Cambria Math" panose="02040503050406030204" pitchFamily="18" charset="0"/>
                          </a:rPr>
                        </m:ctrlPr>
                      </m:sSubPr>
                      <m:e>
                        <m:r>
                          <m:rPr>
                            <m:sty m:val="p"/>
                          </m:rPr>
                          <a:rPr lang="en-US" altLang="zh-CN" sz="2400" i="1" dirty="0">
                            <a:solidFill>
                              <a:srgbClr val="C00000"/>
                            </a:solidFill>
                            <a:latin typeface="Cambria Math" panose="02040503050406030204" pitchFamily="18" charset="0"/>
                          </a:rPr>
                          <m:t>max</m:t>
                        </m:r>
                      </m:e>
                      <m:sub>
                        <m:r>
                          <a:rPr lang="en-US" altLang="zh-CN" sz="2400" i="1" dirty="0">
                            <a:solidFill>
                              <a:srgbClr val="C00000"/>
                            </a:solidFill>
                            <a:latin typeface="Cambria Math" panose="02040503050406030204" pitchFamily="18" charset="0"/>
                          </a:rPr>
                          <m:t>𝑖</m:t>
                        </m:r>
                        <m:r>
                          <a:rPr lang="en-US" altLang="zh-CN" sz="2400" i="1" dirty="0">
                            <a:solidFill>
                              <a:srgbClr val="C00000"/>
                            </a:solidFill>
                            <a:latin typeface="Cambria Math" panose="02040503050406030204" pitchFamily="18" charset="0"/>
                          </a:rPr>
                          <m:t>&lt;</m:t>
                        </m:r>
                        <m:r>
                          <a:rPr lang="en-US" altLang="zh-CN" sz="2400" i="1" dirty="0" err="1">
                            <a:solidFill>
                              <a:srgbClr val="C00000"/>
                            </a:solidFill>
                            <a:latin typeface="Cambria Math" panose="02040503050406030204" pitchFamily="18" charset="0"/>
                          </a:rPr>
                          <m:t>𝑗</m:t>
                        </m:r>
                        <m:r>
                          <a:rPr lang="en-US" altLang="zh-CN" sz="2400" i="1" dirty="0" err="1">
                            <a:solidFill>
                              <a:srgbClr val="C00000"/>
                            </a:solidFill>
                            <a:latin typeface="Cambria Math" panose="02040503050406030204" pitchFamily="18" charset="0"/>
                          </a:rPr>
                          <m:t>,</m:t>
                        </m:r>
                        <m:sSub>
                          <m:sSubPr>
                            <m:ctrlPr>
                              <a:rPr lang="en-US" altLang="zh-CN" sz="2400" i="1" dirty="0">
                                <a:solidFill>
                                  <a:srgbClr val="C00000"/>
                                </a:solidFill>
                                <a:latin typeface="Cambria Math" panose="02040503050406030204" pitchFamily="18" charset="0"/>
                              </a:rPr>
                            </m:ctrlPr>
                          </m:sSubPr>
                          <m:e>
                            <m:r>
                              <a:rPr lang="en-US" altLang="zh-CN" sz="2400" i="1" dirty="0">
                                <a:solidFill>
                                  <a:srgbClr val="C00000"/>
                                </a:solidFill>
                                <a:latin typeface="Cambria Math" panose="02040503050406030204" pitchFamily="18" charset="0"/>
                              </a:rPr>
                              <m:t>𝑥</m:t>
                            </m:r>
                          </m:e>
                          <m:sub>
                            <m:r>
                              <a:rPr lang="en-US" altLang="zh-CN" sz="2400" i="1" dirty="0">
                                <a:solidFill>
                                  <a:srgbClr val="C00000"/>
                                </a:solidFill>
                                <a:latin typeface="Cambria Math" panose="02040503050406030204" pitchFamily="18" charset="0"/>
                              </a:rPr>
                              <m:t>𝑖</m:t>
                            </m:r>
                          </m:sub>
                        </m:sSub>
                        <m:r>
                          <a:rPr lang="en-US" altLang="zh-CN" sz="2400" i="1" dirty="0">
                            <a:solidFill>
                              <a:srgbClr val="C00000"/>
                            </a:solidFill>
                            <a:latin typeface="Cambria Math" panose="02040503050406030204" pitchFamily="18" charset="0"/>
                          </a:rPr>
                          <m:t>&lt;</m:t>
                        </m:r>
                        <m:sSub>
                          <m:sSubPr>
                            <m:ctrlPr>
                              <a:rPr lang="en-US" altLang="zh-CN" sz="2400" i="1" dirty="0">
                                <a:solidFill>
                                  <a:srgbClr val="C00000"/>
                                </a:solidFill>
                                <a:latin typeface="Cambria Math" panose="02040503050406030204" pitchFamily="18" charset="0"/>
                              </a:rPr>
                            </m:ctrlPr>
                          </m:sSubPr>
                          <m:e>
                            <m:r>
                              <a:rPr lang="en-US" altLang="zh-CN" sz="2400" i="1" dirty="0">
                                <a:solidFill>
                                  <a:srgbClr val="C00000"/>
                                </a:solidFill>
                                <a:latin typeface="Cambria Math" panose="02040503050406030204" pitchFamily="18" charset="0"/>
                              </a:rPr>
                              <m:t>𝑥</m:t>
                            </m:r>
                          </m:e>
                          <m:sub>
                            <m:r>
                              <a:rPr lang="en-US" altLang="zh-CN" sz="2400" i="1" dirty="0">
                                <a:solidFill>
                                  <a:srgbClr val="C00000"/>
                                </a:solidFill>
                                <a:latin typeface="Cambria Math" panose="02040503050406030204" pitchFamily="18" charset="0"/>
                              </a:rPr>
                              <m:t>𝑗</m:t>
                            </m:r>
                          </m:sub>
                        </m:sSub>
                      </m:sub>
                    </m:sSub>
                    <m:sSub>
                      <m:sSubPr>
                        <m:ctrlPr>
                          <a:rPr lang="en-US" altLang="zh-CN" sz="2400" i="1" dirty="0">
                            <a:solidFill>
                              <a:srgbClr val="C00000"/>
                            </a:solidFill>
                            <a:latin typeface="Cambria Math" panose="02040503050406030204" pitchFamily="18" charset="0"/>
                          </a:rPr>
                        </m:ctrlPr>
                      </m:sSubPr>
                      <m:e>
                        <m:r>
                          <a:rPr lang="en-US" altLang="zh-CN" sz="2400" i="1" dirty="0">
                            <a:solidFill>
                              <a:srgbClr val="C00000"/>
                            </a:solidFill>
                            <a:latin typeface="Cambria Math" panose="02040503050406030204" pitchFamily="18" charset="0"/>
                          </a:rPr>
                          <m:t>𝐹</m:t>
                        </m:r>
                      </m:e>
                      <m:sub>
                        <m:r>
                          <a:rPr lang="en-US" altLang="zh-CN" sz="2400" i="1" dirty="0">
                            <a:solidFill>
                              <a:srgbClr val="C00000"/>
                            </a:solidFill>
                            <a:latin typeface="Cambria Math" panose="02040503050406030204" pitchFamily="18" charset="0"/>
                          </a:rPr>
                          <m:t>𝑖</m:t>
                        </m:r>
                      </m:sub>
                    </m:sSub>
                    <m:r>
                      <a:rPr lang="en-US" altLang="zh-CN" sz="2400" i="1" dirty="0">
                        <a:solidFill>
                          <a:srgbClr val="C00000"/>
                        </a:solidFill>
                        <a:latin typeface="Cambria Math" panose="02040503050406030204" pitchFamily="18" charset="0"/>
                      </a:rPr>
                      <m:t>+ 1}</m:t>
                    </m:r>
                  </m:oMath>
                </a14:m>
                <a:endParaRPr lang="en-US" altLang="zh-CN" sz="2400" dirty="0">
                  <a:solidFill>
                    <a:srgbClr val="C00000"/>
                  </a:solidFill>
                </a:endParaRPr>
              </a:p>
              <a:p>
                <a:pPr lvl="1" fontAlgn="auto">
                  <a:spcAft>
                    <a:spcPts val="0"/>
                  </a:spcAft>
                </a:pPr>
                <a:r>
                  <a:rPr lang="zh-CN" altLang="en-US" dirty="0"/>
                  <a:t>依据转移公式，容易在</a:t>
                </a:r>
                <a:r>
                  <a:rPr lang="en-US" altLang="zh-CN" dirty="0">
                    <a:solidFill>
                      <a:schemeClr val="accent5">
                        <a:lumMod val="25000"/>
                      </a:schemeClr>
                    </a:solidFill>
                  </a:rPr>
                  <a:t>O(j)</a:t>
                </a:r>
                <a:r>
                  <a:rPr lang="zh-CN" altLang="en-US" dirty="0"/>
                  <a:t>时间内算出</a:t>
                </a:r>
                <a:r>
                  <a:rPr lang="en-US" altLang="zh-CN" dirty="0">
                    <a:solidFill>
                      <a:schemeClr val="accent5">
                        <a:lumMod val="25000"/>
                      </a:schemeClr>
                    </a:solidFill>
                  </a:rPr>
                  <a:t>F</a:t>
                </a:r>
                <a:r>
                  <a:rPr lang="en-US" altLang="zh-CN" baseline="-25000" dirty="0">
                    <a:solidFill>
                      <a:schemeClr val="accent5">
                        <a:lumMod val="25000"/>
                      </a:schemeClr>
                    </a:solidFill>
                  </a:rPr>
                  <a:t>j</a:t>
                </a:r>
                <a:r>
                  <a:rPr lang="zh-CN" altLang="en-US" dirty="0"/>
                  <a:t>。从而可</a:t>
                </a:r>
                <a:br>
                  <a:rPr lang="en-US" altLang="zh-CN" dirty="0"/>
                </a:br>
                <a:r>
                  <a:rPr lang="zh-CN" altLang="en-US" dirty="0"/>
                  <a:t>在</a:t>
                </a:r>
                <a:r>
                  <a:rPr lang="en-US" altLang="zh-CN" dirty="0">
                    <a:solidFill>
                      <a:schemeClr val="accent5">
                        <a:lumMod val="25000"/>
                      </a:schemeClr>
                    </a:solidFill>
                  </a:rPr>
                  <a:t>O(n</a:t>
                </a:r>
                <a:r>
                  <a:rPr lang="en-US" altLang="zh-CN" baseline="30000" dirty="0">
                    <a:solidFill>
                      <a:schemeClr val="accent5">
                        <a:lumMod val="25000"/>
                      </a:schemeClr>
                    </a:solidFill>
                  </a:rPr>
                  <a:t>2</a:t>
                </a:r>
                <a:r>
                  <a:rPr lang="en-US" altLang="zh-CN" dirty="0">
                    <a:solidFill>
                      <a:schemeClr val="accent5">
                        <a:lumMod val="25000"/>
                      </a:schemeClr>
                    </a:solidFill>
                  </a:rPr>
                  <a:t>)</a:t>
                </a:r>
                <a:r>
                  <a:rPr lang="zh-CN" altLang="en-US" dirty="0"/>
                  <a:t>时间内算出</a:t>
                </a:r>
                <a:r>
                  <a:rPr lang="en-US" altLang="zh-CN" dirty="0">
                    <a:solidFill>
                      <a:schemeClr val="accent5">
                        <a:lumMod val="25000"/>
                      </a:schemeClr>
                    </a:solidFill>
                  </a:rPr>
                  <a:t>F</a:t>
                </a:r>
                <a:r>
                  <a:rPr lang="en-US" altLang="zh-CN" baseline="-25000" dirty="0">
                    <a:solidFill>
                      <a:schemeClr val="accent5">
                        <a:lumMod val="25000"/>
                      </a:schemeClr>
                    </a:solidFill>
                  </a:rPr>
                  <a:t>1</a:t>
                </a:r>
                <a:r>
                  <a:rPr lang="en-US" altLang="zh-CN" dirty="0">
                    <a:solidFill>
                      <a:schemeClr val="accent5">
                        <a:lumMod val="25000"/>
                      </a:schemeClr>
                    </a:solidFill>
                  </a:rPr>
                  <a:t>,…,</a:t>
                </a:r>
                <a:r>
                  <a:rPr lang="en-US" altLang="zh-CN" dirty="0" err="1">
                    <a:solidFill>
                      <a:schemeClr val="accent5">
                        <a:lumMod val="25000"/>
                      </a:schemeClr>
                    </a:solidFill>
                  </a:rPr>
                  <a:t>F</a:t>
                </a:r>
                <a:r>
                  <a:rPr lang="en-US" altLang="zh-CN" baseline="-25000" dirty="0" err="1">
                    <a:solidFill>
                      <a:schemeClr val="accent5">
                        <a:lumMod val="25000"/>
                      </a:schemeClr>
                    </a:solidFill>
                  </a:rPr>
                  <a:t>n</a:t>
                </a:r>
                <a:r>
                  <a:rPr lang="zh-CN" altLang="en-US" dirty="0"/>
                  <a:t>。最终答案</a:t>
                </a:r>
                <a:r>
                  <a:rPr lang="en-US" altLang="zh-CN" dirty="0"/>
                  <a:t>=</a:t>
                </a:r>
                <a:r>
                  <a:rPr lang="en-US" altLang="zh-CN" dirty="0">
                    <a:solidFill>
                      <a:srgbClr val="00B050"/>
                    </a:solidFill>
                  </a:rPr>
                  <a:t>max(F</a:t>
                </a:r>
                <a:r>
                  <a:rPr lang="en-US" altLang="zh-CN" baseline="-25000" dirty="0">
                    <a:solidFill>
                      <a:srgbClr val="00B050"/>
                    </a:solidFill>
                  </a:rPr>
                  <a:t>1</a:t>
                </a:r>
                <a:r>
                  <a:rPr lang="en-US" altLang="zh-CN" dirty="0">
                    <a:solidFill>
                      <a:srgbClr val="00B050"/>
                    </a:solidFill>
                  </a:rPr>
                  <a:t>,…,</a:t>
                </a:r>
                <a:r>
                  <a:rPr lang="en-US" altLang="zh-CN" dirty="0" err="1">
                    <a:solidFill>
                      <a:srgbClr val="00B050"/>
                    </a:solidFill>
                  </a:rPr>
                  <a:t>F</a:t>
                </a:r>
                <a:r>
                  <a:rPr lang="en-US" altLang="zh-CN" baseline="-25000" dirty="0" err="1">
                    <a:solidFill>
                      <a:srgbClr val="00B050"/>
                    </a:solidFill>
                  </a:rPr>
                  <a:t>n</a:t>
                </a:r>
                <a:r>
                  <a:rPr lang="en-US" altLang="zh-CN" dirty="0">
                    <a:solidFill>
                      <a:srgbClr val="00B050"/>
                    </a:solidFill>
                  </a:rPr>
                  <a:t>)</a:t>
                </a:r>
                <a:r>
                  <a:rPr lang="zh-CN" altLang="en-US" dirty="0"/>
                  <a:t>。</a:t>
                </a:r>
              </a:p>
            </p:txBody>
          </p:sp>
        </mc:Choice>
        <mc:Fallback xmlns="">
          <p:sp>
            <p:nvSpPr>
              <p:cNvPr id="2" name="内容占位符 1">
                <a:extLst>
                  <a:ext uri="{FF2B5EF4-FFF2-40B4-BE49-F238E27FC236}">
                    <a16:creationId xmlns:a16="http://schemas.microsoft.com/office/drawing/2014/main" id="{3823158C-D202-4D4B-87BA-249C1C7FAB67}"/>
                  </a:ext>
                </a:extLst>
              </p:cNvPr>
              <p:cNvSpPr>
                <a:spLocks noGrp="1" noRot="1" noChangeAspect="1" noMove="1" noResize="1" noEditPoints="1" noAdjustHandles="1" noChangeArrowheads="1" noChangeShapeType="1" noTextEdit="1"/>
              </p:cNvSpPr>
              <p:nvPr>
                <p:ph sz="quarter" idx="13"/>
              </p:nvPr>
            </p:nvSpPr>
            <p:spPr>
              <a:xfrm>
                <a:off x="192940" y="593001"/>
                <a:ext cx="8755117" cy="5918526"/>
              </a:xfrm>
              <a:blipFill>
                <a:blip r:embed="rId3"/>
                <a:stretch>
                  <a:fillRect l="-1302" t="-214" b="-8779"/>
                </a:stretch>
              </a:blipFill>
            </p:spPr>
            <p:txBody>
              <a:bodyPr/>
              <a:lstStyle/>
              <a:p>
                <a:r>
                  <a:rPr lang="zh-CN" altLang="en-US">
                    <a:noFill/>
                  </a:rPr>
                  <a:t> </a:t>
                </a:r>
              </a:p>
            </p:txBody>
          </p:sp>
        </mc:Fallback>
      </mc:AlternateContent>
      <p:sp>
        <p:nvSpPr>
          <p:cNvPr id="5" name="内容占位符 2">
            <a:extLst>
              <a:ext uri="{FF2B5EF4-FFF2-40B4-BE49-F238E27FC236}">
                <a16:creationId xmlns:a16="http://schemas.microsoft.com/office/drawing/2014/main" id="{85A6D73C-51CC-FE4E-8EDF-2AA43455C78F}"/>
              </a:ext>
            </a:extLst>
          </p:cNvPr>
          <p:cNvSpPr txBox="1">
            <a:spLocks/>
          </p:cNvSpPr>
          <p:nvPr/>
        </p:nvSpPr>
        <p:spPr>
          <a:xfrm>
            <a:off x="446995" y="1213078"/>
            <a:ext cx="8501062" cy="5149204"/>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endParaRPr lang="zh-CN" altLang="en-US" sz="24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74143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linds(horizontal)">
                                      <p:cBhvr>
                                        <p:cTn id="10" dur="500"/>
                                        <p:tgtEl>
                                          <p:spTgt spid="2">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linds(horizont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linds(horizontal)">
                                      <p:cBhvr>
                                        <p:cTn id="18" dur="500"/>
                                        <p:tgtEl>
                                          <p:spTgt spid="2">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blinds(horizontal)">
                                      <p:cBhvr>
                                        <p:cTn id="21" dur="500"/>
                                        <p:tgtEl>
                                          <p:spTgt spid="2">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linds(horizontal)">
                                      <p:cBhvr>
                                        <p:cTn id="24" dur="500"/>
                                        <p:tgtEl>
                                          <p:spTgt spid="2">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Effect transition="in" filter="blinds(horizontal)">
                                      <p:cBhvr>
                                        <p:cTn id="29" dur="500"/>
                                        <p:tgtEl>
                                          <p:spTgt spid="2">
                                            <p:txEl>
                                              <p:pRg st="7" end="7"/>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blinds(horizontal)">
                                      <p:cBhvr>
                                        <p:cTn id="32" dur="500"/>
                                        <p:tgtEl>
                                          <p:spTgt spid="2">
                                            <p:txEl>
                                              <p:pRg st="8" end="8"/>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blinds(horizontal)">
                                      <p:cBhvr>
                                        <p:cTn id="35"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a:xfrm>
            <a:off x="0" y="1"/>
            <a:ext cx="7886700" cy="720000"/>
          </a:xfrm>
        </p:spPr>
        <p:txBody>
          <a:bodyPr/>
          <a:lstStyle/>
          <a:p>
            <a:r>
              <a:rPr lang="zh-CN" altLang="en-US" dirty="0"/>
              <a:t>应用</a:t>
            </a:r>
            <a:r>
              <a:rPr lang="en-US" altLang="zh-CN" dirty="0"/>
              <a:t>1</a:t>
            </a:r>
            <a:r>
              <a:rPr lang="zh-CN" altLang="en-US" dirty="0"/>
              <a:t>：快速最长递增子序列</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a:xfrm>
            <a:off x="7966115" y="132486"/>
            <a:ext cx="1098470" cy="365125"/>
          </a:xfrm>
        </p:spPr>
        <p:txBody>
          <a:bodyPr/>
          <a:lstStyle/>
          <a:p>
            <a:fld id="{D8DAEA3C-6CBF-084D-A42C-73170CDC7BA7}" type="slidenum">
              <a:rPr kumimoji="1" lang="zh-CN" altLang="en-US" smtClean="0"/>
              <a:t>74</a:t>
            </a:fld>
            <a:endParaRPr kumimoji="1" lang="zh-CN" altLang="en-US" dirty="0"/>
          </a:p>
        </p:txBody>
      </p:sp>
      <mc:AlternateContent xmlns:mc="http://schemas.openxmlformats.org/markup-compatibility/2006" xmlns:a14="http://schemas.microsoft.com/office/drawing/2010/main">
        <mc:Choice Requires="a14">
          <p:sp>
            <p:nvSpPr>
              <p:cNvPr id="2" name="内容占位符 1">
                <a:extLst>
                  <a:ext uri="{FF2B5EF4-FFF2-40B4-BE49-F238E27FC236}">
                    <a16:creationId xmlns:a16="http://schemas.microsoft.com/office/drawing/2014/main" id="{B1C2CD0A-5D20-FE41-86AB-F9ECF5F6F371}"/>
                  </a:ext>
                </a:extLst>
              </p:cNvPr>
              <p:cNvSpPr>
                <a:spLocks noGrp="1"/>
              </p:cNvSpPr>
              <p:nvPr>
                <p:ph sz="quarter" idx="13"/>
              </p:nvPr>
            </p:nvSpPr>
            <p:spPr>
              <a:xfrm>
                <a:off x="194441" y="673617"/>
                <a:ext cx="8755117" cy="5918526"/>
              </a:xfrm>
            </p:spPr>
            <p:txBody>
              <a:bodyPr/>
              <a:lstStyle/>
              <a:p>
                <a:pPr fontAlgn="auto">
                  <a:lnSpc>
                    <a:spcPct val="150000"/>
                  </a:lnSpc>
                  <a:spcAft>
                    <a:spcPts val="0"/>
                  </a:spcAft>
                </a:pPr>
                <a:r>
                  <a:rPr lang="zh-CN" altLang="en-US" sz="2800" dirty="0"/>
                  <a:t>可否更快速的计算</a:t>
                </a:r>
                <a:r>
                  <a:rPr lang="en-US" altLang="zh-CN" sz="2800" dirty="0"/>
                  <a:t>  </a:t>
                </a:r>
                <a14:m>
                  <m:oMath xmlns:m="http://schemas.openxmlformats.org/officeDocument/2006/math">
                    <m:r>
                      <m:rPr>
                        <m:sty m:val="p"/>
                      </m:rPr>
                      <a:rPr lang="en-US" altLang="zh-CN" sz="2800" dirty="0">
                        <a:solidFill>
                          <a:srgbClr val="00B050"/>
                        </a:solidFill>
                        <a:latin typeface="Cambria Math" panose="02040503050406030204" pitchFamily="18" charset="0"/>
                      </a:rPr>
                      <m:t>A</m:t>
                    </m:r>
                    <m:r>
                      <a:rPr lang="en-US" altLang="zh-CN" sz="2800" dirty="0">
                        <a:solidFill>
                          <a:srgbClr val="00B050"/>
                        </a:solidFill>
                        <a:latin typeface="Cambria Math" panose="02040503050406030204" pitchFamily="18" charset="0"/>
                      </a:rPr>
                      <m:t>=</m:t>
                    </m:r>
                    <m:sSub>
                      <m:sSubPr>
                        <m:ctrlPr>
                          <a:rPr lang="en-US" altLang="zh-CN" sz="2800" i="1" dirty="0">
                            <a:solidFill>
                              <a:srgbClr val="00B050"/>
                            </a:solidFill>
                            <a:latin typeface="Cambria Math" panose="02040503050406030204" pitchFamily="18" charset="0"/>
                          </a:rPr>
                        </m:ctrlPr>
                      </m:sSubPr>
                      <m:e>
                        <m:r>
                          <m:rPr>
                            <m:sty m:val="p"/>
                          </m:rPr>
                          <a:rPr lang="en-US" altLang="zh-CN" sz="2800" i="1" dirty="0">
                            <a:solidFill>
                              <a:srgbClr val="00B050"/>
                            </a:solidFill>
                            <a:latin typeface="Cambria Math" panose="02040503050406030204" pitchFamily="18" charset="0"/>
                          </a:rPr>
                          <m:t>max</m:t>
                        </m:r>
                      </m:e>
                      <m:sub>
                        <m:r>
                          <a:rPr lang="en-US" altLang="zh-CN" sz="2800" i="1" dirty="0">
                            <a:solidFill>
                              <a:srgbClr val="00B050"/>
                            </a:solidFill>
                            <a:latin typeface="Cambria Math" panose="02040503050406030204" pitchFamily="18" charset="0"/>
                          </a:rPr>
                          <m:t>𝑖</m:t>
                        </m:r>
                        <m:r>
                          <a:rPr lang="en-US" altLang="zh-CN" sz="2800" i="1" dirty="0">
                            <a:solidFill>
                              <a:srgbClr val="00B050"/>
                            </a:solidFill>
                            <a:latin typeface="Cambria Math" panose="02040503050406030204" pitchFamily="18" charset="0"/>
                          </a:rPr>
                          <m:t>&lt;</m:t>
                        </m:r>
                        <m:r>
                          <a:rPr lang="en-US" altLang="zh-CN" sz="2800" i="1" dirty="0" err="1">
                            <a:solidFill>
                              <a:srgbClr val="00B050"/>
                            </a:solidFill>
                            <a:latin typeface="Cambria Math" panose="02040503050406030204" pitchFamily="18" charset="0"/>
                          </a:rPr>
                          <m:t>𝑗</m:t>
                        </m:r>
                        <m:r>
                          <a:rPr lang="en-US" altLang="zh-CN" sz="2800" i="1" dirty="0" err="1">
                            <a:solidFill>
                              <a:srgbClr val="00B050"/>
                            </a:solidFill>
                            <a:latin typeface="Cambria Math" panose="02040503050406030204" pitchFamily="18" charset="0"/>
                          </a:rPr>
                          <m:t>,</m:t>
                        </m:r>
                        <m:sSub>
                          <m:sSubPr>
                            <m:ctrlPr>
                              <a:rPr lang="en-US" altLang="zh-CN" sz="2800" i="1" dirty="0">
                                <a:solidFill>
                                  <a:srgbClr val="00B050"/>
                                </a:solidFill>
                                <a:latin typeface="Cambria Math" panose="02040503050406030204" pitchFamily="18" charset="0"/>
                              </a:rPr>
                            </m:ctrlPr>
                          </m:sSubPr>
                          <m:e>
                            <m:r>
                              <a:rPr lang="en-US" altLang="zh-CN" sz="2800" i="1" dirty="0">
                                <a:solidFill>
                                  <a:srgbClr val="00B050"/>
                                </a:solidFill>
                                <a:latin typeface="Cambria Math" panose="02040503050406030204" pitchFamily="18" charset="0"/>
                              </a:rPr>
                              <m:t>𝑥</m:t>
                            </m:r>
                          </m:e>
                          <m:sub>
                            <m:r>
                              <a:rPr lang="en-US" altLang="zh-CN" sz="2800" i="1" dirty="0">
                                <a:solidFill>
                                  <a:srgbClr val="00B050"/>
                                </a:solidFill>
                                <a:latin typeface="Cambria Math" panose="02040503050406030204" pitchFamily="18" charset="0"/>
                              </a:rPr>
                              <m:t>𝑖</m:t>
                            </m:r>
                          </m:sub>
                        </m:sSub>
                        <m:r>
                          <a:rPr lang="en-US" altLang="zh-CN" sz="2800" i="1" dirty="0">
                            <a:solidFill>
                              <a:srgbClr val="00B050"/>
                            </a:solidFill>
                            <a:latin typeface="Cambria Math" panose="02040503050406030204" pitchFamily="18" charset="0"/>
                          </a:rPr>
                          <m:t>&lt;</m:t>
                        </m:r>
                        <m:sSub>
                          <m:sSubPr>
                            <m:ctrlPr>
                              <a:rPr lang="en-US" altLang="zh-CN" sz="2800" i="1" dirty="0">
                                <a:solidFill>
                                  <a:srgbClr val="0070C0"/>
                                </a:solidFill>
                                <a:latin typeface="Cambria Math" panose="02040503050406030204" pitchFamily="18" charset="0"/>
                              </a:rPr>
                            </m:ctrlPr>
                          </m:sSubPr>
                          <m:e>
                            <m:r>
                              <a:rPr lang="en-US" altLang="zh-CN" sz="2800" i="1" dirty="0">
                                <a:solidFill>
                                  <a:srgbClr val="0070C0"/>
                                </a:solidFill>
                                <a:latin typeface="Cambria Math" panose="02040503050406030204" pitchFamily="18" charset="0"/>
                              </a:rPr>
                              <m:t>𝑥</m:t>
                            </m:r>
                          </m:e>
                          <m:sub>
                            <m:r>
                              <a:rPr lang="en-US" altLang="zh-CN" sz="2800" i="1" dirty="0">
                                <a:solidFill>
                                  <a:srgbClr val="0070C0"/>
                                </a:solidFill>
                                <a:latin typeface="Cambria Math" panose="02040503050406030204" pitchFamily="18" charset="0"/>
                              </a:rPr>
                              <m:t>𝑗</m:t>
                            </m:r>
                          </m:sub>
                        </m:sSub>
                      </m:sub>
                    </m:sSub>
                    <m:sSub>
                      <m:sSubPr>
                        <m:ctrlPr>
                          <a:rPr lang="en-US" altLang="zh-CN" sz="2800" i="1" dirty="0">
                            <a:solidFill>
                              <a:srgbClr val="00B050"/>
                            </a:solidFill>
                            <a:latin typeface="Cambria Math" panose="02040503050406030204" pitchFamily="18" charset="0"/>
                          </a:rPr>
                        </m:ctrlPr>
                      </m:sSubPr>
                      <m:e>
                        <m:r>
                          <a:rPr lang="en-US" altLang="zh-CN" sz="2800" i="1" dirty="0">
                            <a:solidFill>
                              <a:srgbClr val="00B050"/>
                            </a:solidFill>
                            <a:latin typeface="Cambria Math" panose="02040503050406030204" pitchFamily="18" charset="0"/>
                          </a:rPr>
                          <m:t>𝐹</m:t>
                        </m:r>
                      </m:e>
                      <m:sub>
                        <m:r>
                          <a:rPr lang="en-US" altLang="zh-CN" sz="2800" i="1" dirty="0">
                            <a:solidFill>
                              <a:srgbClr val="00B050"/>
                            </a:solidFill>
                            <a:latin typeface="Cambria Math" panose="02040503050406030204" pitchFamily="18" charset="0"/>
                          </a:rPr>
                          <m:t>𝑖</m:t>
                        </m:r>
                      </m:sub>
                    </m:sSub>
                  </m:oMath>
                </a14:m>
                <a:r>
                  <a:rPr lang="en-US" altLang="zh-CN" sz="2800" dirty="0"/>
                  <a:t>?</a:t>
                </a:r>
              </a:p>
              <a:p>
                <a:pPr fontAlgn="auto">
                  <a:lnSpc>
                    <a:spcPct val="150000"/>
                  </a:lnSpc>
                  <a:spcAft>
                    <a:spcPts val="0"/>
                  </a:spcAft>
                </a:pPr>
                <a:r>
                  <a:rPr lang="zh-CN" altLang="en-US" sz="2800" dirty="0"/>
                  <a:t>将</a:t>
                </a:r>
                <a:r>
                  <a:rPr lang="en-US" altLang="zh-CN" sz="2800" dirty="0">
                    <a:solidFill>
                      <a:schemeClr val="accent5">
                        <a:lumMod val="25000"/>
                      </a:schemeClr>
                    </a:solidFill>
                  </a:rPr>
                  <a:t>(</a:t>
                </a:r>
                <a:r>
                  <a:rPr lang="en-US" altLang="zh-CN" sz="2800" dirty="0" err="1">
                    <a:solidFill>
                      <a:schemeClr val="accent5">
                        <a:lumMod val="25000"/>
                      </a:schemeClr>
                    </a:solidFill>
                  </a:rPr>
                  <a:t>x</a:t>
                </a:r>
                <a:r>
                  <a:rPr lang="en-US" altLang="zh-CN" sz="2800" baseline="-25000" dirty="0" err="1">
                    <a:solidFill>
                      <a:schemeClr val="accent5">
                        <a:lumMod val="25000"/>
                      </a:schemeClr>
                    </a:solidFill>
                  </a:rPr>
                  <a:t>i</a:t>
                </a:r>
                <a:r>
                  <a:rPr lang="en-US" altLang="zh-CN" sz="2800" dirty="0" err="1">
                    <a:solidFill>
                      <a:schemeClr val="accent5">
                        <a:lumMod val="25000"/>
                      </a:schemeClr>
                    </a:solidFill>
                  </a:rPr>
                  <a:t>,F</a:t>
                </a:r>
                <a:r>
                  <a:rPr lang="en-US" altLang="zh-CN" sz="2800" baseline="-25000" dirty="0" err="1">
                    <a:solidFill>
                      <a:schemeClr val="accent5">
                        <a:lumMod val="25000"/>
                      </a:schemeClr>
                    </a:solidFill>
                  </a:rPr>
                  <a:t>i</a:t>
                </a:r>
                <a:r>
                  <a:rPr lang="en-US" altLang="zh-CN" sz="2800" dirty="0">
                    <a:solidFill>
                      <a:schemeClr val="accent5">
                        <a:lumMod val="25000"/>
                      </a:schemeClr>
                    </a:solidFill>
                  </a:rPr>
                  <a:t>)</a:t>
                </a:r>
                <a:r>
                  <a:rPr lang="zh-CN" altLang="en-US" sz="2800" dirty="0"/>
                  <a:t>作为一个数据项插入到集合</a:t>
                </a:r>
                <a:r>
                  <a:rPr lang="en-US" altLang="zh-CN" sz="2800" dirty="0">
                    <a:solidFill>
                      <a:schemeClr val="accent5">
                        <a:lumMod val="25000"/>
                      </a:schemeClr>
                    </a:solidFill>
                  </a:rPr>
                  <a:t>S</a:t>
                </a:r>
                <a:r>
                  <a:rPr lang="zh-CN" altLang="en-US" sz="2800" dirty="0"/>
                  <a:t>中。</a:t>
                </a:r>
                <a:endParaRPr lang="en-US" altLang="zh-CN" sz="2800" dirty="0"/>
              </a:p>
              <a:p>
                <a:pPr lvl="1" fontAlgn="auto">
                  <a:lnSpc>
                    <a:spcPct val="150000"/>
                  </a:lnSpc>
                  <a:spcAft>
                    <a:spcPts val="0"/>
                  </a:spcAft>
                </a:pPr>
                <a:r>
                  <a:rPr lang="zh-CN" altLang="en-US" sz="2800" dirty="0"/>
                  <a:t>计算公式</a:t>
                </a:r>
                <a:r>
                  <a:rPr lang="en-US" altLang="zh-CN" sz="2800" dirty="0"/>
                  <a:t>A</a:t>
                </a:r>
                <a:r>
                  <a:rPr lang="zh-CN" altLang="en-US" sz="2800" dirty="0"/>
                  <a:t>时，</a:t>
                </a:r>
                <a:r>
                  <a:rPr lang="en-US" altLang="zh-CN" sz="2800" dirty="0">
                    <a:solidFill>
                      <a:schemeClr val="accent5">
                        <a:lumMod val="25000"/>
                      </a:schemeClr>
                    </a:solidFill>
                  </a:rPr>
                  <a:t>S</a:t>
                </a:r>
                <a:r>
                  <a:rPr lang="zh-CN" altLang="en-US" sz="2800" dirty="0"/>
                  <a:t>中有</a:t>
                </a:r>
                <a:r>
                  <a:rPr lang="en-US" altLang="zh-CN" sz="2800" dirty="0">
                    <a:solidFill>
                      <a:schemeClr val="accent5">
                        <a:lumMod val="25000"/>
                      </a:schemeClr>
                    </a:solidFill>
                  </a:rPr>
                  <a:t>(x</a:t>
                </a:r>
                <a:r>
                  <a:rPr lang="en-US" altLang="zh-CN" sz="2800" baseline="-25000" dirty="0">
                    <a:solidFill>
                      <a:schemeClr val="accent5">
                        <a:lumMod val="25000"/>
                      </a:schemeClr>
                    </a:solidFill>
                  </a:rPr>
                  <a:t>1</a:t>
                </a:r>
                <a:r>
                  <a:rPr lang="en-US" altLang="zh-CN" sz="2800" dirty="0">
                    <a:solidFill>
                      <a:schemeClr val="accent5">
                        <a:lumMod val="25000"/>
                      </a:schemeClr>
                    </a:solidFill>
                  </a:rPr>
                  <a:t>,F</a:t>
                </a:r>
                <a:r>
                  <a:rPr lang="en-US" altLang="zh-CN" sz="2800" baseline="-25000" dirty="0">
                    <a:solidFill>
                      <a:schemeClr val="accent5">
                        <a:lumMod val="25000"/>
                      </a:schemeClr>
                    </a:solidFill>
                  </a:rPr>
                  <a:t>1</a:t>
                </a:r>
                <a:r>
                  <a:rPr lang="en-US" altLang="zh-CN" sz="2800" dirty="0">
                    <a:solidFill>
                      <a:schemeClr val="accent5">
                        <a:lumMod val="25000"/>
                      </a:schemeClr>
                    </a:solidFill>
                  </a:rPr>
                  <a:t>),…,(X</a:t>
                </a:r>
                <a:r>
                  <a:rPr lang="en-US" altLang="zh-CN" sz="2800" baseline="-25000" dirty="0">
                    <a:solidFill>
                      <a:schemeClr val="accent5">
                        <a:lumMod val="25000"/>
                      </a:schemeClr>
                    </a:solidFill>
                  </a:rPr>
                  <a:t>j-1</a:t>
                </a:r>
                <a:r>
                  <a:rPr lang="en-US" altLang="zh-CN" sz="2800" dirty="0">
                    <a:solidFill>
                      <a:schemeClr val="accent5">
                        <a:lumMod val="25000"/>
                      </a:schemeClr>
                    </a:solidFill>
                  </a:rPr>
                  <a:t>,F</a:t>
                </a:r>
                <a:r>
                  <a:rPr lang="en-US" altLang="zh-CN" sz="2800" baseline="-25000" dirty="0">
                    <a:solidFill>
                      <a:schemeClr val="accent5">
                        <a:lumMod val="25000"/>
                      </a:schemeClr>
                    </a:solidFill>
                  </a:rPr>
                  <a:t>j-1</a:t>
                </a:r>
                <a:r>
                  <a:rPr lang="en-US" altLang="zh-CN" sz="2800" dirty="0">
                    <a:solidFill>
                      <a:schemeClr val="accent5">
                        <a:lumMod val="25000"/>
                      </a:schemeClr>
                    </a:solidFill>
                  </a:rPr>
                  <a:t>)</a:t>
                </a:r>
                <a:r>
                  <a:rPr lang="zh-CN" altLang="en-US" sz="2800" dirty="0"/>
                  <a:t>。</a:t>
                </a:r>
                <a:endParaRPr lang="en-US" altLang="zh-CN" sz="2800" dirty="0"/>
              </a:p>
              <a:p>
                <a:pPr lvl="2" fontAlgn="auto">
                  <a:lnSpc>
                    <a:spcPct val="150000"/>
                  </a:lnSpc>
                  <a:spcAft>
                    <a:spcPts val="0"/>
                  </a:spcAft>
                </a:pPr>
                <a:r>
                  <a:rPr lang="zh-CN" altLang="en-US" sz="2400" dirty="0">
                    <a:solidFill>
                      <a:schemeClr val="bg1">
                        <a:lumMod val="50000"/>
                      </a:schemeClr>
                    </a:solidFill>
                  </a:rPr>
                  <a:t>当计算出</a:t>
                </a:r>
                <a:r>
                  <a:rPr lang="en-US" altLang="zh-CN" sz="2400" dirty="0">
                    <a:solidFill>
                      <a:schemeClr val="bg1">
                        <a:lumMod val="50000"/>
                      </a:schemeClr>
                    </a:solidFill>
                  </a:rPr>
                  <a:t>F</a:t>
                </a:r>
                <a:r>
                  <a:rPr lang="en-US" altLang="zh-CN" sz="2400" baseline="-25000" dirty="0">
                    <a:solidFill>
                      <a:schemeClr val="bg1">
                        <a:lumMod val="50000"/>
                      </a:schemeClr>
                    </a:solidFill>
                  </a:rPr>
                  <a:t>j</a:t>
                </a:r>
                <a:r>
                  <a:rPr lang="zh-CN" altLang="en-US" sz="2400" dirty="0">
                    <a:solidFill>
                      <a:schemeClr val="bg1">
                        <a:lumMod val="50000"/>
                      </a:schemeClr>
                    </a:solidFill>
                  </a:rPr>
                  <a:t>后，将</a:t>
                </a:r>
                <a:r>
                  <a:rPr lang="en-US" altLang="zh-CN" sz="2400" dirty="0">
                    <a:solidFill>
                      <a:schemeClr val="bg1">
                        <a:lumMod val="50000"/>
                      </a:schemeClr>
                    </a:solidFill>
                  </a:rPr>
                  <a:t>(</a:t>
                </a:r>
                <a:r>
                  <a:rPr lang="en-US" altLang="zh-CN" sz="2400" dirty="0" err="1">
                    <a:solidFill>
                      <a:schemeClr val="bg1">
                        <a:lumMod val="50000"/>
                      </a:schemeClr>
                    </a:solidFill>
                  </a:rPr>
                  <a:t>X</a:t>
                </a:r>
                <a:r>
                  <a:rPr lang="en-US" altLang="zh-CN" sz="2400" baseline="-25000" dirty="0" err="1">
                    <a:solidFill>
                      <a:schemeClr val="bg1">
                        <a:lumMod val="50000"/>
                      </a:schemeClr>
                    </a:solidFill>
                  </a:rPr>
                  <a:t>j</a:t>
                </a:r>
                <a:r>
                  <a:rPr lang="en-US" altLang="zh-CN" sz="2400" dirty="0" err="1">
                    <a:solidFill>
                      <a:schemeClr val="bg1">
                        <a:lumMod val="50000"/>
                      </a:schemeClr>
                    </a:solidFill>
                  </a:rPr>
                  <a:t>,F</a:t>
                </a:r>
                <a:r>
                  <a:rPr lang="en-US" altLang="zh-CN" sz="2400" baseline="-25000" dirty="0" err="1">
                    <a:solidFill>
                      <a:schemeClr val="bg1">
                        <a:lumMod val="50000"/>
                      </a:schemeClr>
                    </a:solidFill>
                  </a:rPr>
                  <a:t>j</a:t>
                </a:r>
                <a:r>
                  <a:rPr lang="en-US" altLang="zh-CN" sz="2400" dirty="0">
                    <a:solidFill>
                      <a:schemeClr val="bg1">
                        <a:lumMod val="50000"/>
                      </a:schemeClr>
                    </a:solidFill>
                  </a:rPr>
                  <a:t>)</a:t>
                </a:r>
                <a:r>
                  <a:rPr lang="zh-CN" altLang="en-US" sz="2400" dirty="0">
                    <a:solidFill>
                      <a:schemeClr val="bg1">
                        <a:lumMod val="50000"/>
                      </a:schemeClr>
                    </a:solidFill>
                  </a:rPr>
                  <a:t>加入到</a:t>
                </a:r>
                <a:r>
                  <a:rPr lang="en-US" altLang="zh-CN" sz="2400" dirty="0">
                    <a:solidFill>
                      <a:schemeClr val="bg1">
                        <a:lumMod val="50000"/>
                      </a:schemeClr>
                    </a:solidFill>
                  </a:rPr>
                  <a:t>S</a:t>
                </a:r>
                <a:r>
                  <a:rPr lang="zh-CN" altLang="en-US" sz="2400" dirty="0">
                    <a:solidFill>
                      <a:schemeClr val="bg1">
                        <a:lumMod val="50000"/>
                      </a:schemeClr>
                    </a:solidFill>
                  </a:rPr>
                  <a:t>中。</a:t>
                </a:r>
                <a:endParaRPr lang="en-US" altLang="zh-CN" sz="2400" dirty="0">
                  <a:solidFill>
                    <a:schemeClr val="bg1">
                      <a:lumMod val="50000"/>
                    </a:schemeClr>
                  </a:solidFill>
                </a:endParaRPr>
              </a:p>
              <a:p>
                <a:pPr lvl="1" fontAlgn="auto">
                  <a:lnSpc>
                    <a:spcPct val="150000"/>
                  </a:lnSpc>
                  <a:spcAft>
                    <a:spcPts val="0"/>
                  </a:spcAft>
                </a:pPr>
                <a:r>
                  <a:rPr lang="zh-CN" altLang="en-US" sz="2800" dirty="0"/>
                  <a:t>将</a:t>
                </a:r>
                <a:r>
                  <a:rPr lang="en-US" altLang="zh-CN" sz="2800" dirty="0">
                    <a:solidFill>
                      <a:schemeClr val="accent5">
                        <a:lumMod val="25000"/>
                      </a:schemeClr>
                    </a:solidFill>
                  </a:rPr>
                  <a:t>x</a:t>
                </a:r>
                <a:r>
                  <a:rPr lang="en-US" altLang="zh-CN" sz="2800" baseline="-25000" dirty="0">
                    <a:solidFill>
                      <a:schemeClr val="accent5">
                        <a:lumMod val="25000"/>
                      </a:schemeClr>
                    </a:solidFill>
                  </a:rPr>
                  <a:t>i</a:t>
                </a:r>
                <a:r>
                  <a:rPr lang="zh-CN" altLang="en-US" sz="2800" dirty="0"/>
                  <a:t>当作</a:t>
                </a:r>
                <a:r>
                  <a:rPr lang="en-US" altLang="zh-CN" sz="2800" dirty="0">
                    <a:solidFill>
                      <a:schemeClr val="accent5">
                        <a:lumMod val="25000"/>
                      </a:schemeClr>
                    </a:solidFill>
                  </a:rPr>
                  <a:t>(</a:t>
                </a:r>
                <a:r>
                  <a:rPr lang="en-US" altLang="zh-CN" sz="2800" dirty="0" err="1">
                    <a:solidFill>
                      <a:schemeClr val="accent5">
                        <a:lumMod val="25000"/>
                      </a:schemeClr>
                    </a:solidFill>
                  </a:rPr>
                  <a:t>x</a:t>
                </a:r>
                <a:r>
                  <a:rPr lang="en-US" altLang="zh-CN" sz="2800" baseline="-25000" dirty="0" err="1">
                    <a:solidFill>
                      <a:schemeClr val="accent5">
                        <a:lumMod val="25000"/>
                      </a:schemeClr>
                    </a:solidFill>
                  </a:rPr>
                  <a:t>i</a:t>
                </a:r>
                <a:r>
                  <a:rPr lang="en-US" altLang="zh-CN" sz="2800" dirty="0" err="1">
                    <a:solidFill>
                      <a:schemeClr val="accent5">
                        <a:lumMod val="25000"/>
                      </a:schemeClr>
                    </a:solidFill>
                  </a:rPr>
                  <a:t>,F</a:t>
                </a:r>
                <a:r>
                  <a:rPr lang="en-US" altLang="zh-CN" sz="2800" baseline="-25000" dirty="0" err="1">
                    <a:solidFill>
                      <a:schemeClr val="accent5">
                        <a:lumMod val="25000"/>
                      </a:schemeClr>
                    </a:solidFill>
                  </a:rPr>
                  <a:t>i</a:t>
                </a:r>
                <a:r>
                  <a:rPr lang="en-US" altLang="zh-CN" sz="2800" dirty="0">
                    <a:solidFill>
                      <a:schemeClr val="accent5">
                        <a:lumMod val="25000"/>
                      </a:schemeClr>
                    </a:solidFill>
                  </a:rPr>
                  <a:t>)</a:t>
                </a:r>
                <a:r>
                  <a:rPr lang="zh-CN" altLang="en-US" sz="2800" dirty="0"/>
                  <a:t>的关键值；</a:t>
                </a:r>
                <a:r>
                  <a:rPr lang="en-US" altLang="zh-CN" sz="2800" dirty="0">
                    <a:solidFill>
                      <a:schemeClr val="accent5">
                        <a:lumMod val="25000"/>
                      </a:schemeClr>
                    </a:solidFill>
                  </a:rPr>
                  <a:t>S</a:t>
                </a:r>
                <a:r>
                  <a:rPr lang="zh-CN" altLang="en-US" sz="2800" dirty="0">
                    <a:solidFill>
                      <a:srgbClr val="9933FF"/>
                    </a:solidFill>
                  </a:rPr>
                  <a:t>用一棵</a:t>
                </a:r>
                <a:r>
                  <a:rPr lang="en-US" altLang="zh-CN" sz="2800" dirty="0">
                    <a:solidFill>
                      <a:srgbClr val="9933FF"/>
                    </a:solidFill>
                  </a:rPr>
                  <a:t>AVL</a:t>
                </a:r>
                <a:r>
                  <a:rPr lang="zh-CN" altLang="en-US" sz="2800" dirty="0">
                    <a:solidFill>
                      <a:srgbClr val="9933FF"/>
                    </a:solidFill>
                  </a:rPr>
                  <a:t>树维护</a:t>
                </a:r>
                <a:r>
                  <a:rPr lang="zh-CN" altLang="en-US" sz="2800" dirty="0"/>
                  <a:t>。</a:t>
                </a:r>
                <a:endParaRPr lang="en-US" altLang="zh-CN" sz="2800" dirty="0"/>
              </a:p>
              <a:p>
                <a:pPr lvl="1" fontAlgn="auto">
                  <a:lnSpc>
                    <a:spcPct val="150000"/>
                  </a:lnSpc>
                  <a:spcAft>
                    <a:spcPts val="0"/>
                  </a:spcAft>
                </a:pPr>
                <a:r>
                  <a:rPr lang="zh-CN" altLang="en-US" sz="2800" dirty="0"/>
                  <a:t>给定一个阈值</a:t>
                </a:r>
                <a:r>
                  <a:rPr lang="en-US" altLang="zh-CN" sz="2800" dirty="0" err="1">
                    <a:solidFill>
                      <a:srgbClr val="0070C0"/>
                    </a:solidFill>
                  </a:rPr>
                  <a:t>x</a:t>
                </a:r>
                <a:r>
                  <a:rPr lang="en-US" altLang="zh-CN" sz="2800" baseline="-25000" dirty="0" err="1">
                    <a:solidFill>
                      <a:srgbClr val="0070C0"/>
                    </a:solidFill>
                  </a:rPr>
                  <a:t>j</a:t>
                </a:r>
                <a:r>
                  <a:rPr lang="zh-CN" altLang="en-US" sz="2800" dirty="0"/>
                  <a:t>，需要计算的是：</a:t>
                </a:r>
                <a:r>
                  <a:rPr lang="en-US" altLang="zh-CN" sz="2800" u="sng" dirty="0">
                    <a:solidFill>
                      <a:schemeClr val="accent5">
                        <a:lumMod val="25000"/>
                      </a:schemeClr>
                    </a:solidFill>
                  </a:rPr>
                  <a:t>S</a:t>
                </a:r>
                <a:r>
                  <a:rPr lang="zh-CN" altLang="en-US" sz="2800" u="sng" dirty="0"/>
                  <a:t>中关键值</a:t>
                </a:r>
                <a:br>
                  <a:rPr lang="en-US" altLang="zh-CN" sz="2800" u="sng" dirty="0"/>
                </a:br>
                <a:r>
                  <a:rPr lang="zh-CN" altLang="en-US" sz="2800" u="sng" dirty="0"/>
                  <a:t>比该阈值小的那些数据项中，</a:t>
                </a:r>
                <a:r>
                  <a:rPr lang="en-US" altLang="zh-CN" sz="2800" u="sng" dirty="0">
                    <a:solidFill>
                      <a:schemeClr val="accent5">
                        <a:lumMod val="25000"/>
                      </a:schemeClr>
                    </a:solidFill>
                  </a:rPr>
                  <a:t>F</a:t>
                </a:r>
                <a:r>
                  <a:rPr lang="zh-CN" altLang="en-US" sz="2800" u="sng" dirty="0"/>
                  <a:t>的最大值</a:t>
                </a:r>
                <a:r>
                  <a:rPr lang="zh-CN" altLang="en-US" sz="2800" dirty="0"/>
                  <a:t>。</a:t>
                </a:r>
                <a:endParaRPr lang="en-US" altLang="zh-CN" sz="2800" dirty="0"/>
              </a:p>
              <a:p>
                <a:pPr lvl="1" fontAlgn="auto">
                  <a:lnSpc>
                    <a:spcPct val="150000"/>
                  </a:lnSpc>
                  <a:spcAft>
                    <a:spcPts val="0"/>
                  </a:spcAft>
                </a:pPr>
                <a:r>
                  <a:rPr lang="zh-CN" altLang="en-US" sz="2800" dirty="0"/>
                  <a:t>为快速计算这个值，在每个节点添加一个</a:t>
                </a:r>
                <a:r>
                  <a:rPr lang="zh-CN" altLang="en-US" sz="2800" dirty="0">
                    <a:solidFill>
                      <a:srgbClr val="9933FF"/>
                    </a:solidFill>
                  </a:rPr>
                  <a:t>额外</a:t>
                </a:r>
                <a:br>
                  <a:rPr lang="en-US" altLang="zh-CN" sz="2800" dirty="0">
                    <a:solidFill>
                      <a:srgbClr val="9933FF"/>
                    </a:solidFill>
                  </a:rPr>
                </a:br>
                <a:r>
                  <a:rPr lang="zh-CN" altLang="en-US" sz="2800" dirty="0">
                    <a:solidFill>
                      <a:srgbClr val="9933FF"/>
                    </a:solidFill>
                  </a:rPr>
                  <a:t>信息，储存以该节点为根的子树中</a:t>
                </a:r>
                <a:r>
                  <a:rPr lang="en-US" altLang="zh-CN" sz="2800" dirty="0">
                    <a:solidFill>
                      <a:srgbClr val="9933FF"/>
                    </a:solidFill>
                  </a:rPr>
                  <a:t>F</a:t>
                </a:r>
                <a:r>
                  <a:rPr lang="zh-CN" altLang="en-US" sz="2800" dirty="0">
                    <a:solidFill>
                      <a:srgbClr val="9933FF"/>
                    </a:solidFill>
                  </a:rPr>
                  <a:t>的最大值。</a:t>
                </a:r>
                <a:endParaRPr lang="en-US" altLang="zh-CN" sz="2800" dirty="0">
                  <a:solidFill>
                    <a:srgbClr val="9933FF"/>
                  </a:solidFill>
                </a:endParaRPr>
              </a:p>
              <a:p>
                <a:endParaRPr lang="zh-CN" altLang="en-US" dirty="0"/>
              </a:p>
            </p:txBody>
          </p:sp>
        </mc:Choice>
        <mc:Fallback xmlns="">
          <p:sp>
            <p:nvSpPr>
              <p:cNvPr id="2" name="内容占位符 1">
                <a:extLst>
                  <a:ext uri="{FF2B5EF4-FFF2-40B4-BE49-F238E27FC236}">
                    <a16:creationId xmlns:a16="http://schemas.microsoft.com/office/drawing/2014/main" id="{B1C2CD0A-5D20-FE41-86AB-F9ECF5F6F371}"/>
                  </a:ext>
                </a:extLst>
              </p:cNvPr>
              <p:cNvSpPr>
                <a:spLocks noGrp="1" noRot="1" noChangeAspect="1" noMove="1" noResize="1" noEditPoints="1" noAdjustHandles="1" noChangeArrowheads="1" noChangeShapeType="1" noTextEdit="1"/>
              </p:cNvSpPr>
              <p:nvPr>
                <p:ph sz="quarter" idx="13"/>
              </p:nvPr>
            </p:nvSpPr>
            <p:spPr>
              <a:xfrm>
                <a:off x="194441" y="673617"/>
                <a:ext cx="8755117" cy="5918526"/>
              </a:xfrm>
              <a:blipFill>
                <a:blip r:embed="rId3"/>
                <a:stretch>
                  <a:fillRect l="-1592" b="-8565"/>
                </a:stretch>
              </a:blipFill>
            </p:spPr>
            <p:txBody>
              <a:bodyPr/>
              <a:lstStyle/>
              <a:p>
                <a:r>
                  <a:rPr lang="zh-CN" altLang="en-US">
                    <a:noFill/>
                  </a:rPr>
                  <a:t> </a:t>
                </a:r>
              </a:p>
            </p:txBody>
          </p:sp>
        </mc:Fallback>
      </mc:AlternateContent>
      <p:sp>
        <p:nvSpPr>
          <p:cNvPr id="5" name="内容占位符 2">
            <a:extLst>
              <a:ext uri="{FF2B5EF4-FFF2-40B4-BE49-F238E27FC236}">
                <a16:creationId xmlns:a16="http://schemas.microsoft.com/office/drawing/2014/main" id="{DBBCDD8C-CB8B-D049-84AF-08AD0A507671}"/>
              </a:ext>
            </a:extLst>
          </p:cNvPr>
          <p:cNvSpPr txBox="1">
            <a:spLocks/>
          </p:cNvSpPr>
          <p:nvPr/>
        </p:nvSpPr>
        <p:spPr>
          <a:xfrm>
            <a:off x="642938" y="1191306"/>
            <a:ext cx="8501062" cy="4883149"/>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50000"/>
              </a:lnSpc>
              <a:spcAft>
                <a:spcPts val="0"/>
              </a:spcAft>
            </a:pPr>
            <a:endParaRPr lang="en-US" altLang="zh-CN" dirty="0">
              <a:solidFill>
                <a:srgbClr val="9933FF"/>
              </a:solidFill>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51241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linds(horizontal)">
                                      <p:cBhvr>
                                        <p:cTn id="10" dur="500"/>
                                        <p:tgtEl>
                                          <p:spTgt spid="2">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linds(horizont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linds(horizont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linds(horizontal)">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blinds(horizontal)">
                                      <p:cBhvr>
                                        <p:cTn id="2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75</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1</a:t>
            </a:r>
            <a:r>
              <a:rPr lang="zh-CN" altLang="en-US" dirty="0"/>
              <a:t>：快速最长递增子序列</a:t>
            </a:r>
          </a:p>
        </p:txBody>
      </p:sp>
      <p:sp>
        <p:nvSpPr>
          <p:cNvPr id="5" name="内容占位符 2">
            <a:extLst>
              <a:ext uri="{FF2B5EF4-FFF2-40B4-BE49-F238E27FC236}">
                <a16:creationId xmlns:a16="http://schemas.microsoft.com/office/drawing/2014/main" id="{11913815-AB7B-1A4D-945C-5D974661AB54}"/>
              </a:ext>
            </a:extLst>
          </p:cNvPr>
          <p:cNvSpPr txBox="1">
            <a:spLocks/>
          </p:cNvSpPr>
          <p:nvPr/>
        </p:nvSpPr>
        <p:spPr>
          <a:xfrm>
            <a:off x="501424" y="1202192"/>
            <a:ext cx="4632447" cy="1334864"/>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zh-CN" altLang="en-US" sz="3200">
                <a:solidFill>
                  <a:schemeClr val="tx2"/>
                </a:solidFill>
                <a:latin typeface="Times New Roman" panose="02020603050405020304" pitchFamily="18" charset="0"/>
                <a:ea typeface="SimHei" panose="02010609060101010101" pitchFamily="49" charset="-122"/>
                <a:cs typeface="Times New Roman" panose="02020603050405020304" pitchFamily="18" charset="0"/>
              </a:rPr>
              <a:t>例   </a:t>
            </a:r>
            <a:r>
              <a:rPr lang="en-US" altLang="zh-CN" sz="320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x=(</a:t>
            </a:r>
            <a:r>
              <a:rPr lang="en-US" altLang="zh-CN" sz="32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3,1,4,2,6,7,5</a:t>
            </a:r>
            <a:r>
              <a:rPr lang="en-US" altLang="zh-CN" sz="320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p>
          <a:p>
            <a:pPr marL="0" indent="0" fontAlgn="auto">
              <a:spcAft>
                <a:spcPts val="0"/>
              </a:spcAft>
              <a:buFont typeface="Wingdings" panose="05000000000000000000" pitchFamily="2" charset="2"/>
              <a:buNone/>
            </a:pPr>
            <a:r>
              <a:rPr lang="en-US" altLang="zh-CN">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24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sz="180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en-US" altLang="zh-CN">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F=(</a:t>
            </a:r>
            <a:r>
              <a:rPr lang="en-US" altLang="zh-CN">
                <a:solidFill>
                  <a:srgbClr val="7030A0"/>
                </a:solidFill>
                <a:latin typeface="Times New Roman" panose="02020603050405020304" pitchFamily="18" charset="0"/>
                <a:ea typeface="SimHei" panose="02010609060101010101" pitchFamily="49" charset="-122"/>
                <a:cs typeface="Times New Roman" panose="02020603050405020304" pitchFamily="18" charset="0"/>
              </a:rPr>
              <a:t>1,1,2,2,3,4,?</a:t>
            </a:r>
            <a:r>
              <a:rPr lang="en-US" altLang="zh-CN">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endParaRPr lang="zh-CN" altLang="en-US"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椭圆 5">
            <a:extLst>
              <a:ext uri="{FF2B5EF4-FFF2-40B4-BE49-F238E27FC236}">
                <a16:creationId xmlns:a16="http://schemas.microsoft.com/office/drawing/2014/main" id="{0E840B1F-E134-4148-9908-F688F9D4CBE4}"/>
              </a:ext>
            </a:extLst>
          </p:cNvPr>
          <p:cNvSpPr/>
          <p:nvPr/>
        </p:nvSpPr>
        <p:spPr bwMode="auto">
          <a:xfrm>
            <a:off x="2357419" y="2743047"/>
            <a:ext cx="1198862" cy="534564"/>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3</a:t>
            </a: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1</a:t>
            </a:r>
            <a:endParaRPr kumimoji="1" lang="zh-CN" altLang="en-US" sz="2400" b="0" i="0" u="none" strike="noStrike" cap="none" normalizeH="0" baseline="0" dirty="0">
              <a:ln>
                <a:noFill/>
              </a:ln>
              <a:solidFill>
                <a:srgbClr val="00B0F0"/>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椭圆 6">
            <a:extLst>
              <a:ext uri="{FF2B5EF4-FFF2-40B4-BE49-F238E27FC236}">
                <a16:creationId xmlns:a16="http://schemas.microsoft.com/office/drawing/2014/main" id="{4121AB5C-C7F3-9049-A5F6-963D1CDB0729}"/>
              </a:ext>
            </a:extLst>
          </p:cNvPr>
          <p:cNvSpPr/>
          <p:nvPr/>
        </p:nvSpPr>
        <p:spPr bwMode="auto">
          <a:xfrm>
            <a:off x="1417898" y="3491630"/>
            <a:ext cx="1198862"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2</a:t>
            </a: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2</a:t>
            </a:r>
            <a:endParaRPr kumimoji="1" lang="zh-CN" altLang="en-US" sz="2400" b="0" i="0" u="none" strike="noStrike" cap="none" normalizeH="0" baseline="0" dirty="0">
              <a:ln>
                <a:noFill/>
              </a:ln>
              <a:solidFill>
                <a:srgbClr val="00B0F0"/>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椭圆 7">
            <a:extLst>
              <a:ext uri="{FF2B5EF4-FFF2-40B4-BE49-F238E27FC236}">
                <a16:creationId xmlns:a16="http://schemas.microsoft.com/office/drawing/2014/main" id="{430CDA49-16F0-7E4D-9997-C38951C90ABF}"/>
              </a:ext>
            </a:extLst>
          </p:cNvPr>
          <p:cNvSpPr/>
          <p:nvPr/>
        </p:nvSpPr>
        <p:spPr bwMode="auto">
          <a:xfrm>
            <a:off x="734610" y="4338155"/>
            <a:ext cx="1198862"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1</a:t>
            </a: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1</a:t>
            </a:r>
            <a:endParaRPr kumimoji="1" lang="zh-CN" altLang="en-US" sz="2400" b="0" i="0" u="none" strike="noStrike" cap="none" normalizeH="0" baseline="0" dirty="0">
              <a:ln>
                <a:noFill/>
              </a:ln>
              <a:solidFill>
                <a:srgbClr val="00B0F0"/>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椭圆 8">
            <a:extLst>
              <a:ext uri="{FF2B5EF4-FFF2-40B4-BE49-F238E27FC236}">
                <a16:creationId xmlns:a16="http://schemas.microsoft.com/office/drawing/2014/main" id="{E9BCC8B6-D357-994A-9AC7-8319A1F4325C}"/>
              </a:ext>
            </a:extLst>
          </p:cNvPr>
          <p:cNvSpPr/>
          <p:nvPr/>
        </p:nvSpPr>
        <p:spPr bwMode="auto">
          <a:xfrm>
            <a:off x="3479474" y="3491630"/>
            <a:ext cx="1198862" cy="534564"/>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6</a:t>
            </a: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3</a:t>
            </a:r>
            <a:endParaRPr kumimoji="1" lang="zh-CN" altLang="en-US" sz="2400" b="0" i="0" u="none" strike="noStrike" cap="none" normalizeH="0" baseline="0" dirty="0">
              <a:ln>
                <a:noFill/>
              </a:ln>
              <a:solidFill>
                <a:srgbClr val="00B0F0"/>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 name="椭圆 9">
            <a:extLst>
              <a:ext uri="{FF2B5EF4-FFF2-40B4-BE49-F238E27FC236}">
                <a16:creationId xmlns:a16="http://schemas.microsoft.com/office/drawing/2014/main" id="{F8F1EBE2-F962-B948-9B0A-97C81B124EF7}"/>
              </a:ext>
            </a:extLst>
          </p:cNvPr>
          <p:cNvSpPr/>
          <p:nvPr/>
        </p:nvSpPr>
        <p:spPr bwMode="auto">
          <a:xfrm>
            <a:off x="2952020" y="4338155"/>
            <a:ext cx="1198862" cy="534564"/>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4</a:t>
            </a: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2</a:t>
            </a:r>
            <a:endParaRPr kumimoji="1" lang="zh-CN" altLang="en-US" sz="2400" b="0" i="0" u="none" strike="noStrike" cap="none" normalizeH="0" baseline="0" dirty="0">
              <a:ln>
                <a:noFill/>
              </a:ln>
              <a:solidFill>
                <a:srgbClr val="00B0F0"/>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 name="椭圆 10">
            <a:extLst>
              <a:ext uri="{FF2B5EF4-FFF2-40B4-BE49-F238E27FC236}">
                <a16:creationId xmlns:a16="http://schemas.microsoft.com/office/drawing/2014/main" id="{83416387-9920-9947-AA10-577BAEE795DC}"/>
              </a:ext>
            </a:extLst>
          </p:cNvPr>
          <p:cNvSpPr/>
          <p:nvPr/>
        </p:nvSpPr>
        <p:spPr bwMode="auto">
          <a:xfrm>
            <a:off x="4584792" y="4338155"/>
            <a:ext cx="1198862" cy="534564"/>
          </a:xfrm>
          <a:prstGeom prst="ellipse">
            <a:avLst/>
          </a:prstGeom>
          <a:no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1"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7</a:t>
            </a:r>
            <a:r>
              <a:rPr kumimoji="1"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kumimoji="1" lang="en-US" altLang="zh-CN" sz="2400" dirty="0">
                <a:solidFill>
                  <a:srgbClr val="7030A0"/>
                </a:solidFill>
                <a:latin typeface="Times New Roman" panose="02020603050405020304" pitchFamily="18" charset="0"/>
                <a:ea typeface="SimHei" panose="02010609060101010101" pitchFamily="49" charset="-122"/>
                <a:cs typeface="Times New Roman" panose="02020603050405020304" pitchFamily="18" charset="0"/>
              </a:rPr>
              <a:t>4</a:t>
            </a:r>
            <a:endParaRPr kumimoji="1" lang="zh-CN" altLang="en-US" sz="2400" b="0" i="0" u="none" strike="noStrike" cap="none" normalizeH="0" baseline="0" dirty="0">
              <a:ln>
                <a:noFill/>
              </a:ln>
              <a:solidFill>
                <a:srgbClr val="00B0F0"/>
              </a:solidFill>
              <a:effectLst/>
              <a:latin typeface="Times New Roman" panose="02020603050405020304" pitchFamily="18" charset="0"/>
              <a:ea typeface="SimHei" panose="02010609060101010101" pitchFamily="49" charset="-122"/>
              <a:cs typeface="Times New Roman" panose="02020603050405020304" pitchFamily="18" charset="0"/>
            </a:endParaRPr>
          </a:p>
        </p:txBody>
      </p:sp>
      <p:cxnSp>
        <p:nvCxnSpPr>
          <p:cNvPr id="12" name="直接连接符 12">
            <a:extLst>
              <a:ext uri="{FF2B5EF4-FFF2-40B4-BE49-F238E27FC236}">
                <a16:creationId xmlns:a16="http://schemas.microsoft.com/office/drawing/2014/main" id="{A3F36039-C104-F545-A12F-72BE85F4C118}"/>
              </a:ext>
            </a:extLst>
          </p:cNvPr>
          <p:cNvCxnSpPr>
            <a:stCxn id="6" idx="3"/>
            <a:endCxn id="7" idx="0"/>
          </p:cNvCxnSpPr>
          <p:nvPr/>
        </p:nvCxnSpPr>
        <p:spPr bwMode="auto">
          <a:xfrm flipH="1">
            <a:off x="2017329" y="3199326"/>
            <a:ext cx="515659" cy="29230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3">
            <a:extLst>
              <a:ext uri="{FF2B5EF4-FFF2-40B4-BE49-F238E27FC236}">
                <a16:creationId xmlns:a16="http://schemas.microsoft.com/office/drawing/2014/main" id="{822B335A-1F9C-3C47-843C-7690904D994A}"/>
              </a:ext>
            </a:extLst>
          </p:cNvPr>
          <p:cNvCxnSpPr>
            <a:stCxn id="7" idx="3"/>
            <a:endCxn id="8" idx="0"/>
          </p:cNvCxnSpPr>
          <p:nvPr/>
        </p:nvCxnSpPr>
        <p:spPr bwMode="auto">
          <a:xfrm flipH="1">
            <a:off x="1334041" y="3947909"/>
            <a:ext cx="259426" cy="3902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6">
            <a:extLst>
              <a:ext uri="{FF2B5EF4-FFF2-40B4-BE49-F238E27FC236}">
                <a16:creationId xmlns:a16="http://schemas.microsoft.com/office/drawing/2014/main" id="{33281CF0-8EDE-8840-96B8-F4CAC08E3A06}"/>
              </a:ext>
            </a:extLst>
          </p:cNvPr>
          <p:cNvCxnSpPr>
            <a:stCxn id="6" idx="5"/>
            <a:endCxn id="9" idx="0"/>
          </p:cNvCxnSpPr>
          <p:nvPr/>
        </p:nvCxnSpPr>
        <p:spPr bwMode="auto">
          <a:xfrm>
            <a:off x="3380712" y="3199326"/>
            <a:ext cx="698193" cy="29230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9">
            <a:extLst>
              <a:ext uri="{FF2B5EF4-FFF2-40B4-BE49-F238E27FC236}">
                <a16:creationId xmlns:a16="http://schemas.microsoft.com/office/drawing/2014/main" id="{DD6B6464-A9A3-584F-90A7-2AA4A4C67FA8}"/>
              </a:ext>
            </a:extLst>
          </p:cNvPr>
          <p:cNvCxnSpPr>
            <a:stCxn id="9" idx="5"/>
            <a:endCxn id="11" idx="0"/>
          </p:cNvCxnSpPr>
          <p:nvPr/>
        </p:nvCxnSpPr>
        <p:spPr bwMode="auto">
          <a:xfrm>
            <a:off x="4502767" y="3947909"/>
            <a:ext cx="681456" cy="3902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22">
            <a:extLst>
              <a:ext uri="{FF2B5EF4-FFF2-40B4-BE49-F238E27FC236}">
                <a16:creationId xmlns:a16="http://schemas.microsoft.com/office/drawing/2014/main" id="{66DADC1E-FF12-F04A-BEF7-947FAE1F3B22}"/>
              </a:ext>
            </a:extLst>
          </p:cNvPr>
          <p:cNvCxnSpPr>
            <a:stCxn id="9" idx="3"/>
            <a:endCxn id="10" idx="0"/>
          </p:cNvCxnSpPr>
          <p:nvPr/>
        </p:nvCxnSpPr>
        <p:spPr bwMode="auto">
          <a:xfrm flipH="1">
            <a:off x="3551451" y="3947909"/>
            <a:ext cx="103592" cy="39024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文本框 16">
            <a:extLst>
              <a:ext uri="{FF2B5EF4-FFF2-40B4-BE49-F238E27FC236}">
                <a16:creationId xmlns:a16="http://schemas.microsoft.com/office/drawing/2014/main" id="{A6E162B3-ACE1-D54B-8754-E6120D0ACD54}"/>
              </a:ext>
            </a:extLst>
          </p:cNvPr>
          <p:cNvSpPr txBox="1"/>
          <p:nvPr/>
        </p:nvSpPr>
        <p:spPr>
          <a:xfrm>
            <a:off x="5972586" y="1097543"/>
            <a:ext cx="3112053" cy="4524315"/>
          </a:xfrm>
          <a:prstGeom prst="rect">
            <a:avLst/>
          </a:prstGeom>
          <a:noFill/>
        </p:spPr>
        <p:txBody>
          <a:bodyPr wrap="square" rtlCol="0">
            <a:spAutoFit/>
          </a:bodyPr>
          <a:lstStyle/>
          <a:p>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1.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令</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A=0</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2.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从根出发往下走。</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根结点</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key&lt;</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5</a:t>
            </a:r>
            <a:r>
              <a:rPr lang="zh-CN" altLang="en-US"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往右</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根结点</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key &gt;</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5</a:t>
            </a:r>
            <a:r>
              <a:rPr lang="zh-CN" altLang="en-US"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a:latin typeface="Times New Roman" panose="02020603050405020304" pitchFamily="18" charset="0"/>
                <a:ea typeface="SimHei" panose="02010609060101010101" pitchFamily="49" charset="-122"/>
                <a:cs typeface="Times New Roman" panose="02020603050405020304" pitchFamily="18" charset="0"/>
              </a:rPr>
              <a:t>往左</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3.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遇到</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&lt;</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5</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节点</a:t>
            </a:r>
            <a:r>
              <a:rPr lang="en-US" altLang="zh-CN" sz="24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u</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时：</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令</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A=max(</a:t>
            </a:r>
            <a:r>
              <a:rPr lang="en-US" altLang="zh-CN" sz="24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a:t>
            </a:r>
            <a:r>
              <a:rPr lang="en-US" altLang="zh-CN" sz="2400" dirty="0" err="1">
                <a:solidFill>
                  <a:srgbClr val="00B0F0"/>
                </a:solidFill>
                <a:latin typeface="Times New Roman" panose="02020603050405020304" pitchFamily="18" charset="0"/>
                <a:ea typeface="SimHei" panose="02010609060101010101" pitchFamily="49" charset="-122"/>
                <a:cs typeface="Times New Roman" panose="02020603050405020304" pitchFamily="18" charset="0"/>
              </a:rPr>
              <a:t>LF</a:t>
            </a:r>
            <a:r>
              <a:rPr lang="en-US" altLang="zh-CN" sz="2400" baseline="-25000" dirty="0" err="1">
                <a:solidFill>
                  <a:srgbClr val="00B0F0"/>
                </a:solidFill>
                <a:latin typeface="Times New Roman" panose="02020603050405020304" pitchFamily="18" charset="0"/>
                <a:ea typeface="SimHei" panose="02010609060101010101" pitchFamily="49" charset="-122"/>
                <a:cs typeface="Times New Roman" panose="02020603050405020304" pitchFamily="18" charset="0"/>
              </a:rPr>
              <a:t>u</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其中</a:t>
            </a:r>
            <a:r>
              <a:rPr lang="en-US" altLang="zh-CN" sz="2400" dirty="0" err="1">
                <a:solidFill>
                  <a:srgbClr val="00B0F0"/>
                </a:solidFill>
                <a:latin typeface="Times New Roman" panose="02020603050405020304" pitchFamily="18" charset="0"/>
                <a:ea typeface="SimHei" panose="02010609060101010101" pitchFamily="49" charset="-122"/>
                <a:cs typeface="Times New Roman" panose="02020603050405020304" pitchFamily="18" charset="0"/>
              </a:rPr>
              <a:t>LF</a:t>
            </a:r>
            <a:r>
              <a:rPr lang="en-US" altLang="zh-CN" sz="2400" baseline="-25000" dirty="0" err="1">
                <a:solidFill>
                  <a:srgbClr val="00B0F0"/>
                </a:solidFill>
                <a:latin typeface="Times New Roman" panose="02020603050405020304" pitchFamily="18" charset="0"/>
                <a:ea typeface="SimHei" panose="02010609060101010101" pitchFamily="49" charset="-122"/>
                <a:cs typeface="Times New Roman" panose="02020603050405020304" pitchFamily="18" charset="0"/>
              </a:rPr>
              <a:t>u</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表示该节点及其左子树中所有节点的最大</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F</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值。</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 name="文本框 17">
            <a:extLst>
              <a:ext uri="{FF2B5EF4-FFF2-40B4-BE49-F238E27FC236}">
                <a16:creationId xmlns:a16="http://schemas.microsoft.com/office/drawing/2014/main" id="{853786E8-56C8-D340-B9C8-99293BD74EBE}"/>
              </a:ext>
            </a:extLst>
          </p:cNvPr>
          <p:cNvSpPr txBox="1"/>
          <p:nvPr/>
        </p:nvSpPr>
        <p:spPr>
          <a:xfrm>
            <a:off x="3245709" y="2805703"/>
            <a:ext cx="556131" cy="369332"/>
          </a:xfrm>
          <a:prstGeom prst="rect">
            <a:avLst/>
          </a:prstGeom>
          <a:noFill/>
        </p:spPr>
        <p:txBody>
          <a:bodyPr wrap="square">
            <a:spAutoFit/>
          </a:bodyPr>
          <a:lstStyle/>
          <a:p>
            <a:r>
              <a:rPr kumimoji="1" lang="en-US" altLang="zh-CN" sz="1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 name="文本框 18">
            <a:extLst>
              <a:ext uri="{FF2B5EF4-FFF2-40B4-BE49-F238E27FC236}">
                <a16:creationId xmlns:a16="http://schemas.microsoft.com/office/drawing/2014/main" id="{44EBED20-E04E-D643-80E2-70F42E19A86A}"/>
              </a:ext>
            </a:extLst>
          </p:cNvPr>
          <p:cNvSpPr txBox="1"/>
          <p:nvPr/>
        </p:nvSpPr>
        <p:spPr>
          <a:xfrm>
            <a:off x="3836384" y="4382593"/>
            <a:ext cx="556131" cy="369332"/>
          </a:xfrm>
          <a:prstGeom prst="rect">
            <a:avLst/>
          </a:prstGeom>
          <a:noFill/>
        </p:spPr>
        <p:txBody>
          <a:bodyPr wrap="square">
            <a:spAutoFit/>
          </a:bodyPr>
          <a:lstStyle/>
          <a:p>
            <a:r>
              <a:rPr kumimoji="1" lang="en-US" altLang="zh-CN" sz="1800" dirty="0">
                <a:solidFill>
                  <a:srgbClr val="00B0F0"/>
                </a:solidFill>
                <a:latin typeface="Times New Roman" panose="02020603050405020304" pitchFamily="18" charset="0"/>
                <a:ea typeface="SimHei" panose="02010609060101010101" pitchFamily="49" charset="-122"/>
                <a:cs typeface="Times New Roman" panose="02020603050405020304" pitchFamily="18" charset="0"/>
              </a:rPr>
              <a:t>2</a:t>
            </a:r>
            <a:endParaRPr lang="zh-CN" altLang="en-US" dirty="0">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 name="文本框 19">
            <a:extLst>
              <a:ext uri="{FF2B5EF4-FFF2-40B4-BE49-F238E27FC236}">
                <a16:creationId xmlns:a16="http://schemas.microsoft.com/office/drawing/2014/main" id="{03079077-F584-8B40-8780-FDFEDA5E4A03}"/>
              </a:ext>
            </a:extLst>
          </p:cNvPr>
          <p:cNvSpPr txBox="1"/>
          <p:nvPr/>
        </p:nvSpPr>
        <p:spPr>
          <a:xfrm>
            <a:off x="647598" y="5858385"/>
            <a:ext cx="8061476" cy="523220"/>
          </a:xfrm>
          <a:prstGeom prst="rect">
            <a:avLst/>
          </a:prstGeom>
          <a:noFill/>
        </p:spPr>
        <p:txBody>
          <a:bodyPr wrap="square">
            <a:spAutoFit/>
          </a:bodyPr>
          <a:lstStyle/>
          <a:p>
            <a:r>
              <a:rPr lang="zh-CN" altLang="en-US" sz="28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只需</a:t>
            </a:r>
            <a:r>
              <a:rPr lang="en-US" altLang="zh-CN" sz="28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O(log n)</a:t>
            </a:r>
            <a:r>
              <a:rPr lang="zh-CN" altLang="en-US" sz="28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算出</a:t>
            </a:r>
            <a:r>
              <a:rPr lang="en-US" altLang="zh-CN" sz="28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A</a:t>
            </a:r>
            <a:r>
              <a:rPr lang="zh-CN" altLang="en-US" sz="28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800"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之前</a:t>
            </a:r>
            <a:r>
              <a:rPr lang="en-US" altLang="zh-CN" sz="2800"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O(n)</a:t>
            </a:r>
            <a:r>
              <a:rPr lang="zh-CN" altLang="en-US" sz="2800"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rPr>
              <a:t>是枚举了所有节点。</a:t>
            </a:r>
            <a:endParaRPr lang="en-US" altLang="zh-CN" sz="2800" dirty="0">
              <a:solidFill>
                <a:schemeClr val="bg1">
                  <a:lumMod val="50000"/>
                </a:schemeClr>
              </a:solidFill>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89474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2</a:t>
            </a:r>
            <a:r>
              <a:rPr lang="zh-CN" altLang="en-US" dirty="0"/>
              <a:t>：动态计算凸包</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76</a:t>
            </a:fld>
            <a:endParaRPr kumimoji="1" lang="zh-CN" altLang="en-US" dirty="0"/>
          </a:p>
        </p:txBody>
      </p:sp>
      <p:sp>
        <p:nvSpPr>
          <p:cNvPr id="2" name="内容占位符 1">
            <a:extLst>
              <a:ext uri="{FF2B5EF4-FFF2-40B4-BE49-F238E27FC236}">
                <a16:creationId xmlns:a16="http://schemas.microsoft.com/office/drawing/2014/main" id="{A2ED484B-A32F-494B-A824-D48B85F40FC9}"/>
              </a:ext>
            </a:extLst>
          </p:cNvPr>
          <p:cNvSpPr>
            <a:spLocks noGrp="1"/>
          </p:cNvSpPr>
          <p:nvPr>
            <p:ph sz="quarter" idx="13"/>
          </p:nvPr>
        </p:nvSpPr>
        <p:spPr/>
        <p:txBody>
          <a:bodyPr/>
          <a:lstStyle/>
          <a:p>
            <a:pPr marL="0" indent="0">
              <a:lnSpc>
                <a:spcPct val="150000"/>
              </a:lnSpc>
              <a:buNone/>
            </a:pPr>
            <a:r>
              <a:rPr lang="en-US" altLang="zh-CN" dirty="0"/>
              <a:t>【</a:t>
            </a:r>
            <a:r>
              <a:rPr lang="zh-CN" altLang="en-US" dirty="0"/>
              <a:t>问题描述</a:t>
            </a:r>
            <a:r>
              <a:rPr lang="en-US" altLang="zh-CN" dirty="0"/>
              <a:t>】 </a:t>
            </a:r>
            <a:r>
              <a:rPr lang="zh-CN" altLang="en-US" dirty="0"/>
              <a:t>假设你需要支持两种操作：</a:t>
            </a:r>
            <a:endParaRPr lang="en-US" altLang="zh-CN" dirty="0"/>
          </a:p>
          <a:p>
            <a:pPr lvl="1" fontAlgn="auto">
              <a:lnSpc>
                <a:spcPct val="150000"/>
              </a:lnSpc>
              <a:spcAft>
                <a:spcPts val="0"/>
              </a:spcAft>
            </a:pPr>
            <a:r>
              <a:rPr lang="zh-CN" altLang="en-US" dirty="0"/>
              <a:t>集合</a:t>
            </a:r>
            <a:r>
              <a:rPr lang="en-US" altLang="zh-CN" dirty="0">
                <a:solidFill>
                  <a:schemeClr val="accent5">
                    <a:lumMod val="25000"/>
                  </a:schemeClr>
                </a:solidFill>
              </a:rPr>
              <a:t>P</a:t>
            </a:r>
            <a:r>
              <a:rPr lang="zh-CN" altLang="en-US" dirty="0"/>
              <a:t>中加入一个点，坐标</a:t>
            </a:r>
            <a:r>
              <a:rPr lang="en-US" altLang="zh-CN" dirty="0">
                <a:solidFill>
                  <a:srgbClr val="002060"/>
                </a:solidFill>
              </a:rPr>
              <a:t>(</a:t>
            </a:r>
            <a:r>
              <a:rPr lang="en-US" altLang="zh-CN" dirty="0" err="1">
                <a:solidFill>
                  <a:srgbClr val="002060"/>
                </a:solidFill>
              </a:rPr>
              <a:t>x,y</a:t>
            </a:r>
            <a:r>
              <a:rPr lang="en-US" altLang="zh-CN" dirty="0">
                <a:solidFill>
                  <a:srgbClr val="002060"/>
                </a:solidFill>
              </a:rPr>
              <a:t>)</a:t>
            </a:r>
            <a:r>
              <a:rPr lang="zh-CN" altLang="en-US" dirty="0"/>
              <a:t>。</a:t>
            </a:r>
            <a:endParaRPr lang="en-US" altLang="zh-CN" dirty="0"/>
          </a:p>
          <a:p>
            <a:pPr lvl="1" fontAlgn="auto">
              <a:lnSpc>
                <a:spcPct val="150000"/>
              </a:lnSpc>
              <a:spcAft>
                <a:spcPts val="0"/>
              </a:spcAft>
            </a:pPr>
            <a:r>
              <a:rPr lang="zh-CN" altLang="en-US" dirty="0"/>
              <a:t>输出</a:t>
            </a:r>
            <a:r>
              <a:rPr lang="en-US" altLang="zh-CN" dirty="0">
                <a:solidFill>
                  <a:schemeClr val="accent5">
                    <a:lumMod val="25000"/>
                  </a:schemeClr>
                </a:solidFill>
              </a:rPr>
              <a:t>P</a:t>
            </a:r>
            <a:r>
              <a:rPr lang="zh-CN" altLang="en-US" dirty="0"/>
              <a:t>的凸包。</a:t>
            </a:r>
            <a:endParaRPr lang="en-US" altLang="zh-CN" dirty="0"/>
          </a:p>
          <a:p>
            <a:pPr fontAlgn="auto">
              <a:lnSpc>
                <a:spcPct val="150000"/>
              </a:lnSpc>
              <a:spcAft>
                <a:spcPts val="0"/>
              </a:spcAft>
            </a:pPr>
            <a:r>
              <a:rPr lang="zh-CN" altLang="en-US" dirty="0"/>
              <a:t>方法</a:t>
            </a:r>
            <a:endParaRPr lang="en-US" altLang="zh-CN" dirty="0"/>
          </a:p>
          <a:p>
            <a:pPr lvl="1" fontAlgn="auto">
              <a:lnSpc>
                <a:spcPct val="150000"/>
              </a:lnSpc>
              <a:spcAft>
                <a:spcPts val="0"/>
              </a:spcAft>
            </a:pPr>
            <a:r>
              <a:rPr lang="zh-CN" altLang="en-US" dirty="0">
                <a:solidFill>
                  <a:srgbClr val="9933FF"/>
                </a:solidFill>
              </a:rPr>
              <a:t>用</a:t>
            </a:r>
            <a:r>
              <a:rPr lang="en-US" altLang="zh-CN" dirty="0">
                <a:solidFill>
                  <a:srgbClr val="9933FF"/>
                </a:solidFill>
              </a:rPr>
              <a:t>AVL</a:t>
            </a:r>
            <a:r>
              <a:rPr lang="zh-CN" altLang="en-US" dirty="0">
                <a:solidFill>
                  <a:srgbClr val="9933FF"/>
                </a:solidFill>
              </a:rPr>
              <a:t>树维护凸包的下边界</a:t>
            </a:r>
            <a:r>
              <a:rPr lang="en-US" altLang="zh-CN" dirty="0">
                <a:solidFill>
                  <a:schemeClr val="accent5">
                    <a:lumMod val="25000"/>
                  </a:schemeClr>
                </a:solidFill>
              </a:rPr>
              <a:t>b</a:t>
            </a:r>
            <a:r>
              <a:rPr lang="zh-CN" altLang="en-US" dirty="0">
                <a:solidFill>
                  <a:schemeClr val="accent5">
                    <a:lumMod val="25000"/>
                  </a:schemeClr>
                </a:solidFill>
              </a:rPr>
              <a:t>。</a:t>
            </a:r>
            <a:r>
              <a:rPr lang="zh-CN" altLang="en-US" dirty="0">
                <a:solidFill>
                  <a:schemeClr val="bg1">
                    <a:lumMod val="50000"/>
                  </a:schemeClr>
                </a:solidFill>
              </a:rPr>
              <a:t>上边界对称处理</a:t>
            </a:r>
            <a:endParaRPr lang="en-US" altLang="zh-CN" dirty="0">
              <a:solidFill>
                <a:schemeClr val="bg1">
                  <a:lumMod val="50000"/>
                </a:schemeClr>
              </a:solidFill>
            </a:endParaRPr>
          </a:p>
          <a:p>
            <a:pPr lvl="2" fontAlgn="auto">
              <a:lnSpc>
                <a:spcPct val="150000"/>
              </a:lnSpc>
              <a:spcAft>
                <a:spcPts val="0"/>
              </a:spcAft>
            </a:pPr>
            <a:r>
              <a:rPr lang="en-US" altLang="zh-CN" dirty="0"/>
              <a:t>b</a:t>
            </a:r>
            <a:r>
              <a:rPr lang="zh-CN" altLang="en-US" dirty="0"/>
              <a:t>由一系列顶点组成，从左到右，</a:t>
            </a:r>
            <a:r>
              <a:rPr lang="en-US" altLang="zh-CN" dirty="0"/>
              <a:t>x</a:t>
            </a:r>
            <a:r>
              <a:rPr lang="zh-CN" altLang="en-US" dirty="0"/>
              <a:t>坐标为关键值。</a:t>
            </a:r>
            <a:endParaRPr lang="en-US" altLang="zh-CN" dirty="0">
              <a:solidFill>
                <a:schemeClr val="bg1">
                  <a:lumMod val="50000"/>
                </a:schemeClr>
              </a:solidFill>
            </a:endParaRPr>
          </a:p>
          <a:p>
            <a:pPr lvl="1" fontAlgn="auto">
              <a:lnSpc>
                <a:spcPct val="150000"/>
              </a:lnSpc>
              <a:spcAft>
                <a:spcPts val="0"/>
              </a:spcAft>
            </a:pPr>
            <a:r>
              <a:rPr lang="zh-CN" altLang="en-US" dirty="0"/>
              <a:t>当加入一个新的点</a:t>
            </a:r>
            <a:r>
              <a:rPr lang="en-US" altLang="zh-CN" dirty="0">
                <a:solidFill>
                  <a:srgbClr val="002060"/>
                </a:solidFill>
              </a:rPr>
              <a:t>(</a:t>
            </a:r>
            <a:r>
              <a:rPr lang="en-US" altLang="zh-CN" dirty="0" err="1">
                <a:solidFill>
                  <a:srgbClr val="002060"/>
                </a:solidFill>
              </a:rPr>
              <a:t>x,y</a:t>
            </a:r>
            <a:r>
              <a:rPr lang="en-US" altLang="zh-CN" dirty="0">
                <a:solidFill>
                  <a:srgbClr val="002060"/>
                </a:solidFill>
              </a:rPr>
              <a:t>)</a:t>
            </a:r>
            <a:r>
              <a:rPr lang="zh-CN" altLang="en-US" dirty="0"/>
              <a:t>时，</a:t>
            </a:r>
            <a:endParaRPr lang="en-US" altLang="zh-CN" dirty="0"/>
          </a:p>
          <a:p>
            <a:pPr lvl="2" fontAlgn="auto">
              <a:lnSpc>
                <a:spcPct val="150000"/>
              </a:lnSpc>
              <a:spcAft>
                <a:spcPts val="0"/>
              </a:spcAft>
            </a:pPr>
            <a:r>
              <a:rPr lang="zh-CN" altLang="en-US" dirty="0"/>
              <a:t>判断其是不是在</a:t>
            </a:r>
            <a:r>
              <a:rPr lang="en-US" altLang="zh-CN" dirty="0">
                <a:solidFill>
                  <a:schemeClr val="accent5">
                    <a:lumMod val="25000"/>
                  </a:schemeClr>
                </a:solidFill>
              </a:rPr>
              <a:t>b</a:t>
            </a:r>
            <a:r>
              <a:rPr lang="zh-CN" altLang="en-US" dirty="0"/>
              <a:t>上方</a:t>
            </a:r>
            <a:endParaRPr lang="en-US" altLang="zh-CN" dirty="0"/>
          </a:p>
          <a:p>
            <a:pPr lvl="3" fontAlgn="auto">
              <a:lnSpc>
                <a:spcPct val="150000"/>
              </a:lnSpc>
              <a:spcAft>
                <a:spcPts val="0"/>
              </a:spcAft>
            </a:pPr>
            <a:r>
              <a:rPr lang="zh-CN" altLang="en-US" dirty="0"/>
              <a:t>若在</a:t>
            </a:r>
            <a:r>
              <a:rPr lang="en-US" altLang="zh-CN" dirty="0">
                <a:solidFill>
                  <a:schemeClr val="accent5">
                    <a:lumMod val="25000"/>
                  </a:schemeClr>
                </a:solidFill>
              </a:rPr>
              <a:t>b</a:t>
            </a:r>
            <a:r>
              <a:rPr lang="zh-CN" altLang="en-US" dirty="0"/>
              <a:t>上方，则下边界</a:t>
            </a:r>
            <a:r>
              <a:rPr lang="en-US" altLang="zh-CN" dirty="0">
                <a:solidFill>
                  <a:schemeClr val="accent5">
                    <a:lumMod val="25000"/>
                  </a:schemeClr>
                </a:solidFill>
              </a:rPr>
              <a:t>b</a:t>
            </a:r>
            <a:r>
              <a:rPr lang="zh-CN" altLang="en-US" dirty="0"/>
              <a:t>不需要更新。</a:t>
            </a:r>
            <a:endParaRPr lang="en-US" altLang="zh-CN" dirty="0"/>
          </a:p>
          <a:p>
            <a:pPr lvl="3" fontAlgn="auto">
              <a:lnSpc>
                <a:spcPct val="150000"/>
              </a:lnSpc>
              <a:spcAft>
                <a:spcPts val="0"/>
              </a:spcAft>
            </a:pPr>
            <a:r>
              <a:rPr lang="zh-CN" altLang="en-US" dirty="0"/>
              <a:t>否则，</a:t>
            </a:r>
            <a:r>
              <a:rPr lang="en-US" altLang="zh-CN" dirty="0">
                <a:solidFill>
                  <a:srgbClr val="002060"/>
                </a:solidFill>
              </a:rPr>
              <a:t>(</a:t>
            </a:r>
            <a:r>
              <a:rPr lang="en-US" altLang="zh-CN" dirty="0" err="1">
                <a:solidFill>
                  <a:srgbClr val="002060"/>
                </a:solidFill>
              </a:rPr>
              <a:t>x,y</a:t>
            </a:r>
            <a:r>
              <a:rPr lang="en-US" altLang="zh-CN" dirty="0">
                <a:solidFill>
                  <a:srgbClr val="002060"/>
                </a:solidFill>
              </a:rPr>
              <a:t>)</a:t>
            </a:r>
            <a:r>
              <a:rPr lang="zh-CN" altLang="en-US" dirty="0"/>
              <a:t>要插入</a:t>
            </a:r>
            <a:r>
              <a:rPr lang="en-US" altLang="zh-CN" dirty="0">
                <a:solidFill>
                  <a:schemeClr val="accent5">
                    <a:lumMod val="25000"/>
                  </a:schemeClr>
                </a:solidFill>
              </a:rPr>
              <a:t>b</a:t>
            </a:r>
            <a:r>
              <a:rPr lang="zh-CN" altLang="en-US" dirty="0"/>
              <a:t>中，并且</a:t>
            </a:r>
            <a:r>
              <a:rPr lang="en-US" altLang="zh-CN" dirty="0">
                <a:solidFill>
                  <a:schemeClr val="accent5">
                    <a:lumMod val="25000"/>
                  </a:schemeClr>
                </a:solidFill>
              </a:rPr>
              <a:t>b</a:t>
            </a:r>
            <a:r>
              <a:rPr lang="zh-CN" altLang="en-US" dirty="0"/>
              <a:t>的某些顶点要删除。</a:t>
            </a:r>
          </a:p>
        </p:txBody>
      </p:sp>
      <p:sp>
        <p:nvSpPr>
          <p:cNvPr id="5" name="内容占位符 2">
            <a:extLst>
              <a:ext uri="{FF2B5EF4-FFF2-40B4-BE49-F238E27FC236}">
                <a16:creationId xmlns:a16="http://schemas.microsoft.com/office/drawing/2014/main" id="{E8E6A7EB-89B7-B64E-B7E0-371BC5C043B5}"/>
              </a:ext>
            </a:extLst>
          </p:cNvPr>
          <p:cNvSpPr txBox="1">
            <a:spLocks/>
          </p:cNvSpPr>
          <p:nvPr/>
        </p:nvSpPr>
        <p:spPr>
          <a:xfrm>
            <a:off x="321469" y="1017134"/>
            <a:ext cx="8501062" cy="5053745"/>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Aft>
                <a:spcPts val="0"/>
              </a:spcAft>
              <a:buFont typeface="Wingdings" panose="05000000000000000000" pitchFamily="2" charset="2"/>
              <a:buNone/>
            </a:pPr>
            <a:endParaRPr lang="en-US" altLang="zh-CN"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25958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linds(horizontal)">
                                      <p:cBhvr>
                                        <p:cTn id="7" dur="500"/>
                                        <p:tgtEl>
                                          <p:spTgt spid="2">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blinds(horizontal)">
                                      <p:cBhvr>
                                        <p:cTn id="10" dur="500"/>
                                        <p:tgtEl>
                                          <p:spTgt spid="2">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animEffect transition="in" filter="blinds(horizontal)">
                                      <p:cBhvr>
                                        <p:cTn id="15" dur="500"/>
                                        <p:tgtEl>
                                          <p:spTgt spid="2">
                                            <p:txEl>
                                              <p:pRg st="6" end="6"/>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7" end="7"/>
                                            </p:txEl>
                                          </p:spTgt>
                                        </p:tgtEl>
                                        <p:attrNameLst>
                                          <p:attrName>style.visibility</p:attrName>
                                        </p:attrNameLst>
                                      </p:cBhvr>
                                      <p:to>
                                        <p:strVal val="visible"/>
                                      </p:to>
                                    </p:set>
                                    <p:animEffect transition="in" filter="blinds(horizontal)">
                                      <p:cBhvr>
                                        <p:cTn id="18" dur="500"/>
                                        <p:tgtEl>
                                          <p:spTgt spid="2">
                                            <p:txEl>
                                              <p:pRg st="7" end="7"/>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blinds(horizontal)">
                                      <p:cBhvr>
                                        <p:cTn id="21" dur="500"/>
                                        <p:tgtEl>
                                          <p:spTgt spid="2">
                                            <p:txEl>
                                              <p:pRg st="8" end="8"/>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
                                            <p:txEl>
                                              <p:pRg st="9" end="9"/>
                                            </p:txEl>
                                          </p:spTgt>
                                        </p:tgtEl>
                                        <p:attrNameLst>
                                          <p:attrName>style.visibility</p:attrName>
                                        </p:attrNameLst>
                                      </p:cBhvr>
                                      <p:to>
                                        <p:strVal val="visible"/>
                                      </p:to>
                                    </p:set>
                                    <p:animEffect transition="in" filter="blinds(horizontal)">
                                      <p:cBhvr>
                                        <p:cTn id="2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77</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2</a:t>
            </a:r>
            <a:r>
              <a:rPr lang="zh-CN" altLang="en-US" dirty="0"/>
              <a:t>：动态计算凸包</a:t>
            </a:r>
          </a:p>
        </p:txBody>
      </p:sp>
      <p:sp>
        <p:nvSpPr>
          <p:cNvPr id="5" name="椭圆 4">
            <a:extLst>
              <a:ext uri="{FF2B5EF4-FFF2-40B4-BE49-F238E27FC236}">
                <a16:creationId xmlns:a16="http://schemas.microsoft.com/office/drawing/2014/main" id="{C46E0B7F-EF33-6C49-8434-A856A5D65C02}"/>
              </a:ext>
            </a:extLst>
          </p:cNvPr>
          <p:cNvSpPr/>
          <p:nvPr/>
        </p:nvSpPr>
        <p:spPr bwMode="auto">
          <a:xfrm>
            <a:off x="1211659" y="301785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6" name="椭圆 5">
            <a:extLst>
              <a:ext uri="{FF2B5EF4-FFF2-40B4-BE49-F238E27FC236}">
                <a16:creationId xmlns:a16="http://schemas.microsoft.com/office/drawing/2014/main" id="{38876A0A-1793-1B4A-80EA-193F056632A1}"/>
              </a:ext>
            </a:extLst>
          </p:cNvPr>
          <p:cNvSpPr/>
          <p:nvPr/>
        </p:nvSpPr>
        <p:spPr bwMode="auto">
          <a:xfrm>
            <a:off x="1511436" y="362745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8A1317CD-586D-4349-B2F5-D0BB0808C0E3}"/>
              </a:ext>
            </a:extLst>
          </p:cNvPr>
          <p:cNvSpPr/>
          <p:nvPr/>
        </p:nvSpPr>
        <p:spPr bwMode="auto">
          <a:xfrm>
            <a:off x="1968636" y="4084654"/>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 name="椭圆 7">
            <a:extLst>
              <a:ext uri="{FF2B5EF4-FFF2-40B4-BE49-F238E27FC236}">
                <a16:creationId xmlns:a16="http://schemas.microsoft.com/office/drawing/2014/main" id="{E867156C-D26C-A84D-B11A-96B2DFB56231}"/>
              </a:ext>
            </a:extLst>
          </p:cNvPr>
          <p:cNvSpPr/>
          <p:nvPr/>
        </p:nvSpPr>
        <p:spPr bwMode="auto">
          <a:xfrm>
            <a:off x="2668669" y="4384430"/>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椭圆 8">
            <a:extLst>
              <a:ext uri="{FF2B5EF4-FFF2-40B4-BE49-F238E27FC236}">
                <a16:creationId xmlns:a16="http://schemas.microsoft.com/office/drawing/2014/main" id="{8EA41AFF-3C8D-DA49-881B-D281A964F8C9}"/>
              </a:ext>
            </a:extLst>
          </p:cNvPr>
          <p:cNvSpPr/>
          <p:nvPr/>
        </p:nvSpPr>
        <p:spPr bwMode="auto">
          <a:xfrm>
            <a:off x="5594415" y="2777349"/>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76FA8BDB-4813-A340-AE0C-D909F5DDC6E3}"/>
              </a:ext>
            </a:extLst>
          </p:cNvPr>
          <p:cNvSpPr/>
          <p:nvPr/>
        </p:nvSpPr>
        <p:spPr bwMode="auto">
          <a:xfrm>
            <a:off x="4922850" y="3627454"/>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1" name="椭圆 10">
            <a:extLst>
              <a:ext uri="{FF2B5EF4-FFF2-40B4-BE49-F238E27FC236}">
                <a16:creationId xmlns:a16="http://schemas.microsoft.com/office/drawing/2014/main" id="{ADDB1C12-56D3-A043-8502-7CA6BE4A8E62}"/>
              </a:ext>
            </a:extLst>
          </p:cNvPr>
          <p:cNvSpPr/>
          <p:nvPr/>
        </p:nvSpPr>
        <p:spPr bwMode="auto">
          <a:xfrm>
            <a:off x="4296503" y="4006779"/>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2" name="椭圆 11">
            <a:extLst>
              <a:ext uri="{FF2B5EF4-FFF2-40B4-BE49-F238E27FC236}">
                <a16:creationId xmlns:a16="http://schemas.microsoft.com/office/drawing/2014/main" id="{EFEC65E2-6E1D-6B4F-BFB8-05C989D40DBD}"/>
              </a:ext>
            </a:extLst>
          </p:cNvPr>
          <p:cNvSpPr/>
          <p:nvPr/>
        </p:nvSpPr>
        <p:spPr bwMode="auto">
          <a:xfrm>
            <a:off x="3519431" y="430655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13" name="直接连接符 56">
            <a:extLst>
              <a:ext uri="{FF2B5EF4-FFF2-40B4-BE49-F238E27FC236}">
                <a16:creationId xmlns:a16="http://schemas.microsoft.com/office/drawing/2014/main" id="{11947033-9ABF-2349-AC2A-007AC3772D7F}"/>
              </a:ext>
            </a:extLst>
          </p:cNvPr>
          <p:cNvCxnSpPr>
            <a:stCxn id="5" idx="4"/>
            <a:endCxn id="6" idx="1"/>
          </p:cNvCxnSpPr>
          <p:nvPr/>
        </p:nvCxnSpPr>
        <p:spPr bwMode="auto">
          <a:xfrm>
            <a:off x="1289534" y="3173604"/>
            <a:ext cx="244711" cy="47666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57">
            <a:extLst>
              <a:ext uri="{FF2B5EF4-FFF2-40B4-BE49-F238E27FC236}">
                <a16:creationId xmlns:a16="http://schemas.microsoft.com/office/drawing/2014/main" id="{524DE407-B374-4940-A1C9-F96B3AB8FF89}"/>
              </a:ext>
            </a:extLst>
          </p:cNvPr>
          <p:cNvCxnSpPr>
            <a:stCxn id="6" idx="5"/>
            <a:endCxn id="7" idx="1"/>
          </p:cNvCxnSpPr>
          <p:nvPr/>
        </p:nvCxnSpPr>
        <p:spPr bwMode="auto">
          <a:xfrm>
            <a:off x="1644376" y="3760395"/>
            <a:ext cx="347069" cy="34706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58">
            <a:extLst>
              <a:ext uri="{FF2B5EF4-FFF2-40B4-BE49-F238E27FC236}">
                <a16:creationId xmlns:a16="http://schemas.microsoft.com/office/drawing/2014/main" id="{A00CE8F2-752E-6C4B-A5A1-54DDD6A3B832}"/>
              </a:ext>
            </a:extLst>
          </p:cNvPr>
          <p:cNvCxnSpPr>
            <a:stCxn id="7" idx="5"/>
            <a:endCxn id="8" idx="2"/>
          </p:cNvCxnSpPr>
          <p:nvPr/>
        </p:nvCxnSpPr>
        <p:spPr bwMode="auto">
          <a:xfrm>
            <a:off x="2101576" y="4217594"/>
            <a:ext cx="567093" cy="24471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59">
            <a:extLst>
              <a:ext uri="{FF2B5EF4-FFF2-40B4-BE49-F238E27FC236}">
                <a16:creationId xmlns:a16="http://schemas.microsoft.com/office/drawing/2014/main" id="{58CE7D0E-2498-F249-8C6B-03BFFFA48B20}"/>
              </a:ext>
            </a:extLst>
          </p:cNvPr>
          <p:cNvCxnSpPr>
            <a:stCxn id="8" idx="6"/>
            <a:endCxn id="12" idx="2"/>
          </p:cNvCxnSpPr>
          <p:nvPr/>
        </p:nvCxnSpPr>
        <p:spPr bwMode="auto">
          <a:xfrm flipV="1">
            <a:off x="2824418" y="4384430"/>
            <a:ext cx="695013" cy="7787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60">
            <a:extLst>
              <a:ext uri="{FF2B5EF4-FFF2-40B4-BE49-F238E27FC236}">
                <a16:creationId xmlns:a16="http://schemas.microsoft.com/office/drawing/2014/main" id="{B21859E4-D788-BD44-AA15-4AE07DB084DF}"/>
              </a:ext>
            </a:extLst>
          </p:cNvPr>
          <p:cNvCxnSpPr>
            <a:stCxn id="12" idx="6"/>
            <a:endCxn id="11" idx="3"/>
          </p:cNvCxnSpPr>
          <p:nvPr/>
        </p:nvCxnSpPr>
        <p:spPr bwMode="auto">
          <a:xfrm flipV="1">
            <a:off x="3675180" y="4139719"/>
            <a:ext cx="644132" cy="24471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61">
            <a:extLst>
              <a:ext uri="{FF2B5EF4-FFF2-40B4-BE49-F238E27FC236}">
                <a16:creationId xmlns:a16="http://schemas.microsoft.com/office/drawing/2014/main" id="{48C1A625-7478-DA4A-B4FE-D4093BADF5A6}"/>
              </a:ext>
            </a:extLst>
          </p:cNvPr>
          <p:cNvCxnSpPr>
            <a:stCxn id="11" idx="6"/>
            <a:endCxn id="10" idx="3"/>
          </p:cNvCxnSpPr>
          <p:nvPr/>
        </p:nvCxnSpPr>
        <p:spPr bwMode="auto">
          <a:xfrm flipV="1">
            <a:off x="4452252" y="3760394"/>
            <a:ext cx="493407" cy="32426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62">
            <a:extLst>
              <a:ext uri="{FF2B5EF4-FFF2-40B4-BE49-F238E27FC236}">
                <a16:creationId xmlns:a16="http://schemas.microsoft.com/office/drawing/2014/main" id="{C09F4412-CA31-8B46-8366-289D1A18CD17}"/>
              </a:ext>
            </a:extLst>
          </p:cNvPr>
          <p:cNvCxnSpPr>
            <a:stCxn id="10" idx="7"/>
            <a:endCxn id="9" idx="3"/>
          </p:cNvCxnSpPr>
          <p:nvPr/>
        </p:nvCxnSpPr>
        <p:spPr bwMode="auto">
          <a:xfrm flipV="1">
            <a:off x="5055790" y="2910289"/>
            <a:ext cx="561434" cy="73997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63">
            <a:extLst>
              <a:ext uri="{FF2B5EF4-FFF2-40B4-BE49-F238E27FC236}">
                <a16:creationId xmlns:a16="http://schemas.microsoft.com/office/drawing/2014/main" id="{5FB9319F-BE8C-0A4E-91F8-88E1BC57DBAE}"/>
              </a:ext>
            </a:extLst>
          </p:cNvPr>
          <p:cNvCxnSpPr/>
          <p:nvPr/>
        </p:nvCxnSpPr>
        <p:spPr bwMode="auto">
          <a:xfrm flipV="1">
            <a:off x="1289534" y="1676400"/>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64">
            <a:extLst>
              <a:ext uri="{FF2B5EF4-FFF2-40B4-BE49-F238E27FC236}">
                <a16:creationId xmlns:a16="http://schemas.microsoft.com/office/drawing/2014/main" id="{659282A2-1671-F249-A3BF-2E8099F1F27D}"/>
              </a:ext>
            </a:extLst>
          </p:cNvPr>
          <p:cNvCxnSpPr/>
          <p:nvPr/>
        </p:nvCxnSpPr>
        <p:spPr bwMode="auto">
          <a:xfrm flipV="1">
            <a:off x="1597684" y="1683298"/>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65">
            <a:extLst>
              <a:ext uri="{FF2B5EF4-FFF2-40B4-BE49-F238E27FC236}">
                <a16:creationId xmlns:a16="http://schemas.microsoft.com/office/drawing/2014/main" id="{C1D0BEF3-8DB7-CC4B-9AC5-C2F876F196FD}"/>
              </a:ext>
            </a:extLst>
          </p:cNvPr>
          <p:cNvCxnSpPr/>
          <p:nvPr/>
        </p:nvCxnSpPr>
        <p:spPr bwMode="auto">
          <a:xfrm flipV="1">
            <a:off x="2049222" y="1665513"/>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66">
            <a:extLst>
              <a:ext uri="{FF2B5EF4-FFF2-40B4-BE49-F238E27FC236}">
                <a16:creationId xmlns:a16="http://schemas.microsoft.com/office/drawing/2014/main" id="{03082751-7DC0-0847-B872-52F214A90DA1}"/>
              </a:ext>
            </a:extLst>
          </p:cNvPr>
          <p:cNvCxnSpPr/>
          <p:nvPr/>
        </p:nvCxnSpPr>
        <p:spPr bwMode="auto">
          <a:xfrm flipV="1">
            <a:off x="2747583" y="1665513"/>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67">
            <a:extLst>
              <a:ext uri="{FF2B5EF4-FFF2-40B4-BE49-F238E27FC236}">
                <a16:creationId xmlns:a16="http://schemas.microsoft.com/office/drawing/2014/main" id="{199B6EFC-C318-F34D-BF7F-812689EC4D90}"/>
              </a:ext>
            </a:extLst>
          </p:cNvPr>
          <p:cNvCxnSpPr/>
          <p:nvPr/>
        </p:nvCxnSpPr>
        <p:spPr bwMode="auto">
          <a:xfrm flipV="1">
            <a:off x="3591644" y="1688322"/>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68">
            <a:extLst>
              <a:ext uri="{FF2B5EF4-FFF2-40B4-BE49-F238E27FC236}">
                <a16:creationId xmlns:a16="http://schemas.microsoft.com/office/drawing/2014/main" id="{F202D01B-8448-A249-A64B-2AE23AE01EE2}"/>
              </a:ext>
            </a:extLst>
          </p:cNvPr>
          <p:cNvCxnSpPr/>
          <p:nvPr/>
        </p:nvCxnSpPr>
        <p:spPr bwMode="auto">
          <a:xfrm flipV="1">
            <a:off x="4385464" y="1688322"/>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69">
            <a:extLst>
              <a:ext uri="{FF2B5EF4-FFF2-40B4-BE49-F238E27FC236}">
                <a16:creationId xmlns:a16="http://schemas.microsoft.com/office/drawing/2014/main" id="{96EF32A3-4461-D149-BDF0-040D5E595309}"/>
              </a:ext>
            </a:extLst>
          </p:cNvPr>
          <p:cNvCxnSpPr/>
          <p:nvPr/>
        </p:nvCxnSpPr>
        <p:spPr bwMode="auto">
          <a:xfrm flipV="1">
            <a:off x="4998414" y="1683298"/>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70">
            <a:extLst>
              <a:ext uri="{FF2B5EF4-FFF2-40B4-BE49-F238E27FC236}">
                <a16:creationId xmlns:a16="http://schemas.microsoft.com/office/drawing/2014/main" id="{FDA05964-CED1-3C42-A888-E290E66A8DC7}"/>
              </a:ext>
            </a:extLst>
          </p:cNvPr>
          <p:cNvCxnSpPr/>
          <p:nvPr/>
        </p:nvCxnSpPr>
        <p:spPr bwMode="auto">
          <a:xfrm flipV="1">
            <a:off x="5671653" y="1683298"/>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文本框 27">
            <a:extLst>
              <a:ext uri="{FF2B5EF4-FFF2-40B4-BE49-F238E27FC236}">
                <a16:creationId xmlns:a16="http://schemas.microsoft.com/office/drawing/2014/main" id="{C99D81F9-4339-B54D-A88B-EB3881C05C2F}"/>
              </a:ext>
            </a:extLst>
          </p:cNvPr>
          <p:cNvSpPr txBox="1"/>
          <p:nvPr/>
        </p:nvSpPr>
        <p:spPr>
          <a:xfrm>
            <a:off x="5792234" y="2648679"/>
            <a:ext cx="437101" cy="523220"/>
          </a:xfrm>
          <a:prstGeom prst="rect">
            <a:avLst/>
          </a:prstGeom>
          <a:noFill/>
        </p:spPr>
        <p:txBody>
          <a:bodyPr wrap="square" rtlCol="0">
            <a:spAutoFit/>
          </a:bodyPr>
          <a:lstStyle/>
          <a:p>
            <a:r>
              <a:rPr lang="en-US" altLang="zh-CN" sz="2800" dirty="0">
                <a:solidFill>
                  <a:schemeClr val="accent5">
                    <a:lumMod val="25000"/>
                  </a:schemeClr>
                </a:solidFill>
              </a:rPr>
              <a:t>b</a:t>
            </a:r>
            <a:endParaRPr lang="zh-CN" altLang="en-US" sz="2800" dirty="0">
              <a:solidFill>
                <a:schemeClr val="accent5">
                  <a:lumMod val="25000"/>
                </a:schemeClr>
              </a:solidFill>
            </a:endParaRPr>
          </a:p>
        </p:txBody>
      </p:sp>
    </p:spTree>
    <p:extLst>
      <p:ext uri="{BB962C8B-B14F-4D97-AF65-F5344CB8AC3E}">
        <p14:creationId xmlns:p14="http://schemas.microsoft.com/office/powerpoint/2010/main" val="7856195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78</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2</a:t>
            </a:r>
            <a:r>
              <a:rPr lang="zh-CN" altLang="en-US" dirty="0"/>
              <a:t>：动态计算凸包</a:t>
            </a:r>
          </a:p>
        </p:txBody>
      </p:sp>
      <p:sp>
        <p:nvSpPr>
          <p:cNvPr id="30" name="椭圆 29">
            <a:extLst>
              <a:ext uri="{FF2B5EF4-FFF2-40B4-BE49-F238E27FC236}">
                <a16:creationId xmlns:a16="http://schemas.microsoft.com/office/drawing/2014/main" id="{3618AE32-CEC8-FD40-B144-97ECA489A0BD}"/>
              </a:ext>
            </a:extLst>
          </p:cNvPr>
          <p:cNvSpPr/>
          <p:nvPr/>
        </p:nvSpPr>
        <p:spPr bwMode="auto">
          <a:xfrm>
            <a:off x="1200778" y="3039626"/>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1" name="椭圆 30">
            <a:extLst>
              <a:ext uri="{FF2B5EF4-FFF2-40B4-BE49-F238E27FC236}">
                <a16:creationId xmlns:a16="http://schemas.microsoft.com/office/drawing/2014/main" id="{58C07615-64B1-6849-B917-B78C786790B1}"/>
              </a:ext>
            </a:extLst>
          </p:cNvPr>
          <p:cNvSpPr/>
          <p:nvPr/>
        </p:nvSpPr>
        <p:spPr bwMode="auto">
          <a:xfrm>
            <a:off x="1500555" y="3649226"/>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2" name="椭圆 31">
            <a:extLst>
              <a:ext uri="{FF2B5EF4-FFF2-40B4-BE49-F238E27FC236}">
                <a16:creationId xmlns:a16="http://schemas.microsoft.com/office/drawing/2014/main" id="{1A46DD41-4B54-E547-BC08-D8AE483E4EA3}"/>
              </a:ext>
            </a:extLst>
          </p:cNvPr>
          <p:cNvSpPr/>
          <p:nvPr/>
        </p:nvSpPr>
        <p:spPr bwMode="auto">
          <a:xfrm>
            <a:off x="1957755" y="410642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3" name="椭圆 32">
            <a:extLst>
              <a:ext uri="{FF2B5EF4-FFF2-40B4-BE49-F238E27FC236}">
                <a16:creationId xmlns:a16="http://schemas.microsoft.com/office/drawing/2014/main" id="{2DD89E77-295B-F947-BA22-E566554F59B2}"/>
              </a:ext>
            </a:extLst>
          </p:cNvPr>
          <p:cNvSpPr/>
          <p:nvPr/>
        </p:nvSpPr>
        <p:spPr bwMode="auto">
          <a:xfrm>
            <a:off x="2657788" y="4406201"/>
            <a:ext cx="155749" cy="155749"/>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4" name="椭圆 33">
            <a:extLst>
              <a:ext uri="{FF2B5EF4-FFF2-40B4-BE49-F238E27FC236}">
                <a16:creationId xmlns:a16="http://schemas.microsoft.com/office/drawing/2014/main" id="{899EAFDE-C371-424C-966F-C48176BBE0C7}"/>
              </a:ext>
            </a:extLst>
          </p:cNvPr>
          <p:cNvSpPr/>
          <p:nvPr/>
        </p:nvSpPr>
        <p:spPr bwMode="auto">
          <a:xfrm>
            <a:off x="5583534" y="2799120"/>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5" name="椭圆 34">
            <a:extLst>
              <a:ext uri="{FF2B5EF4-FFF2-40B4-BE49-F238E27FC236}">
                <a16:creationId xmlns:a16="http://schemas.microsoft.com/office/drawing/2014/main" id="{4CA032C7-C056-0C4F-8CA2-927BCEFC3D34}"/>
              </a:ext>
            </a:extLst>
          </p:cNvPr>
          <p:cNvSpPr/>
          <p:nvPr/>
        </p:nvSpPr>
        <p:spPr bwMode="auto">
          <a:xfrm>
            <a:off x="4911969" y="364922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6" name="椭圆 35">
            <a:extLst>
              <a:ext uri="{FF2B5EF4-FFF2-40B4-BE49-F238E27FC236}">
                <a16:creationId xmlns:a16="http://schemas.microsoft.com/office/drawing/2014/main" id="{737AB5B2-DF81-7D49-A57B-815E12B735C7}"/>
              </a:ext>
            </a:extLst>
          </p:cNvPr>
          <p:cNvSpPr/>
          <p:nvPr/>
        </p:nvSpPr>
        <p:spPr bwMode="auto">
          <a:xfrm>
            <a:off x="4285622" y="4028550"/>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37" name="椭圆 36">
            <a:extLst>
              <a:ext uri="{FF2B5EF4-FFF2-40B4-BE49-F238E27FC236}">
                <a16:creationId xmlns:a16="http://schemas.microsoft.com/office/drawing/2014/main" id="{A544D0C9-DEE1-1341-9446-2FDE32BD3043}"/>
              </a:ext>
            </a:extLst>
          </p:cNvPr>
          <p:cNvSpPr/>
          <p:nvPr/>
        </p:nvSpPr>
        <p:spPr bwMode="auto">
          <a:xfrm>
            <a:off x="3508550" y="4328326"/>
            <a:ext cx="155749" cy="155749"/>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38" name="直接连接符 14">
            <a:extLst>
              <a:ext uri="{FF2B5EF4-FFF2-40B4-BE49-F238E27FC236}">
                <a16:creationId xmlns:a16="http://schemas.microsoft.com/office/drawing/2014/main" id="{0346B29C-7850-5E41-88EA-B3E4A9FAEB03}"/>
              </a:ext>
            </a:extLst>
          </p:cNvPr>
          <p:cNvCxnSpPr>
            <a:stCxn id="30" idx="4"/>
            <a:endCxn id="31" idx="1"/>
          </p:cNvCxnSpPr>
          <p:nvPr/>
        </p:nvCxnSpPr>
        <p:spPr bwMode="auto">
          <a:xfrm>
            <a:off x="1278653" y="3195375"/>
            <a:ext cx="244711" cy="47666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15">
            <a:extLst>
              <a:ext uri="{FF2B5EF4-FFF2-40B4-BE49-F238E27FC236}">
                <a16:creationId xmlns:a16="http://schemas.microsoft.com/office/drawing/2014/main" id="{98424A39-0537-AC47-8C3B-7D10362BCA9B}"/>
              </a:ext>
            </a:extLst>
          </p:cNvPr>
          <p:cNvCxnSpPr>
            <a:stCxn id="31" idx="5"/>
            <a:endCxn id="32" idx="1"/>
          </p:cNvCxnSpPr>
          <p:nvPr/>
        </p:nvCxnSpPr>
        <p:spPr bwMode="auto">
          <a:xfrm>
            <a:off x="1633495" y="3782166"/>
            <a:ext cx="347069" cy="34706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21">
            <a:extLst>
              <a:ext uri="{FF2B5EF4-FFF2-40B4-BE49-F238E27FC236}">
                <a16:creationId xmlns:a16="http://schemas.microsoft.com/office/drawing/2014/main" id="{82DB8F5D-8663-FD4A-A306-C41724D42876}"/>
              </a:ext>
            </a:extLst>
          </p:cNvPr>
          <p:cNvCxnSpPr>
            <a:stCxn id="32" idx="5"/>
            <a:endCxn id="33" idx="2"/>
          </p:cNvCxnSpPr>
          <p:nvPr/>
        </p:nvCxnSpPr>
        <p:spPr bwMode="auto">
          <a:xfrm>
            <a:off x="2090695" y="4239365"/>
            <a:ext cx="567093" cy="24471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24">
            <a:extLst>
              <a:ext uri="{FF2B5EF4-FFF2-40B4-BE49-F238E27FC236}">
                <a16:creationId xmlns:a16="http://schemas.microsoft.com/office/drawing/2014/main" id="{D40DBA40-82D1-1D40-B8A7-33AC4C03526F}"/>
              </a:ext>
            </a:extLst>
          </p:cNvPr>
          <p:cNvCxnSpPr>
            <a:stCxn id="33" idx="6"/>
            <a:endCxn id="37" idx="2"/>
          </p:cNvCxnSpPr>
          <p:nvPr/>
        </p:nvCxnSpPr>
        <p:spPr bwMode="auto">
          <a:xfrm flipV="1">
            <a:off x="2813537" y="4406201"/>
            <a:ext cx="695013" cy="77875"/>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28">
            <a:extLst>
              <a:ext uri="{FF2B5EF4-FFF2-40B4-BE49-F238E27FC236}">
                <a16:creationId xmlns:a16="http://schemas.microsoft.com/office/drawing/2014/main" id="{E91C3AB1-4B90-D640-A552-C82272EC339D}"/>
              </a:ext>
            </a:extLst>
          </p:cNvPr>
          <p:cNvCxnSpPr>
            <a:stCxn id="37" idx="6"/>
            <a:endCxn id="36" idx="3"/>
          </p:cNvCxnSpPr>
          <p:nvPr/>
        </p:nvCxnSpPr>
        <p:spPr bwMode="auto">
          <a:xfrm flipV="1">
            <a:off x="3664299" y="4161490"/>
            <a:ext cx="644132" cy="244711"/>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31">
            <a:extLst>
              <a:ext uri="{FF2B5EF4-FFF2-40B4-BE49-F238E27FC236}">
                <a16:creationId xmlns:a16="http://schemas.microsoft.com/office/drawing/2014/main" id="{ABEDE5C8-EDC8-AA48-9192-DAD00F946FBF}"/>
              </a:ext>
            </a:extLst>
          </p:cNvPr>
          <p:cNvCxnSpPr>
            <a:stCxn id="36" idx="6"/>
            <a:endCxn id="35" idx="3"/>
          </p:cNvCxnSpPr>
          <p:nvPr/>
        </p:nvCxnSpPr>
        <p:spPr bwMode="auto">
          <a:xfrm flipV="1">
            <a:off x="4441371" y="3782165"/>
            <a:ext cx="493407" cy="32426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直接连接符 35">
            <a:extLst>
              <a:ext uri="{FF2B5EF4-FFF2-40B4-BE49-F238E27FC236}">
                <a16:creationId xmlns:a16="http://schemas.microsoft.com/office/drawing/2014/main" id="{A3E801BA-5ECB-9B42-B405-5477C30C013A}"/>
              </a:ext>
            </a:extLst>
          </p:cNvPr>
          <p:cNvCxnSpPr>
            <a:stCxn id="35" idx="7"/>
            <a:endCxn id="34" idx="3"/>
          </p:cNvCxnSpPr>
          <p:nvPr/>
        </p:nvCxnSpPr>
        <p:spPr bwMode="auto">
          <a:xfrm flipV="1">
            <a:off x="5044909" y="2932060"/>
            <a:ext cx="561434" cy="73997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直接连接符 39">
            <a:extLst>
              <a:ext uri="{FF2B5EF4-FFF2-40B4-BE49-F238E27FC236}">
                <a16:creationId xmlns:a16="http://schemas.microsoft.com/office/drawing/2014/main" id="{A51A56F3-E852-9745-84E4-5E8A28996091}"/>
              </a:ext>
            </a:extLst>
          </p:cNvPr>
          <p:cNvCxnSpPr/>
          <p:nvPr/>
        </p:nvCxnSpPr>
        <p:spPr bwMode="auto">
          <a:xfrm flipV="1">
            <a:off x="1278653" y="1698171"/>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0">
            <a:extLst>
              <a:ext uri="{FF2B5EF4-FFF2-40B4-BE49-F238E27FC236}">
                <a16:creationId xmlns:a16="http://schemas.microsoft.com/office/drawing/2014/main" id="{C67CD683-026D-094E-B876-AF4B92A3E399}"/>
              </a:ext>
            </a:extLst>
          </p:cNvPr>
          <p:cNvCxnSpPr/>
          <p:nvPr/>
        </p:nvCxnSpPr>
        <p:spPr bwMode="auto">
          <a:xfrm flipV="1">
            <a:off x="1586803" y="1705069"/>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1">
            <a:extLst>
              <a:ext uri="{FF2B5EF4-FFF2-40B4-BE49-F238E27FC236}">
                <a16:creationId xmlns:a16="http://schemas.microsoft.com/office/drawing/2014/main" id="{FC4F82DA-D275-FD47-B74D-E72D8FA853B5}"/>
              </a:ext>
            </a:extLst>
          </p:cNvPr>
          <p:cNvCxnSpPr/>
          <p:nvPr/>
        </p:nvCxnSpPr>
        <p:spPr bwMode="auto">
          <a:xfrm flipV="1">
            <a:off x="2038341" y="1687284"/>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2">
            <a:extLst>
              <a:ext uri="{FF2B5EF4-FFF2-40B4-BE49-F238E27FC236}">
                <a16:creationId xmlns:a16="http://schemas.microsoft.com/office/drawing/2014/main" id="{1FA9DFF7-F9C6-2B42-8BD5-B400FD589EF2}"/>
              </a:ext>
            </a:extLst>
          </p:cNvPr>
          <p:cNvCxnSpPr/>
          <p:nvPr/>
        </p:nvCxnSpPr>
        <p:spPr bwMode="auto">
          <a:xfrm flipV="1">
            <a:off x="2736702" y="1687284"/>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3">
            <a:extLst>
              <a:ext uri="{FF2B5EF4-FFF2-40B4-BE49-F238E27FC236}">
                <a16:creationId xmlns:a16="http://schemas.microsoft.com/office/drawing/2014/main" id="{C0280821-2C20-DC4E-BE10-10113846C7BE}"/>
              </a:ext>
            </a:extLst>
          </p:cNvPr>
          <p:cNvCxnSpPr/>
          <p:nvPr/>
        </p:nvCxnSpPr>
        <p:spPr bwMode="auto">
          <a:xfrm flipV="1">
            <a:off x="3580763" y="1710093"/>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4">
            <a:extLst>
              <a:ext uri="{FF2B5EF4-FFF2-40B4-BE49-F238E27FC236}">
                <a16:creationId xmlns:a16="http://schemas.microsoft.com/office/drawing/2014/main" id="{7F4F00E1-FFA9-D946-B355-92560CD60668}"/>
              </a:ext>
            </a:extLst>
          </p:cNvPr>
          <p:cNvCxnSpPr/>
          <p:nvPr/>
        </p:nvCxnSpPr>
        <p:spPr bwMode="auto">
          <a:xfrm flipV="1">
            <a:off x="4374583" y="1710093"/>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接连接符 45">
            <a:extLst>
              <a:ext uri="{FF2B5EF4-FFF2-40B4-BE49-F238E27FC236}">
                <a16:creationId xmlns:a16="http://schemas.microsoft.com/office/drawing/2014/main" id="{2EE0D59A-599F-F644-B742-19BFB18D083A}"/>
              </a:ext>
            </a:extLst>
          </p:cNvPr>
          <p:cNvCxnSpPr/>
          <p:nvPr/>
        </p:nvCxnSpPr>
        <p:spPr bwMode="auto">
          <a:xfrm flipV="1">
            <a:off x="4987533" y="1705069"/>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46">
            <a:extLst>
              <a:ext uri="{FF2B5EF4-FFF2-40B4-BE49-F238E27FC236}">
                <a16:creationId xmlns:a16="http://schemas.microsoft.com/office/drawing/2014/main" id="{EA8FDB37-310B-1C40-B659-0E093EEF1441}"/>
              </a:ext>
            </a:extLst>
          </p:cNvPr>
          <p:cNvCxnSpPr/>
          <p:nvPr/>
        </p:nvCxnSpPr>
        <p:spPr bwMode="auto">
          <a:xfrm flipV="1">
            <a:off x="5660772" y="1705069"/>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文本框 52">
            <a:extLst>
              <a:ext uri="{FF2B5EF4-FFF2-40B4-BE49-F238E27FC236}">
                <a16:creationId xmlns:a16="http://schemas.microsoft.com/office/drawing/2014/main" id="{D14FBFCB-09A7-F847-AC66-5B35A7175A36}"/>
              </a:ext>
            </a:extLst>
          </p:cNvPr>
          <p:cNvSpPr txBox="1"/>
          <p:nvPr/>
        </p:nvSpPr>
        <p:spPr>
          <a:xfrm>
            <a:off x="5915129" y="1555048"/>
            <a:ext cx="3108543" cy="4454233"/>
          </a:xfrm>
          <a:prstGeom prst="rect">
            <a:avLst/>
          </a:prstGeom>
          <a:noFill/>
        </p:spPr>
        <p:txBody>
          <a:bodyPr wrap="none" rtlCol="0">
            <a:spAutoFit/>
          </a:bodyPr>
          <a:lstStyle/>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加入点</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dirty="0" err="1">
                <a:solidFill>
                  <a:srgbClr val="002060"/>
                </a:solidFill>
                <a:latin typeface="Times New Roman" panose="02020603050405020304" pitchFamily="18" charset="0"/>
                <a:ea typeface="SimHei" panose="02010609060101010101" pitchFamily="49" charset="-122"/>
                <a:cs typeface="Times New Roman" panose="02020603050405020304" pitchFamily="18" charset="0"/>
              </a:rPr>
              <a:t>x,y</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时</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先判断它与</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的关系</a:t>
            </a:r>
            <a:br>
              <a:rPr lang="en-US" altLang="zh-CN" sz="2400" dirty="0">
                <a:latin typeface="Times New Roman" panose="02020603050405020304" pitchFamily="18" charset="0"/>
                <a:ea typeface="SimHei" panose="02010609060101010101" pitchFamily="49" charset="-122"/>
                <a:cs typeface="Times New Roman" panose="02020603050405020304" pitchFamily="18" charset="0"/>
              </a:rPr>
            </a:b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找到</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中两个邻点</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使得</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dirty="0" err="1">
                <a:solidFill>
                  <a:srgbClr val="002060"/>
                </a:solidFill>
                <a:latin typeface="Times New Roman" panose="02020603050405020304" pitchFamily="18" charset="0"/>
                <a:ea typeface="SimHei" panose="02010609060101010101" pitchFamily="49" charset="-122"/>
                <a:cs typeface="Times New Roman" panose="02020603050405020304" pitchFamily="18" charset="0"/>
              </a:rPr>
              <a:t>x,y</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的横坐标</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在它们的横坐标之间</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判断</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dirty="0" err="1">
                <a:solidFill>
                  <a:srgbClr val="002060"/>
                </a:solidFill>
                <a:latin typeface="Times New Roman" panose="02020603050405020304" pitchFamily="18" charset="0"/>
                <a:ea typeface="SimHei" panose="02010609060101010101" pitchFamily="49" charset="-122"/>
                <a:cs typeface="Times New Roman" panose="02020603050405020304" pitchFamily="18" charset="0"/>
              </a:rPr>
              <a:t>x,y</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与</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的关系仅</a:t>
            </a:r>
            <a:br>
              <a:rPr lang="en-US" altLang="zh-CN" sz="2400" dirty="0">
                <a:latin typeface="Times New Roman" panose="02020603050405020304" pitchFamily="18" charset="0"/>
                <a:ea typeface="SimHei" panose="02010609060101010101" pitchFamily="49" charset="-122"/>
                <a:cs typeface="Times New Roman" panose="02020603050405020304" pitchFamily="18" charset="0"/>
              </a:rPr>
            </a:b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需要</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O(log n)</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时间。</a:t>
            </a:r>
          </a:p>
        </p:txBody>
      </p:sp>
      <p:sp>
        <p:nvSpPr>
          <p:cNvPr id="54" name="椭圆 53">
            <a:extLst>
              <a:ext uri="{FF2B5EF4-FFF2-40B4-BE49-F238E27FC236}">
                <a16:creationId xmlns:a16="http://schemas.microsoft.com/office/drawing/2014/main" id="{DCB73FC8-5AFF-D844-BFA3-60B58268428C}"/>
              </a:ext>
            </a:extLst>
          </p:cNvPr>
          <p:cNvSpPr/>
          <p:nvPr/>
        </p:nvSpPr>
        <p:spPr bwMode="auto">
          <a:xfrm>
            <a:off x="3266753" y="4004902"/>
            <a:ext cx="155749" cy="155749"/>
          </a:xfrm>
          <a:prstGeom prst="ellipse">
            <a:avLst/>
          </a:prstGeom>
          <a:solidFill>
            <a:srgbClr val="0070C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Tree>
    <p:extLst>
      <p:ext uri="{BB962C8B-B14F-4D97-AF65-F5344CB8AC3E}">
        <p14:creationId xmlns:p14="http://schemas.microsoft.com/office/powerpoint/2010/main" val="4877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79</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2</a:t>
            </a:r>
            <a:r>
              <a:rPr lang="zh-CN" altLang="en-US" dirty="0"/>
              <a:t>：动态计算凸包</a:t>
            </a:r>
          </a:p>
        </p:txBody>
      </p:sp>
      <p:sp>
        <p:nvSpPr>
          <p:cNvPr id="5" name="椭圆 4">
            <a:extLst>
              <a:ext uri="{FF2B5EF4-FFF2-40B4-BE49-F238E27FC236}">
                <a16:creationId xmlns:a16="http://schemas.microsoft.com/office/drawing/2014/main" id="{D9F0C22C-9B55-8B44-AF18-4210229B7AFA}"/>
              </a:ext>
            </a:extLst>
          </p:cNvPr>
          <p:cNvSpPr/>
          <p:nvPr/>
        </p:nvSpPr>
        <p:spPr bwMode="auto">
          <a:xfrm>
            <a:off x="1135464" y="286545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6" name="椭圆 5">
            <a:extLst>
              <a:ext uri="{FF2B5EF4-FFF2-40B4-BE49-F238E27FC236}">
                <a16:creationId xmlns:a16="http://schemas.microsoft.com/office/drawing/2014/main" id="{34CB2E6A-7BCB-5A4E-BE26-5E3764AC584E}"/>
              </a:ext>
            </a:extLst>
          </p:cNvPr>
          <p:cNvSpPr/>
          <p:nvPr/>
        </p:nvSpPr>
        <p:spPr bwMode="auto">
          <a:xfrm>
            <a:off x="1435241" y="3475055"/>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7" name="椭圆 6">
            <a:extLst>
              <a:ext uri="{FF2B5EF4-FFF2-40B4-BE49-F238E27FC236}">
                <a16:creationId xmlns:a16="http://schemas.microsoft.com/office/drawing/2014/main" id="{CF73E40F-107B-3643-8B9B-110AA0BE99DC}"/>
              </a:ext>
            </a:extLst>
          </p:cNvPr>
          <p:cNvSpPr/>
          <p:nvPr/>
        </p:nvSpPr>
        <p:spPr bwMode="auto">
          <a:xfrm>
            <a:off x="1892441" y="3932254"/>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8" name="椭圆 7">
            <a:extLst>
              <a:ext uri="{FF2B5EF4-FFF2-40B4-BE49-F238E27FC236}">
                <a16:creationId xmlns:a16="http://schemas.microsoft.com/office/drawing/2014/main" id="{7BA4DD6B-5EC4-0D42-AF27-9E2076A295B3}"/>
              </a:ext>
            </a:extLst>
          </p:cNvPr>
          <p:cNvSpPr/>
          <p:nvPr/>
        </p:nvSpPr>
        <p:spPr bwMode="auto">
          <a:xfrm>
            <a:off x="2592474" y="4232030"/>
            <a:ext cx="155749" cy="155749"/>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9" name="椭圆 8">
            <a:extLst>
              <a:ext uri="{FF2B5EF4-FFF2-40B4-BE49-F238E27FC236}">
                <a16:creationId xmlns:a16="http://schemas.microsoft.com/office/drawing/2014/main" id="{54ECFD42-93CA-3D4B-8785-BC07C350755D}"/>
              </a:ext>
            </a:extLst>
          </p:cNvPr>
          <p:cNvSpPr/>
          <p:nvPr/>
        </p:nvSpPr>
        <p:spPr bwMode="auto">
          <a:xfrm>
            <a:off x="5518220" y="2624949"/>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0" name="椭圆 9">
            <a:extLst>
              <a:ext uri="{FF2B5EF4-FFF2-40B4-BE49-F238E27FC236}">
                <a16:creationId xmlns:a16="http://schemas.microsoft.com/office/drawing/2014/main" id="{66F3C911-CD99-C448-9D48-070ECB8F93EC}"/>
              </a:ext>
            </a:extLst>
          </p:cNvPr>
          <p:cNvSpPr/>
          <p:nvPr/>
        </p:nvSpPr>
        <p:spPr bwMode="auto">
          <a:xfrm>
            <a:off x="4846655" y="3475054"/>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1" name="椭圆 10">
            <a:extLst>
              <a:ext uri="{FF2B5EF4-FFF2-40B4-BE49-F238E27FC236}">
                <a16:creationId xmlns:a16="http://schemas.microsoft.com/office/drawing/2014/main" id="{6164F287-FE69-EC46-A668-6E24DD82DA17}"/>
              </a:ext>
            </a:extLst>
          </p:cNvPr>
          <p:cNvSpPr/>
          <p:nvPr/>
        </p:nvSpPr>
        <p:spPr bwMode="auto">
          <a:xfrm>
            <a:off x="4220308" y="3854379"/>
            <a:ext cx="155749" cy="155749"/>
          </a:xfrm>
          <a:prstGeom prst="ellips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sp>
        <p:nvSpPr>
          <p:cNvPr id="12" name="椭圆 11">
            <a:extLst>
              <a:ext uri="{FF2B5EF4-FFF2-40B4-BE49-F238E27FC236}">
                <a16:creationId xmlns:a16="http://schemas.microsoft.com/office/drawing/2014/main" id="{AA06F3B2-E19D-584E-B88E-0EB65593EA6C}"/>
              </a:ext>
            </a:extLst>
          </p:cNvPr>
          <p:cNvSpPr/>
          <p:nvPr/>
        </p:nvSpPr>
        <p:spPr bwMode="auto">
          <a:xfrm>
            <a:off x="3443236" y="4154155"/>
            <a:ext cx="155749" cy="155749"/>
          </a:xfrm>
          <a:prstGeom prst="ellipse">
            <a:avLst/>
          </a:prstGeom>
          <a:solidFill>
            <a:srgbClr val="FFFF0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13" name="直接连接符 14">
            <a:extLst>
              <a:ext uri="{FF2B5EF4-FFF2-40B4-BE49-F238E27FC236}">
                <a16:creationId xmlns:a16="http://schemas.microsoft.com/office/drawing/2014/main" id="{22A3AC39-5AC2-704C-BA9E-4EEAAFA25F27}"/>
              </a:ext>
            </a:extLst>
          </p:cNvPr>
          <p:cNvCxnSpPr>
            <a:stCxn id="5" idx="4"/>
            <a:endCxn id="6" idx="1"/>
          </p:cNvCxnSpPr>
          <p:nvPr/>
        </p:nvCxnSpPr>
        <p:spPr bwMode="auto">
          <a:xfrm>
            <a:off x="1213339" y="3021204"/>
            <a:ext cx="244711" cy="476660"/>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5">
            <a:extLst>
              <a:ext uri="{FF2B5EF4-FFF2-40B4-BE49-F238E27FC236}">
                <a16:creationId xmlns:a16="http://schemas.microsoft.com/office/drawing/2014/main" id="{AC11C346-13EE-5F43-BE2F-CEB42AE990E0}"/>
              </a:ext>
            </a:extLst>
          </p:cNvPr>
          <p:cNvCxnSpPr>
            <a:stCxn id="6" idx="5"/>
            <a:endCxn id="7" idx="1"/>
          </p:cNvCxnSpPr>
          <p:nvPr/>
        </p:nvCxnSpPr>
        <p:spPr bwMode="auto">
          <a:xfrm>
            <a:off x="1568181" y="3607995"/>
            <a:ext cx="347069" cy="347068"/>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21">
            <a:extLst>
              <a:ext uri="{FF2B5EF4-FFF2-40B4-BE49-F238E27FC236}">
                <a16:creationId xmlns:a16="http://schemas.microsoft.com/office/drawing/2014/main" id="{944FD806-E0C1-B749-832D-CA321ED2FB59}"/>
              </a:ext>
            </a:extLst>
          </p:cNvPr>
          <p:cNvCxnSpPr>
            <a:stCxn id="7" idx="5"/>
            <a:endCxn id="8" idx="2"/>
          </p:cNvCxnSpPr>
          <p:nvPr/>
        </p:nvCxnSpPr>
        <p:spPr bwMode="auto">
          <a:xfrm>
            <a:off x="2025381" y="4065194"/>
            <a:ext cx="567093" cy="244711"/>
          </a:xfrm>
          <a:prstGeom prst="line">
            <a:avLst/>
          </a:prstGeom>
          <a:solidFill>
            <a:schemeClr val="bg1"/>
          </a:solidFill>
          <a:ln w="381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24">
            <a:extLst>
              <a:ext uri="{FF2B5EF4-FFF2-40B4-BE49-F238E27FC236}">
                <a16:creationId xmlns:a16="http://schemas.microsoft.com/office/drawing/2014/main" id="{A48FD95E-BDB5-3B4B-AA99-032BE43DF7C5}"/>
              </a:ext>
            </a:extLst>
          </p:cNvPr>
          <p:cNvCxnSpPr>
            <a:stCxn id="8" idx="6"/>
            <a:endCxn id="12" idx="2"/>
          </p:cNvCxnSpPr>
          <p:nvPr/>
        </p:nvCxnSpPr>
        <p:spPr bwMode="auto">
          <a:xfrm flipV="1">
            <a:off x="2748223" y="4232030"/>
            <a:ext cx="695013" cy="77875"/>
          </a:xfrm>
          <a:prstGeom prst="line">
            <a:avLst/>
          </a:prstGeom>
          <a:solidFill>
            <a:schemeClr val="bg1"/>
          </a:solidFill>
          <a:ln w="381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28">
            <a:extLst>
              <a:ext uri="{FF2B5EF4-FFF2-40B4-BE49-F238E27FC236}">
                <a16:creationId xmlns:a16="http://schemas.microsoft.com/office/drawing/2014/main" id="{96B2837D-3957-1A43-8361-31975DF82CDB}"/>
              </a:ext>
            </a:extLst>
          </p:cNvPr>
          <p:cNvCxnSpPr>
            <a:stCxn id="12" idx="6"/>
            <a:endCxn id="11" idx="3"/>
          </p:cNvCxnSpPr>
          <p:nvPr/>
        </p:nvCxnSpPr>
        <p:spPr bwMode="auto">
          <a:xfrm flipV="1">
            <a:off x="3598985" y="3987319"/>
            <a:ext cx="644132" cy="244711"/>
          </a:xfrm>
          <a:prstGeom prst="line">
            <a:avLst/>
          </a:prstGeom>
          <a:solidFill>
            <a:schemeClr val="bg1"/>
          </a:solidFill>
          <a:ln w="381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31">
            <a:extLst>
              <a:ext uri="{FF2B5EF4-FFF2-40B4-BE49-F238E27FC236}">
                <a16:creationId xmlns:a16="http://schemas.microsoft.com/office/drawing/2014/main" id="{95EDD2DF-7298-9C44-8B4A-5B1E2ACEE155}"/>
              </a:ext>
            </a:extLst>
          </p:cNvPr>
          <p:cNvCxnSpPr>
            <a:stCxn id="11" idx="6"/>
            <a:endCxn id="10" idx="3"/>
          </p:cNvCxnSpPr>
          <p:nvPr/>
        </p:nvCxnSpPr>
        <p:spPr bwMode="auto">
          <a:xfrm flipV="1">
            <a:off x="4376057" y="3607994"/>
            <a:ext cx="493407" cy="324260"/>
          </a:xfrm>
          <a:prstGeom prst="line">
            <a:avLst/>
          </a:prstGeom>
          <a:solidFill>
            <a:schemeClr val="bg1"/>
          </a:solidFill>
          <a:ln w="3810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35">
            <a:extLst>
              <a:ext uri="{FF2B5EF4-FFF2-40B4-BE49-F238E27FC236}">
                <a16:creationId xmlns:a16="http://schemas.microsoft.com/office/drawing/2014/main" id="{827BCCE7-63EB-784B-AB32-337AAA7444E5}"/>
              </a:ext>
            </a:extLst>
          </p:cNvPr>
          <p:cNvCxnSpPr>
            <a:stCxn id="10" idx="7"/>
            <a:endCxn id="9" idx="3"/>
          </p:cNvCxnSpPr>
          <p:nvPr/>
        </p:nvCxnSpPr>
        <p:spPr bwMode="auto">
          <a:xfrm flipV="1">
            <a:off x="4979595" y="2757889"/>
            <a:ext cx="561434" cy="739974"/>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39">
            <a:extLst>
              <a:ext uri="{FF2B5EF4-FFF2-40B4-BE49-F238E27FC236}">
                <a16:creationId xmlns:a16="http://schemas.microsoft.com/office/drawing/2014/main" id="{8269A1AC-BB3D-814F-8192-10898BFCBDF8}"/>
              </a:ext>
            </a:extLst>
          </p:cNvPr>
          <p:cNvCxnSpPr/>
          <p:nvPr/>
        </p:nvCxnSpPr>
        <p:spPr bwMode="auto">
          <a:xfrm flipV="1">
            <a:off x="1213339" y="1524000"/>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40">
            <a:extLst>
              <a:ext uri="{FF2B5EF4-FFF2-40B4-BE49-F238E27FC236}">
                <a16:creationId xmlns:a16="http://schemas.microsoft.com/office/drawing/2014/main" id="{D3DDEB2A-F230-D74E-848D-EC48C707B452}"/>
              </a:ext>
            </a:extLst>
          </p:cNvPr>
          <p:cNvCxnSpPr/>
          <p:nvPr/>
        </p:nvCxnSpPr>
        <p:spPr bwMode="auto">
          <a:xfrm flipV="1">
            <a:off x="1521489" y="1530898"/>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41">
            <a:extLst>
              <a:ext uri="{FF2B5EF4-FFF2-40B4-BE49-F238E27FC236}">
                <a16:creationId xmlns:a16="http://schemas.microsoft.com/office/drawing/2014/main" id="{EF6AA5BB-B06D-3F48-8C51-39CBA221057A}"/>
              </a:ext>
            </a:extLst>
          </p:cNvPr>
          <p:cNvCxnSpPr/>
          <p:nvPr/>
        </p:nvCxnSpPr>
        <p:spPr bwMode="auto">
          <a:xfrm flipV="1">
            <a:off x="1973027" y="1513113"/>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42">
            <a:extLst>
              <a:ext uri="{FF2B5EF4-FFF2-40B4-BE49-F238E27FC236}">
                <a16:creationId xmlns:a16="http://schemas.microsoft.com/office/drawing/2014/main" id="{26B3B3E9-9D77-AB48-B982-45E866664D1A}"/>
              </a:ext>
            </a:extLst>
          </p:cNvPr>
          <p:cNvCxnSpPr/>
          <p:nvPr/>
        </p:nvCxnSpPr>
        <p:spPr bwMode="auto">
          <a:xfrm flipV="1">
            <a:off x="2671388" y="1513113"/>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43">
            <a:extLst>
              <a:ext uri="{FF2B5EF4-FFF2-40B4-BE49-F238E27FC236}">
                <a16:creationId xmlns:a16="http://schemas.microsoft.com/office/drawing/2014/main" id="{892F3964-7C79-F346-97F6-A070F43D086D}"/>
              </a:ext>
            </a:extLst>
          </p:cNvPr>
          <p:cNvCxnSpPr/>
          <p:nvPr/>
        </p:nvCxnSpPr>
        <p:spPr bwMode="auto">
          <a:xfrm flipV="1">
            <a:off x="3515449" y="1535922"/>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44">
            <a:extLst>
              <a:ext uri="{FF2B5EF4-FFF2-40B4-BE49-F238E27FC236}">
                <a16:creationId xmlns:a16="http://schemas.microsoft.com/office/drawing/2014/main" id="{902ED8A6-74A8-6041-8984-3638A86FF75B}"/>
              </a:ext>
            </a:extLst>
          </p:cNvPr>
          <p:cNvCxnSpPr/>
          <p:nvPr/>
        </p:nvCxnSpPr>
        <p:spPr bwMode="auto">
          <a:xfrm flipV="1">
            <a:off x="4309269" y="1535922"/>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45">
            <a:extLst>
              <a:ext uri="{FF2B5EF4-FFF2-40B4-BE49-F238E27FC236}">
                <a16:creationId xmlns:a16="http://schemas.microsoft.com/office/drawing/2014/main" id="{07BC8C31-4B72-D347-84D0-0E65AF474398}"/>
              </a:ext>
            </a:extLst>
          </p:cNvPr>
          <p:cNvCxnSpPr/>
          <p:nvPr/>
        </p:nvCxnSpPr>
        <p:spPr bwMode="auto">
          <a:xfrm flipV="1">
            <a:off x="4922219" y="1530898"/>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46">
            <a:extLst>
              <a:ext uri="{FF2B5EF4-FFF2-40B4-BE49-F238E27FC236}">
                <a16:creationId xmlns:a16="http://schemas.microsoft.com/office/drawing/2014/main" id="{06D03514-1828-B14B-88CE-3588440269E5}"/>
              </a:ext>
            </a:extLst>
          </p:cNvPr>
          <p:cNvCxnSpPr/>
          <p:nvPr/>
        </p:nvCxnSpPr>
        <p:spPr bwMode="auto">
          <a:xfrm flipV="1">
            <a:off x="5595458" y="1530898"/>
            <a:ext cx="0" cy="3923882"/>
          </a:xfrm>
          <a:prstGeom prst="line">
            <a:avLst/>
          </a:prstGeom>
          <a:solidFill>
            <a:schemeClr val="bg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文本框 27">
            <a:extLst>
              <a:ext uri="{FF2B5EF4-FFF2-40B4-BE49-F238E27FC236}">
                <a16:creationId xmlns:a16="http://schemas.microsoft.com/office/drawing/2014/main" id="{72A10CB3-F02F-2A42-B435-F6059405122E}"/>
              </a:ext>
            </a:extLst>
          </p:cNvPr>
          <p:cNvSpPr txBox="1"/>
          <p:nvPr/>
        </p:nvSpPr>
        <p:spPr>
          <a:xfrm>
            <a:off x="6079654" y="1554545"/>
            <a:ext cx="3107801" cy="3900235"/>
          </a:xfrm>
          <a:prstGeom prst="rect">
            <a:avLst/>
          </a:prstGeom>
          <a:noFill/>
        </p:spPr>
        <p:txBody>
          <a:bodyPr wrap="square" rtlCol="0">
            <a:spAutoFit/>
          </a:bodyPr>
          <a:lstStyle/>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如果</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dirty="0" err="1">
                <a:solidFill>
                  <a:srgbClr val="002060"/>
                </a:solidFill>
                <a:latin typeface="Times New Roman" panose="02020603050405020304" pitchFamily="18" charset="0"/>
                <a:ea typeface="SimHei" panose="02010609060101010101" pitchFamily="49" charset="-122"/>
                <a:cs typeface="Times New Roman" panose="02020603050405020304" pitchFamily="18" charset="0"/>
              </a:rPr>
              <a:t>x,y</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在</a:t>
            </a:r>
            <a:r>
              <a:rPr lang="en-US" altLang="zh-CN" sz="24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b</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下方</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要将</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400" dirty="0" err="1">
                <a:solidFill>
                  <a:srgbClr val="002060"/>
                </a:solidFill>
                <a:latin typeface="Times New Roman" panose="02020603050405020304" pitchFamily="18" charset="0"/>
                <a:ea typeface="SimHei" panose="02010609060101010101" pitchFamily="49" charset="-122"/>
                <a:cs typeface="Times New Roman" panose="02020603050405020304" pitchFamily="18" charset="0"/>
              </a:rPr>
              <a:t>x,y</a:t>
            </a:r>
            <a:r>
              <a:rPr lang="en-US" altLang="zh-CN" sz="24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插入</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同时还要删除</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b</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中</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原有的某些点。</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如果在</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b</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左方</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右方</a:t>
            </a:r>
            <a:br>
              <a:rPr lang="en-US" altLang="zh-CN" sz="2400" dirty="0">
                <a:latin typeface="Times New Roman" panose="02020603050405020304" pitchFamily="18" charset="0"/>
                <a:ea typeface="SimHei" panose="02010609060101010101" pitchFamily="49" charset="-122"/>
                <a:cs typeface="Times New Roman" panose="02020603050405020304" pitchFamily="18" charset="0"/>
              </a:rPr>
            </a:b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也可以类似处理。</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9" name="椭圆 28">
            <a:extLst>
              <a:ext uri="{FF2B5EF4-FFF2-40B4-BE49-F238E27FC236}">
                <a16:creationId xmlns:a16="http://schemas.microsoft.com/office/drawing/2014/main" id="{356E3CF4-FFA1-5F42-B773-42F92A046D00}"/>
              </a:ext>
            </a:extLst>
          </p:cNvPr>
          <p:cNvSpPr/>
          <p:nvPr/>
        </p:nvSpPr>
        <p:spPr bwMode="auto">
          <a:xfrm>
            <a:off x="3203312" y="4727545"/>
            <a:ext cx="155749" cy="155749"/>
          </a:xfrm>
          <a:prstGeom prst="ellipse">
            <a:avLst/>
          </a:prstGeom>
          <a:solidFill>
            <a:srgbClr val="0070C0"/>
          </a:solidFill>
          <a:ln w="38100"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pitchFamily="18" charset="0"/>
              <a:ea typeface="隶书" pitchFamily="49" charset="-122"/>
            </a:endParaRPr>
          </a:p>
        </p:txBody>
      </p:sp>
      <p:cxnSp>
        <p:nvCxnSpPr>
          <p:cNvPr id="30" name="直接连接符 30">
            <a:extLst>
              <a:ext uri="{FF2B5EF4-FFF2-40B4-BE49-F238E27FC236}">
                <a16:creationId xmlns:a16="http://schemas.microsoft.com/office/drawing/2014/main" id="{0D32597A-DE68-2247-90C4-231FAA8B24F1}"/>
              </a:ext>
            </a:extLst>
          </p:cNvPr>
          <p:cNvCxnSpPr>
            <a:stCxn id="7" idx="5"/>
            <a:endCxn id="29" idx="2"/>
          </p:cNvCxnSpPr>
          <p:nvPr/>
        </p:nvCxnSpPr>
        <p:spPr bwMode="auto">
          <a:xfrm>
            <a:off x="2025381" y="4065194"/>
            <a:ext cx="1177931" cy="740226"/>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2">
            <a:extLst>
              <a:ext uri="{FF2B5EF4-FFF2-40B4-BE49-F238E27FC236}">
                <a16:creationId xmlns:a16="http://schemas.microsoft.com/office/drawing/2014/main" id="{1848DBAB-A7CD-F349-8484-FB8F72E86C30}"/>
              </a:ext>
            </a:extLst>
          </p:cNvPr>
          <p:cNvCxnSpPr>
            <a:stCxn id="29" idx="6"/>
            <a:endCxn id="10" idx="4"/>
          </p:cNvCxnSpPr>
          <p:nvPr/>
        </p:nvCxnSpPr>
        <p:spPr bwMode="auto">
          <a:xfrm flipV="1">
            <a:off x="3359061" y="3630803"/>
            <a:ext cx="1565469" cy="1174617"/>
          </a:xfrm>
          <a:prstGeom prst="line">
            <a:avLst/>
          </a:prstGeom>
          <a:solidFill>
            <a:schemeClr val="bg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文本框 31">
            <a:extLst>
              <a:ext uri="{FF2B5EF4-FFF2-40B4-BE49-F238E27FC236}">
                <a16:creationId xmlns:a16="http://schemas.microsoft.com/office/drawing/2014/main" id="{6C5E8774-B524-CC4E-8FA4-A9A3DB87C89B}"/>
              </a:ext>
            </a:extLst>
          </p:cNvPr>
          <p:cNvSpPr txBox="1"/>
          <p:nvPr/>
        </p:nvSpPr>
        <p:spPr>
          <a:xfrm>
            <a:off x="832142" y="5811296"/>
            <a:ext cx="7479716" cy="957250"/>
          </a:xfrm>
          <a:prstGeom prst="rect">
            <a:avLst/>
          </a:prstGeom>
          <a:noFill/>
        </p:spPr>
        <p:txBody>
          <a:bodyPr wrap="square">
            <a:spAutoFit/>
          </a:bodyPr>
          <a:lstStyle/>
          <a:p>
            <a:pPr>
              <a:lnSpc>
                <a:spcPct val="150000"/>
              </a:lnSpc>
            </a:pP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插入</a:t>
            </a:r>
            <a:r>
              <a:rPr lang="en-US" altLang="zh-CN" sz="2000" dirty="0">
                <a:latin typeface="Times New Roman" panose="02020603050405020304" pitchFamily="18" charset="0"/>
                <a:ea typeface="SimHei"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删除 一个点的复杂度为</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O(log n)</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。（总共是</a:t>
            </a:r>
            <a:r>
              <a:rPr lang="en-US" altLang="zh-CN" sz="2000" dirty="0">
                <a:latin typeface="Times New Roman" panose="02020603050405020304" pitchFamily="18" charset="0"/>
                <a:ea typeface="SimHei" panose="02010609060101010101" pitchFamily="49" charset="-122"/>
                <a:cs typeface="Times New Roman" panose="02020603050405020304" pitchFamily="18" charset="0"/>
              </a:rPr>
              <a:t>O</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000" dirty="0" err="1">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nlogn</a:t>
            </a:r>
            <a:r>
              <a:rPr lang="en-US" altLang="zh-CN" sz="2000" dirty="0">
                <a:solidFill>
                  <a:schemeClr val="accent5">
                    <a:lumMod val="25000"/>
                  </a:schemeClr>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SimHei" panose="02010609060101010101" pitchFamily="49" charset="-122"/>
                <a:cs typeface="Times New Roman" panose="02020603050405020304" pitchFamily="18" charset="0"/>
              </a:rPr>
              <a:t>)</a:t>
            </a:r>
          </a:p>
          <a:p>
            <a:pPr>
              <a:lnSpc>
                <a:spcPct val="150000"/>
              </a:lnSpc>
            </a:pP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注意：加入</a:t>
            </a:r>
            <a:r>
              <a:rPr lang="en-US" altLang="zh-CN" sz="20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en-US" altLang="zh-CN" sz="2000" dirty="0" err="1">
                <a:solidFill>
                  <a:srgbClr val="002060"/>
                </a:solidFill>
                <a:latin typeface="Times New Roman" panose="02020603050405020304" pitchFamily="18" charset="0"/>
                <a:ea typeface="SimHei" panose="02010609060101010101" pitchFamily="49" charset="-122"/>
                <a:cs typeface="Times New Roman" panose="02020603050405020304" pitchFamily="18" charset="0"/>
              </a:rPr>
              <a:t>x,y</a:t>
            </a:r>
            <a:r>
              <a:rPr lang="en-US" altLang="zh-CN" sz="2000" dirty="0">
                <a:solidFill>
                  <a:srgbClr val="002060"/>
                </a:solidFill>
                <a:latin typeface="Times New Roman" panose="02020603050405020304" pitchFamily="18" charset="0"/>
                <a:ea typeface="SimHei"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时可能许多点被删除；</a:t>
            </a:r>
            <a:r>
              <a:rPr lang="zh-CN" altLang="en-US" sz="2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每步未必是</a:t>
            </a:r>
            <a:r>
              <a:rPr lang="en-US" altLang="zh-CN" sz="2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O(log n)</a:t>
            </a:r>
            <a:r>
              <a:rPr lang="zh-CN" altLang="en-US" sz="20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的</a:t>
            </a:r>
            <a:r>
              <a:rPr lang="zh-CN" altLang="en-US" sz="2000" dirty="0">
                <a:latin typeface="Times New Roman" panose="02020603050405020304" pitchFamily="18" charset="0"/>
                <a:ea typeface="SimHei" panose="02010609060101010101" pitchFamily="49" charset="-122"/>
                <a:cs typeface="Times New Roman" panose="02020603050405020304" pitchFamily="18" charset="0"/>
              </a:rPr>
              <a:t>。</a:t>
            </a:r>
            <a:endParaRPr lang="en-US" altLang="zh-CN" sz="20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63387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80</a:t>
            </a:fld>
            <a:endParaRPr kumimoji="1" lang="zh-CN" altLang="en-US" dirty="0"/>
          </a:p>
        </p:txBody>
      </p:sp>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应用</a:t>
            </a:r>
            <a:r>
              <a:rPr lang="en-US" altLang="zh-CN" dirty="0"/>
              <a:t>2</a:t>
            </a:r>
            <a:r>
              <a:rPr lang="zh-CN" altLang="en-US" dirty="0"/>
              <a:t>：动态计算凸包</a:t>
            </a:r>
          </a:p>
        </p:txBody>
      </p:sp>
      <p:sp>
        <p:nvSpPr>
          <p:cNvPr id="5" name="文本框 4">
            <a:extLst>
              <a:ext uri="{FF2B5EF4-FFF2-40B4-BE49-F238E27FC236}">
                <a16:creationId xmlns:a16="http://schemas.microsoft.com/office/drawing/2014/main" id="{117683ED-5BA0-1942-94ED-E252CFF1CC08}"/>
              </a:ext>
            </a:extLst>
          </p:cNvPr>
          <p:cNvSpPr txBox="1"/>
          <p:nvPr/>
        </p:nvSpPr>
        <p:spPr>
          <a:xfrm>
            <a:off x="455404" y="808901"/>
            <a:ext cx="8294896" cy="5746894"/>
          </a:xfrm>
          <a:prstGeom prst="rect">
            <a:avLst/>
          </a:prstGeom>
          <a:noFill/>
        </p:spPr>
        <p:txBody>
          <a:bodyPr wrap="square" rtlCol="0">
            <a:spAutoFit/>
          </a:bodyPr>
          <a:lstStyle/>
          <a:p>
            <a:pPr>
              <a:lnSpc>
                <a:spcPct val="150000"/>
              </a:lnSpc>
            </a:pP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基于</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AVL</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树的增量凸包算法。</a:t>
            </a:r>
            <a:endParaRPr lang="en-US" altLang="zh-CN" sz="28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en-US" altLang="zh-CN" sz="2400" dirty="0" err="1">
                <a:latin typeface="Times New Roman" panose="02020603050405020304" pitchFamily="18" charset="0"/>
                <a:ea typeface="SimHei" panose="02010609060101010101" pitchFamily="49" charset="-122"/>
                <a:cs typeface="Times New Roman" panose="02020603050405020304" pitchFamily="18" charset="0"/>
              </a:rPr>
              <a:t>v.s</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en-US" altLang="zh-CN" sz="2800" dirty="0">
                <a:latin typeface="Times New Roman" panose="02020603050405020304" pitchFamily="18" charset="0"/>
                <a:ea typeface="SimHei" panose="02010609060101010101" pitchFamily="49" charset="-122"/>
                <a:cs typeface="Times New Roman" panose="02020603050405020304" pitchFamily="18" charset="0"/>
              </a:rPr>
              <a:t>Graham Scan</a:t>
            </a:r>
            <a:r>
              <a:rPr lang="zh-CN" altLang="en-US" sz="2800" dirty="0">
                <a:latin typeface="Times New Roman" panose="02020603050405020304" pitchFamily="18" charset="0"/>
                <a:ea typeface="SimHei" panose="02010609060101010101" pitchFamily="49" charset="-122"/>
                <a:cs typeface="Times New Roman" panose="02020603050405020304" pitchFamily="18" charset="0"/>
              </a:rPr>
              <a:t>以及分治求凸包算法。</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优点：</a:t>
            </a:r>
            <a:endPar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新算法是一个在线算法。</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  不需要拿到所有的点就可开始计算。</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  每新增一个点，都能较快速度得到现有点集合的凸包。</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zh-CN" altLang="en-US"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缺点：</a:t>
            </a:r>
            <a:endParaRPr lang="en-US" altLang="zh-CN" sz="2400" dirty="0">
              <a:solidFill>
                <a:srgbClr val="FF0000"/>
              </a:solidFill>
              <a:latin typeface="Times New Roman" panose="02020603050405020304" pitchFamily="18" charset="0"/>
              <a:ea typeface="SimHei" panose="02010609060101010101" pitchFamily="49" charset="-122"/>
              <a:cs typeface="Times New Roman" panose="02020603050405020304" pitchFamily="18" charset="0"/>
            </a:endParaRPr>
          </a:p>
          <a:p>
            <a:pPr>
              <a:lnSpc>
                <a:spcPct val="150000"/>
              </a:lnSpc>
            </a:pP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   </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编程难度稍微大一些。隐藏在</a:t>
            </a:r>
            <a:r>
              <a:rPr lang="en-US" altLang="zh-CN" sz="2400" dirty="0">
                <a:latin typeface="Times New Roman" panose="02020603050405020304" pitchFamily="18" charset="0"/>
                <a:ea typeface="SimHei" panose="02010609060101010101" pitchFamily="49" charset="-122"/>
                <a:cs typeface="Times New Roman" panose="02020603050405020304" pitchFamily="18" charset="0"/>
              </a:rPr>
              <a:t>O</a:t>
            </a:r>
            <a:r>
              <a:rPr lang="zh-CN" altLang="en-US" sz="2400" dirty="0">
                <a:latin typeface="Times New Roman" panose="02020603050405020304" pitchFamily="18" charset="0"/>
                <a:ea typeface="SimHei" panose="02010609060101010101" pitchFamily="49" charset="-122"/>
                <a:cs typeface="Times New Roman" panose="02020603050405020304" pitchFamily="18" charset="0"/>
              </a:rPr>
              <a:t>后面的常数更大。</a:t>
            </a:r>
            <a:endParaRPr lang="en-US" altLang="zh-CN" sz="2400"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0210556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E3D1F87-8140-3A4F-A826-002A8D34F8A3}"/>
              </a:ext>
            </a:extLst>
          </p:cNvPr>
          <p:cNvSpPr>
            <a:spLocks noGrp="1"/>
          </p:cNvSpPr>
          <p:nvPr>
            <p:ph type="title"/>
          </p:nvPr>
        </p:nvSpPr>
        <p:spPr/>
        <p:txBody>
          <a:bodyPr/>
          <a:lstStyle/>
          <a:p>
            <a:r>
              <a:rPr lang="zh-CN" altLang="en-US" dirty="0"/>
              <a:t>其他类似平衡二叉树的结构</a:t>
            </a:r>
          </a:p>
        </p:txBody>
      </p:sp>
      <p:sp>
        <p:nvSpPr>
          <p:cNvPr id="4" name="灯片编号占位符 3">
            <a:extLst>
              <a:ext uri="{FF2B5EF4-FFF2-40B4-BE49-F238E27FC236}">
                <a16:creationId xmlns:a16="http://schemas.microsoft.com/office/drawing/2014/main" id="{921879CF-73FB-BA46-A1A3-F34AABB8A02F}"/>
              </a:ext>
            </a:extLst>
          </p:cNvPr>
          <p:cNvSpPr>
            <a:spLocks noGrp="1"/>
          </p:cNvSpPr>
          <p:nvPr>
            <p:ph type="sldNum" sz="quarter" idx="12"/>
          </p:nvPr>
        </p:nvSpPr>
        <p:spPr/>
        <p:txBody>
          <a:bodyPr/>
          <a:lstStyle/>
          <a:p>
            <a:fld id="{D8DAEA3C-6CBF-084D-A42C-73170CDC7BA7}" type="slidenum">
              <a:rPr kumimoji="1" lang="zh-CN" altLang="en-US" smtClean="0"/>
              <a:t>81</a:t>
            </a:fld>
            <a:endParaRPr kumimoji="1" lang="zh-CN" altLang="en-US" dirty="0"/>
          </a:p>
        </p:txBody>
      </p:sp>
      <p:sp>
        <p:nvSpPr>
          <p:cNvPr id="2" name="内容占位符 1">
            <a:extLst>
              <a:ext uri="{FF2B5EF4-FFF2-40B4-BE49-F238E27FC236}">
                <a16:creationId xmlns:a16="http://schemas.microsoft.com/office/drawing/2014/main" id="{AA6CCA58-73AB-2A4D-9AE0-4C60B328B6EB}"/>
              </a:ext>
            </a:extLst>
          </p:cNvPr>
          <p:cNvSpPr>
            <a:spLocks noGrp="1"/>
          </p:cNvSpPr>
          <p:nvPr>
            <p:ph sz="quarter" idx="13"/>
          </p:nvPr>
        </p:nvSpPr>
        <p:spPr/>
        <p:txBody>
          <a:bodyPr/>
          <a:lstStyle/>
          <a:p>
            <a:pPr fontAlgn="auto">
              <a:lnSpc>
                <a:spcPct val="150000"/>
              </a:lnSpc>
              <a:spcAft>
                <a:spcPts val="0"/>
              </a:spcAft>
            </a:pPr>
            <a:r>
              <a:rPr lang="zh-CN" altLang="en-US" dirty="0"/>
              <a:t>线段树   </a:t>
            </a:r>
            <a:r>
              <a:rPr lang="en-US" altLang="zh-CN" dirty="0"/>
              <a:t> (</a:t>
            </a:r>
            <a:r>
              <a:rPr lang="zh-CN" altLang="en-US" dirty="0"/>
              <a:t>功能类似，更简单，适用性差）</a:t>
            </a:r>
            <a:endParaRPr lang="en-US" altLang="zh-CN" dirty="0"/>
          </a:p>
          <a:p>
            <a:pPr fontAlgn="auto">
              <a:lnSpc>
                <a:spcPct val="150000"/>
              </a:lnSpc>
              <a:spcAft>
                <a:spcPts val="0"/>
              </a:spcAft>
            </a:pPr>
            <a:r>
              <a:rPr lang="zh-CN" altLang="en-US" dirty="0"/>
              <a:t>红黑树  （功能更强，更复杂，常数更低）</a:t>
            </a:r>
            <a:endParaRPr lang="en-US" altLang="zh-CN" dirty="0"/>
          </a:p>
          <a:p>
            <a:pPr fontAlgn="auto">
              <a:lnSpc>
                <a:spcPct val="150000"/>
              </a:lnSpc>
              <a:spcAft>
                <a:spcPts val="0"/>
              </a:spcAft>
            </a:pPr>
            <a:r>
              <a:rPr lang="zh-CN" altLang="en-US" dirty="0"/>
              <a:t>伸展</a:t>
            </a:r>
            <a:r>
              <a:rPr lang="zh-CN" altLang="en-US"/>
              <a:t>树  </a:t>
            </a:r>
            <a:endParaRPr lang="zh-CN" altLang="en-US" dirty="0"/>
          </a:p>
          <a:p>
            <a:endParaRPr lang="zh-CN" altLang="en-US" dirty="0"/>
          </a:p>
        </p:txBody>
      </p:sp>
      <p:sp>
        <p:nvSpPr>
          <p:cNvPr id="5" name="内容占位符 2">
            <a:extLst>
              <a:ext uri="{FF2B5EF4-FFF2-40B4-BE49-F238E27FC236}">
                <a16:creationId xmlns:a16="http://schemas.microsoft.com/office/drawing/2014/main" id="{66C79A83-8722-6146-A56F-11191EC0FE71}"/>
              </a:ext>
            </a:extLst>
          </p:cNvPr>
          <p:cNvSpPr txBox="1">
            <a:spLocks/>
          </p:cNvSpPr>
          <p:nvPr/>
        </p:nvSpPr>
        <p:spPr>
          <a:xfrm>
            <a:off x="544967" y="1398136"/>
            <a:ext cx="8259902" cy="2129674"/>
          </a:xfrm>
          <a:prstGeom prst="rect">
            <a:avLst/>
          </a:prstGeom>
        </p:spPr>
        <p:txBody>
          <a:bodyPr/>
          <a:lstStyle>
            <a:lvl1pPr marL="228600" indent="-360045"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45"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45"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45"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50000"/>
              </a:lnSpc>
              <a:spcAft>
                <a:spcPts val="0"/>
              </a:spcAft>
            </a:pPr>
            <a:endParaRPr lang="zh-CN" altLang="en-US" dirty="0">
              <a:latin typeface="Times New Roman" panose="02020603050405020304" pitchFamily="18" charset="0"/>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029453186"/>
      </p:ext>
    </p:extLst>
  </p:cSld>
  <p:clrMapOvr>
    <a:masterClrMapping/>
  </p:clrMapOvr>
</p:sld>
</file>

<file path=ppt/theme/theme1.xml><?xml version="1.0" encoding="utf-8"?>
<a:theme xmlns:a="http://schemas.openxmlformats.org/drawingml/2006/main" name="机器学习v2.1rgb">
  <a:themeElements>
    <a:clrScheme name="机器学习">
      <a:dk1>
        <a:sysClr val="windowText" lastClr="000000"/>
      </a:dk1>
      <a:lt1>
        <a:sysClr val="window" lastClr="FFFFFF"/>
      </a:lt1>
      <a:dk2>
        <a:srgbClr val="16754D"/>
      </a:dk2>
      <a:lt2>
        <a:srgbClr val="FFFFFF"/>
      </a:lt2>
      <a:accent1>
        <a:srgbClr val="16754D"/>
      </a:accent1>
      <a:accent2>
        <a:srgbClr val="329E6E"/>
      </a:accent2>
      <a:accent3>
        <a:srgbClr val="FFC000"/>
      </a:accent3>
      <a:accent4>
        <a:srgbClr val="C00000"/>
      </a:accent4>
      <a:accent5>
        <a:srgbClr val="0070C0"/>
      </a:accent5>
      <a:accent6>
        <a:srgbClr val="002060"/>
      </a:accent6>
      <a:hlink>
        <a:srgbClr val="80C000"/>
      </a:hlink>
      <a:folHlink>
        <a:srgbClr val="CC66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4435</TotalTime>
  <Words>5984</Words>
  <Application>Microsoft Office PowerPoint</Application>
  <PresentationFormat>全屏显示(4:3)</PresentationFormat>
  <Paragraphs>1144</Paragraphs>
  <Slides>81</Slides>
  <Notes>55</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81</vt:i4>
      </vt:variant>
    </vt:vector>
  </HeadingPairs>
  <TitlesOfParts>
    <vt:vector size="100" baseType="lpstr">
      <vt:lpstr>DATKCM+TimesNewRoman,Italic</vt:lpstr>
      <vt:lpstr>EHLNGD+Symbol</vt:lpstr>
      <vt:lpstr>HGHHRH+TimesNewRoman,Bold</vt:lpstr>
      <vt:lpstr>Kaiti SC</vt:lpstr>
      <vt:lpstr>NSVTRA+TimesNewRoman</vt:lpstr>
      <vt:lpstr>PVSRSC+TimesNewRoman,Italic</vt:lpstr>
      <vt:lpstr>TWOOFW+TimesNewRoman</vt:lpstr>
      <vt:lpstr>SimHei</vt:lpstr>
      <vt:lpstr>SimHei</vt:lpstr>
      <vt:lpstr>KaiTi</vt:lpstr>
      <vt:lpstr>Microsoft YaHei</vt:lpstr>
      <vt:lpstr>Arial</vt:lpstr>
      <vt:lpstr>Calibri</vt:lpstr>
      <vt:lpstr>Cambria</vt:lpstr>
      <vt:lpstr>Cambria Math</vt:lpstr>
      <vt:lpstr>Times New Roman</vt:lpstr>
      <vt:lpstr>Verdana</vt:lpstr>
      <vt:lpstr>Wingdings</vt:lpstr>
      <vt:lpstr>机器学习v2.1rgb</vt:lpstr>
      <vt:lpstr>第九章 查找（1）</vt:lpstr>
      <vt:lpstr>基本概念</vt:lpstr>
      <vt:lpstr>查找的分类</vt:lpstr>
      <vt:lpstr>查找的分类</vt:lpstr>
      <vt:lpstr>查找的性能</vt:lpstr>
      <vt:lpstr>9.1 顺序查找</vt:lpstr>
      <vt:lpstr>9.2 折半查找</vt:lpstr>
      <vt:lpstr>算法描述</vt:lpstr>
      <vt:lpstr>PowerPoint 演示文稿</vt:lpstr>
      <vt:lpstr>PowerPoint 演示文稿</vt:lpstr>
      <vt:lpstr>算法评价</vt:lpstr>
      <vt:lpstr>9.3 分块查找(**)</vt:lpstr>
      <vt:lpstr>PowerPoint 演示文稿</vt:lpstr>
      <vt:lpstr>PowerPoint 演示文稿</vt:lpstr>
      <vt:lpstr>PowerPoint 演示文稿</vt:lpstr>
      <vt:lpstr>1．定义：</vt:lpstr>
      <vt:lpstr>PowerPoint 演示文稿</vt:lpstr>
      <vt:lpstr>二叉查找树的结构特点：</vt:lpstr>
      <vt:lpstr>PowerPoint 演示文稿</vt:lpstr>
      <vt:lpstr>2．二叉排序树的查找算法：</vt:lpstr>
      <vt:lpstr>PowerPoint 演示文稿</vt:lpstr>
      <vt:lpstr>PowerPoint 演示文稿</vt:lpstr>
      <vt:lpstr>PowerPoint 演示文稿</vt:lpstr>
      <vt:lpstr>PowerPoint 演示文稿</vt:lpstr>
      <vt:lpstr>PowerPoint 演示文稿</vt:lpstr>
      <vt:lpstr>3．二叉排序树的插入算法</vt:lpstr>
      <vt:lpstr>PowerPoint 演示文稿</vt:lpstr>
      <vt:lpstr>插入算法伪码</vt:lpstr>
      <vt:lpstr>4．二叉排序树的删除算法</vt:lpstr>
      <vt:lpstr>PowerPoint 演示文稿</vt:lpstr>
      <vt:lpstr>PowerPoint 演示文稿</vt:lpstr>
      <vt:lpstr>PowerPoint 演示文稿</vt:lpstr>
      <vt:lpstr>PowerPoint 演示文稿</vt:lpstr>
      <vt:lpstr>PowerPoint 演示文稿</vt:lpstr>
      <vt:lpstr>PowerPoint 演示文稿</vt:lpstr>
      <vt:lpstr>算法描述如下：</vt:lpstr>
      <vt:lpstr>PowerPoint 演示文稿</vt:lpstr>
      <vt:lpstr>PowerPoint 演示文稿</vt:lpstr>
      <vt:lpstr>PowerPoint 演示文稿</vt:lpstr>
      <vt:lpstr>PowerPoint 演示文稿</vt:lpstr>
      <vt:lpstr>PowerPoint 演示文稿</vt:lpstr>
      <vt:lpstr>5．查找性能的分析</vt:lpstr>
      <vt:lpstr>PowerPoint 演示文稿</vt:lpstr>
      <vt:lpstr>第九章 查找（2）</vt:lpstr>
      <vt:lpstr>平衡二叉树的定义</vt:lpstr>
      <vt:lpstr>平衡二叉树的定义</vt:lpstr>
      <vt:lpstr>平衡二叉树的一个重要性质</vt:lpstr>
      <vt:lpstr>平衡二叉树的基本操作</vt:lpstr>
      <vt:lpstr>平衡二叉树的基本操作</vt:lpstr>
      <vt:lpstr>插入后如何rebalance？</vt:lpstr>
      <vt:lpstr>旋转</vt:lpstr>
      <vt:lpstr>左旋转</vt:lpstr>
      <vt:lpstr>右旋转</vt:lpstr>
      <vt:lpstr>插入后的再平衡</vt:lpstr>
      <vt:lpstr>插入后的再平衡</vt:lpstr>
      <vt:lpstr>插入后的再平衡</vt:lpstr>
      <vt:lpstr>Rebalance过程伪代码实现</vt:lpstr>
      <vt:lpstr>Rebalance过程伪代码实现</vt:lpstr>
      <vt:lpstr>Rebalance过程伪代码实现</vt:lpstr>
      <vt:lpstr>Rebalance过程伪代码实现</vt:lpstr>
      <vt:lpstr>PowerPoint 演示文稿</vt:lpstr>
      <vt:lpstr>例子：依次插入1,2,3,5,4</vt:lpstr>
      <vt:lpstr>例子：依次插入1,2,3,5,4</vt:lpstr>
      <vt:lpstr>删除叶子节点后的再平衡</vt:lpstr>
      <vt:lpstr>删除叶子节点后的再平衡</vt:lpstr>
      <vt:lpstr>删除叶子节点后的再平衡</vt:lpstr>
      <vt:lpstr>删除叶子节点后的再平衡</vt:lpstr>
      <vt:lpstr>删除非叶子节点的再平衡</vt:lpstr>
      <vt:lpstr>删除非叶子节点的再平衡</vt:lpstr>
      <vt:lpstr>删除的类c语言实现</vt:lpstr>
      <vt:lpstr>平衡二叉树的优点</vt:lpstr>
      <vt:lpstr>AVL树应用</vt:lpstr>
      <vt:lpstr>应用1：快速最长递增子序列</vt:lpstr>
      <vt:lpstr>应用1：快速最长递增子序列</vt:lpstr>
      <vt:lpstr>应用1：快速最长递增子序列</vt:lpstr>
      <vt:lpstr>应用2：动态计算凸包</vt:lpstr>
      <vt:lpstr>应用2：动态计算凸包</vt:lpstr>
      <vt:lpstr>应用2：动态计算凸包</vt:lpstr>
      <vt:lpstr>应用2：动态计算凸包</vt:lpstr>
      <vt:lpstr>应用2：动态计算凸包</vt:lpstr>
      <vt:lpstr>其他类似平衡二叉树的结构</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堆与并查集</dc:title>
  <dc:creator>w49</dc:creator>
  <cp:lastModifiedBy>C heaven</cp:lastModifiedBy>
  <cp:revision>104</cp:revision>
  <dcterms:created xsi:type="dcterms:W3CDTF">2021-05-22T17:28:05Z</dcterms:created>
  <dcterms:modified xsi:type="dcterms:W3CDTF">2023-12-19T08:18:49Z</dcterms:modified>
</cp:coreProperties>
</file>