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335" r:id="rId2"/>
    <p:sldId id="257" r:id="rId3"/>
    <p:sldId id="336" r:id="rId4"/>
    <p:sldId id="348" r:id="rId5"/>
    <p:sldId id="311" r:id="rId6"/>
    <p:sldId id="310" r:id="rId7"/>
    <p:sldId id="292" r:id="rId8"/>
    <p:sldId id="316" r:id="rId9"/>
    <p:sldId id="345" r:id="rId10"/>
    <p:sldId id="352" r:id="rId11"/>
    <p:sldId id="289" r:id="rId12"/>
    <p:sldId id="300" r:id="rId13"/>
    <p:sldId id="258" r:id="rId14"/>
    <p:sldId id="294" r:id="rId15"/>
    <p:sldId id="295" r:id="rId16"/>
    <p:sldId id="349" r:id="rId17"/>
    <p:sldId id="350" r:id="rId18"/>
    <p:sldId id="346" r:id="rId19"/>
    <p:sldId id="351" r:id="rId20"/>
    <p:sldId id="334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9"/>
    <p:restoredTop sz="94719"/>
  </p:normalViewPr>
  <p:slideViewPr>
    <p:cSldViewPr snapToGrid="0">
      <p:cViewPr varScale="1">
        <p:scale>
          <a:sx n="152" d="100"/>
          <a:sy n="152" d="100"/>
        </p:scale>
        <p:origin x="8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dirty="0"/>
              <a:t>车型占比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173-3A43-994F-4FC0092FB632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173-3A43-994F-4FC0092FB632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173-3A43-994F-4FC0092FB632}"/>
              </c:ext>
            </c:extLst>
          </c:dPt>
          <c:cat>
            <c:strRef>
              <c:f>Sheet1!$A$2:$A$4</c:f>
              <c:strCache>
                <c:ptCount val="3"/>
                <c:pt idx="0">
                  <c:v>小汽车</c:v>
                </c:pt>
                <c:pt idx="1">
                  <c:v>货车</c:v>
                </c:pt>
                <c:pt idx="2">
                  <c:v>其它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54</c:v>
                </c:pt>
                <c:pt idx="1">
                  <c:v>33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173-3A43-994F-4FC0092FB6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136E79-0E0B-4320-B193-54A3D2419EE0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8CED474B-D8AF-4753-BEA2-B4BF10885202}">
      <dgm:prSet phldrT="[文本]"/>
      <dgm:spPr/>
      <dgm:t>
        <a:bodyPr/>
        <a:lstStyle/>
        <a:p>
          <a:r>
            <a:rPr lang="en-US" altLang="zh-CN" b="1" dirty="0"/>
            <a:t>11</a:t>
          </a:r>
          <a:r>
            <a:rPr lang="zh-CN" altLang="en-US" b="1" dirty="0"/>
            <a:t>月</a:t>
          </a:r>
          <a:r>
            <a:rPr lang="en-US" altLang="zh-CN" b="1" dirty="0"/>
            <a:t>10</a:t>
          </a:r>
          <a:r>
            <a:rPr lang="zh-CN" altLang="en-US" b="1" dirty="0"/>
            <a:t>号 </a:t>
          </a:r>
          <a:r>
            <a:rPr lang="en-US" altLang="zh-CN" b="1" dirty="0"/>
            <a:t>10:00 – 12:00</a:t>
          </a:r>
          <a:endParaRPr lang="zh-CN" altLang="en-US" dirty="0"/>
        </a:p>
      </dgm:t>
    </dgm:pt>
    <dgm:pt modelId="{6647C1BF-2A6E-40FA-B898-AD85FFDC6EE0}" type="parTrans" cxnId="{8E0E173A-BB97-4413-8885-3EC4B94FC956}">
      <dgm:prSet/>
      <dgm:spPr/>
      <dgm:t>
        <a:bodyPr/>
        <a:lstStyle/>
        <a:p>
          <a:endParaRPr lang="zh-CN" altLang="en-US"/>
        </a:p>
      </dgm:t>
    </dgm:pt>
    <dgm:pt modelId="{2CDFA59D-436B-42C6-B7BA-0CB96C4DA890}" type="sibTrans" cxnId="{8E0E173A-BB97-4413-8885-3EC4B94FC956}">
      <dgm:prSet/>
      <dgm:spPr/>
      <dgm:t>
        <a:bodyPr/>
        <a:lstStyle/>
        <a:p>
          <a:endParaRPr lang="zh-CN" altLang="en-US"/>
        </a:p>
      </dgm:t>
    </dgm:pt>
    <dgm:pt modelId="{BBC1C535-5381-4332-A8C3-581A28A31522}">
      <dgm:prSet phldrT="[文本]" custT="1"/>
      <dgm:spPr/>
      <dgm:t>
        <a:bodyPr/>
        <a:lstStyle/>
        <a:p>
          <a:r>
            <a:rPr lang="zh-CN" altLang="en-US" sz="3600" dirty="0">
              <a:solidFill>
                <a:schemeClr val="accent6">
                  <a:lumMod val="50000"/>
                </a:schemeClr>
              </a:solidFill>
            </a:rPr>
            <a:t>现场踩点及预调查</a:t>
          </a:r>
        </a:p>
      </dgm:t>
    </dgm:pt>
    <dgm:pt modelId="{36714AC1-9A91-44C5-B229-D7D837433204}" type="parTrans" cxnId="{5DD69454-473B-44ED-9B7B-C31F3ED47D17}">
      <dgm:prSet/>
      <dgm:spPr/>
      <dgm:t>
        <a:bodyPr/>
        <a:lstStyle/>
        <a:p>
          <a:endParaRPr lang="zh-CN" altLang="en-US"/>
        </a:p>
      </dgm:t>
    </dgm:pt>
    <dgm:pt modelId="{B7498A35-BFEF-4E2D-82DA-81E8FC0150D3}" type="sibTrans" cxnId="{5DD69454-473B-44ED-9B7B-C31F3ED47D17}">
      <dgm:prSet/>
      <dgm:spPr/>
      <dgm:t>
        <a:bodyPr/>
        <a:lstStyle/>
        <a:p>
          <a:endParaRPr lang="zh-CN" altLang="en-US"/>
        </a:p>
      </dgm:t>
    </dgm:pt>
    <dgm:pt modelId="{4DD6D57F-3F19-4681-B72C-8C7CD61AAF3E}">
      <dgm:prSet phldrT="[文本]"/>
      <dgm:spPr/>
      <dgm:t>
        <a:bodyPr/>
        <a:lstStyle/>
        <a:p>
          <a:r>
            <a:rPr lang="en-US" altLang="zh-CN" b="1" dirty="0"/>
            <a:t>11</a:t>
          </a:r>
          <a:r>
            <a:rPr lang="zh-CN" altLang="en-US" b="1" dirty="0"/>
            <a:t>月</a:t>
          </a:r>
          <a:r>
            <a:rPr lang="en-US" altLang="zh-CN" b="1" dirty="0"/>
            <a:t>17</a:t>
          </a:r>
          <a:r>
            <a:rPr lang="zh-CN" altLang="en-US" b="1" dirty="0"/>
            <a:t>号 </a:t>
          </a:r>
          <a:r>
            <a:rPr lang="en-US" altLang="zh-CN" b="1" dirty="0"/>
            <a:t>10:00 – 12:00</a:t>
          </a:r>
          <a:endParaRPr lang="zh-CN" altLang="en-US" dirty="0"/>
        </a:p>
      </dgm:t>
    </dgm:pt>
    <dgm:pt modelId="{330B4CB5-0772-4BC1-95B8-0EB0F1AC5FB9}" type="parTrans" cxnId="{D4F393A6-31D0-46E3-A0FC-48BE278C3EA6}">
      <dgm:prSet/>
      <dgm:spPr/>
      <dgm:t>
        <a:bodyPr/>
        <a:lstStyle/>
        <a:p>
          <a:endParaRPr lang="zh-CN" altLang="en-US"/>
        </a:p>
      </dgm:t>
    </dgm:pt>
    <dgm:pt modelId="{402B9359-0769-4FF5-B132-307B9C089536}" type="sibTrans" cxnId="{D4F393A6-31D0-46E3-A0FC-48BE278C3EA6}">
      <dgm:prSet/>
      <dgm:spPr/>
      <dgm:t>
        <a:bodyPr/>
        <a:lstStyle/>
        <a:p>
          <a:endParaRPr lang="zh-CN" altLang="en-US"/>
        </a:p>
      </dgm:t>
    </dgm:pt>
    <dgm:pt modelId="{DEA77D73-A299-47C8-B458-B329355E7A69}">
      <dgm:prSet phldrT="[文本]" custT="1"/>
      <dgm:spPr/>
      <dgm:t>
        <a:bodyPr/>
        <a:lstStyle/>
        <a:p>
          <a:r>
            <a:rPr lang="zh-CN" altLang="en-US" sz="3600" dirty="0">
              <a:solidFill>
                <a:schemeClr val="accent6">
                  <a:lumMod val="50000"/>
                </a:schemeClr>
              </a:solidFill>
            </a:rPr>
            <a:t>平峰时间段调查</a:t>
          </a:r>
        </a:p>
      </dgm:t>
    </dgm:pt>
    <dgm:pt modelId="{808426C1-1C3F-4E75-8331-D4478A3C17EB}" type="parTrans" cxnId="{FC784AF2-4D41-4FC7-AA40-FD9E435E688C}">
      <dgm:prSet/>
      <dgm:spPr/>
      <dgm:t>
        <a:bodyPr/>
        <a:lstStyle/>
        <a:p>
          <a:endParaRPr lang="zh-CN" altLang="en-US"/>
        </a:p>
      </dgm:t>
    </dgm:pt>
    <dgm:pt modelId="{E91D4E69-8933-44B9-8068-85F95E5CED6F}" type="sibTrans" cxnId="{FC784AF2-4D41-4FC7-AA40-FD9E435E688C}">
      <dgm:prSet/>
      <dgm:spPr/>
      <dgm:t>
        <a:bodyPr/>
        <a:lstStyle/>
        <a:p>
          <a:endParaRPr lang="zh-CN" altLang="en-US"/>
        </a:p>
      </dgm:t>
    </dgm:pt>
    <dgm:pt modelId="{DA6A9BA5-98B0-46ED-A15F-07B37EF45D17}">
      <dgm:prSet phldrT="[文本]"/>
      <dgm:spPr/>
      <dgm:t>
        <a:bodyPr/>
        <a:lstStyle/>
        <a:p>
          <a:r>
            <a:rPr lang="en-US" altLang="zh-CN" b="1" dirty="0"/>
            <a:t>11</a:t>
          </a:r>
          <a:r>
            <a:rPr lang="zh-CN" altLang="en-US" b="1" dirty="0"/>
            <a:t>月</a:t>
          </a:r>
          <a:r>
            <a:rPr lang="en-US" altLang="zh-CN" b="1" dirty="0"/>
            <a:t>23</a:t>
          </a:r>
          <a:r>
            <a:rPr lang="zh-CN" altLang="en-US" b="1" dirty="0"/>
            <a:t>号 </a:t>
          </a:r>
          <a:r>
            <a:rPr lang="en-US" altLang="zh-CN" b="1" dirty="0"/>
            <a:t>16:00 – 19:00</a:t>
          </a:r>
          <a:endParaRPr lang="zh-CN" altLang="en-US" dirty="0"/>
        </a:p>
      </dgm:t>
    </dgm:pt>
    <dgm:pt modelId="{8B177FA2-A6DE-4E0B-AB50-92B06444DA5E}" type="parTrans" cxnId="{6C00F42A-E810-449D-879E-765526E90621}">
      <dgm:prSet/>
      <dgm:spPr/>
      <dgm:t>
        <a:bodyPr/>
        <a:lstStyle/>
        <a:p>
          <a:endParaRPr lang="zh-CN" altLang="en-US"/>
        </a:p>
      </dgm:t>
    </dgm:pt>
    <dgm:pt modelId="{7D01496B-BCA0-470D-9C42-6870A3C221A1}" type="sibTrans" cxnId="{6C00F42A-E810-449D-879E-765526E90621}">
      <dgm:prSet/>
      <dgm:spPr/>
      <dgm:t>
        <a:bodyPr/>
        <a:lstStyle/>
        <a:p>
          <a:endParaRPr lang="zh-CN" altLang="en-US"/>
        </a:p>
      </dgm:t>
    </dgm:pt>
    <dgm:pt modelId="{237C0AF3-96C0-44BD-95B8-E8BA755079C5}">
      <dgm:prSet phldrT="[文本]" custT="1"/>
      <dgm:spPr/>
      <dgm:t>
        <a:bodyPr/>
        <a:lstStyle/>
        <a:p>
          <a:r>
            <a:rPr lang="zh-CN" altLang="en-US" sz="3600" dirty="0">
              <a:solidFill>
                <a:schemeClr val="accent6">
                  <a:lumMod val="50000"/>
                </a:schemeClr>
              </a:solidFill>
            </a:rPr>
            <a:t>高峰时间段调查</a:t>
          </a:r>
        </a:p>
      </dgm:t>
    </dgm:pt>
    <dgm:pt modelId="{3C638526-A53D-45D1-BDE1-BCFBE7864B99}" type="parTrans" cxnId="{ED836152-CF02-4770-9D65-16B947DC74A7}">
      <dgm:prSet/>
      <dgm:spPr/>
      <dgm:t>
        <a:bodyPr/>
        <a:lstStyle/>
        <a:p>
          <a:endParaRPr lang="zh-CN" altLang="en-US"/>
        </a:p>
      </dgm:t>
    </dgm:pt>
    <dgm:pt modelId="{94CB161F-1618-41A7-867B-668A035ECDBF}" type="sibTrans" cxnId="{ED836152-CF02-4770-9D65-16B947DC74A7}">
      <dgm:prSet/>
      <dgm:spPr/>
      <dgm:t>
        <a:bodyPr/>
        <a:lstStyle/>
        <a:p>
          <a:endParaRPr lang="zh-CN" altLang="en-US"/>
        </a:p>
      </dgm:t>
    </dgm:pt>
    <dgm:pt modelId="{2832CE44-6D7F-8B46-A0F3-B50E582A80E5}">
      <dgm:prSet/>
      <dgm:spPr/>
      <dgm:t>
        <a:bodyPr/>
        <a:lstStyle/>
        <a:p>
          <a:r>
            <a:rPr lang="en-US" dirty="0"/>
            <a:t>11</a:t>
          </a:r>
          <a:r>
            <a:rPr lang="zh-CN" dirty="0"/>
            <a:t>月</a:t>
          </a:r>
          <a:r>
            <a:rPr lang="en-US" dirty="0"/>
            <a:t>23</a:t>
          </a:r>
          <a:r>
            <a:rPr lang="zh-CN" dirty="0"/>
            <a:t>日</a:t>
          </a:r>
          <a:r>
            <a:rPr lang="en-US" dirty="0"/>
            <a:t>-12</a:t>
          </a:r>
          <a:r>
            <a:rPr lang="zh-CN" dirty="0"/>
            <a:t>月</a:t>
          </a:r>
          <a:r>
            <a:rPr lang="en-US" dirty="0"/>
            <a:t>7</a:t>
          </a:r>
          <a:r>
            <a:rPr lang="zh-CN" dirty="0"/>
            <a:t>日</a:t>
          </a:r>
          <a:endParaRPr lang="zh-CN" altLang="en-US" dirty="0"/>
        </a:p>
      </dgm:t>
    </dgm:pt>
    <dgm:pt modelId="{46A00D45-F46D-4F45-89FC-0FACCA97A22B}" type="parTrans" cxnId="{E81F562D-513D-ED44-9DAF-02FFA9FE1EA4}">
      <dgm:prSet/>
      <dgm:spPr/>
      <dgm:t>
        <a:bodyPr/>
        <a:lstStyle/>
        <a:p>
          <a:endParaRPr lang="zh-CN" altLang="en-US"/>
        </a:p>
      </dgm:t>
    </dgm:pt>
    <dgm:pt modelId="{C6D05971-5C77-B242-BEF3-6947B78AEE12}" type="sibTrans" cxnId="{E81F562D-513D-ED44-9DAF-02FFA9FE1EA4}">
      <dgm:prSet/>
      <dgm:spPr/>
      <dgm:t>
        <a:bodyPr/>
        <a:lstStyle/>
        <a:p>
          <a:endParaRPr lang="zh-CN" altLang="en-US"/>
        </a:p>
      </dgm:t>
    </dgm:pt>
    <dgm:pt modelId="{A8520904-93EA-2A46-B095-54592351F2FE}">
      <dgm:prSet custT="1"/>
      <dgm:spPr/>
      <dgm:t>
        <a:bodyPr/>
        <a:lstStyle/>
        <a:p>
          <a:r>
            <a:rPr lang="zh-CN" altLang="en-US" sz="3600" dirty="0">
              <a:solidFill>
                <a:schemeClr val="accent6">
                  <a:lumMod val="50000"/>
                </a:schemeClr>
              </a:solidFill>
            </a:rPr>
            <a:t>数据处理</a:t>
          </a:r>
        </a:p>
      </dgm:t>
    </dgm:pt>
    <dgm:pt modelId="{3E4FC200-754A-484F-B48A-51A53B1E48AE}" type="parTrans" cxnId="{4FB7F566-4E61-D44F-ADFA-D409161DEE49}">
      <dgm:prSet/>
      <dgm:spPr/>
      <dgm:t>
        <a:bodyPr/>
        <a:lstStyle/>
        <a:p>
          <a:endParaRPr lang="zh-CN" altLang="en-US"/>
        </a:p>
      </dgm:t>
    </dgm:pt>
    <dgm:pt modelId="{9889AECA-6812-9A49-8911-605AF2BF0C48}" type="sibTrans" cxnId="{4FB7F566-4E61-D44F-ADFA-D409161DEE49}">
      <dgm:prSet/>
      <dgm:spPr/>
      <dgm:t>
        <a:bodyPr/>
        <a:lstStyle/>
        <a:p>
          <a:endParaRPr lang="zh-CN" altLang="en-US"/>
        </a:p>
      </dgm:t>
    </dgm:pt>
    <dgm:pt modelId="{05841145-8BC4-42D8-9752-106C1499370B}" type="pres">
      <dgm:prSet presAssocID="{EA136E79-0E0B-4320-B193-54A3D2419EE0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1CF287D3-2A5D-4149-B681-C2D2A9ED0408}" type="pres">
      <dgm:prSet presAssocID="{8CED474B-D8AF-4753-BEA2-B4BF10885202}" presName="parentText1" presStyleLbl="node1" presStyleIdx="0" presStyleCnt="4">
        <dgm:presLayoutVars>
          <dgm:chMax/>
          <dgm:chPref val="3"/>
          <dgm:bulletEnabled val="1"/>
        </dgm:presLayoutVars>
      </dgm:prSet>
      <dgm:spPr/>
    </dgm:pt>
    <dgm:pt modelId="{59331CB0-E8EC-44F7-BAD7-34779D37ED86}" type="pres">
      <dgm:prSet presAssocID="{8CED474B-D8AF-4753-BEA2-B4BF10885202}" presName="childText1" presStyleLbl="solidAlignAcc1" presStyleIdx="0" presStyleCnt="4" custScaleY="76795" custLinFactNeighborX="234" custLinFactNeighborY="-12842">
        <dgm:presLayoutVars>
          <dgm:chMax val="0"/>
          <dgm:chPref val="0"/>
          <dgm:bulletEnabled val="1"/>
        </dgm:presLayoutVars>
      </dgm:prSet>
      <dgm:spPr/>
    </dgm:pt>
    <dgm:pt modelId="{67E919EE-A064-436D-BB01-88FA02507032}" type="pres">
      <dgm:prSet presAssocID="{4DD6D57F-3F19-4681-B72C-8C7CD61AAF3E}" presName="parentText2" presStyleLbl="node1" presStyleIdx="1" presStyleCnt="4">
        <dgm:presLayoutVars>
          <dgm:chMax/>
          <dgm:chPref val="3"/>
          <dgm:bulletEnabled val="1"/>
        </dgm:presLayoutVars>
      </dgm:prSet>
      <dgm:spPr/>
    </dgm:pt>
    <dgm:pt modelId="{20FADDD5-9C6D-4387-8BFD-66D99E1DB369}" type="pres">
      <dgm:prSet presAssocID="{4DD6D57F-3F19-4681-B72C-8C7CD61AAF3E}" presName="childText2" presStyleLbl="solidAlignAcc1" presStyleIdx="1" presStyleCnt="4" custScaleY="73523" custLinFactNeighborX="468" custLinFactNeighborY="-15668">
        <dgm:presLayoutVars>
          <dgm:chMax val="0"/>
          <dgm:chPref val="0"/>
          <dgm:bulletEnabled val="1"/>
        </dgm:presLayoutVars>
      </dgm:prSet>
      <dgm:spPr/>
    </dgm:pt>
    <dgm:pt modelId="{A2FF92AE-F920-5649-9189-A86D8F382F84}" type="pres">
      <dgm:prSet presAssocID="{DA6A9BA5-98B0-46ED-A15F-07B37EF45D17}" presName="parentText3" presStyleLbl="node1" presStyleIdx="2" presStyleCnt="4">
        <dgm:presLayoutVars>
          <dgm:chMax/>
          <dgm:chPref val="3"/>
          <dgm:bulletEnabled val="1"/>
        </dgm:presLayoutVars>
      </dgm:prSet>
      <dgm:spPr/>
    </dgm:pt>
    <dgm:pt modelId="{43D872C2-8EE4-714E-B4FA-C72EFEBA4D66}" type="pres">
      <dgm:prSet presAssocID="{DA6A9BA5-98B0-46ED-A15F-07B37EF45D17}" presName="childText3" presStyleLbl="solidAlignAcc1" presStyleIdx="2" presStyleCnt="4">
        <dgm:presLayoutVars>
          <dgm:chMax val="0"/>
          <dgm:chPref val="0"/>
          <dgm:bulletEnabled val="1"/>
        </dgm:presLayoutVars>
      </dgm:prSet>
      <dgm:spPr/>
    </dgm:pt>
    <dgm:pt modelId="{B6CB3B2B-DEAC-D74B-8194-F1777679A6BF}" type="pres">
      <dgm:prSet presAssocID="{2832CE44-6D7F-8B46-A0F3-B50E582A80E5}" presName="parentText4" presStyleLbl="node1" presStyleIdx="3" presStyleCnt="4">
        <dgm:presLayoutVars>
          <dgm:chMax/>
          <dgm:chPref val="3"/>
          <dgm:bulletEnabled val="1"/>
        </dgm:presLayoutVars>
      </dgm:prSet>
      <dgm:spPr/>
    </dgm:pt>
    <dgm:pt modelId="{CD021083-33B7-E644-882C-D2B0047B8703}" type="pres">
      <dgm:prSet presAssocID="{2832CE44-6D7F-8B46-A0F3-B50E582A80E5}" presName="childText4" presStyleLbl="solidAlignAcc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6C00F42A-E810-449D-879E-765526E90621}" srcId="{EA136E79-0E0B-4320-B193-54A3D2419EE0}" destId="{DA6A9BA5-98B0-46ED-A15F-07B37EF45D17}" srcOrd="2" destOrd="0" parTransId="{8B177FA2-A6DE-4E0B-AB50-92B06444DA5E}" sibTransId="{7D01496B-BCA0-470D-9C42-6870A3C221A1}"/>
    <dgm:cxn modelId="{E81F562D-513D-ED44-9DAF-02FFA9FE1EA4}" srcId="{EA136E79-0E0B-4320-B193-54A3D2419EE0}" destId="{2832CE44-6D7F-8B46-A0F3-B50E582A80E5}" srcOrd="3" destOrd="0" parTransId="{46A00D45-F46D-4F45-89FC-0FACCA97A22B}" sibTransId="{C6D05971-5C77-B242-BEF3-6947B78AEE12}"/>
    <dgm:cxn modelId="{8E0E173A-BB97-4413-8885-3EC4B94FC956}" srcId="{EA136E79-0E0B-4320-B193-54A3D2419EE0}" destId="{8CED474B-D8AF-4753-BEA2-B4BF10885202}" srcOrd="0" destOrd="0" parTransId="{6647C1BF-2A6E-40FA-B898-AD85FFDC6EE0}" sibTransId="{2CDFA59D-436B-42C6-B7BA-0CB96C4DA890}"/>
    <dgm:cxn modelId="{49B9A74D-CE51-EA42-B94F-A92A40F18E25}" type="presOf" srcId="{A8520904-93EA-2A46-B095-54592351F2FE}" destId="{CD021083-33B7-E644-882C-D2B0047B8703}" srcOrd="0" destOrd="0" presId="urn:microsoft.com/office/officeart/2009/3/layout/IncreasingArrowsProcess"/>
    <dgm:cxn modelId="{ED836152-CF02-4770-9D65-16B947DC74A7}" srcId="{DA6A9BA5-98B0-46ED-A15F-07B37EF45D17}" destId="{237C0AF3-96C0-44BD-95B8-E8BA755079C5}" srcOrd="0" destOrd="0" parTransId="{3C638526-A53D-45D1-BDE1-BCFBE7864B99}" sibTransId="{94CB161F-1618-41A7-867B-668A035ECDBF}"/>
    <dgm:cxn modelId="{5DD69454-473B-44ED-9B7B-C31F3ED47D17}" srcId="{8CED474B-D8AF-4753-BEA2-B4BF10885202}" destId="{BBC1C535-5381-4332-A8C3-581A28A31522}" srcOrd="0" destOrd="0" parTransId="{36714AC1-9A91-44C5-B229-D7D837433204}" sibTransId="{B7498A35-BFEF-4E2D-82DA-81E8FC0150D3}"/>
    <dgm:cxn modelId="{3A049C5E-0096-9B43-BCC7-BD010894B200}" type="presOf" srcId="{BBC1C535-5381-4332-A8C3-581A28A31522}" destId="{59331CB0-E8EC-44F7-BAD7-34779D37ED86}" srcOrd="0" destOrd="0" presId="urn:microsoft.com/office/officeart/2009/3/layout/IncreasingArrowsProcess"/>
    <dgm:cxn modelId="{4FB7F566-4E61-D44F-ADFA-D409161DEE49}" srcId="{2832CE44-6D7F-8B46-A0F3-B50E582A80E5}" destId="{A8520904-93EA-2A46-B095-54592351F2FE}" srcOrd="0" destOrd="0" parTransId="{3E4FC200-754A-484F-B48A-51A53B1E48AE}" sibTransId="{9889AECA-6812-9A49-8911-605AF2BF0C48}"/>
    <dgm:cxn modelId="{EFD7E080-76ED-9340-A5E9-55952DF6B322}" type="presOf" srcId="{DA6A9BA5-98B0-46ED-A15F-07B37EF45D17}" destId="{A2FF92AE-F920-5649-9189-A86D8F382F84}" srcOrd="0" destOrd="0" presId="urn:microsoft.com/office/officeart/2009/3/layout/IncreasingArrowsProcess"/>
    <dgm:cxn modelId="{4D82E18D-8E49-E943-84D6-E4F9A431CD34}" type="presOf" srcId="{8CED474B-D8AF-4753-BEA2-B4BF10885202}" destId="{1CF287D3-2A5D-4149-B681-C2D2A9ED0408}" srcOrd="0" destOrd="0" presId="urn:microsoft.com/office/officeart/2009/3/layout/IncreasingArrowsProcess"/>
    <dgm:cxn modelId="{DAB3E19B-C0E8-554C-9A0A-6D3835ED9A3F}" type="presOf" srcId="{2832CE44-6D7F-8B46-A0F3-B50E582A80E5}" destId="{B6CB3B2B-DEAC-D74B-8194-F1777679A6BF}" srcOrd="0" destOrd="0" presId="urn:microsoft.com/office/officeart/2009/3/layout/IncreasingArrowsProcess"/>
    <dgm:cxn modelId="{D4F393A6-31D0-46E3-A0FC-48BE278C3EA6}" srcId="{EA136E79-0E0B-4320-B193-54A3D2419EE0}" destId="{4DD6D57F-3F19-4681-B72C-8C7CD61AAF3E}" srcOrd="1" destOrd="0" parTransId="{330B4CB5-0772-4BC1-95B8-0EB0F1AC5FB9}" sibTransId="{402B9359-0769-4FF5-B132-307B9C089536}"/>
    <dgm:cxn modelId="{A7615EAC-3602-2844-9201-D68AC0E2652B}" type="presOf" srcId="{DEA77D73-A299-47C8-B458-B329355E7A69}" destId="{20FADDD5-9C6D-4387-8BFD-66D99E1DB369}" srcOrd="0" destOrd="0" presId="urn:microsoft.com/office/officeart/2009/3/layout/IncreasingArrowsProcess"/>
    <dgm:cxn modelId="{C1CE30B7-66E8-4141-9CDC-EE774B51A8F6}" type="presOf" srcId="{EA136E79-0E0B-4320-B193-54A3D2419EE0}" destId="{05841145-8BC4-42D8-9752-106C1499370B}" srcOrd="0" destOrd="0" presId="urn:microsoft.com/office/officeart/2009/3/layout/IncreasingArrowsProcess"/>
    <dgm:cxn modelId="{DFFC4DE4-ABAB-AA45-8371-E45536AADBCB}" type="presOf" srcId="{237C0AF3-96C0-44BD-95B8-E8BA755079C5}" destId="{43D872C2-8EE4-714E-B4FA-C72EFEBA4D66}" srcOrd="0" destOrd="0" presId="urn:microsoft.com/office/officeart/2009/3/layout/IncreasingArrowsProcess"/>
    <dgm:cxn modelId="{8CB1DAED-9E5A-6E4B-8751-E738F7C4BDFE}" type="presOf" srcId="{4DD6D57F-3F19-4681-B72C-8C7CD61AAF3E}" destId="{67E919EE-A064-436D-BB01-88FA02507032}" srcOrd="0" destOrd="0" presId="urn:microsoft.com/office/officeart/2009/3/layout/IncreasingArrowsProcess"/>
    <dgm:cxn modelId="{FC784AF2-4D41-4FC7-AA40-FD9E435E688C}" srcId="{4DD6D57F-3F19-4681-B72C-8C7CD61AAF3E}" destId="{DEA77D73-A299-47C8-B458-B329355E7A69}" srcOrd="0" destOrd="0" parTransId="{808426C1-1C3F-4E75-8331-D4478A3C17EB}" sibTransId="{E91D4E69-8933-44B9-8068-85F95E5CED6F}"/>
    <dgm:cxn modelId="{3B03DCA3-CA4D-F24C-B6AB-000677704736}" type="presParOf" srcId="{05841145-8BC4-42D8-9752-106C1499370B}" destId="{1CF287D3-2A5D-4149-B681-C2D2A9ED0408}" srcOrd="0" destOrd="0" presId="urn:microsoft.com/office/officeart/2009/3/layout/IncreasingArrowsProcess"/>
    <dgm:cxn modelId="{B71EC0EF-2C78-8942-B107-2522698FE539}" type="presParOf" srcId="{05841145-8BC4-42D8-9752-106C1499370B}" destId="{59331CB0-E8EC-44F7-BAD7-34779D37ED86}" srcOrd="1" destOrd="0" presId="urn:microsoft.com/office/officeart/2009/3/layout/IncreasingArrowsProcess"/>
    <dgm:cxn modelId="{83E6F52E-FA92-FB4E-88B7-1C29906337C9}" type="presParOf" srcId="{05841145-8BC4-42D8-9752-106C1499370B}" destId="{67E919EE-A064-436D-BB01-88FA02507032}" srcOrd="2" destOrd="0" presId="urn:microsoft.com/office/officeart/2009/3/layout/IncreasingArrowsProcess"/>
    <dgm:cxn modelId="{5ABBDE6F-06CA-C346-AB52-6A68CB01F300}" type="presParOf" srcId="{05841145-8BC4-42D8-9752-106C1499370B}" destId="{20FADDD5-9C6D-4387-8BFD-66D99E1DB369}" srcOrd="3" destOrd="0" presId="urn:microsoft.com/office/officeart/2009/3/layout/IncreasingArrowsProcess"/>
    <dgm:cxn modelId="{BE3D81E8-213D-A342-AF3A-852A800C515D}" type="presParOf" srcId="{05841145-8BC4-42D8-9752-106C1499370B}" destId="{A2FF92AE-F920-5649-9189-A86D8F382F84}" srcOrd="4" destOrd="0" presId="urn:microsoft.com/office/officeart/2009/3/layout/IncreasingArrowsProcess"/>
    <dgm:cxn modelId="{47E924E1-B5FE-8545-B7A6-D32E33C2D2E4}" type="presParOf" srcId="{05841145-8BC4-42D8-9752-106C1499370B}" destId="{43D872C2-8EE4-714E-B4FA-C72EFEBA4D66}" srcOrd="5" destOrd="0" presId="urn:microsoft.com/office/officeart/2009/3/layout/IncreasingArrowsProcess"/>
    <dgm:cxn modelId="{59BE0D04-925A-0545-97F3-E7912EC1ED36}" type="presParOf" srcId="{05841145-8BC4-42D8-9752-106C1499370B}" destId="{B6CB3B2B-DEAC-D74B-8194-F1777679A6BF}" srcOrd="6" destOrd="0" presId="urn:microsoft.com/office/officeart/2009/3/layout/IncreasingArrowsProcess"/>
    <dgm:cxn modelId="{709564BA-5CDF-C74A-87C2-19ACD7A639A2}" type="presParOf" srcId="{05841145-8BC4-42D8-9752-106C1499370B}" destId="{CD021083-33B7-E644-882C-D2B0047B8703}" srcOrd="7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F287D3-2A5D-4149-B681-C2D2A9ED0408}">
      <dsp:nvSpPr>
        <dsp:cNvPr id="0" name=""/>
        <dsp:cNvSpPr/>
      </dsp:nvSpPr>
      <dsp:spPr>
        <a:xfrm>
          <a:off x="67620" y="15582"/>
          <a:ext cx="7555343" cy="1099944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7461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b="1" kern="1200" dirty="0"/>
            <a:t>11</a:t>
          </a:r>
          <a:r>
            <a:rPr lang="zh-CN" altLang="en-US" sz="1600" b="1" kern="1200" dirty="0"/>
            <a:t>月</a:t>
          </a:r>
          <a:r>
            <a:rPr lang="en-US" altLang="zh-CN" sz="1600" b="1" kern="1200" dirty="0"/>
            <a:t>10</a:t>
          </a:r>
          <a:r>
            <a:rPr lang="zh-CN" altLang="en-US" sz="1600" b="1" kern="1200" dirty="0"/>
            <a:t>号 </a:t>
          </a:r>
          <a:r>
            <a:rPr lang="en-US" altLang="zh-CN" sz="1600" b="1" kern="1200" dirty="0"/>
            <a:t>10:00 – 12:00</a:t>
          </a:r>
          <a:endParaRPr lang="zh-CN" altLang="en-US" sz="1600" kern="1200" dirty="0"/>
        </a:p>
      </dsp:txBody>
      <dsp:txXfrm>
        <a:off x="67620" y="290568"/>
        <a:ext cx="7280357" cy="549972"/>
      </dsp:txXfrm>
    </dsp:sp>
    <dsp:sp modelId="{59331CB0-E8EC-44F7-BAD7-34779D37ED86}">
      <dsp:nvSpPr>
        <dsp:cNvPr id="0" name=""/>
        <dsp:cNvSpPr/>
      </dsp:nvSpPr>
      <dsp:spPr>
        <a:xfrm>
          <a:off x="71695" y="840373"/>
          <a:ext cx="1741506" cy="15624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kern="1200" dirty="0">
              <a:solidFill>
                <a:schemeClr val="accent6">
                  <a:lumMod val="50000"/>
                </a:schemeClr>
              </a:solidFill>
            </a:rPr>
            <a:t>现场踩点及预调查</a:t>
          </a:r>
        </a:p>
      </dsp:txBody>
      <dsp:txXfrm>
        <a:off x="71695" y="840373"/>
        <a:ext cx="1741506" cy="1562444"/>
      </dsp:txXfrm>
    </dsp:sp>
    <dsp:sp modelId="{67E919EE-A064-436D-BB01-88FA02507032}">
      <dsp:nvSpPr>
        <dsp:cNvPr id="0" name=""/>
        <dsp:cNvSpPr/>
      </dsp:nvSpPr>
      <dsp:spPr>
        <a:xfrm>
          <a:off x="1809126" y="382100"/>
          <a:ext cx="5813836" cy="1099944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7461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b="1" kern="1200" dirty="0"/>
            <a:t>11</a:t>
          </a:r>
          <a:r>
            <a:rPr lang="zh-CN" altLang="en-US" sz="1600" b="1" kern="1200" dirty="0"/>
            <a:t>月</a:t>
          </a:r>
          <a:r>
            <a:rPr lang="en-US" altLang="zh-CN" sz="1600" b="1" kern="1200" dirty="0"/>
            <a:t>17</a:t>
          </a:r>
          <a:r>
            <a:rPr lang="zh-CN" altLang="en-US" sz="1600" b="1" kern="1200" dirty="0"/>
            <a:t>号 </a:t>
          </a:r>
          <a:r>
            <a:rPr lang="en-US" altLang="zh-CN" sz="1600" b="1" kern="1200" dirty="0"/>
            <a:t>10:00 – 12:00</a:t>
          </a:r>
          <a:endParaRPr lang="zh-CN" altLang="en-US" sz="1600" kern="1200" dirty="0"/>
        </a:p>
      </dsp:txBody>
      <dsp:txXfrm>
        <a:off x="1809126" y="657086"/>
        <a:ext cx="5538850" cy="549972"/>
      </dsp:txXfrm>
    </dsp:sp>
    <dsp:sp modelId="{20FADDD5-9C6D-4387-8BFD-66D99E1DB369}">
      <dsp:nvSpPr>
        <dsp:cNvPr id="0" name=""/>
        <dsp:cNvSpPr/>
      </dsp:nvSpPr>
      <dsp:spPr>
        <a:xfrm>
          <a:off x="1817277" y="1183940"/>
          <a:ext cx="1741506" cy="14577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kern="1200" dirty="0">
              <a:solidFill>
                <a:schemeClr val="accent6">
                  <a:lumMod val="50000"/>
                </a:schemeClr>
              </a:solidFill>
            </a:rPr>
            <a:t>平峰时间段调查</a:t>
          </a:r>
        </a:p>
      </dsp:txBody>
      <dsp:txXfrm>
        <a:off x="1817277" y="1183940"/>
        <a:ext cx="1741506" cy="1457745"/>
      </dsp:txXfrm>
    </dsp:sp>
    <dsp:sp modelId="{A2FF92AE-F920-5649-9189-A86D8F382F84}">
      <dsp:nvSpPr>
        <dsp:cNvPr id="0" name=""/>
        <dsp:cNvSpPr/>
      </dsp:nvSpPr>
      <dsp:spPr>
        <a:xfrm>
          <a:off x="3550633" y="748618"/>
          <a:ext cx="4072330" cy="1099944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7461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b="1" kern="1200" dirty="0"/>
            <a:t>11</a:t>
          </a:r>
          <a:r>
            <a:rPr lang="zh-CN" altLang="en-US" sz="1600" b="1" kern="1200" dirty="0"/>
            <a:t>月</a:t>
          </a:r>
          <a:r>
            <a:rPr lang="en-US" altLang="zh-CN" sz="1600" b="1" kern="1200" dirty="0"/>
            <a:t>23</a:t>
          </a:r>
          <a:r>
            <a:rPr lang="zh-CN" altLang="en-US" sz="1600" b="1" kern="1200" dirty="0"/>
            <a:t>号 </a:t>
          </a:r>
          <a:r>
            <a:rPr lang="en-US" altLang="zh-CN" sz="1600" b="1" kern="1200" dirty="0"/>
            <a:t>16:00 – 19:00</a:t>
          </a:r>
          <a:endParaRPr lang="zh-CN" altLang="en-US" sz="1600" kern="1200" dirty="0"/>
        </a:p>
      </dsp:txBody>
      <dsp:txXfrm>
        <a:off x="3550633" y="1023604"/>
        <a:ext cx="3797344" cy="549972"/>
      </dsp:txXfrm>
    </dsp:sp>
    <dsp:sp modelId="{43D872C2-8EE4-714E-B4FA-C72EFEBA4D66}">
      <dsp:nvSpPr>
        <dsp:cNvPr id="0" name=""/>
        <dsp:cNvSpPr/>
      </dsp:nvSpPr>
      <dsp:spPr>
        <a:xfrm>
          <a:off x="3550633" y="1598628"/>
          <a:ext cx="1741506" cy="19959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kern="1200" dirty="0">
              <a:solidFill>
                <a:schemeClr val="accent6">
                  <a:lumMod val="50000"/>
                </a:schemeClr>
              </a:solidFill>
            </a:rPr>
            <a:t>高峰时间段调查</a:t>
          </a:r>
        </a:p>
      </dsp:txBody>
      <dsp:txXfrm>
        <a:off x="3550633" y="1598628"/>
        <a:ext cx="1741506" cy="1995964"/>
      </dsp:txXfrm>
    </dsp:sp>
    <dsp:sp modelId="{B6CB3B2B-DEAC-D74B-8194-F1777679A6BF}">
      <dsp:nvSpPr>
        <dsp:cNvPr id="0" name=""/>
        <dsp:cNvSpPr/>
      </dsp:nvSpPr>
      <dsp:spPr>
        <a:xfrm>
          <a:off x="5292140" y="1115136"/>
          <a:ext cx="2330823" cy="1099944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7461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11</a:t>
          </a:r>
          <a:r>
            <a:rPr lang="zh-CN" sz="1600" kern="1200" dirty="0"/>
            <a:t>月</a:t>
          </a:r>
          <a:r>
            <a:rPr lang="en-US" sz="1600" kern="1200" dirty="0"/>
            <a:t>23</a:t>
          </a:r>
          <a:r>
            <a:rPr lang="zh-CN" sz="1600" kern="1200" dirty="0"/>
            <a:t>日</a:t>
          </a:r>
          <a:r>
            <a:rPr lang="en-US" sz="1600" kern="1200" dirty="0"/>
            <a:t>-12</a:t>
          </a:r>
          <a:r>
            <a:rPr lang="zh-CN" sz="1600" kern="1200" dirty="0"/>
            <a:t>月</a:t>
          </a:r>
          <a:r>
            <a:rPr lang="en-US" sz="1600" kern="1200" dirty="0"/>
            <a:t>7</a:t>
          </a:r>
          <a:r>
            <a:rPr lang="zh-CN" sz="1600" kern="1200" dirty="0"/>
            <a:t>日</a:t>
          </a:r>
          <a:endParaRPr lang="zh-CN" altLang="en-US" sz="1600" kern="1200" dirty="0"/>
        </a:p>
      </dsp:txBody>
      <dsp:txXfrm>
        <a:off x="5292140" y="1390122"/>
        <a:ext cx="2055837" cy="549972"/>
      </dsp:txXfrm>
    </dsp:sp>
    <dsp:sp modelId="{CD021083-33B7-E644-882C-D2B0047B8703}">
      <dsp:nvSpPr>
        <dsp:cNvPr id="0" name=""/>
        <dsp:cNvSpPr/>
      </dsp:nvSpPr>
      <dsp:spPr>
        <a:xfrm>
          <a:off x="5292140" y="1965146"/>
          <a:ext cx="1757372" cy="20193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kern="1200" dirty="0">
              <a:solidFill>
                <a:schemeClr val="accent6">
                  <a:lumMod val="50000"/>
                </a:schemeClr>
              </a:solidFill>
            </a:rPr>
            <a:t>数据处理</a:t>
          </a:r>
        </a:p>
      </dsp:txBody>
      <dsp:txXfrm>
        <a:off x="5292140" y="1965146"/>
        <a:ext cx="1757372" cy="2019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9A64E-3FDA-224B-9138-446E859C6955}" type="datetimeFigureOut">
              <a:rPr kumimoji="1" lang="zh-CN" altLang="en-US" smtClean="0"/>
              <a:t>2023/12/7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802F9-E061-6844-8C9F-4CE3FB47CD9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86231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幻灯片制作：中山大学党委宣传部 陈柏辰</a:t>
            </a:r>
            <a:endParaRPr lang="en-US" altLang="zh-CN" dirty="0"/>
          </a:p>
          <a:p>
            <a:r>
              <a:rPr lang="zh-CN" altLang="en-US" dirty="0"/>
              <a:t>幻灯片内置的所有示例图片、手绘建筑元素版权归中山大学党委宣传部和供稿人所有，不得移作他用。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7F209-02D0-40C7-A3E7-C1F057488A3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297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幻灯片制作：中山大学党委宣传部 陈柏辰</a:t>
            </a:r>
            <a:endParaRPr lang="en-US" altLang="zh-CN" dirty="0"/>
          </a:p>
          <a:p>
            <a:r>
              <a:rPr lang="zh-CN" altLang="en-US" dirty="0"/>
              <a:t>幻灯片内置的所有示例图片、手绘建筑元素版权归中山大学党委宣传部和供稿人所有，不得移作他用。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7F209-02D0-40C7-A3E7-C1F057488A3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899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幻灯片制作：中山大学党委宣传部 陈柏辰</a:t>
            </a:r>
            <a:endParaRPr lang="en-US" altLang="zh-CN" dirty="0"/>
          </a:p>
          <a:p>
            <a:r>
              <a:rPr lang="zh-CN" altLang="en-US" dirty="0"/>
              <a:t>幻灯片内置的所有示例图片、手绘建筑元素版权归中山大学党委宣传部和供稿人所有，不得移作他用。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7F209-02D0-40C7-A3E7-C1F057488A3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372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7F209-02D0-40C7-A3E7-C1F057488A3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830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7F209-02D0-40C7-A3E7-C1F057488A3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617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410E39-59A3-99C9-0946-7C0C8D0B5F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33C7FD3-1C30-AC25-850C-F4EFC1CC80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865A53-ACBA-9A16-D201-49DF46C3A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B8F58-D843-6547-AF7F-5E85BF2896B0}" type="datetimeFigureOut">
              <a:rPr kumimoji="1" lang="zh-CN" altLang="en-US" smtClean="0"/>
              <a:t>2023/12/7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8710FE-A3E4-EDA9-D365-DDAA355C2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10494E-5ECE-593B-C8E7-679829502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0F9D-AEEB-6C43-8682-BA68E406BD8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4332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F1319B-8B68-8F2C-088F-9C4AF373A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E85F41-8567-EB54-BCCF-9E87FD954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D3D450E-DB64-40C4-B36E-1F4D3AAD8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B8F58-D843-6547-AF7F-5E85BF2896B0}" type="datetimeFigureOut">
              <a:rPr kumimoji="1" lang="zh-CN" altLang="en-US" smtClean="0"/>
              <a:t>2023/12/7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6893182-5D37-59BC-52D8-60F23330D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2F039D-81D8-7216-12AD-268406666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0F9D-AEEB-6C43-8682-BA68E406BD8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3694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F3B035-FEB1-CF49-F8DD-D2D83DA63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73CD796-E06B-EFB6-AB2D-354D57F66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5412E3-1A0D-14B1-8BB2-3EF246749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B8F58-D843-6547-AF7F-5E85BF2896B0}" type="datetimeFigureOut">
              <a:rPr kumimoji="1" lang="zh-CN" altLang="en-US" smtClean="0"/>
              <a:t>2023/12/7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29A15B-832D-2890-E3DE-9E58B3BED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075304E-2AAD-1C36-2048-22C899CEA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0F9D-AEEB-6C43-8682-BA68E406BD8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9296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869233-687F-5FEE-DAF8-FF1DE1D44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117B9B-77B8-F7D9-5B4D-77325B1472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FD60B97-D56B-6E52-0285-09AC26048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46843E9-2187-0D31-9EBA-0E71C814B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B8F58-D843-6547-AF7F-5E85BF2896B0}" type="datetimeFigureOut">
              <a:rPr kumimoji="1" lang="zh-CN" altLang="en-US" smtClean="0"/>
              <a:t>2023/12/7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D383501-FEF6-E09F-FF6D-21F9DFF61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3717FBF-C5EC-B7B4-D394-7895CC05B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0F9D-AEEB-6C43-8682-BA68E406BD8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7812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787D74-4FCC-DA7B-8D43-1E1B76359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E87E222-0DA3-6BB7-EBC4-C22E56D56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90D0A2A-A3AC-7CCA-84D4-F75C64ACAD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90E6A73-DBB5-F134-1920-3B73A6224D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74558CC-46FC-7000-F530-17953C3F3F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6C62B1D-4B93-3DAD-432C-5C87659E5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B8F58-D843-6547-AF7F-5E85BF2896B0}" type="datetimeFigureOut">
              <a:rPr kumimoji="1" lang="zh-CN" altLang="en-US" smtClean="0"/>
              <a:t>2023/12/7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63F019B-E92B-ED8B-EB95-08F5B0BF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05B2F9F-3890-241D-994C-71322B36A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0F9D-AEEB-6C43-8682-BA68E406BD8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156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B8FB6D-4E3E-5525-1A4D-32FF71DAF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6F841D0-DAFF-1CED-EEE7-AE378AD38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B8F58-D843-6547-AF7F-5E85BF2896B0}" type="datetimeFigureOut">
              <a:rPr kumimoji="1" lang="zh-CN" altLang="en-US" smtClean="0"/>
              <a:t>2023/12/7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E0DD23D-BCDB-8162-0139-B761799AF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72D45A5-5557-9F1B-B3D4-C030C114C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0F9D-AEEB-6C43-8682-BA68E406BD8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8141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489039A-12A8-33DD-6FF1-E4FA01B0C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B8F58-D843-6547-AF7F-5E85BF2896B0}" type="datetimeFigureOut">
              <a:rPr kumimoji="1" lang="zh-CN" altLang="en-US" smtClean="0"/>
              <a:t>2023/12/7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74C175C-ACFE-5E6E-AFE4-396508EE3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93A40FB-ABEC-6C9E-3F04-842EEE9DF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0F9D-AEEB-6C43-8682-BA68E406BD8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41301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161CB6-220B-25FE-F72B-E4192E58B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AB64F2-D4A7-E916-F059-A571E8D8E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A28C74A-F726-FF55-0669-0E9BDF7D15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11D73F-9D66-2C62-3909-37906F5F4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B8F58-D843-6547-AF7F-5E85BF2896B0}" type="datetimeFigureOut">
              <a:rPr kumimoji="1" lang="zh-CN" altLang="en-US" smtClean="0"/>
              <a:t>2023/12/7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30C675E-5423-5EAE-C3E7-5849E651A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1A213AA-C336-7047-19F7-812DE7E95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0F9D-AEEB-6C43-8682-BA68E406BD8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68910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46088C-A3AB-D102-50D2-52A09435E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847435B-6AC1-D330-A70D-643B8DAC5A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397F0D2-0B4F-AB1A-FB88-8E6B2ED609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FCBEDFA-BF89-3601-BD1A-3D3FC049E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B8F58-D843-6547-AF7F-5E85BF2896B0}" type="datetimeFigureOut">
              <a:rPr kumimoji="1" lang="zh-CN" altLang="en-US" smtClean="0"/>
              <a:t>2023/12/7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B62739B-0015-CB03-07AC-88322EB99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E4BDE59-EBE2-6098-FD01-EC483C654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0F9D-AEEB-6C43-8682-BA68E406BD8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32347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1F80C7-F91C-1606-4C49-E128593C9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BFAB251-D630-5D4E-0ECC-019A0A491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625E7D-3540-716B-04D5-03F5CFA97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B8F58-D843-6547-AF7F-5E85BF2896B0}" type="datetimeFigureOut">
              <a:rPr kumimoji="1" lang="zh-CN" altLang="en-US" smtClean="0"/>
              <a:t>2023/12/7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B13908E-B9A9-A61C-3118-360520961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7F56A79-9147-F700-FEB5-D43BCC5A6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0F9D-AEEB-6C43-8682-BA68E406BD8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8463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E3BA6B2-615C-B081-C0B3-21C1DD073B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830F195-847E-81F7-5565-DC2EB3FD8E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D40900-9637-1454-8F97-43CFC2065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B8F58-D843-6547-AF7F-5E85BF2896B0}" type="datetimeFigureOut">
              <a:rPr kumimoji="1" lang="zh-CN" altLang="en-US" smtClean="0"/>
              <a:t>2023/12/7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EB59549-162B-93B7-E8E1-E1F52573B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8B467E9-12C7-A1AC-D8F0-11FB10E72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0F9D-AEEB-6C43-8682-BA68E406BD8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66847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396CF4C-90F1-A4B8-8750-527389672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98DA114-4253-86B1-5C87-1335CDE29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11786AC-902D-9436-239E-46368BF190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B8F58-D843-6547-AF7F-5E85BF2896B0}" type="datetimeFigureOut">
              <a:rPr kumimoji="1" lang="zh-CN" altLang="en-US" smtClean="0"/>
              <a:t>2023/12/7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1474D9-3900-963E-F7B3-3E8C468E66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0145A41-32C4-77FB-48E5-8DAF4FA8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A0F9D-AEEB-6C43-8682-BA68E406BD8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07162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13.png"/><Relationship Id="rId3" Type="http://schemas.microsoft.com/office/2007/relationships/hdphoto" Target="../media/hdphoto2.wdp"/><Relationship Id="rId7" Type="http://schemas.openxmlformats.org/officeDocument/2006/relationships/diagramLayout" Target="../diagrams/layout1.xml"/><Relationship Id="rId12" Type="http://schemas.openxmlformats.org/officeDocument/2006/relationships/image" Target="../media/image3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2.png"/><Relationship Id="rId5" Type="http://schemas.openxmlformats.org/officeDocument/2006/relationships/image" Target="../media/image12.svg"/><Relationship Id="rId10" Type="http://schemas.microsoft.com/office/2007/relationships/diagramDrawing" Target="../diagrams/drawing1.xml"/><Relationship Id="rId4" Type="http://schemas.openxmlformats.org/officeDocument/2006/relationships/image" Target="../media/image11.png"/><Relationship Id="rId9" Type="http://schemas.openxmlformats.org/officeDocument/2006/relationships/diagramColors" Target="../diagrams/colors1.xml"/><Relationship Id="rId1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18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microsoft.com/office/2007/relationships/hdphoto" Target="../media/hdphoto3.wdp"/><Relationship Id="rId7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2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8.svg"/><Relationship Id="rId2" Type="http://schemas.openxmlformats.org/officeDocument/2006/relationships/tags" Target="../tags/tag2.xml"/><Relationship Id="rId16" Type="http://schemas.openxmlformats.org/officeDocument/2006/relationships/image" Target="../media/image35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7.png"/><Relationship Id="rId5" Type="http://schemas.openxmlformats.org/officeDocument/2006/relationships/tags" Target="../tags/tag5.xml"/><Relationship Id="rId15" Type="http://schemas.openxmlformats.org/officeDocument/2006/relationships/image" Target="../media/image34.png"/><Relationship Id="rId10" Type="http://schemas.openxmlformats.org/officeDocument/2006/relationships/image" Target="../media/image16.svg"/><Relationship Id="rId4" Type="http://schemas.openxmlformats.org/officeDocument/2006/relationships/tags" Target="../tags/tag4.xml"/><Relationship Id="rId9" Type="http://schemas.openxmlformats.org/officeDocument/2006/relationships/image" Target="../media/image15.png"/><Relationship Id="rId1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38.png"/><Relationship Id="rId3" Type="http://schemas.openxmlformats.org/officeDocument/2006/relationships/tags" Target="../tags/tag9.xml"/><Relationship Id="rId7" Type="http://schemas.openxmlformats.org/officeDocument/2006/relationships/image" Target="../media/image15.png"/><Relationship Id="rId12" Type="http://schemas.openxmlformats.org/officeDocument/2006/relationships/image" Target="NUL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31.png"/><Relationship Id="rId11" Type="http://schemas.openxmlformats.org/officeDocument/2006/relationships/image" Target="NUL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7.svg"/><Relationship Id="rId4" Type="http://schemas.openxmlformats.org/officeDocument/2006/relationships/tags" Target="../tags/tag10.xml"/><Relationship Id="rId9" Type="http://schemas.openxmlformats.org/officeDocument/2006/relationships/image" Target="../media/image36.png"/><Relationship Id="rId1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图片 105">
            <a:extLst>
              <a:ext uri="{FF2B5EF4-FFF2-40B4-BE49-F238E27FC236}">
                <a16:creationId xmlns:a16="http://schemas.microsoft.com/office/drawing/2014/main" id="{104F60C6-9525-7EA5-469B-59008BF494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0521" y="0"/>
            <a:ext cx="4221479" cy="6858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AF935B09-1CC7-6545-70AF-2594255E7344}"/>
              </a:ext>
            </a:extLst>
          </p:cNvPr>
          <p:cNvSpPr/>
          <p:nvPr/>
        </p:nvSpPr>
        <p:spPr>
          <a:xfrm flipH="1">
            <a:off x="0" y="0"/>
            <a:ext cx="7970521" cy="6858000"/>
          </a:xfrm>
          <a:prstGeom prst="rect">
            <a:avLst/>
          </a:prstGeom>
          <a:solidFill>
            <a:srgbClr val="0056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3CCC270-B8E9-135E-048A-A1F436B73833}"/>
              </a:ext>
            </a:extLst>
          </p:cNvPr>
          <p:cNvSpPr txBox="1"/>
          <p:nvPr/>
        </p:nvSpPr>
        <p:spPr>
          <a:xfrm>
            <a:off x="720000" y="2543333"/>
            <a:ext cx="7160615" cy="184665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公常路</a:t>
            </a:r>
            <a:r>
              <a:rPr lang="en-US" altLang="zh-CN" sz="6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-</a:t>
            </a:r>
            <a:r>
              <a:rPr lang="zh-CN" altLang="en-US" sz="6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光侨路交叉口</a:t>
            </a:r>
            <a:endParaRPr lang="en-US" altLang="zh-CN" sz="60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  <a:p>
            <a:r>
              <a:rPr lang="zh-CN" altLang="en-US" sz="6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行程车速调查报告</a:t>
            </a:r>
          </a:p>
        </p:txBody>
      </p:sp>
      <p:pic>
        <p:nvPicPr>
          <p:cNvPr id="7" name="图形 6">
            <a:extLst>
              <a:ext uri="{FF2B5EF4-FFF2-40B4-BE49-F238E27FC236}">
                <a16:creationId xmlns:a16="http://schemas.microsoft.com/office/drawing/2014/main" id="{C7F23553-73C0-46F9-B8B6-66B5871E85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21090" y="544421"/>
            <a:ext cx="1250910" cy="360000"/>
          </a:xfrm>
          <a:prstGeom prst="rect">
            <a:avLst/>
          </a:prstGeom>
        </p:spPr>
      </p:pic>
      <p:pic>
        <p:nvPicPr>
          <p:cNvPr id="8" name="图片 7" descr="图片包含 游戏机, 门&#10;&#10;描述已自动生成">
            <a:extLst>
              <a:ext uri="{FF2B5EF4-FFF2-40B4-BE49-F238E27FC236}">
                <a16:creationId xmlns:a16="http://schemas.microsoft.com/office/drawing/2014/main" id="{856EC334-52C6-692B-C1E4-35BD3D83A260}"/>
              </a:ext>
            </a:extLst>
          </p:cNvPr>
          <p:cNvPicPr/>
          <p:nvPr/>
        </p:nvPicPr>
        <p:blipFill>
          <a:blip r:embed="rId6" cstate="print">
            <a:alphaModFix/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999" y="5611755"/>
            <a:ext cx="2853479" cy="124624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9E4B4824-B1B3-D9C6-27E4-04FF5024F529}"/>
              </a:ext>
            </a:extLst>
          </p:cNvPr>
          <p:cNvSpPr txBox="1"/>
          <p:nvPr/>
        </p:nvSpPr>
        <p:spPr>
          <a:xfrm>
            <a:off x="720000" y="540000"/>
            <a:ext cx="13737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SYSU 2023</a:t>
            </a:r>
          </a:p>
          <a:p>
            <a:r>
              <a:rPr lang="en-US" altLang="zh-CN" sz="9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PRESENTATION SLIDE</a:t>
            </a:r>
            <a:endParaRPr lang="zh-CN" altLang="en-US" sz="9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grpSp>
        <p:nvGrpSpPr>
          <p:cNvPr id="54" name="图形 50">
            <a:extLst>
              <a:ext uri="{FF2B5EF4-FFF2-40B4-BE49-F238E27FC236}">
                <a16:creationId xmlns:a16="http://schemas.microsoft.com/office/drawing/2014/main" id="{7B00F8FC-B143-3572-C38D-928B522789F8}"/>
              </a:ext>
            </a:extLst>
          </p:cNvPr>
          <p:cNvGrpSpPr/>
          <p:nvPr/>
        </p:nvGrpSpPr>
        <p:grpSpPr>
          <a:xfrm>
            <a:off x="719999" y="1968199"/>
            <a:ext cx="1762570" cy="488858"/>
            <a:chOff x="9854023" y="2680561"/>
            <a:chExt cx="813527" cy="225636"/>
          </a:xfrm>
          <a:solidFill>
            <a:schemeClr val="bg1"/>
          </a:solidFill>
        </p:grpSpPr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id="{75755908-C579-9C16-CAA0-27FD190B8851}"/>
                </a:ext>
              </a:extLst>
            </p:cNvPr>
            <p:cNvSpPr/>
            <p:nvPr/>
          </p:nvSpPr>
          <p:spPr>
            <a:xfrm>
              <a:off x="10502242" y="2690336"/>
              <a:ext cx="165309" cy="206035"/>
            </a:xfrm>
            <a:custGeom>
              <a:avLst/>
              <a:gdLst>
                <a:gd name="connsiteX0" fmla="*/ 112727 w 165309"/>
                <a:gd name="connsiteY0" fmla="*/ 8952 h 206035"/>
                <a:gd name="connsiteX1" fmla="*/ 112727 w 165309"/>
                <a:gd name="connsiteY1" fmla="*/ 9061 h 206035"/>
                <a:gd name="connsiteX2" fmla="*/ 112727 w 165309"/>
                <a:gd name="connsiteY2" fmla="*/ 18297 h 206035"/>
                <a:gd name="connsiteX3" fmla="*/ 112727 w 165309"/>
                <a:gd name="connsiteY3" fmla="*/ 8952 h 206035"/>
                <a:gd name="connsiteX4" fmla="*/ 112727 w 165309"/>
                <a:gd name="connsiteY4" fmla="*/ 8952 h 206035"/>
                <a:gd name="connsiteX5" fmla="*/ 112727 w 165309"/>
                <a:gd name="connsiteY5" fmla="*/ 43788 h 206035"/>
                <a:gd name="connsiteX6" fmla="*/ 123964 w 165309"/>
                <a:gd name="connsiteY6" fmla="*/ 45534 h 206035"/>
                <a:gd name="connsiteX7" fmla="*/ 124909 w 165309"/>
                <a:gd name="connsiteY7" fmla="*/ 41788 h 206035"/>
                <a:gd name="connsiteX8" fmla="*/ 119418 w 165309"/>
                <a:gd name="connsiteY8" fmla="*/ 37461 h 206035"/>
                <a:gd name="connsiteX9" fmla="*/ 112764 w 165309"/>
                <a:gd name="connsiteY9" fmla="*/ 33134 h 206035"/>
                <a:gd name="connsiteX10" fmla="*/ 112764 w 165309"/>
                <a:gd name="connsiteY10" fmla="*/ 27388 h 206035"/>
                <a:gd name="connsiteX11" fmla="*/ 121418 w 165309"/>
                <a:gd name="connsiteY11" fmla="*/ 26225 h 206035"/>
                <a:gd name="connsiteX12" fmla="*/ 135818 w 165309"/>
                <a:gd name="connsiteY12" fmla="*/ 22734 h 206035"/>
                <a:gd name="connsiteX13" fmla="*/ 148218 w 165309"/>
                <a:gd name="connsiteY13" fmla="*/ 36661 h 206035"/>
                <a:gd name="connsiteX14" fmla="*/ 144364 w 165309"/>
                <a:gd name="connsiteY14" fmla="*/ 46116 h 206035"/>
                <a:gd name="connsiteX15" fmla="*/ 136546 w 165309"/>
                <a:gd name="connsiteY15" fmla="*/ 62152 h 206035"/>
                <a:gd name="connsiteX16" fmla="*/ 130800 w 165309"/>
                <a:gd name="connsiteY16" fmla="*/ 76988 h 206035"/>
                <a:gd name="connsiteX17" fmla="*/ 155600 w 165309"/>
                <a:gd name="connsiteY17" fmla="*/ 81316 h 206035"/>
                <a:gd name="connsiteX18" fmla="*/ 165309 w 165309"/>
                <a:gd name="connsiteY18" fmla="*/ 93134 h 206035"/>
                <a:gd name="connsiteX19" fmla="*/ 165309 w 165309"/>
                <a:gd name="connsiteY19" fmla="*/ 94407 h 206035"/>
                <a:gd name="connsiteX20" fmla="*/ 164727 w 165309"/>
                <a:gd name="connsiteY20" fmla="*/ 97316 h 206035"/>
                <a:gd name="connsiteX21" fmla="*/ 125091 w 165309"/>
                <a:gd name="connsiteY21" fmla="*/ 106552 h 206035"/>
                <a:gd name="connsiteX22" fmla="*/ 117491 w 165309"/>
                <a:gd name="connsiteY22" fmla="*/ 116116 h 206035"/>
                <a:gd name="connsiteX23" fmla="*/ 112800 w 165309"/>
                <a:gd name="connsiteY23" fmla="*/ 118116 h 206035"/>
                <a:gd name="connsiteX24" fmla="*/ 112800 w 165309"/>
                <a:gd name="connsiteY24" fmla="*/ 95897 h 206035"/>
                <a:gd name="connsiteX25" fmla="*/ 125055 w 165309"/>
                <a:gd name="connsiteY25" fmla="*/ 94843 h 206035"/>
                <a:gd name="connsiteX26" fmla="*/ 127164 w 165309"/>
                <a:gd name="connsiteY26" fmla="*/ 90152 h 206035"/>
                <a:gd name="connsiteX27" fmla="*/ 112764 w 165309"/>
                <a:gd name="connsiteY27" fmla="*/ 90407 h 206035"/>
                <a:gd name="connsiteX28" fmla="*/ 112764 w 165309"/>
                <a:gd name="connsiteY28" fmla="*/ 56734 h 206035"/>
                <a:gd name="connsiteX29" fmla="*/ 118473 w 165309"/>
                <a:gd name="connsiteY29" fmla="*/ 55934 h 206035"/>
                <a:gd name="connsiteX30" fmla="*/ 118255 w 165309"/>
                <a:gd name="connsiteY30" fmla="*/ 51716 h 206035"/>
                <a:gd name="connsiteX31" fmla="*/ 112764 w 165309"/>
                <a:gd name="connsiteY31" fmla="*/ 50661 h 206035"/>
                <a:gd name="connsiteX32" fmla="*/ 112764 w 165309"/>
                <a:gd name="connsiteY32" fmla="*/ 43752 h 206035"/>
                <a:gd name="connsiteX33" fmla="*/ 112764 w 165309"/>
                <a:gd name="connsiteY33" fmla="*/ 43752 h 206035"/>
                <a:gd name="connsiteX34" fmla="*/ 112727 w 165309"/>
                <a:gd name="connsiteY34" fmla="*/ 132879 h 206035"/>
                <a:gd name="connsiteX35" fmla="*/ 124873 w 165309"/>
                <a:gd name="connsiteY35" fmla="*/ 131243 h 206035"/>
                <a:gd name="connsiteX36" fmla="*/ 136000 w 165309"/>
                <a:gd name="connsiteY36" fmla="*/ 129134 h 206035"/>
                <a:gd name="connsiteX37" fmla="*/ 146509 w 165309"/>
                <a:gd name="connsiteY37" fmla="*/ 143643 h 206035"/>
                <a:gd name="connsiteX38" fmla="*/ 131673 w 165309"/>
                <a:gd name="connsiteY38" fmla="*/ 153025 h 206035"/>
                <a:gd name="connsiteX39" fmla="*/ 112727 w 165309"/>
                <a:gd name="connsiteY39" fmla="*/ 150225 h 206035"/>
                <a:gd name="connsiteX40" fmla="*/ 112727 w 165309"/>
                <a:gd name="connsiteY40" fmla="*/ 132916 h 206035"/>
                <a:gd name="connsiteX41" fmla="*/ 107127 w 165309"/>
                <a:gd name="connsiteY41" fmla="*/ 2952 h 206035"/>
                <a:gd name="connsiteX42" fmla="*/ 112727 w 165309"/>
                <a:gd name="connsiteY42" fmla="*/ 8916 h 206035"/>
                <a:gd name="connsiteX43" fmla="*/ 112727 w 165309"/>
                <a:gd name="connsiteY43" fmla="*/ 18261 h 206035"/>
                <a:gd name="connsiteX44" fmla="*/ 107127 w 165309"/>
                <a:gd name="connsiteY44" fmla="*/ 25752 h 206035"/>
                <a:gd name="connsiteX45" fmla="*/ 107127 w 165309"/>
                <a:gd name="connsiteY45" fmla="*/ 2952 h 206035"/>
                <a:gd name="connsiteX46" fmla="*/ 107127 w 165309"/>
                <a:gd name="connsiteY46" fmla="*/ 2952 h 206035"/>
                <a:gd name="connsiteX47" fmla="*/ 107127 w 165309"/>
                <a:gd name="connsiteY47" fmla="*/ 34625 h 206035"/>
                <a:gd name="connsiteX48" fmla="*/ 109345 w 165309"/>
                <a:gd name="connsiteY48" fmla="*/ 40952 h 206035"/>
                <a:gd name="connsiteX49" fmla="*/ 112727 w 165309"/>
                <a:gd name="connsiteY49" fmla="*/ 43752 h 206035"/>
                <a:gd name="connsiteX50" fmla="*/ 112727 w 165309"/>
                <a:gd name="connsiteY50" fmla="*/ 50661 h 206035"/>
                <a:gd name="connsiteX51" fmla="*/ 108036 w 165309"/>
                <a:gd name="connsiteY51" fmla="*/ 50552 h 206035"/>
                <a:gd name="connsiteX52" fmla="*/ 107127 w 165309"/>
                <a:gd name="connsiteY52" fmla="*/ 50916 h 206035"/>
                <a:gd name="connsiteX53" fmla="*/ 107127 w 165309"/>
                <a:gd name="connsiteY53" fmla="*/ 34661 h 206035"/>
                <a:gd name="connsiteX54" fmla="*/ 107127 w 165309"/>
                <a:gd name="connsiteY54" fmla="*/ 34661 h 206035"/>
                <a:gd name="connsiteX55" fmla="*/ 112727 w 165309"/>
                <a:gd name="connsiteY55" fmla="*/ 33097 h 206035"/>
                <a:gd name="connsiteX56" fmla="*/ 110255 w 165309"/>
                <a:gd name="connsiteY56" fmla="*/ 30152 h 206035"/>
                <a:gd name="connsiteX57" fmla="*/ 112727 w 165309"/>
                <a:gd name="connsiteY57" fmla="*/ 27352 h 206035"/>
                <a:gd name="connsiteX58" fmla="*/ 112727 w 165309"/>
                <a:gd name="connsiteY58" fmla="*/ 33097 h 206035"/>
                <a:gd name="connsiteX59" fmla="*/ 112727 w 165309"/>
                <a:gd name="connsiteY59" fmla="*/ 33097 h 206035"/>
                <a:gd name="connsiteX60" fmla="*/ 112727 w 165309"/>
                <a:gd name="connsiteY60" fmla="*/ 118079 h 206035"/>
                <a:gd name="connsiteX61" fmla="*/ 107127 w 165309"/>
                <a:gd name="connsiteY61" fmla="*/ 121716 h 206035"/>
                <a:gd name="connsiteX62" fmla="*/ 107127 w 165309"/>
                <a:gd name="connsiteY62" fmla="*/ 96334 h 206035"/>
                <a:gd name="connsiteX63" fmla="*/ 112727 w 165309"/>
                <a:gd name="connsiteY63" fmla="*/ 95861 h 206035"/>
                <a:gd name="connsiteX64" fmla="*/ 112727 w 165309"/>
                <a:gd name="connsiteY64" fmla="*/ 118079 h 206035"/>
                <a:gd name="connsiteX65" fmla="*/ 112727 w 165309"/>
                <a:gd name="connsiteY65" fmla="*/ 118079 h 206035"/>
                <a:gd name="connsiteX66" fmla="*/ 107127 w 165309"/>
                <a:gd name="connsiteY66" fmla="*/ 133279 h 206035"/>
                <a:gd name="connsiteX67" fmla="*/ 112727 w 165309"/>
                <a:gd name="connsiteY67" fmla="*/ 132807 h 206035"/>
                <a:gd name="connsiteX68" fmla="*/ 112727 w 165309"/>
                <a:gd name="connsiteY68" fmla="*/ 150116 h 206035"/>
                <a:gd name="connsiteX69" fmla="*/ 108146 w 165309"/>
                <a:gd name="connsiteY69" fmla="*/ 150807 h 206035"/>
                <a:gd name="connsiteX70" fmla="*/ 107091 w 165309"/>
                <a:gd name="connsiteY70" fmla="*/ 151388 h 206035"/>
                <a:gd name="connsiteX71" fmla="*/ 107091 w 165309"/>
                <a:gd name="connsiteY71" fmla="*/ 133279 h 206035"/>
                <a:gd name="connsiteX72" fmla="*/ 107091 w 165309"/>
                <a:gd name="connsiteY72" fmla="*/ 133279 h 206035"/>
                <a:gd name="connsiteX73" fmla="*/ 112727 w 165309"/>
                <a:gd name="connsiteY73" fmla="*/ 90370 h 206035"/>
                <a:gd name="connsiteX74" fmla="*/ 107127 w 165309"/>
                <a:gd name="connsiteY74" fmla="*/ 90697 h 206035"/>
                <a:gd name="connsiteX75" fmla="*/ 107127 w 165309"/>
                <a:gd name="connsiteY75" fmla="*/ 75388 h 206035"/>
                <a:gd name="connsiteX76" fmla="*/ 108618 w 165309"/>
                <a:gd name="connsiteY76" fmla="*/ 74916 h 206035"/>
                <a:gd name="connsiteX77" fmla="*/ 109782 w 165309"/>
                <a:gd name="connsiteY77" fmla="*/ 71534 h 206035"/>
                <a:gd name="connsiteX78" fmla="*/ 107091 w 165309"/>
                <a:gd name="connsiteY78" fmla="*/ 70734 h 206035"/>
                <a:gd name="connsiteX79" fmla="*/ 107091 w 165309"/>
                <a:gd name="connsiteY79" fmla="*/ 55643 h 206035"/>
                <a:gd name="connsiteX80" fmla="*/ 111636 w 165309"/>
                <a:gd name="connsiteY80" fmla="*/ 56697 h 206035"/>
                <a:gd name="connsiteX81" fmla="*/ 112691 w 165309"/>
                <a:gd name="connsiteY81" fmla="*/ 56697 h 206035"/>
                <a:gd name="connsiteX82" fmla="*/ 112691 w 165309"/>
                <a:gd name="connsiteY82" fmla="*/ 90370 h 206035"/>
                <a:gd name="connsiteX83" fmla="*/ 89564 w 165309"/>
                <a:gd name="connsiteY83" fmla="*/ 19970 h 206035"/>
                <a:gd name="connsiteX84" fmla="*/ 91527 w 165309"/>
                <a:gd name="connsiteY84" fmla="*/ 18588 h 206035"/>
                <a:gd name="connsiteX85" fmla="*/ 100182 w 165309"/>
                <a:gd name="connsiteY85" fmla="*/ 7 h 206035"/>
                <a:gd name="connsiteX86" fmla="*/ 107091 w 165309"/>
                <a:gd name="connsiteY86" fmla="*/ 2916 h 206035"/>
                <a:gd name="connsiteX87" fmla="*/ 107091 w 165309"/>
                <a:gd name="connsiteY87" fmla="*/ 25716 h 206035"/>
                <a:gd name="connsiteX88" fmla="*/ 105564 w 165309"/>
                <a:gd name="connsiteY88" fmla="*/ 27570 h 206035"/>
                <a:gd name="connsiteX89" fmla="*/ 104145 w 165309"/>
                <a:gd name="connsiteY89" fmla="*/ 31097 h 206035"/>
                <a:gd name="connsiteX90" fmla="*/ 107091 w 165309"/>
                <a:gd name="connsiteY90" fmla="*/ 34588 h 206035"/>
                <a:gd name="connsiteX91" fmla="*/ 107091 w 165309"/>
                <a:gd name="connsiteY91" fmla="*/ 50843 h 206035"/>
                <a:gd name="connsiteX92" fmla="*/ 106945 w 165309"/>
                <a:gd name="connsiteY92" fmla="*/ 55388 h 206035"/>
                <a:gd name="connsiteX93" fmla="*/ 107091 w 165309"/>
                <a:gd name="connsiteY93" fmla="*/ 55607 h 206035"/>
                <a:gd name="connsiteX94" fmla="*/ 107091 w 165309"/>
                <a:gd name="connsiteY94" fmla="*/ 70697 h 206035"/>
                <a:gd name="connsiteX95" fmla="*/ 106618 w 165309"/>
                <a:gd name="connsiteY95" fmla="*/ 70697 h 206035"/>
                <a:gd name="connsiteX96" fmla="*/ 103927 w 165309"/>
                <a:gd name="connsiteY96" fmla="*/ 74188 h 206035"/>
                <a:gd name="connsiteX97" fmla="*/ 107091 w 165309"/>
                <a:gd name="connsiteY97" fmla="*/ 75352 h 206035"/>
                <a:gd name="connsiteX98" fmla="*/ 107091 w 165309"/>
                <a:gd name="connsiteY98" fmla="*/ 90661 h 206035"/>
                <a:gd name="connsiteX99" fmla="*/ 100073 w 165309"/>
                <a:gd name="connsiteY99" fmla="*/ 91243 h 206035"/>
                <a:gd name="connsiteX100" fmla="*/ 89564 w 165309"/>
                <a:gd name="connsiteY100" fmla="*/ 92043 h 206035"/>
                <a:gd name="connsiteX101" fmla="*/ 89564 w 165309"/>
                <a:gd name="connsiteY101" fmla="*/ 80916 h 206035"/>
                <a:gd name="connsiteX102" fmla="*/ 93055 w 165309"/>
                <a:gd name="connsiteY102" fmla="*/ 80443 h 206035"/>
                <a:gd name="connsiteX103" fmla="*/ 92836 w 165309"/>
                <a:gd name="connsiteY103" fmla="*/ 76807 h 206035"/>
                <a:gd name="connsiteX104" fmla="*/ 90618 w 165309"/>
                <a:gd name="connsiteY104" fmla="*/ 76807 h 206035"/>
                <a:gd name="connsiteX105" fmla="*/ 89564 w 165309"/>
                <a:gd name="connsiteY105" fmla="*/ 77970 h 206035"/>
                <a:gd name="connsiteX106" fmla="*/ 89564 w 165309"/>
                <a:gd name="connsiteY106" fmla="*/ 55279 h 206035"/>
                <a:gd name="connsiteX107" fmla="*/ 92000 w 165309"/>
                <a:gd name="connsiteY107" fmla="*/ 52697 h 206035"/>
                <a:gd name="connsiteX108" fmla="*/ 90145 w 165309"/>
                <a:gd name="connsiteY108" fmla="*/ 49316 h 206035"/>
                <a:gd name="connsiteX109" fmla="*/ 89564 w 165309"/>
                <a:gd name="connsiteY109" fmla="*/ 49643 h 206035"/>
                <a:gd name="connsiteX110" fmla="*/ 89564 w 165309"/>
                <a:gd name="connsiteY110" fmla="*/ 19825 h 206035"/>
                <a:gd name="connsiteX111" fmla="*/ 89564 w 165309"/>
                <a:gd name="connsiteY111" fmla="*/ 19825 h 206035"/>
                <a:gd name="connsiteX112" fmla="*/ 107091 w 165309"/>
                <a:gd name="connsiteY112" fmla="*/ 121716 h 206035"/>
                <a:gd name="connsiteX113" fmla="*/ 100073 w 165309"/>
                <a:gd name="connsiteY113" fmla="*/ 130843 h 206035"/>
                <a:gd name="connsiteX114" fmla="*/ 107091 w 165309"/>
                <a:gd name="connsiteY114" fmla="*/ 133279 h 206035"/>
                <a:gd name="connsiteX115" fmla="*/ 107091 w 165309"/>
                <a:gd name="connsiteY115" fmla="*/ 151388 h 206035"/>
                <a:gd name="connsiteX116" fmla="*/ 104255 w 165309"/>
                <a:gd name="connsiteY116" fmla="*/ 177243 h 206035"/>
                <a:gd name="connsiteX117" fmla="*/ 96073 w 165309"/>
                <a:gd name="connsiteY117" fmla="*/ 193607 h 206035"/>
                <a:gd name="connsiteX118" fmla="*/ 89527 w 165309"/>
                <a:gd name="connsiteY118" fmla="*/ 201097 h 206035"/>
                <a:gd name="connsiteX119" fmla="*/ 89527 w 165309"/>
                <a:gd name="connsiteY119" fmla="*/ 98916 h 206035"/>
                <a:gd name="connsiteX120" fmla="*/ 92691 w 165309"/>
                <a:gd name="connsiteY120" fmla="*/ 98334 h 206035"/>
                <a:gd name="connsiteX121" fmla="*/ 107091 w 165309"/>
                <a:gd name="connsiteY121" fmla="*/ 96334 h 206035"/>
                <a:gd name="connsiteX122" fmla="*/ 107091 w 165309"/>
                <a:gd name="connsiteY122" fmla="*/ 121716 h 206035"/>
                <a:gd name="connsiteX123" fmla="*/ 70000 w 165309"/>
                <a:gd name="connsiteY123" fmla="*/ 15207 h 206035"/>
                <a:gd name="connsiteX124" fmla="*/ 79236 w 165309"/>
                <a:gd name="connsiteY124" fmla="*/ 16261 h 206035"/>
                <a:gd name="connsiteX125" fmla="*/ 89527 w 165309"/>
                <a:gd name="connsiteY125" fmla="*/ 20007 h 206035"/>
                <a:gd name="connsiteX126" fmla="*/ 89527 w 165309"/>
                <a:gd name="connsiteY126" fmla="*/ 49825 h 206035"/>
                <a:gd name="connsiteX127" fmla="*/ 88255 w 165309"/>
                <a:gd name="connsiteY127" fmla="*/ 51097 h 206035"/>
                <a:gd name="connsiteX128" fmla="*/ 87309 w 165309"/>
                <a:gd name="connsiteY128" fmla="*/ 56261 h 206035"/>
                <a:gd name="connsiteX129" fmla="*/ 89527 w 165309"/>
                <a:gd name="connsiteY129" fmla="*/ 55425 h 206035"/>
                <a:gd name="connsiteX130" fmla="*/ 89527 w 165309"/>
                <a:gd name="connsiteY130" fmla="*/ 78116 h 206035"/>
                <a:gd name="connsiteX131" fmla="*/ 88582 w 165309"/>
                <a:gd name="connsiteY131" fmla="*/ 80334 h 206035"/>
                <a:gd name="connsiteX132" fmla="*/ 89527 w 165309"/>
                <a:gd name="connsiteY132" fmla="*/ 81025 h 206035"/>
                <a:gd name="connsiteX133" fmla="*/ 89527 w 165309"/>
                <a:gd name="connsiteY133" fmla="*/ 92152 h 206035"/>
                <a:gd name="connsiteX134" fmla="*/ 77709 w 165309"/>
                <a:gd name="connsiteY134" fmla="*/ 93897 h 206035"/>
                <a:gd name="connsiteX135" fmla="*/ 70473 w 165309"/>
                <a:gd name="connsiteY135" fmla="*/ 96116 h 206035"/>
                <a:gd name="connsiteX136" fmla="*/ 70000 w 165309"/>
                <a:gd name="connsiteY136" fmla="*/ 96370 h 206035"/>
                <a:gd name="connsiteX137" fmla="*/ 70000 w 165309"/>
                <a:gd name="connsiteY137" fmla="*/ 78843 h 206035"/>
                <a:gd name="connsiteX138" fmla="*/ 76182 w 165309"/>
                <a:gd name="connsiteY138" fmla="*/ 72770 h 206035"/>
                <a:gd name="connsiteX139" fmla="*/ 70909 w 165309"/>
                <a:gd name="connsiteY139" fmla="*/ 63279 h 206035"/>
                <a:gd name="connsiteX140" fmla="*/ 69964 w 165309"/>
                <a:gd name="connsiteY140" fmla="*/ 63752 h 206035"/>
                <a:gd name="connsiteX141" fmla="*/ 69964 w 165309"/>
                <a:gd name="connsiteY141" fmla="*/ 49607 h 206035"/>
                <a:gd name="connsiteX142" fmla="*/ 77200 w 165309"/>
                <a:gd name="connsiteY142" fmla="*/ 40479 h 206035"/>
                <a:gd name="connsiteX143" fmla="*/ 69964 w 165309"/>
                <a:gd name="connsiteY143" fmla="*/ 29716 h 206035"/>
                <a:gd name="connsiteX144" fmla="*/ 69964 w 165309"/>
                <a:gd name="connsiteY144" fmla="*/ 15207 h 206035"/>
                <a:gd name="connsiteX145" fmla="*/ 69964 w 165309"/>
                <a:gd name="connsiteY145" fmla="*/ 15207 h 206035"/>
                <a:gd name="connsiteX146" fmla="*/ 89527 w 165309"/>
                <a:gd name="connsiteY146" fmla="*/ 201134 h 206035"/>
                <a:gd name="connsiteX147" fmla="*/ 75273 w 165309"/>
                <a:gd name="connsiteY147" fmla="*/ 204879 h 206035"/>
                <a:gd name="connsiteX148" fmla="*/ 70000 w 165309"/>
                <a:gd name="connsiteY148" fmla="*/ 199243 h 206035"/>
                <a:gd name="connsiteX149" fmla="*/ 70000 w 165309"/>
                <a:gd name="connsiteY149" fmla="*/ 178334 h 206035"/>
                <a:gd name="connsiteX150" fmla="*/ 79709 w 165309"/>
                <a:gd name="connsiteY150" fmla="*/ 175643 h 206035"/>
                <a:gd name="connsiteX151" fmla="*/ 82036 w 165309"/>
                <a:gd name="connsiteY151" fmla="*/ 157861 h 206035"/>
                <a:gd name="connsiteX152" fmla="*/ 72800 w 165309"/>
                <a:gd name="connsiteY152" fmla="*/ 156116 h 206035"/>
                <a:gd name="connsiteX153" fmla="*/ 70000 w 165309"/>
                <a:gd name="connsiteY153" fmla="*/ 156007 h 206035"/>
                <a:gd name="connsiteX154" fmla="*/ 70000 w 165309"/>
                <a:gd name="connsiteY154" fmla="*/ 139643 h 206035"/>
                <a:gd name="connsiteX155" fmla="*/ 74691 w 165309"/>
                <a:gd name="connsiteY155" fmla="*/ 138225 h 206035"/>
                <a:gd name="connsiteX156" fmla="*/ 72473 w 165309"/>
                <a:gd name="connsiteY156" fmla="*/ 129570 h 206035"/>
                <a:gd name="connsiteX157" fmla="*/ 85709 w 165309"/>
                <a:gd name="connsiteY157" fmla="*/ 120697 h 206035"/>
                <a:gd name="connsiteX158" fmla="*/ 89309 w 165309"/>
                <a:gd name="connsiteY158" fmla="*/ 114952 h 206035"/>
                <a:gd name="connsiteX159" fmla="*/ 77164 w 165309"/>
                <a:gd name="connsiteY159" fmla="*/ 116225 h 206035"/>
                <a:gd name="connsiteX160" fmla="*/ 70036 w 165309"/>
                <a:gd name="connsiteY160" fmla="*/ 117970 h 206035"/>
                <a:gd name="connsiteX161" fmla="*/ 70036 w 165309"/>
                <a:gd name="connsiteY161" fmla="*/ 102661 h 206035"/>
                <a:gd name="connsiteX162" fmla="*/ 89564 w 165309"/>
                <a:gd name="connsiteY162" fmla="*/ 98916 h 206035"/>
                <a:gd name="connsiteX163" fmla="*/ 89564 w 165309"/>
                <a:gd name="connsiteY163" fmla="*/ 201097 h 206035"/>
                <a:gd name="connsiteX164" fmla="*/ 29200 w 165309"/>
                <a:gd name="connsiteY164" fmla="*/ 93788 h 206035"/>
                <a:gd name="connsiteX165" fmla="*/ 29673 w 165309"/>
                <a:gd name="connsiteY165" fmla="*/ 51825 h 206035"/>
                <a:gd name="connsiteX166" fmla="*/ 28145 w 165309"/>
                <a:gd name="connsiteY166" fmla="*/ 37316 h 206035"/>
                <a:gd name="connsiteX167" fmla="*/ 34691 w 165309"/>
                <a:gd name="connsiteY167" fmla="*/ 32879 h 206035"/>
                <a:gd name="connsiteX168" fmla="*/ 45818 w 165309"/>
                <a:gd name="connsiteY168" fmla="*/ 47970 h 206035"/>
                <a:gd name="connsiteX169" fmla="*/ 45600 w 165309"/>
                <a:gd name="connsiteY169" fmla="*/ 54879 h 206035"/>
                <a:gd name="connsiteX170" fmla="*/ 44291 w 165309"/>
                <a:gd name="connsiteY170" fmla="*/ 82843 h 206035"/>
                <a:gd name="connsiteX171" fmla="*/ 50982 w 165309"/>
                <a:gd name="connsiteY171" fmla="*/ 84952 h 206035"/>
                <a:gd name="connsiteX172" fmla="*/ 51345 w 165309"/>
                <a:gd name="connsiteY172" fmla="*/ 35025 h 206035"/>
                <a:gd name="connsiteX173" fmla="*/ 51455 w 165309"/>
                <a:gd name="connsiteY173" fmla="*/ 18443 h 206035"/>
                <a:gd name="connsiteX174" fmla="*/ 64655 w 165309"/>
                <a:gd name="connsiteY174" fmla="*/ 19134 h 206035"/>
                <a:gd name="connsiteX175" fmla="*/ 68873 w 165309"/>
                <a:gd name="connsiteY175" fmla="*/ 15607 h 206035"/>
                <a:gd name="connsiteX176" fmla="*/ 70036 w 165309"/>
                <a:gd name="connsiteY176" fmla="*/ 15243 h 206035"/>
                <a:gd name="connsiteX177" fmla="*/ 70036 w 165309"/>
                <a:gd name="connsiteY177" fmla="*/ 29752 h 206035"/>
                <a:gd name="connsiteX178" fmla="*/ 69564 w 165309"/>
                <a:gd name="connsiteY178" fmla="*/ 29861 h 206035"/>
                <a:gd name="connsiteX179" fmla="*/ 68873 w 165309"/>
                <a:gd name="connsiteY179" fmla="*/ 32552 h 206035"/>
                <a:gd name="connsiteX180" fmla="*/ 67236 w 165309"/>
                <a:gd name="connsiteY180" fmla="*/ 50079 h 206035"/>
                <a:gd name="connsiteX181" fmla="*/ 70036 w 165309"/>
                <a:gd name="connsiteY181" fmla="*/ 49607 h 206035"/>
                <a:gd name="connsiteX182" fmla="*/ 70036 w 165309"/>
                <a:gd name="connsiteY182" fmla="*/ 63752 h 206035"/>
                <a:gd name="connsiteX183" fmla="*/ 66400 w 165309"/>
                <a:gd name="connsiteY183" fmla="*/ 68188 h 206035"/>
                <a:gd name="connsiteX184" fmla="*/ 64073 w 165309"/>
                <a:gd name="connsiteY184" fmla="*/ 80479 h 206035"/>
                <a:gd name="connsiteX185" fmla="*/ 70036 w 165309"/>
                <a:gd name="connsiteY185" fmla="*/ 78843 h 206035"/>
                <a:gd name="connsiteX186" fmla="*/ 70036 w 165309"/>
                <a:gd name="connsiteY186" fmla="*/ 96370 h 206035"/>
                <a:gd name="connsiteX187" fmla="*/ 64546 w 165309"/>
                <a:gd name="connsiteY187" fmla="*/ 100697 h 206035"/>
                <a:gd name="connsiteX188" fmla="*/ 55164 w 165309"/>
                <a:gd name="connsiteY188" fmla="*/ 101425 h 206035"/>
                <a:gd name="connsiteX189" fmla="*/ 47345 w 165309"/>
                <a:gd name="connsiteY189" fmla="*/ 102952 h 206035"/>
                <a:gd name="connsiteX190" fmla="*/ 32727 w 165309"/>
                <a:gd name="connsiteY190" fmla="*/ 108552 h 206035"/>
                <a:gd name="connsiteX191" fmla="*/ 25491 w 165309"/>
                <a:gd name="connsiteY191" fmla="*/ 127752 h 206035"/>
                <a:gd name="connsiteX192" fmla="*/ 19782 w 165309"/>
                <a:gd name="connsiteY192" fmla="*/ 138734 h 206035"/>
                <a:gd name="connsiteX193" fmla="*/ 11345 w 165309"/>
                <a:gd name="connsiteY193" fmla="*/ 147134 h 206035"/>
                <a:gd name="connsiteX194" fmla="*/ 0 w 165309"/>
                <a:gd name="connsiteY194" fmla="*/ 136516 h 206035"/>
                <a:gd name="connsiteX195" fmla="*/ 0 w 165309"/>
                <a:gd name="connsiteY195" fmla="*/ 134770 h 206035"/>
                <a:gd name="connsiteX196" fmla="*/ 3855 w 165309"/>
                <a:gd name="connsiteY196" fmla="*/ 116297 h 206035"/>
                <a:gd name="connsiteX197" fmla="*/ 3164 w 165309"/>
                <a:gd name="connsiteY197" fmla="*/ 104734 h 206035"/>
                <a:gd name="connsiteX198" fmla="*/ 7345 w 165309"/>
                <a:gd name="connsiteY198" fmla="*/ 98407 h 206035"/>
                <a:gd name="connsiteX199" fmla="*/ 14000 w 165309"/>
                <a:gd name="connsiteY199" fmla="*/ 94443 h 206035"/>
                <a:gd name="connsiteX200" fmla="*/ 20691 w 165309"/>
                <a:gd name="connsiteY200" fmla="*/ 97134 h 206035"/>
                <a:gd name="connsiteX201" fmla="*/ 29236 w 165309"/>
                <a:gd name="connsiteY201" fmla="*/ 93861 h 206035"/>
                <a:gd name="connsiteX202" fmla="*/ 29236 w 165309"/>
                <a:gd name="connsiteY202" fmla="*/ 93861 h 206035"/>
                <a:gd name="connsiteX203" fmla="*/ 70000 w 165309"/>
                <a:gd name="connsiteY203" fmla="*/ 199243 h 206035"/>
                <a:gd name="connsiteX204" fmla="*/ 63091 w 165309"/>
                <a:gd name="connsiteY204" fmla="*/ 192116 h 206035"/>
                <a:gd name="connsiteX205" fmla="*/ 47564 w 165309"/>
                <a:gd name="connsiteY205" fmla="*/ 181825 h 206035"/>
                <a:gd name="connsiteX206" fmla="*/ 70000 w 165309"/>
                <a:gd name="connsiteY206" fmla="*/ 178334 h 206035"/>
                <a:gd name="connsiteX207" fmla="*/ 70000 w 165309"/>
                <a:gd name="connsiteY207" fmla="*/ 199243 h 206035"/>
                <a:gd name="connsiteX208" fmla="*/ 70000 w 165309"/>
                <a:gd name="connsiteY208" fmla="*/ 199243 h 206035"/>
                <a:gd name="connsiteX209" fmla="*/ 70000 w 165309"/>
                <a:gd name="connsiteY209" fmla="*/ 155970 h 206035"/>
                <a:gd name="connsiteX210" fmla="*/ 70000 w 165309"/>
                <a:gd name="connsiteY210" fmla="*/ 139607 h 206035"/>
                <a:gd name="connsiteX211" fmla="*/ 64727 w 165309"/>
                <a:gd name="connsiteY211" fmla="*/ 139825 h 206035"/>
                <a:gd name="connsiteX212" fmla="*/ 32691 w 165309"/>
                <a:gd name="connsiteY212" fmla="*/ 142297 h 206035"/>
                <a:gd name="connsiteX213" fmla="*/ 29673 w 165309"/>
                <a:gd name="connsiteY213" fmla="*/ 153388 h 206035"/>
                <a:gd name="connsiteX214" fmla="*/ 39018 w 165309"/>
                <a:gd name="connsiteY214" fmla="*/ 160407 h 206035"/>
                <a:gd name="connsiteX215" fmla="*/ 70000 w 165309"/>
                <a:gd name="connsiteY215" fmla="*/ 155970 h 206035"/>
                <a:gd name="connsiteX216" fmla="*/ 70000 w 165309"/>
                <a:gd name="connsiteY216" fmla="*/ 155970 h 206035"/>
                <a:gd name="connsiteX217" fmla="*/ 70000 w 165309"/>
                <a:gd name="connsiteY217" fmla="*/ 117970 h 206035"/>
                <a:gd name="connsiteX218" fmla="*/ 70000 w 165309"/>
                <a:gd name="connsiteY218" fmla="*/ 102661 h 206035"/>
                <a:gd name="connsiteX219" fmla="*/ 58182 w 165309"/>
                <a:gd name="connsiteY219" fmla="*/ 106407 h 206035"/>
                <a:gd name="connsiteX220" fmla="*/ 45200 w 165309"/>
                <a:gd name="connsiteY220" fmla="*/ 113643 h 206035"/>
                <a:gd name="connsiteX221" fmla="*/ 42982 w 165309"/>
                <a:gd name="connsiteY221" fmla="*/ 122625 h 206035"/>
                <a:gd name="connsiteX222" fmla="*/ 60873 w 165309"/>
                <a:gd name="connsiteY222" fmla="*/ 123570 h 206035"/>
                <a:gd name="connsiteX223" fmla="*/ 70000 w 165309"/>
                <a:gd name="connsiteY223" fmla="*/ 117970 h 206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</a:cxnLst>
              <a:rect l="l" t="t" r="r" b="b"/>
              <a:pathLst>
                <a:path w="165309" h="206035">
                  <a:moveTo>
                    <a:pt x="112727" y="8952"/>
                  </a:moveTo>
                  <a:lnTo>
                    <a:pt x="112727" y="9061"/>
                  </a:lnTo>
                  <a:cubicBezTo>
                    <a:pt x="114836" y="11497"/>
                    <a:pt x="115164" y="14079"/>
                    <a:pt x="112727" y="18297"/>
                  </a:cubicBezTo>
                  <a:lnTo>
                    <a:pt x="112727" y="8952"/>
                  </a:lnTo>
                  <a:lnTo>
                    <a:pt x="112727" y="8952"/>
                  </a:lnTo>
                  <a:close/>
                  <a:moveTo>
                    <a:pt x="112727" y="43788"/>
                  </a:moveTo>
                  <a:cubicBezTo>
                    <a:pt x="116800" y="44843"/>
                    <a:pt x="123018" y="45061"/>
                    <a:pt x="123964" y="45534"/>
                  </a:cubicBezTo>
                  <a:cubicBezTo>
                    <a:pt x="125600" y="46443"/>
                    <a:pt x="127127" y="43534"/>
                    <a:pt x="124909" y="41788"/>
                  </a:cubicBezTo>
                  <a:cubicBezTo>
                    <a:pt x="124109" y="41097"/>
                    <a:pt x="121891" y="38988"/>
                    <a:pt x="119418" y="37461"/>
                  </a:cubicBezTo>
                  <a:cubicBezTo>
                    <a:pt x="117091" y="35934"/>
                    <a:pt x="114618" y="34552"/>
                    <a:pt x="112764" y="33134"/>
                  </a:cubicBezTo>
                  <a:lnTo>
                    <a:pt x="112764" y="27388"/>
                  </a:lnTo>
                  <a:cubicBezTo>
                    <a:pt x="114873" y="26697"/>
                    <a:pt x="117927" y="26443"/>
                    <a:pt x="121418" y="26225"/>
                  </a:cubicBezTo>
                  <a:cubicBezTo>
                    <a:pt x="126000" y="25897"/>
                    <a:pt x="131818" y="21425"/>
                    <a:pt x="135818" y="22734"/>
                  </a:cubicBezTo>
                  <a:cubicBezTo>
                    <a:pt x="139673" y="23897"/>
                    <a:pt x="142618" y="23534"/>
                    <a:pt x="148218" y="36661"/>
                  </a:cubicBezTo>
                  <a:cubicBezTo>
                    <a:pt x="149055" y="38988"/>
                    <a:pt x="146582" y="42625"/>
                    <a:pt x="144364" y="46116"/>
                  </a:cubicBezTo>
                  <a:cubicBezTo>
                    <a:pt x="140982" y="51388"/>
                    <a:pt x="140073" y="56516"/>
                    <a:pt x="136546" y="62152"/>
                  </a:cubicBezTo>
                  <a:cubicBezTo>
                    <a:pt x="134109" y="66116"/>
                    <a:pt x="127091" y="77825"/>
                    <a:pt x="130800" y="76988"/>
                  </a:cubicBezTo>
                  <a:cubicBezTo>
                    <a:pt x="144036" y="74188"/>
                    <a:pt x="148218" y="74770"/>
                    <a:pt x="155600" y="81316"/>
                  </a:cubicBezTo>
                  <a:cubicBezTo>
                    <a:pt x="160291" y="85534"/>
                    <a:pt x="164982" y="88225"/>
                    <a:pt x="165309" y="93134"/>
                  </a:cubicBezTo>
                  <a:lnTo>
                    <a:pt x="165309" y="94407"/>
                  </a:lnTo>
                  <a:cubicBezTo>
                    <a:pt x="165309" y="95352"/>
                    <a:pt x="165055" y="96261"/>
                    <a:pt x="164727" y="97316"/>
                  </a:cubicBezTo>
                  <a:cubicBezTo>
                    <a:pt x="157127" y="110297"/>
                    <a:pt x="139927" y="100479"/>
                    <a:pt x="125091" y="106552"/>
                  </a:cubicBezTo>
                  <a:cubicBezTo>
                    <a:pt x="122618" y="109352"/>
                    <a:pt x="123455" y="114261"/>
                    <a:pt x="117491" y="116116"/>
                  </a:cubicBezTo>
                  <a:cubicBezTo>
                    <a:pt x="115964" y="116588"/>
                    <a:pt x="114327" y="117279"/>
                    <a:pt x="112800" y="118116"/>
                  </a:cubicBezTo>
                  <a:lnTo>
                    <a:pt x="112800" y="95897"/>
                  </a:lnTo>
                  <a:cubicBezTo>
                    <a:pt x="117964" y="95425"/>
                    <a:pt x="122400" y="95061"/>
                    <a:pt x="125055" y="94843"/>
                  </a:cubicBezTo>
                  <a:cubicBezTo>
                    <a:pt x="127855" y="94625"/>
                    <a:pt x="129382" y="91461"/>
                    <a:pt x="127164" y="90152"/>
                  </a:cubicBezTo>
                  <a:cubicBezTo>
                    <a:pt x="126436" y="89679"/>
                    <a:pt x="120618" y="89825"/>
                    <a:pt x="112764" y="90407"/>
                  </a:cubicBezTo>
                  <a:lnTo>
                    <a:pt x="112764" y="56734"/>
                  </a:lnTo>
                  <a:cubicBezTo>
                    <a:pt x="115673" y="56952"/>
                    <a:pt x="117673" y="57097"/>
                    <a:pt x="118473" y="55934"/>
                  </a:cubicBezTo>
                  <a:cubicBezTo>
                    <a:pt x="119418" y="54879"/>
                    <a:pt x="119418" y="52661"/>
                    <a:pt x="118255" y="51716"/>
                  </a:cubicBezTo>
                  <a:cubicBezTo>
                    <a:pt x="116727" y="51134"/>
                    <a:pt x="114618" y="50770"/>
                    <a:pt x="112764" y="50661"/>
                  </a:cubicBezTo>
                  <a:lnTo>
                    <a:pt x="112764" y="43752"/>
                  </a:lnTo>
                  <a:lnTo>
                    <a:pt x="112764" y="43752"/>
                  </a:lnTo>
                  <a:close/>
                  <a:moveTo>
                    <a:pt x="112727" y="132879"/>
                  </a:moveTo>
                  <a:cubicBezTo>
                    <a:pt x="116582" y="132407"/>
                    <a:pt x="120909" y="131716"/>
                    <a:pt x="124873" y="131243"/>
                  </a:cubicBezTo>
                  <a:cubicBezTo>
                    <a:pt x="130364" y="130552"/>
                    <a:pt x="133782" y="127497"/>
                    <a:pt x="136000" y="129134"/>
                  </a:cubicBezTo>
                  <a:cubicBezTo>
                    <a:pt x="142327" y="133934"/>
                    <a:pt x="143346" y="134625"/>
                    <a:pt x="146509" y="143643"/>
                  </a:cubicBezTo>
                  <a:cubicBezTo>
                    <a:pt x="149309" y="151607"/>
                    <a:pt x="137745" y="154407"/>
                    <a:pt x="131673" y="153025"/>
                  </a:cubicBezTo>
                  <a:cubicBezTo>
                    <a:pt x="122545" y="150807"/>
                    <a:pt x="120109" y="149497"/>
                    <a:pt x="112727" y="150225"/>
                  </a:cubicBezTo>
                  <a:lnTo>
                    <a:pt x="112727" y="132916"/>
                  </a:lnTo>
                  <a:close/>
                  <a:moveTo>
                    <a:pt x="107127" y="2952"/>
                  </a:moveTo>
                  <a:cubicBezTo>
                    <a:pt x="109455" y="4843"/>
                    <a:pt x="111455" y="7279"/>
                    <a:pt x="112727" y="8916"/>
                  </a:cubicBezTo>
                  <a:lnTo>
                    <a:pt x="112727" y="18261"/>
                  </a:lnTo>
                  <a:cubicBezTo>
                    <a:pt x="111564" y="20370"/>
                    <a:pt x="109818" y="22807"/>
                    <a:pt x="107127" y="25752"/>
                  </a:cubicBezTo>
                  <a:lnTo>
                    <a:pt x="107127" y="2952"/>
                  </a:lnTo>
                  <a:lnTo>
                    <a:pt x="107127" y="2952"/>
                  </a:lnTo>
                  <a:close/>
                  <a:moveTo>
                    <a:pt x="107127" y="34625"/>
                  </a:moveTo>
                  <a:cubicBezTo>
                    <a:pt x="108764" y="35788"/>
                    <a:pt x="110145" y="37207"/>
                    <a:pt x="109345" y="40952"/>
                  </a:cubicBezTo>
                  <a:cubicBezTo>
                    <a:pt x="108982" y="42225"/>
                    <a:pt x="110618" y="43170"/>
                    <a:pt x="112727" y="43752"/>
                  </a:cubicBezTo>
                  <a:lnTo>
                    <a:pt x="112727" y="50661"/>
                  </a:lnTo>
                  <a:cubicBezTo>
                    <a:pt x="110836" y="50443"/>
                    <a:pt x="108982" y="50443"/>
                    <a:pt x="108036" y="50552"/>
                  </a:cubicBezTo>
                  <a:cubicBezTo>
                    <a:pt x="107673" y="50661"/>
                    <a:pt x="107345" y="50807"/>
                    <a:pt x="107127" y="50916"/>
                  </a:cubicBezTo>
                  <a:lnTo>
                    <a:pt x="107127" y="34661"/>
                  </a:lnTo>
                  <a:lnTo>
                    <a:pt x="107127" y="34661"/>
                  </a:lnTo>
                  <a:close/>
                  <a:moveTo>
                    <a:pt x="112727" y="33097"/>
                  </a:moveTo>
                  <a:cubicBezTo>
                    <a:pt x="111418" y="32043"/>
                    <a:pt x="110509" y="31097"/>
                    <a:pt x="110255" y="30152"/>
                  </a:cubicBezTo>
                  <a:cubicBezTo>
                    <a:pt x="110036" y="28879"/>
                    <a:pt x="110945" y="27934"/>
                    <a:pt x="112727" y="27352"/>
                  </a:cubicBezTo>
                  <a:lnTo>
                    <a:pt x="112727" y="33097"/>
                  </a:lnTo>
                  <a:lnTo>
                    <a:pt x="112727" y="33097"/>
                  </a:lnTo>
                  <a:close/>
                  <a:moveTo>
                    <a:pt x="112727" y="118079"/>
                  </a:moveTo>
                  <a:cubicBezTo>
                    <a:pt x="110727" y="119134"/>
                    <a:pt x="108873" y="120443"/>
                    <a:pt x="107127" y="121716"/>
                  </a:cubicBezTo>
                  <a:lnTo>
                    <a:pt x="107127" y="96334"/>
                  </a:lnTo>
                  <a:cubicBezTo>
                    <a:pt x="109127" y="96079"/>
                    <a:pt x="110982" y="95970"/>
                    <a:pt x="112727" y="95861"/>
                  </a:cubicBezTo>
                  <a:lnTo>
                    <a:pt x="112727" y="118079"/>
                  </a:lnTo>
                  <a:lnTo>
                    <a:pt x="112727" y="118079"/>
                  </a:lnTo>
                  <a:close/>
                  <a:moveTo>
                    <a:pt x="107127" y="133279"/>
                  </a:moveTo>
                  <a:cubicBezTo>
                    <a:pt x="108873" y="133279"/>
                    <a:pt x="110764" y="133061"/>
                    <a:pt x="112727" y="132807"/>
                  </a:cubicBezTo>
                  <a:lnTo>
                    <a:pt x="112727" y="150116"/>
                  </a:lnTo>
                  <a:cubicBezTo>
                    <a:pt x="111418" y="150334"/>
                    <a:pt x="109927" y="150588"/>
                    <a:pt x="108146" y="150807"/>
                  </a:cubicBezTo>
                  <a:cubicBezTo>
                    <a:pt x="107782" y="150916"/>
                    <a:pt x="107418" y="151025"/>
                    <a:pt x="107091" y="151388"/>
                  </a:cubicBezTo>
                  <a:lnTo>
                    <a:pt x="107091" y="133279"/>
                  </a:lnTo>
                  <a:lnTo>
                    <a:pt x="107091" y="133279"/>
                  </a:lnTo>
                  <a:close/>
                  <a:moveTo>
                    <a:pt x="112727" y="90370"/>
                  </a:moveTo>
                  <a:cubicBezTo>
                    <a:pt x="110982" y="90479"/>
                    <a:pt x="109091" y="90625"/>
                    <a:pt x="107127" y="90697"/>
                  </a:cubicBezTo>
                  <a:lnTo>
                    <a:pt x="107127" y="75388"/>
                  </a:lnTo>
                  <a:cubicBezTo>
                    <a:pt x="107818" y="75388"/>
                    <a:pt x="108291" y="75279"/>
                    <a:pt x="108618" y="74916"/>
                  </a:cubicBezTo>
                  <a:cubicBezTo>
                    <a:pt x="109564" y="73970"/>
                    <a:pt x="111309" y="73061"/>
                    <a:pt x="109782" y="71534"/>
                  </a:cubicBezTo>
                  <a:cubicBezTo>
                    <a:pt x="109164" y="70843"/>
                    <a:pt x="108618" y="70588"/>
                    <a:pt x="107091" y="70734"/>
                  </a:cubicBezTo>
                  <a:lnTo>
                    <a:pt x="107091" y="55643"/>
                  </a:lnTo>
                  <a:cubicBezTo>
                    <a:pt x="107673" y="56370"/>
                    <a:pt x="109636" y="56952"/>
                    <a:pt x="111636" y="56697"/>
                  </a:cubicBezTo>
                  <a:lnTo>
                    <a:pt x="112691" y="56697"/>
                  </a:lnTo>
                  <a:lnTo>
                    <a:pt x="112691" y="90370"/>
                  </a:lnTo>
                  <a:close/>
                  <a:moveTo>
                    <a:pt x="89564" y="19970"/>
                  </a:moveTo>
                  <a:cubicBezTo>
                    <a:pt x="90255" y="19607"/>
                    <a:pt x="90945" y="19134"/>
                    <a:pt x="91527" y="18588"/>
                  </a:cubicBezTo>
                  <a:cubicBezTo>
                    <a:pt x="95964" y="14043"/>
                    <a:pt x="91164" y="952"/>
                    <a:pt x="100182" y="7"/>
                  </a:cubicBezTo>
                  <a:cubicBezTo>
                    <a:pt x="102618" y="-103"/>
                    <a:pt x="105091" y="1170"/>
                    <a:pt x="107091" y="2916"/>
                  </a:cubicBezTo>
                  <a:lnTo>
                    <a:pt x="107091" y="25716"/>
                  </a:lnTo>
                  <a:cubicBezTo>
                    <a:pt x="106618" y="26297"/>
                    <a:pt x="106036" y="26879"/>
                    <a:pt x="105564" y="27570"/>
                  </a:cubicBezTo>
                  <a:cubicBezTo>
                    <a:pt x="105091" y="27934"/>
                    <a:pt x="104509" y="28297"/>
                    <a:pt x="104145" y="31097"/>
                  </a:cubicBezTo>
                  <a:cubicBezTo>
                    <a:pt x="104400" y="32952"/>
                    <a:pt x="105782" y="33679"/>
                    <a:pt x="107091" y="34588"/>
                  </a:cubicBezTo>
                  <a:lnTo>
                    <a:pt x="107091" y="50843"/>
                  </a:lnTo>
                  <a:cubicBezTo>
                    <a:pt x="105782" y="51679"/>
                    <a:pt x="106509" y="53788"/>
                    <a:pt x="106945" y="55388"/>
                  </a:cubicBezTo>
                  <a:cubicBezTo>
                    <a:pt x="106945" y="55388"/>
                    <a:pt x="107091" y="55497"/>
                    <a:pt x="107091" y="55607"/>
                  </a:cubicBezTo>
                  <a:lnTo>
                    <a:pt x="107091" y="70697"/>
                  </a:lnTo>
                  <a:lnTo>
                    <a:pt x="106618" y="70697"/>
                  </a:lnTo>
                  <a:cubicBezTo>
                    <a:pt x="104145" y="71170"/>
                    <a:pt x="104618" y="71861"/>
                    <a:pt x="103927" y="74188"/>
                  </a:cubicBezTo>
                  <a:cubicBezTo>
                    <a:pt x="104036" y="74770"/>
                    <a:pt x="105782" y="75352"/>
                    <a:pt x="107091" y="75352"/>
                  </a:cubicBezTo>
                  <a:lnTo>
                    <a:pt x="107091" y="90661"/>
                  </a:lnTo>
                  <a:cubicBezTo>
                    <a:pt x="104873" y="90916"/>
                    <a:pt x="102400" y="91025"/>
                    <a:pt x="100073" y="91243"/>
                  </a:cubicBezTo>
                  <a:cubicBezTo>
                    <a:pt x="96582" y="91461"/>
                    <a:pt x="93055" y="91716"/>
                    <a:pt x="89564" y="92043"/>
                  </a:cubicBezTo>
                  <a:lnTo>
                    <a:pt x="89564" y="80916"/>
                  </a:lnTo>
                  <a:cubicBezTo>
                    <a:pt x="90727" y="81279"/>
                    <a:pt x="92364" y="81170"/>
                    <a:pt x="93055" y="80443"/>
                  </a:cubicBezTo>
                  <a:cubicBezTo>
                    <a:pt x="95055" y="78334"/>
                    <a:pt x="95164" y="77752"/>
                    <a:pt x="92836" y="76807"/>
                  </a:cubicBezTo>
                  <a:cubicBezTo>
                    <a:pt x="92727" y="77025"/>
                    <a:pt x="91891" y="75388"/>
                    <a:pt x="90618" y="76807"/>
                  </a:cubicBezTo>
                  <a:cubicBezTo>
                    <a:pt x="90145" y="77388"/>
                    <a:pt x="89818" y="77752"/>
                    <a:pt x="89564" y="77970"/>
                  </a:cubicBezTo>
                  <a:lnTo>
                    <a:pt x="89564" y="55279"/>
                  </a:lnTo>
                  <a:cubicBezTo>
                    <a:pt x="90727" y="54588"/>
                    <a:pt x="91891" y="53534"/>
                    <a:pt x="92000" y="52697"/>
                  </a:cubicBezTo>
                  <a:cubicBezTo>
                    <a:pt x="92364" y="49897"/>
                    <a:pt x="92473" y="48734"/>
                    <a:pt x="90145" y="49316"/>
                  </a:cubicBezTo>
                  <a:cubicBezTo>
                    <a:pt x="90145" y="49425"/>
                    <a:pt x="89927" y="49534"/>
                    <a:pt x="89564" y="49643"/>
                  </a:cubicBezTo>
                  <a:lnTo>
                    <a:pt x="89564" y="19825"/>
                  </a:lnTo>
                  <a:lnTo>
                    <a:pt x="89564" y="19825"/>
                  </a:lnTo>
                  <a:close/>
                  <a:moveTo>
                    <a:pt x="107091" y="121716"/>
                  </a:moveTo>
                  <a:cubicBezTo>
                    <a:pt x="103127" y="124988"/>
                    <a:pt x="100182" y="128625"/>
                    <a:pt x="100073" y="130843"/>
                  </a:cubicBezTo>
                  <a:cubicBezTo>
                    <a:pt x="99964" y="133061"/>
                    <a:pt x="102873" y="133534"/>
                    <a:pt x="107091" y="133279"/>
                  </a:cubicBezTo>
                  <a:lnTo>
                    <a:pt x="107091" y="151388"/>
                  </a:lnTo>
                  <a:cubicBezTo>
                    <a:pt x="104036" y="154552"/>
                    <a:pt x="107091" y="170116"/>
                    <a:pt x="104255" y="177243"/>
                  </a:cubicBezTo>
                  <a:cubicBezTo>
                    <a:pt x="102036" y="182625"/>
                    <a:pt x="98982" y="189170"/>
                    <a:pt x="96073" y="193607"/>
                  </a:cubicBezTo>
                  <a:cubicBezTo>
                    <a:pt x="94073" y="196516"/>
                    <a:pt x="91855" y="199097"/>
                    <a:pt x="89527" y="201097"/>
                  </a:cubicBezTo>
                  <a:lnTo>
                    <a:pt x="89527" y="98916"/>
                  </a:lnTo>
                  <a:lnTo>
                    <a:pt x="92691" y="98334"/>
                  </a:lnTo>
                  <a:cubicBezTo>
                    <a:pt x="97382" y="97497"/>
                    <a:pt x="102400" y="96807"/>
                    <a:pt x="107091" y="96334"/>
                  </a:cubicBezTo>
                  <a:lnTo>
                    <a:pt x="107091" y="121716"/>
                  </a:lnTo>
                  <a:close/>
                  <a:moveTo>
                    <a:pt x="70000" y="15207"/>
                  </a:moveTo>
                  <a:cubicBezTo>
                    <a:pt x="73491" y="14261"/>
                    <a:pt x="77382" y="14625"/>
                    <a:pt x="79236" y="16261"/>
                  </a:cubicBezTo>
                  <a:cubicBezTo>
                    <a:pt x="82291" y="18952"/>
                    <a:pt x="86145" y="21388"/>
                    <a:pt x="89527" y="20007"/>
                  </a:cubicBezTo>
                  <a:lnTo>
                    <a:pt x="89527" y="49825"/>
                  </a:lnTo>
                  <a:cubicBezTo>
                    <a:pt x="89164" y="49934"/>
                    <a:pt x="88582" y="50188"/>
                    <a:pt x="88255" y="51097"/>
                  </a:cubicBezTo>
                  <a:cubicBezTo>
                    <a:pt x="87091" y="53425"/>
                    <a:pt x="86618" y="53897"/>
                    <a:pt x="87309" y="56261"/>
                  </a:cubicBezTo>
                  <a:cubicBezTo>
                    <a:pt x="87636" y="56479"/>
                    <a:pt x="88582" y="56152"/>
                    <a:pt x="89527" y="55425"/>
                  </a:cubicBezTo>
                  <a:lnTo>
                    <a:pt x="89527" y="78116"/>
                  </a:lnTo>
                  <a:cubicBezTo>
                    <a:pt x="89211" y="78504"/>
                    <a:pt x="88898" y="79243"/>
                    <a:pt x="88582" y="80334"/>
                  </a:cubicBezTo>
                  <a:cubicBezTo>
                    <a:pt x="88582" y="80697"/>
                    <a:pt x="89055" y="80916"/>
                    <a:pt x="89527" y="81025"/>
                  </a:cubicBezTo>
                  <a:lnTo>
                    <a:pt x="89527" y="92152"/>
                  </a:lnTo>
                  <a:cubicBezTo>
                    <a:pt x="85418" y="92625"/>
                    <a:pt x="81455" y="93097"/>
                    <a:pt x="77709" y="93897"/>
                  </a:cubicBezTo>
                  <a:cubicBezTo>
                    <a:pt x="76182" y="94261"/>
                    <a:pt x="73018" y="94479"/>
                    <a:pt x="70473" y="96116"/>
                  </a:cubicBezTo>
                  <a:cubicBezTo>
                    <a:pt x="70364" y="96116"/>
                    <a:pt x="70109" y="96225"/>
                    <a:pt x="70000" y="96370"/>
                  </a:cubicBezTo>
                  <a:lnTo>
                    <a:pt x="70000" y="78843"/>
                  </a:lnTo>
                  <a:cubicBezTo>
                    <a:pt x="72909" y="77207"/>
                    <a:pt x="75855" y="74625"/>
                    <a:pt x="76182" y="72770"/>
                  </a:cubicBezTo>
                  <a:cubicBezTo>
                    <a:pt x="76982" y="65497"/>
                    <a:pt x="76873" y="61788"/>
                    <a:pt x="70909" y="63279"/>
                  </a:cubicBezTo>
                  <a:cubicBezTo>
                    <a:pt x="70909" y="63534"/>
                    <a:pt x="70545" y="63643"/>
                    <a:pt x="69964" y="63752"/>
                  </a:cubicBezTo>
                  <a:lnTo>
                    <a:pt x="69964" y="49607"/>
                  </a:lnTo>
                  <a:cubicBezTo>
                    <a:pt x="72873" y="47970"/>
                    <a:pt x="76618" y="43970"/>
                    <a:pt x="77200" y="40479"/>
                  </a:cubicBezTo>
                  <a:cubicBezTo>
                    <a:pt x="77891" y="33461"/>
                    <a:pt x="75564" y="28552"/>
                    <a:pt x="69964" y="29716"/>
                  </a:cubicBezTo>
                  <a:lnTo>
                    <a:pt x="69964" y="15207"/>
                  </a:lnTo>
                  <a:lnTo>
                    <a:pt x="69964" y="15207"/>
                  </a:lnTo>
                  <a:close/>
                  <a:moveTo>
                    <a:pt x="89527" y="201134"/>
                  </a:moveTo>
                  <a:cubicBezTo>
                    <a:pt x="84036" y="205825"/>
                    <a:pt x="78436" y="207316"/>
                    <a:pt x="75273" y="204879"/>
                  </a:cubicBezTo>
                  <a:cubicBezTo>
                    <a:pt x="74073" y="203934"/>
                    <a:pt x="72436" y="201970"/>
                    <a:pt x="70000" y="199243"/>
                  </a:cubicBezTo>
                  <a:lnTo>
                    <a:pt x="70000" y="178334"/>
                  </a:lnTo>
                  <a:cubicBezTo>
                    <a:pt x="74800" y="177970"/>
                    <a:pt x="78764" y="177388"/>
                    <a:pt x="79709" y="175643"/>
                  </a:cubicBezTo>
                  <a:cubicBezTo>
                    <a:pt x="82982" y="170043"/>
                    <a:pt x="82727" y="164516"/>
                    <a:pt x="82036" y="157861"/>
                  </a:cubicBezTo>
                  <a:cubicBezTo>
                    <a:pt x="82146" y="155316"/>
                    <a:pt x="78545" y="156807"/>
                    <a:pt x="72800" y="156116"/>
                  </a:cubicBezTo>
                  <a:cubicBezTo>
                    <a:pt x="71855" y="156007"/>
                    <a:pt x="71018" y="156007"/>
                    <a:pt x="70000" y="156007"/>
                  </a:cubicBezTo>
                  <a:lnTo>
                    <a:pt x="70000" y="139643"/>
                  </a:lnTo>
                  <a:cubicBezTo>
                    <a:pt x="72000" y="139534"/>
                    <a:pt x="73746" y="139316"/>
                    <a:pt x="74691" y="138225"/>
                  </a:cubicBezTo>
                  <a:cubicBezTo>
                    <a:pt x="77273" y="135316"/>
                    <a:pt x="72000" y="132261"/>
                    <a:pt x="72473" y="129570"/>
                  </a:cubicBezTo>
                  <a:cubicBezTo>
                    <a:pt x="73055" y="125025"/>
                    <a:pt x="84509" y="123716"/>
                    <a:pt x="85709" y="120697"/>
                  </a:cubicBezTo>
                  <a:cubicBezTo>
                    <a:pt x="86873" y="117207"/>
                    <a:pt x="88873" y="119061"/>
                    <a:pt x="89309" y="114952"/>
                  </a:cubicBezTo>
                  <a:cubicBezTo>
                    <a:pt x="89673" y="111097"/>
                    <a:pt x="80800" y="115170"/>
                    <a:pt x="77164" y="116225"/>
                  </a:cubicBezTo>
                  <a:cubicBezTo>
                    <a:pt x="74473" y="117025"/>
                    <a:pt x="72255" y="117388"/>
                    <a:pt x="70036" y="117970"/>
                  </a:cubicBezTo>
                  <a:lnTo>
                    <a:pt x="70036" y="102661"/>
                  </a:lnTo>
                  <a:cubicBezTo>
                    <a:pt x="75527" y="101388"/>
                    <a:pt x="82182" y="100079"/>
                    <a:pt x="89564" y="98916"/>
                  </a:cubicBezTo>
                  <a:lnTo>
                    <a:pt x="89564" y="201097"/>
                  </a:lnTo>
                  <a:close/>
                  <a:moveTo>
                    <a:pt x="29200" y="93788"/>
                  </a:moveTo>
                  <a:cubicBezTo>
                    <a:pt x="31782" y="91679"/>
                    <a:pt x="31091" y="61170"/>
                    <a:pt x="29673" y="51825"/>
                  </a:cubicBezTo>
                  <a:cubicBezTo>
                    <a:pt x="27927" y="47134"/>
                    <a:pt x="27455" y="40697"/>
                    <a:pt x="28145" y="37316"/>
                  </a:cubicBezTo>
                  <a:cubicBezTo>
                    <a:pt x="29091" y="32516"/>
                    <a:pt x="31673" y="31352"/>
                    <a:pt x="34691" y="32879"/>
                  </a:cubicBezTo>
                  <a:cubicBezTo>
                    <a:pt x="38073" y="34625"/>
                    <a:pt x="41818" y="39788"/>
                    <a:pt x="45818" y="47970"/>
                  </a:cubicBezTo>
                  <a:cubicBezTo>
                    <a:pt x="48509" y="53570"/>
                    <a:pt x="45600" y="52770"/>
                    <a:pt x="45600" y="54879"/>
                  </a:cubicBezTo>
                  <a:cubicBezTo>
                    <a:pt x="45382" y="65279"/>
                    <a:pt x="44436" y="75825"/>
                    <a:pt x="44291" y="82843"/>
                  </a:cubicBezTo>
                  <a:cubicBezTo>
                    <a:pt x="44291" y="87061"/>
                    <a:pt x="50036" y="87497"/>
                    <a:pt x="50982" y="84952"/>
                  </a:cubicBezTo>
                  <a:cubicBezTo>
                    <a:pt x="51927" y="67861"/>
                    <a:pt x="49818" y="45097"/>
                    <a:pt x="51345" y="35025"/>
                  </a:cubicBezTo>
                  <a:cubicBezTo>
                    <a:pt x="51564" y="28588"/>
                    <a:pt x="48764" y="20407"/>
                    <a:pt x="51455" y="18443"/>
                  </a:cubicBezTo>
                  <a:cubicBezTo>
                    <a:pt x="54509" y="16116"/>
                    <a:pt x="61491" y="17497"/>
                    <a:pt x="64655" y="19134"/>
                  </a:cubicBezTo>
                  <a:cubicBezTo>
                    <a:pt x="67127" y="20407"/>
                    <a:pt x="66982" y="16188"/>
                    <a:pt x="68873" y="15607"/>
                  </a:cubicBezTo>
                  <a:cubicBezTo>
                    <a:pt x="69236" y="15388"/>
                    <a:pt x="69709" y="15243"/>
                    <a:pt x="70036" y="15243"/>
                  </a:cubicBezTo>
                  <a:lnTo>
                    <a:pt x="70036" y="29752"/>
                  </a:lnTo>
                  <a:cubicBezTo>
                    <a:pt x="70036" y="29752"/>
                    <a:pt x="69782" y="29861"/>
                    <a:pt x="69564" y="29861"/>
                  </a:cubicBezTo>
                  <a:cubicBezTo>
                    <a:pt x="68618" y="30661"/>
                    <a:pt x="68873" y="31861"/>
                    <a:pt x="68873" y="32552"/>
                  </a:cubicBezTo>
                  <a:cubicBezTo>
                    <a:pt x="68182" y="38988"/>
                    <a:pt x="67127" y="44152"/>
                    <a:pt x="67236" y="50079"/>
                  </a:cubicBezTo>
                  <a:cubicBezTo>
                    <a:pt x="67673" y="50552"/>
                    <a:pt x="68873" y="50334"/>
                    <a:pt x="70036" y="49607"/>
                  </a:cubicBezTo>
                  <a:lnTo>
                    <a:pt x="70036" y="63752"/>
                  </a:lnTo>
                  <a:cubicBezTo>
                    <a:pt x="68727" y="64116"/>
                    <a:pt x="66655" y="64807"/>
                    <a:pt x="66400" y="68188"/>
                  </a:cubicBezTo>
                  <a:cubicBezTo>
                    <a:pt x="65927" y="74625"/>
                    <a:pt x="62073" y="74516"/>
                    <a:pt x="64073" y="80479"/>
                  </a:cubicBezTo>
                  <a:cubicBezTo>
                    <a:pt x="64873" y="81170"/>
                    <a:pt x="67455" y="80370"/>
                    <a:pt x="70036" y="78843"/>
                  </a:cubicBezTo>
                  <a:lnTo>
                    <a:pt x="70036" y="96370"/>
                  </a:lnTo>
                  <a:cubicBezTo>
                    <a:pt x="68291" y="97752"/>
                    <a:pt x="66873" y="100334"/>
                    <a:pt x="64546" y="100697"/>
                  </a:cubicBezTo>
                  <a:cubicBezTo>
                    <a:pt x="60545" y="101279"/>
                    <a:pt x="57309" y="101061"/>
                    <a:pt x="55164" y="101425"/>
                  </a:cubicBezTo>
                  <a:cubicBezTo>
                    <a:pt x="52255" y="101788"/>
                    <a:pt x="50727" y="102479"/>
                    <a:pt x="47345" y="102952"/>
                  </a:cubicBezTo>
                  <a:cubicBezTo>
                    <a:pt x="44291" y="103425"/>
                    <a:pt x="37273" y="104588"/>
                    <a:pt x="32727" y="108552"/>
                  </a:cubicBezTo>
                  <a:cubicBezTo>
                    <a:pt x="28400" y="112297"/>
                    <a:pt x="27818" y="123170"/>
                    <a:pt x="25491" y="127752"/>
                  </a:cubicBezTo>
                  <a:cubicBezTo>
                    <a:pt x="23491" y="131607"/>
                    <a:pt x="21382" y="135461"/>
                    <a:pt x="19782" y="138734"/>
                  </a:cubicBezTo>
                  <a:cubicBezTo>
                    <a:pt x="17564" y="142807"/>
                    <a:pt x="15673" y="146116"/>
                    <a:pt x="11345" y="147134"/>
                  </a:cubicBezTo>
                  <a:cubicBezTo>
                    <a:pt x="5382" y="148552"/>
                    <a:pt x="582" y="141170"/>
                    <a:pt x="0" y="136516"/>
                  </a:cubicBezTo>
                  <a:lnTo>
                    <a:pt x="0" y="134770"/>
                  </a:lnTo>
                  <a:cubicBezTo>
                    <a:pt x="1745" y="128007"/>
                    <a:pt x="3273" y="122479"/>
                    <a:pt x="3855" y="116297"/>
                  </a:cubicBezTo>
                  <a:cubicBezTo>
                    <a:pt x="4182" y="112079"/>
                    <a:pt x="2691" y="108116"/>
                    <a:pt x="3164" y="104734"/>
                  </a:cubicBezTo>
                  <a:cubicBezTo>
                    <a:pt x="3636" y="101461"/>
                    <a:pt x="5854" y="100043"/>
                    <a:pt x="7345" y="98407"/>
                  </a:cubicBezTo>
                  <a:cubicBezTo>
                    <a:pt x="9127" y="96297"/>
                    <a:pt x="10873" y="93861"/>
                    <a:pt x="14000" y="94443"/>
                  </a:cubicBezTo>
                  <a:cubicBezTo>
                    <a:pt x="16582" y="94916"/>
                    <a:pt x="18109" y="96879"/>
                    <a:pt x="20691" y="97134"/>
                  </a:cubicBezTo>
                  <a:cubicBezTo>
                    <a:pt x="24545" y="97607"/>
                    <a:pt x="26545" y="96079"/>
                    <a:pt x="29236" y="93861"/>
                  </a:cubicBezTo>
                  <a:lnTo>
                    <a:pt x="29236" y="93861"/>
                  </a:lnTo>
                  <a:close/>
                  <a:moveTo>
                    <a:pt x="70000" y="199243"/>
                  </a:moveTo>
                  <a:cubicBezTo>
                    <a:pt x="68145" y="197134"/>
                    <a:pt x="65891" y="194697"/>
                    <a:pt x="63091" y="192116"/>
                  </a:cubicBezTo>
                  <a:cubicBezTo>
                    <a:pt x="58800" y="188261"/>
                    <a:pt x="51418" y="185461"/>
                    <a:pt x="47564" y="181825"/>
                  </a:cubicBezTo>
                  <a:cubicBezTo>
                    <a:pt x="45091" y="177752"/>
                    <a:pt x="59600" y="178879"/>
                    <a:pt x="70000" y="178334"/>
                  </a:cubicBezTo>
                  <a:lnTo>
                    <a:pt x="70000" y="199243"/>
                  </a:lnTo>
                  <a:lnTo>
                    <a:pt x="70000" y="199243"/>
                  </a:lnTo>
                  <a:close/>
                  <a:moveTo>
                    <a:pt x="70000" y="155970"/>
                  </a:moveTo>
                  <a:lnTo>
                    <a:pt x="70000" y="139607"/>
                  </a:lnTo>
                  <a:cubicBezTo>
                    <a:pt x="68255" y="139716"/>
                    <a:pt x="66255" y="139716"/>
                    <a:pt x="64727" y="139825"/>
                  </a:cubicBezTo>
                  <a:cubicBezTo>
                    <a:pt x="54800" y="141097"/>
                    <a:pt x="42145" y="139825"/>
                    <a:pt x="32691" y="142297"/>
                  </a:cubicBezTo>
                  <a:cubicBezTo>
                    <a:pt x="22873" y="144988"/>
                    <a:pt x="24982" y="149097"/>
                    <a:pt x="29673" y="153388"/>
                  </a:cubicBezTo>
                  <a:cubicBezTo>
                    <a:pt x="32000" y="155607"/>
                    <a:pt x="32691" y="157243"/>
                    <a:pt x="39018" y="160407"/>
                  </a:cubicBezTo>
                  <a:cubicBezTo>
                    <a:pt x="45236" y="163461"/>
                    <a:pt x="60073" y="156334"/>
                    <a:pt x="70000" y="155970"/>
                  </a:cubicBezTo>
                  <a:lnTo>
                    <a:pt x="70000" y="155970"/>
                  </a:lnTo>
                  <a:close/>
                  <a:moveTo>
                    <a:pt x="70000" y="117970"/>
                  </a:moveTo>
                  <a:lnTo>
                    <a:pt x="70000" y="102661"/>
                  </a:lnTo>
                  <a:cubicBezTo>
                    <a:pt x="65091" y="103825"/>
                    <a:pt x="60982" y="104988"/>
                    <a:pt x="58182" y="106407"/>
                  </a:cubicBezTo>
                  <a:cubicBezTo>
                    <a:pt x="55491" y="107679"/>
                    <a:pt x="47891" y="112152"/>
                    <a:pt x="45200" y="113643"/>
                  </a:cubicBezTo>
                  <a:cubicBezTo>
                    <a:pt x="38764" y="117388"/>
                    <a:pt x="40182" y="120188"/>
                    <a:pt x="42982" y="122625"/>
                  </a:cubicBezTo>
                  <a:cubicBezTo>
                    <a:pt x="49636" y="128225"/>
                    <a:pt x="59127" y="125425"/>
                    <a:pt x="60873" y="123570"/>
                  </a:cubicBezTo>
                  <a:cubicBezTo>
                    <a:pt x="64255" y="119970"/>
                    <a:pt x="67091" y="118770"/>
                    <a:pt x="70000" y="117970"/>
                  </a:cubicBezTo>
                  <a:close/>
                </a:path>
              </a:pathLst>
            </a:custGeom>
            <a:grpFill/>
            <a:ln w="36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BA3FD4F6-32A4-51A4-BC39-9E8A24862AD6}"/>
                </a:ext>
              </a:extLst>
            </p:cNvPr>
            <p:cNvSpPr/>
            <p:nvPr/>
          </p:nvSpPr>
          <p:spPr>
            <a:xfrm>
              <a:off x="10262363" y="2714096"/>
              <a:ext cx="178566" cy="158604"/>
            </a:xfrm>
            <a:custGeom>
              <a:avLst/>
              <a:gdLst>
                <a:gd name="connsiteX0" fmla="*/ 42496 w 178566"/>
                <a:gd name="connsiteY0" fmla="*/ 46575 h 158604"/>
                <a:gd name="connsiteX1" fmla="*/ 57006 w 178566"/>
                <a:gd name="connsiteY1" fmla="*/ 44247 h 158604"/>
                <a:gd name="connsiteX2" fmla="*/ 55260 w 178566"/>
                <a:gd name="connsiteY2" fmla="*/ 14793 h 158604"/>
                <a:gd name="connsiteX3" fmla="*/ 60387 w 178566"/>
                <a:gd name="connsiteY3" fmla="*/ 5229 h 158604"/>
                <a:gd name="connsiteX4" fmla="*/ 72460 w 178566"/>
                <a:gd name="connsiteY4" fmla="*/ 66 h 158604"/>
                <a:gd name="connsiteX5" fmla="*/ 88351 w 178566"/>
                <a:gd name="connsiteY5" fmla="*/ 11047 h 158604"/>
                <a:gd name="connsiteX6" fmla="*/ 89733 w 178566"/>
                <a:gd name="connsiteY6" fmla="*/ 25666 h 158604"/>
                <a:gd name="connsiteX7" fmla="*/ 90787 w 178566"/>
                <a:gd name="connsiteY7" fmla="*/ 35629 h 158604"/>
                <a:gd name="connsiteX8" fmla="*/ 103878 w 178566"/>
                <a:gd name="connsiteY8" fmla="*/ 34211 h 158604"/>
                <a:gd name="connsiteX9" fmla="*/ 126678 w 178566"/>
                <a:gd name="connsiteY9" fmla="*/ 37847 h 158604"/>
                <a:gd name="connsiteX10" fmla="*/ 127478 w 178566"/>
                <a:gd name="connsiteY10" fmla="*/ 45775 h 158604"/>
                <a:gd name="connsiteX11" fmla="*/ 109696 w 178566"/>
                <a:gd name="connsiteY11" fmla="*/ 56429 h 158604"/>
                <a:gd name="connsiteX12" fmla="*/ 85042 w 178566"/>
                <a:gd name="connsiteY12" fmla="*/ 70575 h 158604"/>
                <a:gd name="connsiteX13" fmla="*/ 136242 w 178566"/>
                <a:gd name="connsiteY13" fmla="*/ 130902 h 158604"/>
                <a:gd name="connsiteX14" fmla="*/ 159406 w 178566"/>
                <a:gd name="connsiteY14" fmla="*/ 141556 h 158604"/>
                <a:gd name="connsiteX15" fmla="*/ 176715 w 178566"/>
                <a:gd name="connsiteY15" fmla="*/ 151011 h 158604"/>
                <a:gd name="connsiteX16" fmla="*/ 120715 w 178566"/>
                <a:gd name="connsiteY16" fmla="*/ 156393 h 158604"/>
                <a:gd name="connsiteX17" fmla="*/ 73369 w 178566"/>
                <a:gd name="connsiteY17" fmla="*/ 91156 h 158604"/>
                <a:gd name="connsiteX18" fmla="*/ 71733 w 178566"/>
                <a:gd name="connsiteY18" fmla="*/ 91993 h 158604"/>
                <a:gd name="connsiteX19" fmla="*/ 40860 w 178566"/>
                <a:gd name="connsiteY19" fmla="*/ 138866 h 158604"/>
                <a:gd name="connsiteX20" fmla="*/ 24606 w 178566"/>
                <a:gd name="connsiteY20" fmla="*/ 139120 h 158604"/>
                <a:gd name="connsiteX21" fmla="*/ 533 w 178566"/>
                <a:gd name="connsiteY21" fmla="*/ 127193 h 158604"/>
                <a:gd name="connsiteX22" fmla="*/ 3369 w 178566"/>
                <a:gd name="connsiteY22" fmla="*/ 122975 h 158604"/>
                <a:gd name="connsiteX23" fmla="*/ 36460 w 178566"/>
                <a:gd name="connsiteY23" fmla="*/ 110575 h 158604"/>
                <a:gd name="connsiteX24" fmla="*/ 51551 w 178566"/>
                <a:gd name="connsiteY24" fmla="*/ 78538 h 158604"/>
                <a:gd name="connsiteX25" fmla="*/ 14824 w 178566"/>
                <a:gd name="connsiteY25" fmla="*/ 75266 h 158604"/>
                <a:gd name="connsiteX26" fmla="*/ 25115 w 178566"/>
                <a:gd name="connsiteY26" fmla="*/ 44756 h 158604"/>
                <a:gd name="connsiteX27" fmla="*/ 42533 w 178566"/>
                <a:gd name="connsiteY27" fmla="*/ 46611 h 15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8566" h="158604">
                  <a:moveTo>
                    <a:pt x="42496" y="46575"/>
                  </a:moveTo>
                  <a:cubicBezTo>
                    <a:pt x="51406" y="46829"/>
                    <a:pt x="57115" y="45884"/>
                    <a:pt x="57006" y="44247"/>
                  </a:cubicBezTo>
                  <a:cubicBezTo>
                    <a:pt x="57369" y="36866"/>
                    <a:pt x="57478" y="24356"/>
                    <a:pt x="55260" y="14793"/>
                  </a:cubicBezTo>
                  <a:cubicBezTo>
                    <a:pt x="54096" y="9884"/>
                    <a:pt x="57733" y="6829"/>
                    <a:pt x="60387" y="5229"/>
                  </a:cubicBezTo>
                  <a:cubicBezTo>
                    <a:pt x="67042" y="1375"/>
                    <a:pt x="68824" y="-371"/>
                    <a:pt x="72460" y="66"/>
                  </a:cubicBezTo>
                  <a:cubicBezTo>
                    <a:pt x="79006" y="1011"/>
                    <a:pt x="83806" y="5084"/>
                    <a:pt x="88351" y="11047"/>
                  </a:cubicBezTo>
                  <a:cubicBezTo>
                    <a:pt x="90569" y="14211"/>
                    <a:pt x="92315" y="9775"/>
                    <a:pt x="89733" y="25666"/>
                  </a:cubicBezTo>
                  <a:cubicBezTo>
                    <a:pt x="88351" y="33847"/>
                    <a:pt x="89624" y="34429"/>
                    <a:pt x="90787" y="35629"/>
                  </a:cubicBezTo>
                  <a:cubicBezTo>
                    <a:pt x="94424" y="37156"/>
                    <a:pt x="98278" y="35956"/>
                    <a:pt x="103878" y="34211"/>
                  </a:cubicBezTo>
                  <a:cubicBezTo>
                    <a:pt x="110787" y="32356"/>
                    <a:pt x="113115" y="21702"/>
                    <a:pt x="126678" y="37847"/>
                  </a:cubicBezTo>
                  <a:cubicBezTo>
                    <a:pt x="128569" y="39702"/>
                    <a:pt x="129951" y="42393"/>
                    <a:pt x="127478" y="45775"/>
                  </a:cubicBezTo>
                  <a:cubicBezTo>
                    <a:pt x="124569" y="49738"/>
                    <a:pt x="117551" y="51993"/>
                    <a:pt x="109696" y="56429"/>
                  </a:cubicBezTo>
                  <a:cubicBezTo>
                    <a:pt x="99406" y="62138"/>
                    <a:pt x="82678" y="63229"/>
                    <a:pt x="85042" y="70575"/>
                  </a:cubicBezTo>
                  <a:cubicBezTo>
                    <a:pt x="92060" y="88102"/>
                    <a:pt x="111115" y="113375"/>
                    <a:pt x="136242" y="130902"/>
                  </a:cubicBezTo>
                  <a:cubicBezTo>
                    <a:pt x="142678" y="135338"/>
                    <a:pt x="150496" y="139084"/>
                    <a:pt x="159406" y="141556"/>
                  </a:cubicBezTo>
                  <a:cubicBezTo>
                    <a:pt x="172278" y="145047"/>
                    <a:pt x="183006" y="147738"/>
                    <a:pt x="176715" y="151011"/>
                  </a:cubicBezTo>
                  <a:cubicBezTo>
                    <a:pt x="167006" y="156029"/>
                    <a:pt x="130897" y="161884"/>
                    <a:pt x="120715" y="156393"/>
                  </a:cubicBezTo>
                  <a:cubicBezTo>
                    <a:pt x="110315" y="150793"/>
                    <a:pt x="78860" y="100975"/>
                    <a:pt x="73369" y="91156"/>
                  </a:cubicBezTo>
                  <a:cubicBezTo>
                    <a:pt x="73151" y="90684"/>
                    <a:pt x="72206" y="90684"/>
                    <a:pt x="71733" y="91993"/>
                  </a:cubicBezTo>
                  <a:cubicBezTo>
                    <a:pt x="65878" y="104866"/>
                    <a:pt x="53478" y="128938"/>
                    <a:pt x="40860" y="138866"/>
                  </a:cubicBezTo>
                  <a:cubicBezTo>
                    <a:pt x="35369" y="143302"/>
                    <a:pt x="27187" y="140975"/>
                    <a:pt x="24606" y="139120"/>
                  </a:cubicBezTo>
                  <a:cubicBezTo>
                    <a:pt x="21805" y="136902"/>
                    <a:pt x="3442" y="132902"/>
                    <a:pt x="533" y="127193"/>
                  </a:cubicBezTo>
                  <a:cubicBezTo>
                    <a:pt x="-1104" y="123556"/>
                    <a:pt x="1369" y="123338"/>
                    <a:pt x="3369" y="122975"/>
                  </a:cubicBezTo>
                  <a:cubicBezTo>
                    <a:pt x="27587" y="122029"/>
                    <a:pt x="30860" y="115011"/>
                    <a:pt x="36460" y="110575"/>
                  </a:cubicBezTo>
                  <a:cubicBezTo>
                    <a:pt x="51296" y="99120"/>
                    <a:pt x="53515" y="79338"/>
                    <a:pt x="51551" y="78538"/>
                  </a:cubicBezTo>
                  <a:cubicBezTo>
                    <a:pt x="29442" y="80647"/>
                    <a:pt x="21733" y="83338"/>
                    <a:pt x="14824" y="75266"/>
                  </a:cubicBezTo>
                  <a:cubicBezTo>
                    <a:pt x="1151" y="47775"/>
                    <a:pt x="12242" y="43120"/>
                    <a:pt x="25115" y="44756"/>
                  </a:cubicBezTo>
                  <a:cubicBezTo>
                    <a:pt x="31551" y="45702"/>
                    <a:pt x="40205" y="46502"/>
                    <a:pt x="42533" y="46611"/>
                  </a:cubicBezTo>
                  <a:close/>
                </a:path>
              </a:pathLst>
            </a:custGeom>
            <a:grpFill/>
            <a:ln w="36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7" name="任意多边形: 形状 56">
              <a:extLst>
                <a:ext uri="{FF2B5EF4-FFF2-40B4-BE49-F238E27FC236}">
                  <a16:creationId xmlns:a16="http://schemas.microsoft.com/office/drawing/2014/main" id="{055E859B-9BAC-21F2-3549-F019830F2D8E}"/>
                </a:ext>
              </a:extLst>
            </p:cNvPr>
            <p:cNvSpPr/>
            <p:nvPr/>
          </p:nvSpPr>
          <p:spPr>
            <a:xfrm>
              <a:off x="10065318" y="2725374"/>
              <a:ext cx="135756" cy="136103"/>
            </a:xfrm>
            <a:custGeom>
              <a:avLst/>
              <a:gdLst>
                <a:gd name="connsiteX0" fmla="*/ 17142 w 135756"/>
                <a:gd name="connsiteY0" fmla="*/ 61478 h 136103"/>
                <a:gd name="connsiteX1" fmla="*/ 24378 w 135756"/>
                <a:gd name="connsiteY1" fmla="*/ 68278 h 136103"/>
                <a:gd name="connsiteX2" fmla="*/ 30124 w 135756"/>
                <a:gd name="connsiteY2" fmla="*/ 100314 h 136103"/>
                <a:gd name="connsiteX3" fmla="*/ 40887 w 135756"/>
                <a:gd name="connsiteY3" fmla="*/ 99732 h 136103"/>
                <a:gd name="connsiteX4" fmla="*/ 54087 w 135756"/>
                <a:gd name="connsiteY4" fmla="*/ 95659 h 136103"/>
                <a:gd name="connsiteX5" fmla="*/ 53251 w 135756"/>
                <a:gd name="connsiteY5" fmla="*/ 21078 h 136103"/>
                <a:gd name="connsiteX6" fmla="*/ 52342 w 135756"/>
                <a:gd name="connsiteY6" fmla="*/ 16859 h 136103"/>
                <a:gd name="connsiteX7" fmla="*/ 65796 w 135756"/>
                <a:gd name="connsiteY7" fmla="*/ 23 h 136103"/>
                <a:gd name="connsiteX8" fmla="*/ 83433 w 135756"/>
                <a:gd name="connsiteY8" fmla="*/ 18605 h 136103"/>
                <a:gd name="connsiteX9" fmla="*/ 79469 w 135756"/>
                <a:gd name="connsiteY9" fmla="*/ 56714 h 136103"/>
                <a:gd name="connsiteX10" fmla="*/ 79833 w 135756"/>
                <a:gd name="connsiteY10" fmla="*/ 88059 h 136103"/>
                <a:gd name="connsiteX11" fmla="*/ 102160 w 135756"/>
                <a:gd name="connsiteY11" fmla="*/ 84787 h 136103"/>
                <a:gd name="connsiteX12" fmla="*/ 113615 w 135756"/>
                <a:gd name="connsiteY12" fmla="*/ 57296 h 136103"/>
                <a:gd name="connsiteX13" fmla="*/ 135724 w 135756"/>
                <a:gd name="connsiteY13" fmla="*/ 72023 h 136103"/>
                <a:gd name="connsiteX14" fmla="*/ 131978 w 135756"/>
                <a:gd name="connsiteY14" fmla="*/ 98932 h 136103"/>
                <a:gd name="connsiteX15" fmla="*/ 129397 w 135756"/>
                <a:gd name="connsiteY15" fmla="*/ 116569 h 136103"/>
                <a:gd name="connsiteX16" fmla="*/ 111978 w 135756"/>
                <a:gd name="connsiteY16" fmla="*/ 135987 h 136103"/>
                <a:gd name="connsiteX17" fmla="*/ 103106 w 135756"/>
                <a:gd name="connsiteY17" fmla="*/ 113078 h 136103"/>
                <a:gd name="connsiteX18" fmla="*/ 101942 w 135756"/>
                <a:gd name="connsiteY18" fmla="*/ 105805 h 136103"/>
                <a:gd name="connsiteX19" fmla="*/ 81578 w 135756"/>
                <a:gd name="connsiteY19" fmla="*/ 110496 h 136103"/>
                <a:gd name="connsiteX20" fmla="*/ 72815 w 135756"/>
                <a:gd name="connsiteY20" fmla="*/ 117732 h 136103"/>
                <a:gd name="connsiteX21" fmla="*/ 35178 w 135756"/>
                <a:gd name="connsiteY21" fmla="*/ 123223 h 136103"/>
                <a:gd name="connsiteX22" fmla="*/ 24051 w 135756"/>
                <a:gd name="connsiteY22" fmla="*/ 133732 h 136103"/>
                <a:gd name="connsiteX23" fmla="*/ 14706 w 135756"/>
                <a:gd name="connsiteY23" fmla="*/ 134314 h 136103"/>
                <a:gd name="connsiteX24" fmla="*/ 2669 w 135756"/>
                <a:gd name="connsiteY24" fmla="*/ 121332 h 136103"/>
                <a:gd name="connsiteX25" fmla="*/ 4196 w 135756"/>
                <a:gd name="connsiteY25" fmla="*/ 103332 h 136103"/>
                <a:gd name="connsiteX26" fmla="*/ 7942 w 135756"/>
                <a:gd name="connsiteY26" fmla="*/ 70932 h 136103"/>
                <a:gd name="connsiteX27" fmla="*/ 17178 w 135756"/>
                <a:gd name="connsiteY27" fmla="*/ 61441 h 136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35756" h="136103">
                  <a:moveTo>
                    <a:pt x="17142" y="61478"/>
                  </a:moveTo>
                  <a:cubicBezTo>
                    <a:pt x="19833" y="62314"/>
                    <a:pt x="22051" y="63805"/>
                    <a:pt x="24378" y="68278"/>
                  </a:cubicBezTo>
                  <a:cubicBezTo>
                    <a:pt x="30924" y="78787"/>
                    <a:pt x="28233" y="92023"/>
                    <a:pt x="30124" y="100314"/>
                  </a:cubicBezTo>
                  <a:cubicBezTo>
                    <a:pt x="31760" y="101369"/>
                    <a:pt x="36087" y="100423"/>
                    <a:pt x="40887" y="99732"/>
                  </a:cubicBezTo>
                  <a:cubicBezTo>
                    <a:pt x="47324" y="98678"/>
                    <a:pt x="54342" y="97405"/>
                    <a:pt x="54087" y="95659"/>
                  </a:cubicBezTo>
                  <a:cubicBezTo>
                    <a:pt x="53178" y="86787"/>
                    <a:pt x="54560" y="29005"/>
                    <a:pt x="53251" y="21078"/>
                  </a:cubicBezTo>
                  <a:cubicBezTo>
                    <a:pt x="53033" y="20241"/>
                    <a:pt x="52560" y="17696"/>
                    <a:pt x="52342" y="16859"/>
                  </a:cubicBezTo>
                  <a:cubicBezTo>
                    <a:pt x="49396" y="3514"/>
                    <a:pt x="62015" y="-341"/>
                    <a:pt x="65796" y="23"/>
                  </a:cubicBezTo>
                  <a:cubicBezTo>
                    <a:pt x="72342" y="714"/>
                    <a:pt x="85324" y="13005"/>
                    <a:pt x="83433" y="18605"/>
                  </a:cubicBezTo>
                  <a:cubicBezTo>
                    <a:pt x="79942" y="24459"/>
                    <a:pt x="79578" y="40932"/>
                    <a:pt x="79469" y="56714"/>
                  </a:cubicBezTo>
                  <a:cubicBezTo>
                    <a:pt x="79360" y="70023"/>
                    <a:pt x="79106" y="83150"/>
                    <a:pt x="79833" y="88059"/>
                  </a:cubicBezTo>
                  <a:cubicBezTo>
                    <a:pt x="79833" y="92132"/>
                    <a:pt x="96560" y="87005"/>
                    <a:pt x="102160" y="84787"/>
                  </a:cubicBezTo>
                  <a:cubicBezTo>
                    <a:pt x="109178" y="83478"/>
                    <a:pt x="107651" y="61405"/>
                    <a:pt x="113615" y="57296"/>
                  </a:cubicBezTo>
                  <a:cubicBezTo>
                    <a:pt x="116560" y="55296"/>
                    <a:pt x="133142" y="58096"/>
                    <a:pt x="135724" y="72023"/>
                  </a:cubicBezTo>
                  <a:cubicBezTo>
                    <a:pt x="136051" y="79623"/>
                    <a:pt x="133833" y="89441"/>
                    <a:pt x="131978" y="98932"/>
                  </a:cubicBezTo>
                  <a:cubicBezTo>
                    <a:pt x="130706" y="105587"/>
                    <a:pt x="129651" y="113550"/>
                    <a:pt x="129397" y="116569"/>
                  </a:cubicBezTo>
                  <a:cubicBezTo>
                    <a:pt x="129178" y="119732"/>
                    <a:pt x="116306" y="132932"/>
                    <a:pt x="111978" y="135987"/>
                  </a:cubicBezTo>
                  <a:cubicBezTo>
                    <a:pt x="105178" y="137623"/>
                    <a:pt x="103106" y="121732"/>
                    <a:pt x="103106" y="113078"/>
                  </a:cubicBezTo>
                  <a:cubicBezTo>
                    <a:pt x="103106" y="108387"/>
                    <a:pt x="103215" y="106896"/>
                    <a:pt x="101942" y="105805"/>
                  </a:cubicBezTo>
                  <a:cubicBezTo>
                    <a:pt x="97978" y="105478"/>
                    <a:pt x="87542" y="107223"/>
                    <a:pt x="81578" y="110496"/>
                  </a:cubicBezTo>
                  <a:cubicBezTo>
                    <a:pt x="78306" y="112241"/>
                    <a:pt x="77142" y="116932"/>
                    <a:pt x="72815" y="117732"/>
                  </a:cubicBezTo>
                  <a:cubicBezTo>
                    <a:pt x="55506" y="117041"/>
                    <a:pt x="37869" y="120532"/>
                    <a:pt x="35178" y="123223"/>
                  </a:cubicBezTo>
                  <a:cubicBezTo>
                    <a:pt x="33651" y="124750"/>
                    <a:pt x="25469" y="131769"/>
                    <a:pt x="24051" y="133732"/>
                  </a:cubicBezTo>
                  <a:cubicBezTo>
                    <a:pt x="22669" y="135623"/>
                    <a:pt x="16560" y="133623"/>
                    <a:pt x="14706" y="134314"/>
                  </a:cubicBezTo>
                  <a:cubicBezTo>
                    <a:pt x="10269" y="135732"/>
                    <a:pt x="7687" y="127878"/>
                    <a:pt x="2669" y="121332"/>
                  </a:cubicBezTo>
                  <a:cubicBezTo>
                    <a:pt x="-2604" y="114678"/>
                    <a:pt x="1033" y="110678"/>
                    <a:pt x="4196" y="103332"/>
                  </a:cubicBezTo>
                  <a:cubicBezTo>
                    <a:pt x="7578" y="95150"/>
                    <a:pt x="8742" y="80750"/>
                    <a:pt x="7942" y="70932"/>
                  </a:cubicBezTo>
                  <a:cubicBezTo>
                    <a:pt x="7942" y="65914"/>
                    <a:pt x="7687" y="60169"/>
                    <a:pt x="17178" y="61441"/>
                  </a:cubicBezTo>
                  <a:close/>
                </a:path>
              </a:pathLst>
            </a:custGeom>
            <a:grpFill/>
            <a:ln w="36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8" name="任意多边形: 形状 57">
              <a:extLst>
                <a:ext uri="{FF2B5EF4-FFF2-40B4-BE49-F238E27FC236}">
                  <a16:creationId xmlns:a16="http://schemas.microsoft.com/office/drawing/2014/main" id="{BB7F58FE-D3A3-1579-1F52-2240574B6ECC}"/>
                </a:ext>
              </a:extLst>
            </p:cNvPr>
            <p:cNvSpPr/>
            <p:nvPr/>
          </p:nvSpPr>
          <p:spPr>
            <a:xfrm>
              <a:off x="9854023" y="2680561"/>
              <a:ext cx="149984" cy="225636"/>
            </a:xfrm>
            <a:custGeom>
              <a:avLst/>
              <a:gdLst>
                <a:gd name="connsiteX0" fmla="*/ 99236 w 149984"/>
                <a:gd name="connsiteY0" fmla="*/ 39418 h 225636"/>
                <a:gd name="connsiteX1" fmla="*/ 108946 w 149984"/>
                <a:gd name="connsiteY1" fmla="*/ 39309 h 225636"/>
                <a:gd name="connsiteX2" fmla="*/ 128109 w 149984"/>
                <a:gd name="connsiteY2" fmla="*/ 33345 h 225636"/>
                <a:gd name="connsiteX3" fmla="*/ 149600 w 149984"/>
                <a:gd name="connsiteY3" fmla="*/ 51709 h 225636"/>
                <a:gd name="connsiteX4" fmla="*/ 143055 w 149984"/>
                <a:gd name="connsiteY4" fmla="*/ 65163 h 225636"/>
                <a:gd name="connsiteX5" fmla="*/ 139309 w 149984"/>
                <a:gd name="connsiteY5" fmla="*/ 66218 h 225636"/>
                <a:gd name="connsiteX6" fmla="*/ 127855 w 149984"/>
                <a:gd name="connsiteY6" fmla="*/ 80363 h 225636"/>
                <a:gd name="connsiteX7" fmla="*/ 130655 w 149984"/>
                <a:gd name="connsiteY7" fmla="*/ 87491 h 225636"/>
                <a:gd name="connsiteX8" fmla="*/ 122364 w 149984"/>
                <a:gd name="connsiteY8" fmla="*/ 103854 h 225636"/>
                <a:gd name="connsiteX9" fmla="*/ 114982 w 149984"/>
                <a:gd name="connsiteY9" fmla="*/ 105818 h 225636"/>
                <a:gd name="connsiteX10" fmla="*/ 99200 w 149984"/>
                <a:gd name="connsiteY10" fmla="*/ 109091 h 225636"/>
                <a:gd name="connsiteX11" fmla="*/ 99200 w 149984"/>
                <a:gd name="connsiteY11" fmla="*/ 78473 h 225636"/>
                <a:gd name="connsiteX12" fmla="*/ 104218 w 149984"/>
                <a:gd name="connsiteY12" fmla="*/ 73091 h 225636"/>
                <a:gd name="connsiteX13" fmla="*/ 108691 w 149984"/>
                <a:gd name="connsiteY13" fmla="*/ 56836 h 225636"/>
                <a:gd name="connsiteX14" fmla="*/ 99200 w 149984"/>
                <a:gd name="connsiteY14" fmla="*/ 55418 h 225636"/>
                <a:gd name="connsiteX15" fmla="*/ 99200 w 149984"/>
                <a:gd name="connsiteY15" fmla="*/ 39382 h 225636"/>
                <a:gd name="connsiteX16" fmla="*/ 47455 w 149984"/>
                <a:gd name="connsiteY16" fmla="*/ 54400 h 225636"/>
                <a:gd name="connsiteX17" fmla="*/ 61600 w 149984"/>
                <a:gd name="connsiteY17" fmla="*/ 47854 h 225636"/>
                <a:gd name="connsiteX18" fmla="*/ 60545 w 149984"/>
                <a:gd name="connsiteY18" fmla="*/ 22836 h 225636"/>
                <a:gd name="connsiteX19" fmla="*/ 59491 w 149984"/>
                <a:gd name="connsiteY19" fmla="*/ 18509 h 225636"/>
                <a:gd name="connsiteX20" fmla="*/ 74909 w 149984"/>
                <a:gd name="connsiteY20" fmla="*/ 36 h 225636"/>
                <a:gd name="connsiteX21" fmla="*/ 91746 w 149984"/>
                <a:gd name="connsiteY21" fmla="*/ 12182 h 225636"/>
                <a:gd name="connsiteX22" fmla="*/ 91273 w 149984"/>
                <a:gd name="connsiteY22" fmla="*/ 38836 h 225636"/>
                <a:gd name="connsiteX23" fmla="*/ 99236 w 149984"/>
                <a:gd name="connsiteY23" fmla="*/ 39418 h 225636"/>
                <a:gd name="connsiteX24" fmla="*/ 99236 w 149984"/>
                <a:gd name="connsiteY24" fmla="*/ 55454 h 225636"/>
                <a:gd name="connsiteX25" fmla="*/ 91055 w 149984"/>
                <a:gd name="connsiteY25" fmla="*/ 57782 h 225636"/>
                <a:gd name="connsiteX26" fmla="*/ 90473 w 149984"/>
                <a:gd name="connsiteY26" fmla="*/ 81527 h 225636"/>
                <a:gd name="connsiteX27" fmla="*/ 99236 w 149984"/>
                <a:gd name="connsiteY27" fmla="*/ 78473 h 225636"/>
                <a:gd name="connsiteX28" fmla="*/ 99236 w 149984"/>
                <a:gd name="connsiteY28" fmla="*/ 109091 h 225636"/>
                <a:gd name="connsiteX29" fmla="*/ 87891 w 149984"/>
                <a:gd name="connsiteY29" fmla="*/ 115163 h 225636"/>
                <a:gd name="connsiteX30" fmla="*/ 84255 w 149984"/>
                <a:gd name="connsiteY30" fmla="*/ 196654 h 225636"/>
                <a:gd name="connsiteX31" fmla="*/ 69891 w 149984"/>
                <a:gd name="connsiteY31" fmla="*/ 225636 h 225636"/>
                <a:gd name="connsiteX32" fmla="*/ 59236 w 149984"/>
                <a:gd name="connsiteY32" fmla="*/ 195018 h 225636"/>
                <a:gd name="connsiteX33" fmla="*/ 58073 w 149984"/>
                <a:gd name="connsiteY33" fmla="*/ 119236 h 225636"/>
                <a:gd name="connsiteX34" fmla="*/ 47418 w 149984"/>
                <a:gd name="connsiteY34" fmla="*/ 122509 h 225636"/>
                <a:gd name="connsiteX35" fmla="*/ 47418 w 149984"/>
                <a:gd name="connsiteY35" fmla="*/ 96436 h 225636"/>
                <a:gd name="connsiteX36" fmla="*/ 56182 w 149984"/>
                <a:gd name="connsiteY36" fmla="*/ 93382 h 225636"/>
                <a:gd name="connsiteX37" fmla="*/ 57018 w 149984"/>
                <a:gd name="connsiteY37" fmla="*/ 72109 h 225636"/>
                <a:gd name="connsiteX38" fmla="*/ 52909 w 149984"/>
                <a:gd name="connsiteY38" fmla="*/ 73382 h 225636"/>
                <a:gd name="connsiteX39" fmla="*/ 47418 w 149984"/>
                <a:gd name="connsiteY39" fmla="*/ 75709 h 225636"/>
                <a:gd name="connsiteX40" fmla="*/ 47418 w 149984"/>
                <a:gd name="connsiteY40" fmla="*/ 54327 h 225636"/>
                <a:gd name="connsiteX41" fmla="*/ 28873 w 149984"/>
                <a:gd name="connsiteY41" fmla="*/ 63273 h 225636"/>
                <a:gd name="connsiteX42" fmla="*/ 38473 w 149984"/>
                <a:gd name="connsiteY42" fmla="*/ 59782 h 225636"/>
                <a:gd name="connsiteX43" fmla="*/ 47455 w 149984"/>
                <a:gd name="connsiteY43" fmla="*/ 54400 h 225636"/>
                <a:gd name="connsiteX44" fmla="*/ 47455 w 149984"/>
                <a:gd name="connsiteY44" fmla="*/ 75782 h 225636"/>
                <a:gd name="connsiteX45" fmla="*/ 38218 w 149984"/>
                <a:gd name="connsiteY45" fmla="*/ 75891 h 225636"/>
                <a:gd name="connsiteX46" fmla="*/ 41855 w 149984"/>
                <a:gd name="connsiteY46" fmla="*/ 96000 h 225636"/>
                <a:gd name="connsiteX47" fmla="*/ 47455 w 149984"/>
                <a:gd name="connsiteY47" fmla="*/ 96473 h 225636"/>
                <a:gd name="connsiteX48" fmla="*/ 47455 w 149984"/>
                <a:gd name="connsiteY48" fmla="*/ 122545 h 225636"/>
                <a:gd name="connsiteX49" fmla="*/ 38000 w 149984"/>
                <a:gd name="connsiteY49" fmla="*/ 126400 h 225636"/>
                <a:gd name="connsiteX50" fmla="*/ 33309 w 149984"/>
                <a:gd name="connsiteY50" fmla="*/ 130982 h 225636"/>
                <a:gd name="connsiteX51" fmla="*/ 28618 w 149984"/>
                <a:gd name="connsiteY51" fmla="*/ 136218 h 225636"/>
                <a:gd name="connsiteX52" fmla="*/ 15055 w 149984"/>
                <a:gd name="connsiteY52" fmla="*/ 133891 h 225636"/>
                <a:gd name="connsiteX53" fmla="*/ 7236 w 149984"/>
                <a:gd name="connsiteY53" fmla="*/ 118000 h 225636"/>
                <a:gd name="connsiteX54" fmla="*/ 0 w 149984"/>
                <a:gd name="connsiteY54" fmla="*/ 103745 h 225636"/>
                <a:gd name="connsiteX55" fmla="*/ 5127 w 149984"/>
                <a:gd name="connsiteY55" fmla="*/ 91345 h 225636"/>
                <a:gd name="connsiteX56" fmla="*/ 6182 w 149984"/>
                <a:gd name="connsiteY56" fmla="*/ 85273 h 225636"/>
                <a:gd name="connsiteX57" fmla="*/ 10255 w 149984"/>
                <a:gd name="connsiteY57" fmla="*/ 66545 h 225636"/>
                <a:gd name="connsiteX58" fmla="*/ 28836 w 149984"/>
                <a:gd name="connsiteY58" fmla="*/ 63273 h 22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49984" h="225636">
                  <a:moveTo>
                    <a:pt x="99236" y="39418"/>
                  </a:moveTo>
                  <a:cubicBezTo>
                    <a:pt x="102182" y="39527"/>
                    <a:pt x="105564" y="39527"/>
                    <a:pt x="108946" y="39309"/>
                  </a:cubicBezTo>
                  <a:cubicBezTo>
                    <a:pt x="115018" y="38582"/>
                    <a:pt x="122618" y="33454"/>
                    <a:pt x="128109" y="33345"/>
                  </a:cubicBezTo>
                  <a:cubicBezTo>
                    <a:pt x="136073" y="33345"/>
                    <a:pt x="146946" y="44582"/>
                    <a:pt x="149600" y="51709"/>
                  </a:cubicBezTo>
                  <a:cubicBezTo>
                    <a:pt x="151236" y="57891"/>
                    <a:pt x="147382" y="62800"/>
                    <a:pt x="143055" y="65163"/>
                  </a:cubicBezTo>
                  <a:lnTo>
                    <a:pt x="139309" y="66218"/>
                  </a:lnTo>
                  <a:cubicBezTo>
                    <a:pt x="135091" y="68436"/>
                    <a:pt x="127491" y="78400"/>
                    <a:pt x="127855" y="80363"/>
                  </a:cubicBezTo>
                  <a:cubicBezTo>
                    <a:pt x="127600" y="83273"/>
                    <a:pt x="127600" y="85273"/>
                    <a:pt x="130655" y="87491"/>
                  </a:cubicBezTo>
                  <a:cubicBezTo>
                    <a:pt x="132546" y="90182"/>
                    <a:pt x="127964" y="101636"/>
                    <a:pt x="122364" y="103854"/>
                  </a:cubicBezTo>
                  <a:cubicBezTo>
                    <a:pt x="120727" y="104800"/>
                    <a:pt x="119200" y="105709"/>
                    <a:pt x="114982" y="105818"/>
                  </a:cubicBezTo>
                  <a:cubicBezTo>
                    <a:pt x="109709" y="105600"/>
                    <a:pt x="104473" y="106873"/>
                    <a:pt x="99200" y="109091"/>
                  </a:cubicBezTo>
                  <a:lnTo>
                    <a:pt x="99200" y="78473"/>
                  </a:lnTo>
                  <a:cubicBezTo>
                    <a:pt x="101673" y="76727"/>
                    <a:pt x="103527" y="74618"/>
                    <a:pt x="104218" y="73091"/>
                  </a:cubicBezTo>
                  <a:cubicBezTo>
                    <a:pt x="107273" y="69018"/>
                    <a:pt x="111018" y="62109"/>
                    <a:pt x="108691" y="56836"/>
                  </a:cubicBezTo>
                  <a:cubicBezTo>
                    <a:pt x="106473" y="55200"/>
                    <a:pt x="102727" y="54982"/>
                    <a:pt x="99200" y="55418"/>
                  </a:cubicBezTo>
                  <a:lnTo>
                    <a:pt x="99200" y="39382"/>
                  </a:lnTo>
                  <a:close/>
                  <a:moveTo>
                    <a:pt x="47455" y="54400"/>
                  </a:moveTo>
                  <a:cubicBezTo>
                    <a:pt x="52473" y="51600"/>
                    <a:pt x="56000" y="49818"/>
                    <a:pt x="61600" y="47854"/>
                  </a:cubicBezTo>
                  <a:cubicBezTo>
                    <a:pt x="61382" y="39563"/>
                    <a:pt x="60327" y="30763"/>
                    <a:pt x="60545" y="22836"/>
                  </a:cubicBezTo>
                  <a:cubicBezTo>
                    <a:pt x="60655" y="21200"/>
                    <a:pt x="60073" y="19673"/>
                    <a:pt x="59491" y="18509"/>
                  </a:cubicBezTo>
                  <a:cubicBezTo>
                    <a:pt x="56109" y="11600"/>
                    <a:pt x="63818" y="2618"/>
                    <a:pt x="74909" y="36"/>
                  </a:cubicBezTo>
                  <a:cubicBezTo>
                    <a:pt x="77964" y="-546"/>
                    <a:pt x="91636" y="6000"/>
                    <a:pt x="91746" y="12182"/>
                  </a:cubicBezTo>
                  <a:cubicBezTo>
                    <a:pt x="91527" y="21054"/>
                    <a:pt x="90582" y="30982"/>
                    <a:pt x="91273" y="38836"/>
                  </a:cubicBezTo>
                  <a:cubicBezTo>
                    <a:pt x="93382" y="39054"/>
                    <a:pt x="96073" y="39309"/>
                    <a:pt x="99236" y="39418"/>
                  </a:cubicBezTo>
                  <a:lnTo>
                    <a:pt x="99236" y="55454"/>
                  </a:lnTo>
                  <a:cubicBezTo>
                    <a:pt x="95964" y="55927"/>
                    <a:pt x="92909" y="56982"/>
                    <a:pt x="91055" y="57782"/>
                  </a:cubicBezTo>
                  <a:cubicBezTo>
                    <a:pt x="89164" y="60945"/>
                    <a:pt x="88000" y="80218"/>
                    <a:pt x="90473" y="81527"/>
                  </a:cubicBezTo>
                  <a:cubicBezTo>
                    <a:pt x="93273" y="82000"/>
                    <a:pt x="96546" y="80473"/>
                    <a:pt x="99236" y="78473"/>
                  </a:cubicBezTo>
                  <a:lnTo>
                    <a:pt x="99236" y="109091"/>
                  </a:lnTo>
                  <a:cubicBezTo>
                    <a:pt x="95382" y="110727"/>
                    <a:pt x="91527" y="112836"/>
                    <a:pt x="87891" y="115163"/>
                  </a:cubicBezTo>
                  <a:cubicBezTo>
                    <a:pt x="87418" y="142982"/>
                    <a:pt x="85200" y="169054"/>
                    <a:pt x="84255" y="196654"/>
                  </a:cubicBezTo>
                  <a:cubicBezTo>
                    <a:pt x="82400" y="211163"/>
                    <a:pt x="77382" y="224582"/>
                    <a:pt x="69891" y="225636"/>
                  </a:cubicBezTo>
                  <a:cubicBezTo>
                    <a:pt x="64618" y="225054"/>
                    <a:pt x="59491" y="213454"/>
                    <a:pt x="59236" y="195018"/>
                  </a:cubicBezTo>
                  <a:lnTo>
                    <a:pt x="58073" y="119236"/>
                  </a:lnTo>
                  <a:cubicBezTo>
                    <a:pt x="55018" y="119709"/>
                    <a:pt x="51527" y="120873"/>
                    <a:pt x="47418" y="122509"/>
                  </a:cubicBezTo>
                  <a:lnTo>
                    <a:pt x="47418" y="96436"/>
                  </a:lnTo>
                  <a:cubicBezTo>
                    <a:pt x="50582" y="96436"/>
                    <a:pt x="52327" y="95600"/>
                    <a:pt x="56182" y="93382"/>
                  </a:cubicBezTo>
                  <a:cubicBezTo>
                    <a:pt x="58655" y="91854"/>
                    <a:pt x="57818" y="75127"/>
                    <a:pt x="57018" y="72109"/>
                  </a:cubicBezTo>
                  <a:cubicBezTo>
                    <a:pt x="55855" y="70363"/>
                    <a:pt x="53600" y="72945"/>
                    <a:pt x="52909" y="73382"/>
                  </a:cubicBezTo>
                  <a:cubicBezTo>
                    <a:pt x="51055" y="74436"/>
                    <a:pt x="49273" y="75236"/>
                    <a:pt x="47418" y="75709"/>
                  </a:cubicBezTo>
                  <a:lnTo>
                    <a:pt x="47418" y="54327"/>
                  </a:lnTo>
                  <a:close/>
                  <a:moveTo>
                    <a:pt x="28873" y="63273"/>
                  </a:moveTo>
                  <a:cubicBezTo>
                    <a:pt x="32036" y="64327"/>
                    <a:pt x="34473" y="62000"/>
                    <a:pt x="38473" y="59782"/>
                  </a:cubicBezTo>
                  <a:cubicBezTo>
                    <a:pt x="42073" y="57563"/>
                    <a:pt x="45018" y="55927"/>
                    <a:pt x="47455" y="54400"/>
                  </a:cubicBezTo>
                  <a:lnTo>
                    <a:pt x="47455" y="75782"/>
                  </a:lnTo>
                  <a:cubicBezTo>
                    <a:pt x="44182" y="76727"/>
                    <a:pt x="41018" y="76727"/>
                    <a:pt x="38218" y="75891"/>
                  </a:cubicBezTo>
                  <a:cubicBezTo>
                    <a:pt x="35309" y="74618"/>
                    <a:pt x="38473" y="95091"/>
                    <a:pt x="41855" y="96000"/>
                  </a:cubicBezTo>
                  <a:cubicBezTo>
                    <a:pt x="44291" y="96218"/>
                    <a:pt x="46073" y="96473"/>
                    <a:pt x="47455" y="96473"/>
                  </a:cubicBezTo>
                  <a:lnTo>
                    <a:pt x="47455" y="122545"/>
                  </a:lnTo>
                  <a:cubicBezTo>
                    <a:pt x="44655" y="123600"/>
                    <a:pt x="41491" y="125018"/>
                    <a:pt x="38000" y="126400"/>
                  </a:cubicBezTo>
                  <a:cubicBezTo>
                    <a:pt x="36364" y="127818"/>
                    <a:pt x="34836" y="129200"/>
                    <a:pt x="33309" y="130982"/>
                  </a:cubicBezTo>
                  <a:cubicBezTo>
                    <a:pt x="31673" y="132836"/>
                    <a:pt x="30618" y="135782"/>
                    <a:pt x="28618" y="136218"/>
                  </a:cubicBezTo>
                  <a:cubicBezTo>
                    <a:pt x="24036" y="137382"/>
                    <a:pt x="19018" y="136691"/>
                    <a:pt x="15055" y="133891"/>
                  </a:cubicBezTo>
                  <a:cubicBezTo>
                    <a:pt x="11891" y="131309"/>
                    <a:pt x="11782" y="124873"/>
                    <a:pt x="7236" y="118000"/>
                  </a:cubicBezTo>
                  <a:cubicBezTo>
                    <a:pt x="3636" y="113454"/>
                    <a:pt x="0" y="110036"/>
                    <a:pt x="0" y="103745"/>
                  </a:cubicBezTo>
                  <a:cubicBezTo>
                    <a:pt x="2327" y="97891"/>
                    <a:pt x="3164" y="94873"/>
                    <a:pt x="5127" y="91345"/>
                  </a:cubicBezTo>
                  <a:cubicBezTo>
                    <a:pt x="5600" y="89600"/>
                    <a:pt x="5927" y="87963"/>
                    <a:pt x="6182" y="85273"/>
                  </a:cubicBezTo>
                  <a:cubicBezTo>
                    <a:pt x="6764" y="78618"/>
                    <a:pt x="7709" y="72982"/>
                    <a:pt x="10255" y="66545"/>
                  </a:cubicBezTo>
                  <a:cubicBezTo>
                    <a:pt x="12145" y="63054"/>
                    <a:pt x="21491" y="57091"/>
                    <a:pt x="28836" y="63273"/>
                  </a:cubicBezTo>
                  <a:close/>
                </a:path>
              </a:pathLst>
            </a:custGeom>
            <a:grpFill/>
            <a:ln w="36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FA02936B-B647-1F05-F2C6-EA9ADAC85EAA}"/>
              </a:ext>
            </a:extLst>
          </p:cNvPr>
          <p:cNvSpPr txBox="1"/>
          <p:nvPr/>
        </p:nvSpPr>
        <p:spPr>
          <a:xfrm>
            <a:off x="719999" y="4573157"/>
            <a:ext cx="7006262" cy="700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蔡思远（组长）、林杰、霍路桥、谢嘉诚、王孜奇、吴睿涵、叶子隆、王玮璐</a:t>
            </a:r>
          </a:p>
          <a:p>
            <a:pPr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AB607DC-EC0A-9816-FB6F-EEA39D8E13CE}"/>
              </a:ext>
            </a:extLst>
          </p:cNvPr>
          <p:cNvSpPr txBox="1"/>
          <p:nvPr/>
        </p:nvSpPr>
        <p:spPr>
          <a:xfrm>
            <a:off x="718349" y="5030697"/>
            <a:ext cx="7006262" cy="65428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2023</a:t>
            </a:r>
            <a:r>
              <a:rPr lang="zh-CN" altLang="en-US" sz="14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年</a:t>
            </a:r>
            <a:r>
              <a:rPr lang="en-US" altLang="zh-CN" sz="14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12</a:t>
            </a:r>
            <a:r>
              <a:rPr lang="zh-CN" altLang="en-US" sz="14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月</a:t>
            </a:r>
          </a:p>
          <a:p>
            <a:pPr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6676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>
            <a:extLst>
              <a:ext uri="{FF2B5EF4-FFF2-40B4-BE49-F238E27FC236}">
                <a16:creationId xmlns:a16="http://schemas.microsoft.com/office/drawing/2014/main" id="{61232541-B361-8C1B-543A-E40B5FA63B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  <p:sp>
        <p:nvSpPr>
          <p:cNvPr id="44" name="任意多边形: 形状 43">
            <a:extLst>
              <a:ext uri="{FF2B5EF4-FFF2-40B4-BE49-F238E27FC236}">
                <a16:creationId xmlns:a16="http://schemas.microsoft.com/office/drawing/2014/main" id="{58AD37A0-3C2B-1269-C129-FFE38118FF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2538990"/>
              <a:gd name="connsiteX1" fmla="*/ 12192000 w 12192000"/>
              <a:gd name="connsiteY1" fmla="*/ 0 h 2538990"/>
              <a:gd name="connsiteX2" fmla="*/ 12192000 w 12192000"/>
              <a:gd name="connsiteY2" fmla="*/ 2538990 h 2538990"/>
              <a:gd name="connsiteX3" fmla="*/ 0 w 12192000"/>
              <a:gd name="connsiteY3" fmla="*/ 2538990 h 2538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538990">
                <a:moveTo>
                  <a:pt x="0" y="0"/>
                </a:moveTo>
                <a:lnTo>
                  <a:pt x="12192000" y="0"/>
                </a:lnTo>
                <a:lnTo>
                  <a:pt x="12192000" y="2538990"/>
                </a:lnTo>
                <a:lnTo>
                  <a:pt x="0" y="2538990"/>
                </a:lnTo>
                <a:close/>
              </a:path>
            </a:pathLst>
          </a:custGeom>
          <a:gradFill flip="none" rotWithShape="1">
            <a:gsLst>
              <a:gs pos="0">
                <a:srgbClr val="00561F"/>
              </a:gs>
              <a:gs pos="50000">
                <a:srgbClr val="00561F">
                  <a:alpha val="80000"/>
                </a:srgbClr>
              </a:gs>
              <a:gs pos="100000">
                <a:srgbClr val="00561F"/>
              </a:gs>
            </a:gsLst>
            <a:lin ang="0" scaled="1"/>
            <a:tileRect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" name="文本框 67">
            <a:extLst>
              <a:ext uri="{FF2B5EF4-FFF2-40B4-BE49-F238E27FC236}">
                <a16:creationId xmlns:a16="http://schemas.microsoft.com/office/drawing/2014/main" id="{0B18C98D-0A15-2E43-5BC2-8D243836A7FD}"/>
              </a:ext>
            </a:extLst>
          </p:cNvPr>
          <p:cNvSpPr txBox="1"/>
          <p:nvPr/>
        </p:nvSpPr>
        <p:spPr>
          <a:xfrm>
            <a:off x="1118233" y="4558951"/>
            <a:ext cx="154037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调查地点及调查时间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E54E41C5-5241-E5CF-7110-A8C8980600E8}"/>
              </a:ext>
            </a:extLst>
          </p:cNvPr>
          <p:cNvCxnSpPr/>
          <p:nvPr/>
        </p:nvCxnSpPr>
        <p:spPr>
          <a:xfrm>
            <a:off x="1161778" y="5312520"/>
            <a:ext cx="347731" cy="0"/>
          </a:xfrm>
          <a:prstGeom prst="line">
            <a:avLst/>
          </a:prstGeom>
          <a:ln w="25400">
            <a:solidFill>
              <a:srgbClr val="0056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71">
            <a:extLst>
              <a:ext uri="{FF2B5EF4-FFF2-40B4-BE49-F238E27FC236}">
                <a16:creationId xmlns:a16="http://schemas.microsoft.com/office/drawing/2014/main" id="{CED92239-90C7-A2F2-29B0-4DB277B03104}"/>
              </a:ext>
            </a:extLst>
          </p:cNvPr>
          <p:cNvSpPr txBox="1"/>
          <p:nvPr/>
        </p:nvSpPr>
        <p:spPr>
          <a:xfrm>
            <a:off x="1153879" y="3782484"/>
            <a:ext cx="6784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n>
                  <a:noFill/>
                </a:ln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01</a:t>
            </a:r>
            <a:endParaRPr lang="zh-CN" altLang="en-US" sz="2400" dirty="0">
              <a:ln>
                <a:noFill/>
              </a:ln>
              <a:solidFill>
                <a:srgbClr val="00561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8" name="文本框 9">
            <a:extLst>
              <a:ext uri="{FF2B5EF4-FFF2-40B4-BE49-F238E27FC236}">
                <a16:creationId xmlns:a16="http://schemas.microsoft.com/office/drawing/2014/main" id="{12CBABA5-6F76-A137-EAFF-2A17D95C7609}"/>
              </a:ext>
            </a:extLst>
          </p:cNvPr>
          <p:cNvSpPr txBox="1"/>
          <p:nvPr/>
        </p:nvSpPr>
        <p:spPr>
          <a:xfrm>
            <a:off x="3809898" y="4558951"/>
            <a:ext cx="154037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注意事项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4A38C904-F743-0ADD-81E4-DA91BE619403}"/>
              </a:ext>
            </a:extLst>
          </p:cNvPr>
          <p:cNvCxnSpPr/>
          <p:nvPr/>
        </p:nvCxnSpPr>
        <p:spPr>
          <a:xfrm>
            <a:off x="3853443" y="5312520"/>
            <a:ext cx="347731" cy="0"/>
          </a:xfrm>
          <a:prstGeom prst="line">
            <a:avLst/>
          </a:prstGeom>
          <a:ln w="25400">
            <a:solidFill>
              <a:srgbClr val="0056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8">
            <a:extLst>
              <a:ext uri="{FF2B5EF4-FFF2-40B4-BE49-F238E27FC236}">
                <a16:creationId xmlns:a16="http://schemas.microsoft.com/office/drawing/2014/main" id="{AA46A9D4-6883-511C-EA12-2BD424DA258A}"/>
              </a:ext>
            </a:extLst>
          </p:cNvPr>
          <p:cNvSpPr txBox="1"/>
          <p:nvPr/>
        </p:nvSpPr>
        <p:spPr>
          <a:xfrm>
            <a:off x="3845544" y="3782484"/>
            <a:ext cx="6784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n>
                  <a:noFill/>
                </a:ln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02</a:t>
            </a:r>
            <a:endParaRPr lang="zh-CN" altLang="en-US" sz="2400" dirty="0">
              <a:ln>
                <a:noFill/>
              </a:ln>
              <a:solidFill>
                <a:srgbClr val="00561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15" name="文本框 22">
            <a:extLst>
              <a:ext uri="{FF2B5EF4-FFF2-40B4-BE49-F238E27FC236}">
                <a16:creationId xmlns:a16="http://schemas.microsoft.com/office/drawing/2014/main" id="{6F3A87C8-7691-2A69-CF72-9C6C2CA54B72}"/>
              </a:ext>
            </a:extLst>
          </p:cNvPr>
          <p:cNvSpPr txBox="1"/>
          <p:nvPr/>
        </p:nvSpPr>
        <p:spPr>
          <a:xfrm>
            <a:off x="6501563" y="4558951"/>
            <a:ext cx="154037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最小样本量计算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9BE85BF9-DDEC-2CA6-6CCE-AFCB8D4BE8F1}"/>
              </a:ext>
            </a:extLst>
          </p:cNvPr>
          <p:cNvCxnSpPr/>
          <p:nvPr/>
        </p:nvCxnSpPr>
        <p:spPr>
          <a:xfrm>
            <a:off x="6545108" y="5312520"/>
            <a:ext cx="347731" cy="0"/>
          </a:xfrm>
          <a:prstGeom prst="line">
            <a:avLst/>
          </a:prstGeom>
          <a:ln w="25400">
            <a:solidFill>
              <a:srgbClr val="0056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27">
            <a:extLst>
              <a:ext uri="{FF2B5EF4-FFF2-40B4-BE49-F238E27FC236}">
                <a16:creationId xmlns:a16="http://schemas.microsoft.com/office/drawing/2014/main" id="{14C703F1-7E25-9DFE-BAEC-2D08573233BD}"/>
              </a:ext>
            </a:extLst>
          </p:cNvPr>
          <p:cNvSpPr txBox="1"/>
          <p:nvPr/>
        </p:nvSpPr>
        <p:spPr>
          <a:xfrm>
            <a:off x="6537209" y="3782484"/>
            <a:ext cx="6784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n>
                  <a:noFill/>
                </a:ln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03</a:t>
            </a:r>
            <a:endParaRPr lang="zh-CN" altLang="en-US" sz="2400" dirty="0">
              <a:ln>
                <a:noFill/>
              </a:ln>
              <a:solidFill>
                <a:srgbClr val="00561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20" name="文本框 39">
            <a:extLst>
              <a:ext uri="{FF2B5EF4-FFF2-40B4-BE49-F238E27FC236}">
                <a16:creationId xmlns:a16="http://schemas.microsoft.com/office/drawing/2014/main" id="{AB09C6BC-8030-8EB8-EF45-AE5FB5EAD215}"/>
              </a:ext>
            </a:extLst>
          </p:cNvPr>
          <p:cNvSpPr txBox="1"/>
          <p:nvPr/>
        </p:nvSpPr>
        <p:spPr>
          <a:xfrm>
            <a:off x="9193228" y="4558951"/>
            <a:ext cx="154037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车辆数据整理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2145C9EF-CAAB-008B-A128-EBF44D9281BD}"/>
              </a:ext>
            </a:extLst>
          </p:cNvPr>
          <p:cNvCxnSpPr/>
          <p:nvPr/>
        </p:nvCxnSpPr>
        <p:spPr>
          <a:xfrm>
            <a:off x="9236773" y="5312520"/>
            <a:ext cx="347731" cy="0"/>
          </a:xfrm>
          <a:prstGeom prst="line">
            <a:avLst/>
          </a:prstGeom>
          <a:ln w="25400">
            <a:solidFill>
              <a:srgbClr val="0056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44">
            <a:extLst>
              <a:ext uri="{FF2B5EF4-FFF2-40B4-BE49-F238E27FC236}">
                <a16:creationId xmlns:a16="http://schemas.microsoft.com/office/drawing/2014/main" id="{B0C2EAE3-12A0-DA00-D65F-1A5C675CE482}"/>
              </a:ext>
            </a:extLst>
          </p:cNvPr>
          <p:cNvSpPr txBox="1"/>
          <p:nvPr/>
        </p:nvSpPr>
        <p:spPr>
          <a:xfrm>
            <a:off x="9228874" y="3782484"/>
            <a:ext cx="6784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n>
                  <a:noFill/>
                </a:ln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04</a:t>
            </a:r>
            <a:endParaRPr lang="zh-CN" altLang="en-US" sz="2400" dirty="0">
              <a:ln>
                <a:noFill/>
              </a:ln>
              <a:solidFill>
                <a:srgbClr val="00561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pic>
        <p:nvPicPr>
          <p:cNvPr id="45" name="图片 44" descr="图片包含 游戏机, 门&#10;&#10;描述已自动生成">
            <a:extLst>
              <a:ext uri="{FF2B5EF4-FFF2-40B4-BE49-F238E27FC236}">
                <a16:creationId xmlns:a16="http://schemas.microsoft.com/office/drawing/2014/main" id="{CF699718-CC31-5D1A-6B52-9BCDFF382CBC}"/>
              </a:ext>
            </a:extLst>
          </p:cNvPr>
          <p:cNvPicPr/>
          <p:nvPr/>
        </p:nvPicPr>
        <p:blipFill>
          <a:blip r:embed="rId4" cstate="print">
            <a:alphaModFix/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416" y="1630326"/>
            <a:ext cx="4134584" cy="1805761"/>
          </a:xfrm>
          <a:prstGeom prst="rect">
            <a:avLst/>
          </a:prstGeom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915F9774-315A-CA6E-3D25-05C478355121}"/>
              </a:ext>
            </a:extLst>
          </p:cNvPr>
          <p:cNvSpPr txBox="1"/>
          <p:nvPr/>
        </p:nvSpPr>
        <p:spPr>
          <a:xfrm>
            <a:off x="599426" y="1265741"/>
            <a:ext cx="1538883" cy="9233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目录</a:t>
            </a:r>
          </a:p>
        </p:txBody>
      </p:sp>
      <p:pic>
        <p:nvPicPr>
          <p:cNvPr id="48" name="图形 47">
            <a:extLst>
              <a:ext uri="{FF2B5EF4-FFF2-40B4-BE49-F238E27FC236}">
                <a16:creationId xmlns:a16="http://schemas.microsoft.com/office/drawing/2014/main" id="{ED9D9BA2-A5E4-2705-4609-A85959B434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21090" y="544421"/>
            <a:ext cx="1250910" cy="360000"/>
          </a:xfrm>
          <a:prstGeom prst="rect">
            <a:avLst/>
          </a:prstGeom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0E0C3A17-C1DD-A69C-DD93-FB39900AEB1F}"/>
              </a:ext>
            </a:extLst>
          </p:cNvPr>
          <p:cNvSpPr txBox="1"/>
          <p:nvPr/>
        </p:nvSpPr>
        <p:spPr>
          <a:xfrm>
            <a:off x="2331799" y="1574135"/>
            <a:ext cx="2475999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AAD0C5AF-85DB-4D2A-A309-08F7B58CEA3E}"/>
              </a:ext>
            </a:extLst>
          </p:cNvPr>
          <p:cNvCxnSpPr>
            <a:cxnSpLocks/>
          </p:cNvCxnSpPr>
          <p:nvPr/>
        </p:nvCxnSpPr>
        <p:spPr>
          <a:xfrm>
            <a:off x="726196" y="6318000"/>
            <a:ext cx="10739609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1D5F8B48-8833-F3A0-D34C-C6ED88C0EFD0}"/>
              </a:ext>
            </a:extLst>
          </p:cNvPr>
          <p:cNvCxnSpPr>
            <a:cxnSpLocks/>
          </p:cNvCxnSpPr>
          <p:nvPr/>
        </p:nvCxnSpPr>
        <p:spPr>
          <a:xfrm>
            <a:off x="720000" y="2190306"/>
            <a:ext cx="394205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8409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>
            <a:extLst>
              <a:ext uri="{FF2B5EF4-FFF2-40B4-BE49-F238E27FC236}">
                <a16:creationId xmlns:a16="http://schemas.microsoft.com/office/drawing/2014/main" id="{61232541-B361-8C1B-543A-E40B5FA63B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  <p:sp>
        <p:nvSpPr>
          <p:cNvPr id="44" name="任意多边形: 形状 43">
            <a:extLst>
              <a:ext uri="{FF2B5EF4-FFF2-40B4-BE49-F238E27FC236}">
                <a16:creationId xmlns:a16="http://schemas.microsoft.com/office/drawing/2014/main" id="{58AD37A0-3C2B-1269-C129-FFE38118FF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2538990"/>
              <a:gd name="connsiteX1" fmla="*/ 12192000 w 12192000"/>
              <a:gd name="connsiteY1" fmla="*/ 0 h 2538990"/>
              <a:gd name="connsiteX2" fmla="*/ 12192000 w 12192000"/>
              <a:gd name="connsiteY2" fmla="*/ 2538990 h 2538990"/>
              <a:gd name="connsiteX3" fmla="*/ 0 w 12192000"/>
              <a:gd name="connsiteY3" fmla="*/ 2538990 h 2538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538990">
                <a:moveTo>
                  <a:pt x="0" y="0"/>
                </a:moveTo>
                <a:lnTo>
                  <a:pt x="12192000" y="0"/>
                </a:lnTo>
                <a:lnTo>
                  <a:pt x="12192000" y="2538990"/>
                </a:lnTo>
                <a:lnTo>
                  <a:pt x="0" y="2538990"/>
                </a:lnTo>
                <a:close/>
              </a:path>
            </a:pathLst>
          </a:custGeom>
          <a:gradFill flip="none" rotWithShape="1">
            <a:gsLst>
              <a:gs pos="0">
                <a:srgbClr val="00561F"/>
              </a:gs>
              <a:gs pos="50000">
                <a:srgbClr val="00561F">
                  <a:alpha val="80000"/>
                </a:srgbClr>
              </a:gs>
              <a:gs pos="100000">
                <a:srgbClr val="00561F"/>
              </a:gs>
            </a:gsLst>
            <a:lin ang="0" scaled="1"/>
            <a:tileRect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" name="文本框 67">
            <a:extLst>
              <a:ext uri="{FF2B5EF4-FFF2-40B4-BE49-F238E27FC236}">
                <a16:creationId xmlns:a16="http://schemas.microsoft.com/office/drawing/2014/main" id="{0B18C98D-0A15-2E43-5BC2-8D243836A7FD}"/>
              </a:ext>
            </a:extLst>
          </p:cNvPr>
          <p:cNvSpPr txBox="1"/>
          <p:nvPr/>
        </p:nvSpPr>
        <p:spPr>
          <a:xfrm>
            <a:off x="1118233" y="4558951"/>
            <a:ext cx="211152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不同方向平峰</a:t>
            </a:r>
            <a:r>
              <a:rPr lang="en-US" altLang="zh-CN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/</a:t>
            </a:r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高峰时期行程车速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E54E41C5-5241-E5CF-7110-A8C8980600E8}"/>
              </a:ext>
            </a:extLst>
          </p:cNvPr>
          <p:cNvCxnSpPr/>
          <p:nvPr/>
        </p:nvCxnSpPr>
        <p:spPr>
          <a:xfrm>
            <a:off x="1161778" y="5312520"/>
            <a:ext cx="347731" cy="0"/>
          </a:xfrm>
          <a:prstGeom prst="line">
            <a:avLst/>
          </a:prstGeom>
          <a:ln w="25400">
            <a:solidFill>
              <a:srgbClr val="0056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71">
            <a:extLst>
              <a:ext uri="{FF2B5EF4-FFF2-40B4-BE49-F238E27FC236}">
                <a16:creationId xmlns:a16="http://schemas.microsoft.com/office/drawing/2014/main" id="{CED92239-90C7-A2F2-29B0-4DB277B03104}"/>
              </a:ext>
            </a:extLst>
          </p:cNvPr>
          <p:cNvSpPr txBox="1"/>
          <p:nvPr/>
        </p:nvSpPr>
        <p:spPr>
          <a:xfrm>
            <a:off x="1153879" y="3782484"/>
            <a:ext cx="6784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n>
                  <a:noFill/>
                </a:ln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05</a:t>
            </a:r>
            <a:endParaRPr lang="zh-CN" altLang="en-US" sz="2400" dirty="0">
              <a:ln>
                <a:noFill/>
              </a:ln>
              <a:solidFill>
                <a:srgbClr val="00561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8" name="文本框 9">
            <a:extLst>
              <a:ext uri="{FF2B5EF4-FFF2-40B4-BE49-F238E27FC236}">
                <a16:creationId xmlns:a16="http://schemas.microsoft.com/office/drawing/2014/main" id="{12CBABA5-6F76-A137-EAFF-2A17D95C7609}"/>
              </a:ext>
            </a:extLst>
          </p:cNvPr>
          <p:cNvSpPr txBox="1"/>
          <p:nvPr/>
        </p:nvSpPr>
        <p:spPr>
          <a:xfrm>
            <a:off x="3809898" y="4558951"/>
            <a:ext cx="154037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燃油车</a:t>
            </a:r>
            <a:r>
              <a:rPr lang="en-US" altLang="zh-CN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/</a:t>
            </a:r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电动车行程车速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4A38C904-F743-0ADD-81E4-DA91BE619403}"/>
              </a:ext>
            </a:extLst>
          </p:cNvPr>
          <p:cNvCxnSpPr/>
          <p:nvPr/>
        </p:nvCxnSpPr>
        <p:spPr>
          <a:xfrm>
            <a:off x="3853443" y="5312520"/>
            <a:ext cx="347731" cy="0"/>
          </a:xfrm>
          <a:prstGeom prst="line">
            <a:avLst/>
          </a:prstGeom>
          <a:ln w="25400">
            <a:solidFill>
              <a:srgbClr val="0056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8">
            <a:extLst>
              <a:ext uri="{FF2B5EF4-FFF2-40B4-BE49-F238E27FC236}">
                <a16:creationId xmlns:a16="http://schemas.microsoft.com/office/drawing/2014/main" id="{AA46A9D4-6883-511C-EA12-2BD424DA258A}"/>
              </a:ext>
            </a:extLst>
          </p:cNvPr>
          <p:cNvSpPr txBox="1"/>
          <p:nvPr/>
        </p:nvSpPr>
        <p:spPr>
          <a:xfrm>
            <a:off x="3845544" y="3782484"/>
            <a:ext cx="6784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n>
                  <a:noFill/>
                </a:ln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06</a:t>
            </a:r>
            <a:endParaRPr lang="zh-CN" altLang="en-US" sz="2400" dirty="0">
              <a:ln>
                <a:noFill/>
              </a:ln>
              <a:solidFill>
                <a:srgbClr val="00561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15" name="文本框 22">
            <a:extLst>
              <a:ext uri="{FF2B5EF4-FFF2-40B4-BE49-F238E27FC236}">
                <a16:creationId xmlns:a16="http://schemas.microsoft.com/office/drawing/2014/main" id="{6F3A87C8-7691-2A69-CF72-9C6C2CA54B72}"/>
              </a:ext>
            </a:extLst>
          </p:cNvPr>
          <p:cNvSpPr txBox="1"/>
          <p:nvPr/>
        </p:nvSpPr>
        <p:spPr>
          <a:xfrm>
            <a:off x="6501563" y="4558951"/>
            <a:ext cx="154037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本地车</a:t>
            </a:r>
            <a:r>
              <a:rPr lang="en-US" altLang="zh-CN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/</a:t>
            </a:r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外地车行程车速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9BE85BF9-DDEC-2CA6-6CCE-AFCB8D4BE8F1}"/>
              </a:ext>
            </a:extLst>
          </p:cNvPr>
          <p:cNvCxnSpPr/>
          <p:nvPr/>
        </p:nvCxnSpPr>
        <p:spPr>
          <a:xfrm>
            <a:off x="6545108" y="5312520"/>
            <a:ext cx="347731" cy="0"/>
          </a:xfrm>
          <a:prstGeom prst="line">
            <a:avLst/>
          </a:prstGeom>
          <a:ln w="25400">
            <a:solidFill>
              <a:srgbClr val="0056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27">
            <a:extLst>
              <a:ext uri="{FF2B5EF4-FFF2-40B4-BE49-F238E27FC236}">
                <a16:creationId xmlns:a16="http://schemas.microsoft.com/office/drawing/2014/main" id="{14C703F1-7E25-9DFE-BAEC-2D08573233BD}"/>
              </a:ext>
            </a:extLst>
          </p:cNvPr>
          <p:cNvSpPr txBox="1"/>
          <p:nvPr/>
        </p:nvSpPr>
        <p:spPr>
          <a:xfrm>
            <a:off x="6537209" y="3782484"/>
            <a:ext cx="6784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n>
                  <a:noFill/>
                </a:ln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07</a:t>
            </a:r>
            <a:endParaRPr lang="zh-CN" altLang="en-US" sz="2400" dirty="0">
              <a:ln>
                <a:noFill/>
              </a:ln>
              <a:solidFill>
                <a:srgbClr val="00561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20" name="文本框 39">
            <a:extLst>
              <a:ext uri="{FF2B5EF4-FFF2-40B4-BE49-F238E27FC236}">
                <a16:creationId xmlns:a16="http://schemas.microsoft.com/office/drawing/2014/main" id="{AB09C6BC-8030-8EB8-EF45-AE5FB5EAD215}"/>
              </a:ext>
            </a:extLst>
          </p:cNvPr>
          <p:cNvSpPr txBox="1"/>
          <p:nvPr/>
        </p:nvSpPr>
        <p:spPr>
          <a:xfrm>
            <a:off x="9193228" y="4558951"/>
            <a:ext cx="2895308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四种车型（公交车</a:t>
            </a:r>
            <a:r>
              <a:rPr lang="en-US" altLang="zh-CN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/</a:t>
            </a:r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出租车</a:t>
            </a:r>
            <a:r>
              <a:rPr lang="en-US" altLang="zh-CN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/</a:t>
            </a:r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货车</a:t>
            </a:r>
            <a:r>
              <a:rPr lang="en-US" altLang="zh-CN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/</a:t>
            </a:r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家用车）行程车速</a:t>
            </a:r>
          </a:p>
          <a:p>
            <a:endParaRPr lang="zh-CN" altLang="en-US" sz="2000" dirty="0">
              <a:solidFill>
                <a:srgbClr val="00561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2145C9EF-CAAB-008B-A128-EBF44D9281BD}"/>
              </a:ext>
            </a:extLst>
          </p:cNvPr>
          <p:cNvCxnSpPr/>
          <p:nvPr/>
        </p:nvCxnSpPr>
        <p:spPr>
          <a:xfrm>
            <a:off x="9236773" y="5312520"/>
            <a:ext cx="347731" cy="0"/>
          </a:xfrm>
          <a:prstGeom prst="line">
            <a:avLst/>
          </a:prstGeom>
          <a:ln w="25400">
            <a:solidFill>
              <a:srgbClr val="0056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44">
            <a:extLst>
              <a:ext uri="{FF2B5EF4-FFF2-40B4-BE49-F238E27FC236}">
                <a16:creationId xmlns:a16="http://schemas.microsoft.com/office/drawing/2014/main" id="{B0C2EAE3-12A0-DA00-D65F-1A5C675CE482}"/>
              </a:ext>
            </a:extLst>
          </p:cNvPr>
          <p:cNvSpPr txBox="1"/>
          <p:nvPr/>
        </p:nvSpPr>
        <p:spPr>
          <a:xfrm>
            <a:off x="9228874" y="3782484"/>
            <a:ext cx="6784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n>
                  <a:noFill/>
                </a:ln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08</a:t>
            </a:r>
            <a:endParaRPr lang="zh-CN" altLang="en-US" sz="2400" dirty="0">
              <a:ln>
                <a:noFill/>
              </a:ln>
              <a:solidFill>
                <a:srgbClr val="00561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pic>
        <p:nvPicPr>
          <p:cNvPr id="45" name="图片 44" descr="图片包含 游戏机, 门&#10;&#10;描述已自动生成">
            <a:extLst>
              <a:ext uri="{FF2B5EF4-FFF2-40B4-BE49-F238E27FC236}">
                <a16:creationId xmlns:a16="http://schemas.microsoft.com/office/drawing/2014/main" id="{CF699718-CC31-5D1A-6B52-9BCDFF382CBC}"/>
              </a:ext>
            </a:extLst>
          </p:cNvPr>
          <p:cNvPicPr/>
          <p:nvPr/>
        </p:nvPicPr>
        <p:blipFill>
          <a:blip r:embed="rId4" cstate="print">
            <a:alphaModFix/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416" y="1630326"/>
            <a:ext cx="4134584" cy="1805761"/>
          </a:xfrm>
          <a:prstGeom prst="rect">
            <a:avLst/>
          </a:prstGeom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915F9774-315A-CA6E-3D25-05C478355121}"/>
              </a:ext>
            </a:extLst>
          </p:cNvPr>
          <p:cNvSpPr txBox="1"/>
          <p:nvPr/>
        </p:nvSpPr>
        <p:spPr>
          <a:xfrm>
            <a:off x="599426" y="1265741"/>
            <a:ext cx="1538883" cy="9233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目录</a:t>
            </a:r>
          </a:p>
        </p:txBody>
      </p:sp>
      <p:pic>
        <p:nvPicPr>
          <p:cNvPr id="48" name="图形 47">
            <a:extLst>
              <a:ext uri="{FF2B5EF4-FFF2-40B4-BE49-F238E27FC236}">
                <a16:creationId xmlns:a16="http://schemas.microsoft.com/office/drawing/2014/main" id="{ED9D9BA2-A5E4-2705-4609-A85959B434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21090" y="544421"/>
            <a:ext cx="1250910" cy="360000"/>
          </a:xfrm>
          <a:prstGeom prst="rect">
            <a:avLst/>
          </a:prstGeom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0E0C3A17-C1DD-A69C-DD93-FB39900AEB1F}"/>
              </a:ext>
            </a:extLst>
          </p:cNvPr>
          <p:cNvSpPr txBox="1"/>
          <p:nvPr/>
        </p:nvSpPr>
        <p:spPr>
          <a:xfrm>
            <a:off x="2331799" y="1574135"/>
            <a:ext cx="2475999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AAD0C5AF-85DB-4D2A-A309-08F7B58CEA3E}"/>
              </a:ext>
            </a:extLst>
          </p:cNvPr>
          <p:cNvCxnSpPr>
            <a:cxnSpLocks/>
          </p:cNvCxnSpPr>
          <p:nvPr/>
        </p:nvCxnSpPr>
        <p:spPr>
          <a:xfrm>
            <a:off x="726196" y="6318000"/>
            <a:ext cx="10739609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1D5F8B48-8833-F3A0-D34C-C6ED88C0EFD0}"/>
              </a:ext>
            </a:extLst>
          </p:cNvPr>
          <p:cNvCxnSpPr>
            <a:cxnSpLocks/>
          </p:cNvCxnSpPr>
          <p:nvPr/>
        </p:nvCxnSpPr>
        <p:spPr>
          <a:xfrm>
            <a:off x="720000" y="2190306"/>
            <a:ext cx="394205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475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>
            <a:extLst>
              <a:ext uri="{FF2B5EF4-FFF2-40B4-BE49-F238E27FC236}">
                <a16:creationId xmlns:a16="http://schemas.microsoft.com/office/drawing/2014/main" id="{61232541-B361-8C1B-543A-E40B5FA63B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  <p:sp>
        <p:nvSpPr>
          <p:cNvPr id="44" name="任意多边形: 形状 43">
            <a:extLst>
              <a:ext uri="{FF2B5EF4-FFF2-40B4-BE49-F238E27FC236}">
                <a16:creationId xmlns:a16="http://schemas.microsoft.com/office/drawing/2014/main" id="{58AD37A0-3C2B-1269-C129-FFE38118FF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2538990"/>
              <a:gd name="connsiteX1" fmla="*/ 12192000 w 12192000"/>
              <a:gd name="connsiteY1" fmla="*/ 0 h 2538990"/>
              <a:gd name="connsiteX2" fmla="*/ 12192000 w 12192000"/>
              <a:gd name="connsiteY2" fmla="*/ 2538990 h 2538990"/>
              <a:gd name="connsiteX3" fmla="*/ 0 w 12192000"/>
              <a:gd name="connsiteY3" fmla="*/ 2538990 h 2538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538990">
                <a:moveTo>
                  <a:pt x="0" y="0"/>
                </a:moveTo>
                <a:lnTo>
                  <a:pt x="12192000" y="0"/>
                </a:lnTo>
                <a:lnTo>
                  <a:pt x="12192000" y="2538990"/>
                </a:lnTo>
                <a:lnTo>
                  <a:pt x="0" y="2538990"/>
                </a:lnTo>
                <a:close/>
              </a:path>
            </a:pathLst>
          </a:custGeom>
          <a:gradFill flip="none" rotWithShape="1">
            <a:gsLst>
              <a:gs pos="0">
                <a:srgbClr val="00561F"/>
              </a:gs>
              <a:gs pos="50000">
                <a:srgbClr val="00561F">
                  <a:alpha val="80000"/>
                </a:srgbClr>
              </a:gs>
              <a:gs pos="100000">
                <a:srgbClr val="00561F"/>
              </a:gs>
            </a:gsLst>
            <a:lin ang="0" scaled="1"/>
            <a:tileRect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" name="文本框 67">
            <a:extLst>
              <a:ext uri="{FF2B5EF4-FFF2-40B4-BE49-F238E27FC236}">
                <a16:creationId xmlns:a16="http://schemas.microsoft.com/office/drawing/2014/main" id="{0B18C98D-0A15-2E43-5BC2-8D243836A7FD}"/>
              </a:ext>
            </a:extLst>
          </p:cNvPr>
          <p:cNvSpPr txBox="1"/>
          <p:nvPr/>
        </p:nvSpPr>
        <p:spPr>
          <a:xfrm>
            <a:off x="1118233" y="4558951"/>
            <a:ext cx="211152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平峰</a:t>
            </a:r>
            <a:r>
              <a:rPr lang="en-US" altLang="zh-CN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/</a:t>
            </a:r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高峰时期行程车速对比分析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E54E41C5-5241-E5CF-7110-A8C8980600E8}"/>
              </a:ext>
            </a:extLst>
          </p:cNvPr>
          <p:cNvCxnSpPr/>
          <p:nvPr/>
        </p:nvCxnSpPr>
        <p:spPr>
          <a:xfrm>
            <a:off x="1161778" y="5312520"/>
            <a:ext cx="347731" cy="0"/>
          </a:xfrm>
          <a:prstGeom prst="line">
            <a:avLst/>
          </a:prstGeom>
          <a:ln w="25400">
            <a:solidFill>
              <a:srgbClr val="0056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71">
            <a:extLst>
              <a:ext uri="{FF2B5EF4-FFF2-40B4-BE49-F238E27FC236}">
                <a16:creationId xmlns:a16="http://schemas.microsoft.com/office/drawing/2014/main" id="{CED92239-90C7-A2F2-29B0-4DB277B03104}"/>
              </a:ext>
            </a:extLst>
          </p:cNvPr>
          <p:cNvSpPr txBox="1"/>
          <p:nvPr/>
        </p:nvSpPr>
        <p:spPr>
          <a:xfrm>
            <a:off x="1153879" y="3782484"/>
            <a:ext cx="6784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n>
                  <a:noFill/>
                </a:ln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09</a:t>
            </a:r>
            <a:endParaRPr lang="zh-CN" altLang="en-US" sz="2400" dirty="0">
              <a:ln>
                <a:noFill/>
              </a:ln>
              <a:solidFill>
                <a:srgbClr val="00561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8" name="文本框 9">
            <a:extLst>
              <a:ext uri="{FF2B5EF4-FFF2-40B4-BE49-F238E27FC236}">
                <a16:creationId xmlns:a16="http://schemas.microsoft.com/office/drawing/2014/main" id="{12CBABA5-6F76-A137-EAFF-2A17D95C7609}"/>
              </a:ext>
            </a:extLst>
          </p:cNvPr>
          <p:cNvSpPr txBox="1"/>
          <p:nvPr/>
        </p:nvSpPr>
        <p:spPr>
          <a:xfrm>
            <a:off x="3809897" y="4558951"/>
            <a:ext cx="211152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平峰</a:t>
            </a:r>
            <a:r>
              <a:rPr lang="en-US" altLang="zh-CN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/</a:t>
            </a:r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高峰时期行程车速拟合分析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4A38C904-F743-0ADD-81E4-DA91BE619403}"/>
              </a:ext>
            </a:extLst>
          </p:cNvPr>
          <p:cNvCxnSpPr/>
          <p:nvPr/>
        </p:nvCxnSpPr>
        <p:spPr>
          <a:xfrm>
            <a:off x="3853443" y="5312520"/>
            <a:ext cx="347731" cy="0"/>
          </a:xfrm>
          <a:prstGeom prst="line">
            <a:avLst/>
          </a:prstGeom>
          <a:ln w="25400">
            <a:solidFill>
              <a:srgbClr val="0056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8">
            <a:extLst>
              <a:ext uri="{FF2B5EF4-FFF2-40B4-BE49-F238E27FC236}">
                <a16:creationId xmlns:a16="http://schemas.microsoft.com/office/drawing/2014/main" id="{AA46A9D4-6883-511C-EA12-2BD424DA258A}"/>
              </a:ext>
            </a:extLst>
          </p:cNvPr>
          <p:cNvSpPr txBox="1"/>
          <p:nvPr/>
        </p:nvSpPr>
        <p:spPr>
          <a:xfrm>
            <a:off x="3845544" y="3782484"/>
            <a:ext cx="6784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n>
                  <a:noFill/>
                </a:ln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10</a:t>
            </a:r>
            <a:endParaRPr lang="zh-CN" altLang="en-US" sz="2400" dirty="0">
              <a:ln>
                <a:noFill/>
              </a:ln>
              <a:solidFill>
                <a:srgbClr val="00561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15" name="文本框 22">
            <a:extLst>
              <a:ext uri="{FF2B5EF4-FFF2-40B4-BE49-F238E27FC236}">
                <a16:creationId xmlns:a16="http://schemas.microsoft.com/office/drawing/2014/main" id="{6F3A87C8-7691-2A69-CF72-9C6C2CA54B72}"/>
              </a:ext>
            </a:extLst>
          </p:cNvPr>
          <p:cNvSpPr txBox="1"/>
          <p:nvPr/>
        </p:nvSpPr>
        <p:spPr>
          <a:xfrm>
            <a:off x="6501563" y="4558951"/>
            <a:ext cx="154037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调查总结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9BE85BF9-DDEC-2CA6-6CCE-AFCB8D4BE8F1}"/>
              </a:ext>
            </a:extLst>
          </p:cNvPr>
          <p:cNvCxnSpPr/>
          <p:nvPr/>
        </p:nvCxnSpPr>
        <p:spPr>
          <a:xfrm>
            <a:off x="6545108" y="5312520"/>
            <a:ext cx="347731" cy="0"/>
          </a:xfrm>
          <a:prstGeom prst="line">
            <a:avLst/>
          </a:prstGeom>
          <a:ln w="25400">
            <a:solidFill>
              <a:srgbClr val="0056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27">
            <a:extLst>
              <a:ext uri="{FF2B5EF4-FFF2-40B4-BE49-F238E27FC236}">
                <a16:creationId xmlns:a16="http://schemas.microsoft.com/office/drawing/2014/main" id="{14C703F1-7E25-9DFE-BAEC-2D08573233BD}"/>
              </a:ext>
            </a:extLst>
          </p:cNvPr>
          <p:cNvSpPr txBox="1"/>
          <p:nvPr/>
        </p:nvSpPr>
        <p:spPr>
          <a:xfrm>
            <a:off x="6537209" y="3782484"/>
            <a:ext cx="6784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n>
                  <a:noFill/>
                </a:ln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11</a:t>
            </a:r>
            <a:endParaRPr lang="zh-CN" altLang="en-US" sz="2400" dirty="0">
              <a:ln>
                <a:noFill/>
              </a:ln>
              <a:solidFill>
                <a:srgbClr val="00561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20" name="文本框 39">
            <a:extLst>
              <a:ext uri="{FF2B5EF4-FFF2-40B4-BE49-F238E27FC236}">
                <a16:creationId xmlns:a16="http://schemas.microsoft.com/office/drawing/2014/main" id="{AB09C6BC-8030-8EB8-EF45-AE5FB5EAD215}"/>
              </a:ext>
            </a:extLst>
          </p:cNvPr>
          <p:cNvSpPr txBox="1"/>
          <p:nvPr/>
        </p:nvSpPr>
        <p:spPr>
          <a:xfrm>
            <a:off x="9193228" y="4558951"/>
            <a:ext cx="28953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调查数据附录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2145C9EF-CAAB-008B-A128-EBF44D9281BD}"/>
              </a:ext>
            </a:extLst>
          </p:cNvPr>
          <p:cNvCxnSpPr/>
          <p:nvPr/>
        </p:nvCxnSpPr>
        <p:spPr>
          <a:xfrm>
            <a:off x="9236773" y="5312520"/>
            <a:ext cx="347731" cy="0"/>
          </a:xfrm>
          <a:prstGeom prst="line">
            <a:avLst/>
          </a:prstGeom>
          <a:ln w="25400">
            <a:solidFill>
              <a:srgbClr val="0056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44">
            <a:extLst>
              <a:ext uri="{FF2B5EF4-FFF2-40B4-BE49-F238E27FC236}">
                <a16:creationId xmlns:a16="http://schemas.microsoft.com/office/drawing/2014/main" id="{B0C2EAE3-12A0-DA00-D65F-1A5C675CE482}"/>
              </a:ext>
            </a:extLst>
          </p:cNvPr>
          <p:cNvSpPr txBox="1"/>
          <p:nvPr/>
        </p:nvSpPr>
        <p:spPr>
          <a:xfrm>
            <a:off x="9228874" y="3782484"/>
            <a:ext cx="6784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n>
                  <a:noFill/>
                </a:ln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12</a:t>
            </a:r>
            <a:endParaRPr lang="zh-CN" altLang="en-US" sz="2400" dirty="0">
              <a:ln>
                <a:noFill/>
              </a:ln>
              <a:solidFill>
                <a:srgbClr val="00561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pic>
        <p:nvPicPr>
          <p:cNvPr id="45" name="图片 44" descr="图片包含 游戏机, 门&#10;&#10;描述已自动生成">
            <a:extLst>
              <a:ext uri="{FF2B5EF4-FFF2-40B4-BE49-F238E27FC236}">
                <a16:creationId xmlns:a16="http://schemas.microsoft.com/office/drawing/2014/main" id="{CF699718-CC31-5D1A-6B52-9BCDFF382CBC}"/>
              </a:ext>
            </a:extLst>
          </p:cNvPr>
          <p:cNvPicPr/>
          <p:nvPr/>
        </p:nvPicPr>
        <p:blipFill>
          <a:blip r:embed="rId4" cstate="print">
            <a:alphaModFix/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416" y="1630326"/>
            <a:ext cx="4134584" cy="1805761"/>
          </a:xfrm>
          <a:prstGeom prst="rect">
            <a:avLst/>
          </a:prstGeom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915F9774-315A-CA6E-3D25-05C478355121}"/>
              </a:ext>
            </a:extLst>
          </p:cNvPr>
          <p:cNvSpPr txBox="1"/>
          <p:nvPr/>
        </p:nvSpPr>
        <p:spPr>
          <a:xfrm>
            <a:off x="599426" y="1265741"/>
            <a:ext cx="1538883" cy="9233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目录</a:t>
            </a:r>
          </a:p>
        </p:txBody>
      </p:sp>
      <p:pic>
        <p:nvPicPr>
          <p:cNvPr id="48" name="图形 47">
            <a:extLst>
              <a:ext uri="{FF2B5EF4-FFF2-40B4-BE49-F238E27FC236}">
                <a16:creationId xmlns:a16="http://schemas.microsoft.com/office/drawing/2014/main" id="{ED9D9BA2-A5E4-2705-4609-A85959B434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21090" y="544421"/>
            <a:ext cx="1250910" cy="360000"/>
          </a:xfrm>
          <a:prstGeom prst="rect">
            <a:avLst/>
          </a:prstGeom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0E0C3A17-C1DD-A69C-DD93-FB39900AEB1F}"/>
              </a:ext>
            </a:extLst>
          </p:cNvPr>
          <p:cNvSpPr txBox="1"/>
          <p:nvPr/>
        </p:nvSpPr>
        <p:spPr>
          <a:xfrm>
            <a:off x="2331799" y="1574135"/>
            <a:ext cx="2475999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AAD0C5AF-85DB-4D2A-A309-08F7B58CEA3E}"/>
              </a:ext>
            </a:extLst>
          </p:cNvPr>
          <p:cNvCxnSpPr>
            <a:cxnSpLocks/>
          </p:cNvCxnSpPr>
          <p:nvPr/>
        </p:nvCxnSpPr>
        <p:spPr>
          <a:xfrm>
            <a:off x="726196" y="6318000"/>
            <a:ext cx="10739609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1D5F8B48-8833-F3A0-D34C-C6ED88C0EFD0}"/>
              </a:ext>
            </a:extLst>
          </p:cNvPr>
          <p:cNvCxnSpPr>
            <a:cxnSpLocks/>
          </p:cNvCxnSpPr>
          <p:nvPr/>
        </p:nvCxnSpPr>
        <p:spPr>
          <a:xfrm>
            <a:off x="720000" y="2190306"/>
            <a:ext cx="394205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857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9BF15009-A556-4B06-9510-E44B55903C7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63" y="1105182"/>
            <a:ext cx="9201434" cy="5535566"/>
          </a:xfrm>
          <a:prstGeom prst="rect">
            <a:avLst/>
          </a:prstGeom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id="{170DB4D6-B251-4636-9F9D-9CEDB3AF1E77}"/>
              </a:ext>
            </a:extLst>
          </p:cNvPr>
          <p:cNvSpPr/>
          <p:nvPr/>
        </p:nvSpPr>
        <p:spPr>
          <a:xfrm rot="1827560">
            <a:off x="3451938" y="1343008"/>
            <a:ext cx="94233" cy="3575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9F5C78BC-4CDE-4572-B03F-F35B7172EBD8}"/>
              </a:ext>
            </a:extLst>
          </p:cNvPr>
          <p:cNvSpPr/>
          <p:nvPr/>
        </p:nvSpPr>
        <p:spPr>
          <a:xfrm rot="1827560">
            <a:off x="3857711" y="1386038"/>
            <a:ext cx="82891" cy="27101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466A876B-1B1E-455D-B681-7B6B13E65DF1}"/>
              </a:ext>
            </a:extLst>
          </p:cNvPr>
          <p:cNvSpPr/>
          <p:nvPr/>
        </p:nvSpPr>
        <p:spPr>
          <a:xfrm rot="19938415">
            <a:off x="6781910" y="2735483"/>
            <a:ext cx="82891" cy="27101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06FC8490-8B32-491B-9DB6-204F7B456A99}"/>
              </a:ext>
            </a:extLst>
          </p:cNvPr>
          <p:cNvSpPr/>
          <p:nvPr/>
        </p:nvSpPr>
        <p:spPr>
          <a:xfrm rot="19938415">
            <a:off x="6840099" y="3015594"/>
            <a:ext cx="82891" cy="27101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7E8BD323-691B-4D92-B51D-A3322C4C38A9}"/>
              </a:ext>
            </a:extLst>
          </p:cNvPr>
          <p:cNvSpPr/>
          <p:nvPr/>
        </p:nvSpPr>
        <p:spPr>
          <a:xfrm rot="19938415">
            <a:off x="4662164" y="4201294"/>
            <a:ext cx="82891" cy="27101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89E091A9-3E3B-491C-AEA2-69ECED83B04A}"/>
              </a:ext>
            </a:extLst>
          </p:cNvPr>
          <p:cNvSpPr/>
          <p:nvPr/>
        </p:nvSpPr>
        <p:spPr>
          <a:xfrm rot="19938415">
            <a:off x="4373990" y="4129252"/>
            <a:ext cx="82891" cy="27101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DC64581A-C80D-4260-9795-954EFC1750B6}"/>
              </a:ext>
            </a:extLst>
          </p:cNvPr>
          <p:cNvSpPr/>
          <p:nvPr/>
        </p:nvSpPr>
        <p:spPr>
          <a:xfrm rot="4479328">
            <a:off x="6824304" y="5709941"/>
            <a:ext cx="82314" cy="27291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40043C08-71A8-4840-AA45-66C1389DDE0F}"/>
              </a:ext>
            </a:extLst>
          </p:cNvPr>
          <p:cNvSpPr/>
          <p:nvPr/>
        </p:nvSpPr>
        <p:spPr>
          <a:xfrm rot="4878534">
            <a:off x="6569888" y="5848556"/>
            <a:ext cx="82313" cy="27291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3089B7B-EC89-4C6B-9B16-3868221ECB7D}"/>
              </a:ext>
            </a:extLst>
          </p:cNvPr>
          <p:cNvSpPr txBox="1"/>
          <p:nvPr/>
        </p:nvSpPr>
        <p:spPr>
          <a:xfrm>
            <a:off x="624995" y="462811"/>
            <a:ext cx="1795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01</a:t>
            </a:r>
            <a:r>
              <a:rPr lang="zh-CN" altLang="en-US" sz="2400" b="1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调查地点</a:t>
            </a:r>
          </a:p>
        </p:txBody>
      </p:sp>
      <p:pic>
        <p:nvPicPr>
          <p:cNvPr id="20" name="图形 19">
            <a:extLst>
              <a:ext uri="{FF2B5EF4-FFF2-40B4-BE49-F238E27FC236}">
                <a16:creationId xmlns:a16="http://schemas.microsoft.com/office/drawing/2014/main" id="{FBB7498E-5BA5-4614-A728-3FFD635784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21090" y="544421"/>
            <a:ext cx="1250910" cy="360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1055764-9BB4-4075-AF55-D8C95D736AD2}"/>
              </a:ext>
            </a:extLst>
          </p:cNvPr>
          <p:cNvSpPr/>
          <p:nvPr/>
        </p:nvSpPr>
        <p:spPr>
          <a:xfrm>
            <a:off x="3057995" y="1370898"/>
            <a:ext cx="401167" cy="5808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zh-CN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DED7FE6-8938-42DF-A28D-5887BB3604F2}"/>
              </a:ext>
            </a:extLst>
          </p:cNvPr>
          <p:cNvSpPr/>
          <p:nvPr/>
        </p:nvSpPr>
        <p:spPr>
          <a:xfrm>
            <a:off x="3931293" y="1124418"/>
            <a:ext cx="401166" cy="5808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zh-CN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A02D578-9F32-4C2D-A728-882D3192EA78}"/>
              </a:ext>
            </a:extLst>
          </p:cNvPr>
          <p:cNvSpPr/>
          <p:nvPr/>
        </p:nvSpPr>
        <p:spPr>
          <a:xfrm>
            <a:off x="6469851" y="2301097"/>
            <a:ext cx="401166" cy="5808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zh-CN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E7E55FC-0648-4CE3-984C-8EDB6CD2C563}"/>
              </a:ext>
            </a:extLst>
          </p:cNvPr>
          <p:cNvSpPr/>
          <p:nvPr/>
        </p:nvSpPr>
        <p:spPr>
          <a:xfrm>
            <a:off x="6960235" y="3130441"/>
            <a:ext cx="401166" cy="5808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zh-CN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707797C-BC92-4F82-B320-A8DD3A1D7D6E}"/>
              </a:ext>
            </a:extLst>
          </p:cNvPr>
          <p:cNvSpPr/>
          <p:nvPr/>
        </p:nvSpPr>
        <p:spPr>
          <a:xfrm>
            <a:off x="6890623" y="5481624"/>
            <a:ext cx="401166" cy="5808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zh-CN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4146CEF-02C0-45DE-9777-DD0457C8DCC7}"/>
              </a:ext>
            </a:extLst>
          </p:cNvPr>
          <p:cNvSpPr/>
          <p:nvPr/>
        </p:nvSpPr>
        <p:spPr>
          <a:xfrm>
            <a:off x="6130785" y="5774011"/>
            <a:ext cx="401166" cy="5808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endParaRPr lang="zh-CN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内容占位符 2">
            <a:extLst>
              <a:ext uri="{FF2B5EF4-FFF2-40B4-BE49-F238E27FC236}">
                <a16:creationId xmlns:a16="http://schemas.microsoft.com/office/drawing/2014/main" id="{796322F3-AD27-4E40-A8C9-5EE75FD91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0656" y="542000"/>
            <a:ext cx="3849204" cy="460907"/>
          </a:xfrm>
        </p:spPr>
        <p:txBody>
          <a:bodyPr>
            <a:normAutofit lnSpcReduction="10000"/>
          </a:bodyPr>
          <a:lstStyle/>
          <a:p>
            <a:r>
              <a:rPr lang="zh-CN" altLang="en-US" dirty="0">
                <a:solidFill>
                  <a:schemeClr val="accent1"/>
                </a:solidFill>
              </a:rPr>
              <a:t>公常路</a:t>
            </a:r>
            <a:r>
              <a:rPr lang="en-US" altLang="zh-CN" dirty="0">
                <a:solidFill>
                  <a:schemeClr val="accent1"/>
                </a:solidFill>
              </a:rPr>
              <a:t>-</a:t>
            </a:r>
            <a:r>
              <a:rPr lang="zh-CN" altLang="en-US" dirty="0">
                <a:solidFill>
                  <a:schemeClr val="accent1"/>
                </a:solidFill>
              </a:rPr>
              <a:t>光侨路交叉口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7FB30BD-7460-A5A0-CEF9-695450F05C08}"/>
              </a:ext>
            </a:extLst>
          </p:cNvPr>
          <p:cNvSpPr/>
          <p:nvPr/>
        </p:nvSpPr>
        <p:spPr>
          <a:xfrm>
            <a:off x="4465574" y="4366335"/>
            <a:ext cx="401166" cy="5808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zh-CN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0AAE304-8ABB-5A82-AEFF-0E8A00DA5CF7}"/>
              </a:ext>
            </a:extLst>
          </p:cNvPr>
          <p:cNvSpPr/>
          <p:nvPr/>
        </p:nvSpPr>
        <p:spPr>
          <a:xfrm>
            <a:off x="3899156" y="3835091"/>
            <a:ext cx="401166" cy="5808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endParaRPr lang="zh-CN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5985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山上的房子&#10;&#10;描述已自动生成">
            <a:extLst>
              <a:ext uri="{FF2B5EF4-FFF2-40B4-BE49-F238E27FC236}">
                <a16:creationId xmlns:a16="http://schemas.microsoft.com/office/drawing/2014/main" id="{185DF6ED-1C64-4C7D-B877-357169A55F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741" y="0"/>
            <a:ext cx="6096259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图形 26">
            <a:extLst>
              <a:ext uri="{FF2B5EF4-FFF2-40B4-BE49-F238E27FC236}">
                <a16:creationId xmlns:a16="http://schemas.microsoft.com/office/drawing/2014/main" id="{06157AC0-B4F9-5D7A-0CFE-E473C2B362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61326" y="5501379"/>
            <a:ext cx="602406" cy="551498"/>
          </a:xfrm>
          <a:prstGeom prst="rect">
            <a:avLst/>
          </a:prstGeom>
        </p:spPr>
      </p:pic>
      <p:graphicFrame>
        <p:nvGraphicFramePr>
          <p:cNvPr id="8" name="图示 7">
            <a:extLst>
              <a:ext uri="{FF2B5EF4-FFF2-40B4-BE49-F238E27FC236}">
                <a16:creationId xmlns:a16="http://schemas.microsoft.com/office/drawing/2014/main" id="{45136BE8-1A06-4337-9FD9-453D36BD0C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7673673"/>
              </p:ext>
            </p:extLst>
          </p:nvPr>
        </p:nvGraphicFramePr>
        <p:xfrm>
          <a:off x="559596" y="1105182"/>
          <a:ext cx="7690584" cy="4000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6" name="文本框 25">
            <a:extLst>
              <a:ext uri="{FF2B5EF4-FFF2-40B4-BE49-F238E27FC236}">
                <a16:creationId xmlns:a16="http://schemas.microsoft.com/office/drawing/2014/main" id="{CBCCC5D0-769D-4B67-916D-7FB5375EA67B}"/>
              </a:ext>
            </a:extLst>
          </p:cNvPr>
          <p:cNvSpPr txBox="1"/>
          <p:nvPr/>
        </p:nvSpPr>
        <p:spPr>
          <a:xfrm>
            <a:off x="624995" y="462811"/>
            <a:ext cx="1726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01</a:t>
            </a:r>
            <a:r>
              <a:rPr lang="zh-CN" altLang="en-US" sz="2400" b="1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调查时间</a:t>
            </a:r>
          </a:p>
        </p:txBody>
      </p:sp>
      <p:pic>
        <p:nvPicPr>
          <p:cNvPr id="29" name="图形 28">
            <a:extLst>
              <a:ext uri="{FF2B5EF4-FFF2-40B4-BE49-F238E27FC236}">
                <a16:creationId xmlns:a16="http://schemas.microsoft.com/office/drawing/2014/main" id="{648EBE5A-75EA-43AB-B699-CC30EF9E6D4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21090" y="544421"/>
            <a:ext cx="1250910" cy="360000"/>
          </a:xfrm>
          <a:prstGeom prst="rect">
            <a:avLst/>
          </a:prstGeom>
        </p:spPr>
      </p:pic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2647CAF6-5E30-41CC-A3FF-CA32E7006508}"/>
              </a:ext>
            </a:extLst>
          </p:cNvPr>
          <p:cNvSpPr/>
          <p:nvPr/>
        </p:nvSpPr>
        <p:spPr>
          <a:xfrm>
            <a:off x="8760458" y="3875057"/>
            <a:ext cx="3804142" cy="3804142"/>
          </a:xfrm>
          <a:custGeom>
            <a:avLst/>
            <a:gdLst>
              <a:gd name="connsiteX0" fmla="*/ 2960333 w 5920666"/>
              <a:gd name="connsiteY0" fmla="*/ 851718 h 5920666"/>
              <a:gd name="connsiteX1" fmla="*/ 851718 w 5920666"/>
              <a:gd name="connsiteY1" fmla="*/ 2960333 h 5920666"/>
              <a:gd name="connsiteX2" fmla="*/ 2960333 w 5920666"/>
              <a:gd name="connsiteY2" fmla="*/ 5068948 h 5920666"/>
              <a:gd name="connsiteX3" fmla="*/ 5068948 w 5920666"/>
              <a:gd name="connsiteY3" fmla="*/ 2960333 h 5920666"/>
              <a:gd name="connsiteX4" fmla="*/ 2960333 w 5920666"/>
              <a:gd name="connsiteY4" fmla="*/ 851718 h 5920666"/>
              <a:gd name="connsiteX5" fmla="*/ 2960333 w 5920666"/>
              <a:gd name="connsiteY5" fmla="*/ 0 h 5920666"/>
              <a:gd name="connsiteX6" fmla="*/ 5920666 w 5920666"/>
              <a:gd name="connsiteY6" fmla="*/ 2960333 h 5920666"/>
              <a:gd name="connsiteX7" fmla="*/ 2960333 w 5920666"/>
              <a:gd name="connsiteY7" fmla="*/ 5920666 h 5920666"/>
              <a:gd name="connsiteX8" fmla="*/ 0 w 5920666"/>
              <a:gd name="connsiteY8" fmla="*/ 2960333 h 5920666"/>
              <a:gd name="connsiteX9" fmla="*/ 2960333 w 5920666"/>
              <a:gd name="connsiteY9" fmla="*/ 0 h 5920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20666" h="5920666">
                <a:moveTo>
                  <a:pt x="2960333" y="851718"/>
                </a:moveTo>
                <a:cubicBezTo>
                  <a:pt x="1795777" y="851718"/>
                  <a:pt x="851718" y="1795777"/>
                  <a:pt x="851718" y="2960333"/>
                </a:cubicBezTo>
                <a:cubicBezTo>
                  <a:pt x="851718" y="4124889"/>
                  <a:pt x="1795777" y="5068948"/>
                  <a:pt x="2960333" y="5068948"/>
                </a:cubicBezTo>
                <a:cubicBezTo>
                  <a:pt x="4124889" y="5068948"/>
                  <a:pt x="5068948" y="4124889"/>
                  <a:pt x="5068948" y="2960333"/>
                </a:cubicBezTo>
                <a:cubicBezTo>
                  <a:pt x="5068948" y="1795777"/>
                  <a:pt x="4124889" y="851718"/>
                  <a:pt x="2960333" y="851718"/>
                </a:cubicBezTo>
                <a:close/>
                <a:moveTo>
                  <a:pt x="2960333" y="0"/>
                </a:moveTo>
                <a:cubicBezTo>
                  <a:pt x="4595280" y="0"/>
                  <a:pt x="5920666" y="1325386"/>
                  <a:pt x="5920666" y="2960333"/>
                </a:cubicBezTo>
                <a:cubicBezTo>
                  <a:pt x="5920666" y="4595280"/>
                  <a:pt x="4595280" y="5920666"/>
                  <a:pt x="2960333" y="5920666"/>
                </a:cubicBezTo>
                <a:cubicBezTo>
                  <a:pt x="1325386" y="5920666"/>
                  <a:pt x="0" y="4595280"/>
                  <a:pt x="0" y="2960333"/>
                </a:cubicBezTo>
                <a:cubicBezTo>
                  <a:pt x="0" y="1325386"/>
                  <a:pt x="1325386" y="0"/>
                  <a:pt x="2960333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20000"/>
            </a:schemeClr>
          </a:solidFill>
          <a:ln w="161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形 2" descr="摄像机 纯色填充">
            <a:extLst>
              <a:ext uri="{FF2B5EF4-FFF2-40B4-BE49-F238E27FC236}">
                <a16:creationId xmlns:a16="http://schemas.microsoft.com/office/drawing/2014/main" id="{C0BE4274-CD92-49E5-A5F7-07DAD3EAA4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4995" y="5595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63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EC40139-EAC4-1D4F-F7F2-FB1CA22D07B6}"/>
              </a:ext>
            </a:extLst>
          </p:cNvPr>
          <p:cNvSpPr txBox="1"/>
          <p:nvPr/>
        </p:nvSpPr>
        <p:spPr>
          <a:xfrm>
            <a:off x="3284927" y="291134"/>
            <a:ext cx="52982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注意事项</a:t>
            </a:r>
            <a:r>
              <a:rPr lang="en-US" altLang="zh-CN" sz="48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-</a:t>
            </a:r>
            <a:r>
              <a:rPr lang="zh-CN" altLang="en-US" sz="48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数据处理</a:t>
            </a:r>
          </a:p>
        </p:txBody>
      </p:sp>
      <p:pic>
        <p:nvPicPr>
          <p:cNvPr id="5" name="图形 4">
            <a:extLst>
              <a:ext uri="{FF2B5EF4-FFF2-40B4-BE49-F238E27FC236}">
                <a16:creationId xmlns:a16="http://schemas.microsoft.com/office/drawing/2014/main" id="{174F68AF-CFAF-70D2-1585-E4BF1C2F9E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1090" y="544421"/>
            <a:ext cx="1250910" cy="360000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4599D367-94ED-CD65-122B-42A5F7247D21}"/>
              </a:ext>
            </a:extLst>
          </p:cNvPr>
          <p:cNvSpPr/>
          <p:nvPr/>
        </p:nvSpPr>
        <p:spPr>
          <a:xfrm>
            <a:off x="0" y="3977148"/>
            <a:ext cx="12192000" cy="2880852"/>
          </a:xfrm>
          <a:custGeom>
            <a:avLst/>
            <a:gdLst>
              <a:gd name="connsiteX0" fmla="*/ 6096000 w 12192000"/>
              <a:gd name="connsiteY0" fmla="*/ 0 h 2880852"/>
              <a:gd name="connsiteX1" fmla="*/ 12191349 w 12192000"/>
              <a:gd name="connsiteY1" fmla="*/ 751629 h 2880852"/>
              <a:gd name="connsiteX2" fmla="*/ 12192000 w 12192000"/>
              <a:gd name="connsiteY2" fmla="*/ 751832 h 2880852"/>
              <a:gd name="connsiteX3" fmla="*/ 12192000 w 12192000"/>
              <a:gd name="connsiteY3" fmla="*/ 2880852 h 2880852"/>
              <a:gd name="connsiteX4" fmla="*/ 0 w 12192000"/>
              <a:gd name="connsiteY4" fmla="*/ 2880852 h 2880852"/>
              <a:gd name="connsiteX5" fmla="*/ 0 w 12192000"/>
              <a:gd name="connsiteY5" fmla="*/ 751832 h 2880852"/>
              <a:gd name="connsiteX6" fmla="*/ 651 w 12192000"/>
              <a:gd name="connsiteY6" fmla="*/ 751629 h 2880852"/>
              <a:gd name="connsiteX7" fmla="*/ 6096000 w 12192000"/>
              <a:gd name="connsiteY7" fmla="*/ 0 h 2880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880852">
                <a:moveTo>
                  <a:pt x="6096000" y="0"/>
                </a:moveTo>
                <a:cubicBezTo>
                  <a:pt x="8476382" y="0"/>
                  <a:pt x="10631413" y="287234"/>
                  <a:pt x="12191349" y="751629"/>
                </a:cubicBezTo>
                <a:lnTo>
                  <a:pt x="12192000" y="751832"/>
                </a:lnTo>
                <a:lnTo>
                  <a:pt x="12192000" y="2880852"/>
                </a:lnTo>
                <a:lnTo>
                  <a:pt x="0" y="2880852"/>
                </a:lnTo>
                <a:lnTo>
                  <a:pt x="0" y="751832"/>
                </a:lnTo>
                <a:lnTo>
                  <a:pt x="651" y="751629"/>
                </a:lnTo>
                <a:cubicBezTo>
                  <a:pt x="1560587" y="287234"/>
                  <a:pt x="3715618" y="0"/>
                  <a:pt x="6096000" y="0"/>
                </a:cubicBezTo>
                <a:close/>
              </a:path>
            </a:pathLst>
          </a:custGeom>
          <a:solidFill>
            <a:srgbClr val="00561F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77B3F7D-5A8D-EFC0-50BA-7CAAAB51A630}"/>
              </a:ext>
            </a:extLst>
          </p:cNvPr>
          <p:cNvSpPr/>
          <p:nvPr/>
        </p:nvSpPr>
        <p:spPr>
          <a:xfrm>
            <a:off x="3487713" y="1440000"/>
            <a:ext cx="2446337" cy="4145502"/>
          </a:xfrm>
          <a:prstGeom prst="rect">
            <a:avLst/>
          </a:prstGeom>
          <a:solidFill>
            <a:schemeClr val="bg1"/>
          </a:solidFill>
          <a:ln w="19050">
            <a:solidFill>
              <a:srgbClr val="FFCC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A7783A1-9853-8FF1-2B63-0A9B2CA31EE4}"/>
              </a:ext>
            </a:extLst>
          </p:cNvPr>
          <p:cNvSpPr/>
          <p:nvPr/>
        </p:nvSpPr>
        <p:spPr>
          <a:xfrm>
            <a:off x="6257951" y="1440000"/>
            <a:ext cx="2446337" cy="4145502"/>
          </a:xfrm>
          <a:prstGeom prst="rect">
            <a:avLst/>
          </a:prstGeom>
          <a:solidFill>
            <a:schemeClr val="bg1"/>
          </a:solidFill>
          <a:ln w="19050">
            <a:solidFill>
              <a:srgbClr val="00561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8CD422B-AD21-6300-7680-893A6AB467E3}"/>
              </a:ext>
            </a:extLst>
          </p:cNvPr>
          <p:cNvSpPr/>
          <p:nvPr/>
        </p:nvSpPr>
        <p:spPr>
          <a:xfrm>
            <a:off x="6415088" y="2760125"/>
            <a:ext cx="2132061" cy="24438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10600030101010101" charset="-122"/>
                <a:ea typeface="思源宋体 CN Heavy" panose="02010600030101010101" charset="-122"/>
              </a:rPr>
              <a:t>由于数据处理需要使用到</a:t>
            </a:r>
            <a:r>
              <a:rPr lang="e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10600030101010101" charset="-122"/>
                <a:ea typeface="思源宋体 CN Heavy" panose="02010600030101010101" charset="-122"/>
              </a:rPr>
              <a:t>Python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10600030101010101" charset="-122"/>
                <a:ea typeface="思源宋体 CN Heavy" panose="02010600030101010101" charset="-122"/>
              </a:rPr>
              <a:t>程序，多人合作需要确保程序的可读性，并在适宜位置添加注释辅助阅读。 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EE5D65B-5B1E-1564-E6F9-62E4E0F61185}"/>
              </a:ext>
            </a:extLst>
          </p:cNvPr>
          <p:cNvSpPr/>
          <p:nvPr/>
        </p:nvSpPr>
        <p:spPr>
          <a:xfrm>
            <a:off x="9028188" y="1440000"/>
            <a:ext cx="2446337" cy="4145502"/>
          </a:xfrm>
          <a:prstGeom prst="rect">
            <a:avLst/>
          </a:prstGeom>
          <a:solidFill>
            <a:schemeClr val="bg1"/>
          </a:solidFill>
          <a:ln w="19050">
            <a:solidFill>
              <a:srgbClr val="FFCC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F29ADD89-BD1E-177C-DD9E-8E2F766D9F7F}"/>
              </a:ext>
            </a:extLst>
          </p:cNvPr>
          <p:cNvSpPr/>
          <p:nvPr/>
        </p:nvSpPr>
        <p:spPr>
          <a:xfrm>
            <a:off x="9132398" y="2760125"/>
            <a:ext cx="2237916" cy="14296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10600030101010101" charset="-122"/>
                <a:ea typeface="思源宋体 CN Heavy" panose="02010600030101010101" charset="-122"/>
              </a:rPr>
              <a:t>在数据处理前，需计算出最小样本量，确保数据可信度。</a:t>
            </a:r>
          </a:p>
          <a:p>
            <a:pPr>
              <a:lnSpc>
                <a:spcPct val="110000"/>
              </a:lnSpc>
            </a:pP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思源宋体 CN Heavy" panose="02010600030101010101" charset="-122"/>
              <a:ea typeface="思源宋体 CN Heavy" panose="02010600030101010101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F5137BA-D5B6-C0C4-A38B-6CDFF0DD3012}"/>
              </a:ext>
            </a:extLst>
          </p:cNvPr>
          <p:cNvSpPr/>
          <p:nvPr/>
        </p:nvSpPr>
        <p:spPr>
          <a:xfrm>
            <a:off x="717475" y="1440000"/>
            <a:ext cx="2446337" cy="4145502"/>
          </a:xfrm>
          <a:prstGeom prst="rect">
            <a:avLst/>
          </a:prstGeom>
          <a:solidFill>
            <a:schemeClr val="bg1"/>
          </a:solidFill>
          <a:ln w="19050">
            <a:solidFill>
              <a:srgbClr val="00561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9D4CEB97-FC52-4BC8-7481-B46F2D9FB7E2}"/>
              </a:ext>
            </a:extLst>
          </p:cNvPr>
          <p:cNvSpPr/>
          <p:nvPr/>
        </p:nvSpPr>
        <p:spPr>
          <a:xfrm>
            <a:off x="923370" y="2648011"/>
            <a:ext cx="2052763" cy="41395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思源宋体 CN Heavy" panose="02010600030101010101" charset="-122"/>
              <a:ea typeface="思源宋体 CN Heavy" panose="02010600030101010101" charset="-122"/>
            </a:endParaRPr>
          </a:p>
        </p:txBody>
      </p:sp>
      <p:pic>
        <p:nvPicPr>
          <p:cNvPr id="52" name="图形 51">
            <a:extLst>
              <a:ext uri="{FF2B5EF4-FFF2-40B4-BE49-F238E27FC236}">
                <a16:creationId xmlns:a16="http://schemas.microsoft.com/office/drawing/2014/main" id="{6F4EE816-7D05-BA67-D1DF-9687B7E12A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1821" y="2152928"/>
            <a:ext cx="540783" cy="495083"/>
          </a:xfrm>
          <a:prstGeom prst="rect">
            <a:avLst/>
          </a:prstGeom>
        </p:spPr>
      </p:pic>
      <p:pic>
        <p:nvPicPr>
          <p:cNvPr id="53" name="图形 52">
            <a:extLst>
              <a:ext uri="{FF2B5EF4-FFF2-40B4-BE49-F238E27FC236}">
                <a16:creationId xmlns:a16="http://schemas.microsoft.com/office/drawing/2014/main" id="{A3E3A75E-6B03-A294-1055-6C94293DCE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62297" y="2149512"/>
            <a:ext cx="540783" cy="495083"/>
          </a:xfrm>
          <a:prstGeom prst="rect">
            <a:avLst/>
          </a:prstGeom>
        </p:spPr>
      </p:pic>
      <p:pic>
        <p:nvPicPr>
          <p:cNvPr id="54" name="图形 53">
            <a:extLst>
              <a:ext uri="{FF2B5EF4-FFF2-40B4-BE49-F238E27FC236}">
                <a16:creationId xmlns:a16="http://schemas.microsoft.com/office/drawing/2014/main" id="{D62C66E9-3A75-A48F-00B9-0001A42D25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2059" y="2149511"/>
            <a:ext cx="540783" cy="495083"/>
          </a:xfrm>
          <a:prstGeom prst="rect">
            <a:avLst/>
          </a:prstGeom>
        </p:spPr>
      </p:pic>
      <p:pic>
        <p:nvPicPr>
          <p:cNvPr id="55" name="图形 54">
            <a:extLst>
              <a:ext uri="{FF2B5EF4-FFF2-40B4-BE49-F238E27FC236}">
                <a16:creationId xmlns:a16="http://schemas.microsoft.com/office/drawing/2014/main" id="{C498AE35-CA47-8673-6536-20A9A142BC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32534" y="2156930"/>
            <a:ext cx="540783" cy="49508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5BC9A7A3-B52C-2100-2555-F2E9E3F5F637}"/>
              </a:ext>
            </a:extLst>
          </p:cNvPr>
          <p:cNvSpPr/>
          <p:nvPr/>
        </p:nvSpPr>
        <p:spPr>
          <a:xfrm>
            <a:off x="824456" y="2760125"/>
            <a:ext cx="2052762" cy="24438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10600030101010101" charset="-122"/>
                <a:ea typeface="思源宋体 CN Heavy" panose="02010600030101010101" charset="-122"/>
              </a:rPr>
              <a:t>由于视频清晰度问题，人工识别车牌可能存在一定误差，算法设计中车牌匹配可使用模糊匹配，提高匹配成功率。 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B65EDC7-8663-CE62-3973-989004570F38}"/>
              </a:ext>
            </a:extLst>
          </p:cNvPr>
          <p:cNvSpPr/>
          <p:nvPr/>
        </p:nvSpPr>
        <p:spPr>
          <a:xfrm>
            <a:off x="3684500" y="2760125"/>
            <a:ext cx="2052762" cy="21053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10600030101010101" charset="-122"/>
                <a:ea typeface="思源宋体 CN Heavy" panose="02010600030101010101" charset="-122"/>
              </a:rPr>
              <a:t>模糊匹配可能会带来错误数据，数据分析完成后需对数据进行校正，删除明显错误的数据。 </a:t>
            </a:r>
          </a:p>
        </p:txBody>
      </p:sp>
    </p:spTree>
    <p:extLst>
      <p:ext uri="{BB962C8B-B14F-4D97-AF65-F5344CB8AC3E}">
        <p14:creationId xmlns:p14="http://schemas.microsoft.com/office/powerpoint/2010/main" val="3664371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935B09-1CC7-6545-70AF-2594255E7344}"/>
              </a:ext>
            </a:extLst>
          </p:cNvPr>
          <p:cNvSpPr/>
          <p:nvPr/>
        </p:nvSpPr>
        <p:spPr>
          <a:xfrm>
            <a:off x="7970521" y="0"/>
            <a:ext cx="4221480" cy="6858000"/>
          </a:xfrm>
          <a:prstGeom prst="rect">
            <a:avLst/>
          </a:prstGeom>
          <a:solidFill>
            <a:srgbClr val="0056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形 6">
            <a:extLst>
              <a:ext uri="{FF2B5EF4-FFF2-40B4-BE49-F238E27FC236}">
                <a16:creationId xmlns:a16="http://schemas.microsoft.com/office/drawing/2014/main" id="{C7F23553-73C0-46F9-B8B6-66B5871E85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1090" y="544421"/>
            <a:ext cx="1250910" cy="360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F529FD3-01A6-7C24-C8B1-B1EA35FBBEF7}"/>
              </a:ext>
            </a:extLst>
          </p:cNvPr>
          <p:cNvSpPr txBox="1"/>
          <p:nvPr/>
        </p:nvSpPr>
        <p:spPr>
          <a:xfrm>
            <a:off x="1372862" y="1864800"/>
            <a:ext cx="2980663" cy="2917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/>
            <a:r>
              <a:rPr lang="zh-CN" altLang="en-US" sz="1800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计算</a:t>
            </a:r>
            <a:r>
              <a:rPr lang="zh-CN" altLang="en-US" kern="1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可</a:t>
            </a:r>
            <a:r>
              <a:rPr lang="zh-TW" altLang="zh-CN" sz="1800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得平均行程车速为</a:t>
            </a:r>
            <a:r>
              <a:rPr lang="en-US" altLang="zh-TW" kern="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等线" panose="02010600030101010101" pitchFamily="2" charset="-122"/>
                <a:ea typeface="Calibri" panose="020F0502020204030204" pitchFamily="34" charset="0"/>
              </a:rPr>
              <a:t>16.67</a:t>
            </a:r>
            <a:r>
              <a:rPr lang="en-US" altLang="zh-CN" sz="1800" kern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等线" panose="02010600030101010101" pitchFamily="2" charset="-122"/>
                <a:ea typeface="Calibri" panose="020F0502020204030204" pitchFamily="34" charset="0"/>
                <a:cs typeface="等线" panose="02010600030101010101" pitchFamily="2" charset="-122"/>
              </a:rPr>
              <a:t>km/h</a:t>
            </a:r>
            <a:r>
              <a:rPr lang="zh-CN" altLang="en-US" kern="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，</a:t>
            </a:r>
            <a:r>
              <a:rPr lang="zh-TW" altLang="zh-CN" sz="1800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根据</a:t>
            </a:r>
            <a:r>
              <a:rPr lang="zh-CN" altLang="en-US" sz="1800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课本表格</a:t>
            </a:r>
            <a:r>
              <a:rPr lang="zh-TW" altLang="zh-CN" sz="1800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，我们取置信水平为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95%</a:t>
            </a:r>
            <a:r>
              <a:rPr lang="zh-TW" altLang="zh-CN" sz="1800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，允许误差取值范围为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3.5km/h</a:t>
            </a:r>
            <a:r>
              <a:rPr lang="zh-TW" altLang="zh-CN" sz="1800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，可得最少样本量为</a:t>
            </a:r>
            <a:r>
              <a:rPr lang="en-US" altLang="zh-TW" kern="1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7</a:t>
            </a:r>
            <a:r>
              <a:rPr lang="zh-TW" altLang="zh-CN" sz="1800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，而</a:t>
            </a:r>
            <a:r>
              <a:rPr lang="zh-CN" altLang="en-US" sz="1800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二十</a:t>
            </a:r>
            <a:r>
              <a:rPr lang="zh-TW" altLang="zh-CN" sz="1800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分钟内的车辆数达到远大于最少样本量，所以选取</a:t>
            </a:r>
            <a:r>
              <a:rPr lang="zh-CN" altLang="en-US" sz="1800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二十</a:t>
            </a:r>
            <a:r>
              <a:rPr lang="zh-TW" altLang="zh-CN" sz="1800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分钟的测量方案可行。</a:t>
            </a:r>
            <a:endParaRPr lang="zh-CN" altLang="zh-CN" sz="180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30000"/>
              </a:lnSpc>
            </a:pP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7FBEAD0-A916-A232-9A7D-84DEE388DE43}"/>
              </a:ext>
            </a:extLst>
          </p:cNvPr>
          <p:cNvSpPr txBox="1"/>
          <p:nvPr/>
        </p:nvSpPr>
        <p:spPr>
          <a:xfrm>
            <a:off x="8404335" y="1091972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高峰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CAD83DB-F2A6-E492-D468-9047EEA6F1AC}"/>
              </a:ext>
            </a:extLst>
          </p:cNvPr>
          <p:cNvSpPr txBox="1"/>
          <p:nvPr/>
        </p:nvSpPr>
        <p:spPr>
          <a:xfrm>
            <a:off x="477855" y="1091972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平峰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A3BE30C-02E7-3335-1F58-177A41915589}"/>
              </a:ext>
            </a:extLst>
          </p:cNvPr>
          <p:cNvSpPr txBox="1"/>
          <p:nvPr/>
        </p:nvSpPr>
        <p:spPr>
          <a:xfrm>
            <a:off x="8357460" y="1864801"/>
            <a:ext cx="3063774" cy="2917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/>
            <a:r>
              <a:rPr lang="zh-CN" altLang="en-US" sz="1800" kern="1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计算</a:t>
            </a:r>
            <a:r>
              <a:rPr lang="zh-CN" altLang="en-US" kern="10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可</a:t>
            </a:r>
            <a:r>
              <a:rPr lang="zh-TW" altLang="zh-CN" sz="1800" kern="1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得平均行程车速为</a:t>
            </a:r>
            <a:r>
              <a:rPr lang="en-US" altLang="zh-TW" kern="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等线" panose="02010600030101010101" pitchFamily="2" charset="-122"/>
                <a:ea typeface="Calibri" panose="020F0502020204030204" pitchFamily="34" charset="0"/>
              </a:rPr>
              <a:t>15.15</a:t>
            </a:r>
            <a:r>
              <a:rPr lang="en-US" altLang="zh-CN" sz="1800" kern="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等线" panose="02010600030101010101" pitchFamily="2" charset="-122"/>
                <a:ea typeface="Calibri" panose="020F0502020204030204" pitchFamily="34" charset="0"/>
                <a:cs typeface="等线" panose="02010600030101010101" pitchFamily="2" charset="-122"/>
              </a:rPr>
              <a:t>km/h</a:t>
            </a:r>
            <a:r>
              <a:rPr lang="zh-TW" altLang="zh-CN" sz="1800" kern="1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根据</a:t>
            </a:r>
            <a:r>
              <a:rPr lang="zh-CN" altLang="en-US" sz="1800" kern="1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课本表格</a:t>
            </a:r>
            <a:r>
              <a:rPr lang="zh-TW" altLang="zh-CN" sz="1800" kern="1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，我们取置信水平为</a:t>
            </a:r>
            <a:r>
              <a:rPr lang="en-US" altLang="zh-CN" sz="1800" kern="1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95%</a:t>
            </a:r>
            <a:r>
              <a:rPr lang="zh-TW" altLang="zh-CN" sz="1800" kern="1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，允许误差取值范围为</a:t>
            </a:r>
            <a:r>
              <a:rPr lang="en-US" altLang="zh-CN" sz="1800" kern="1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3.5km/h</a:t>
            </a:r>
            <a:r>
              <a:rPr lang="zh-CN" altLang="en-US" kern="10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，</a:t>
            </a:r>
            <a:r>
              <a:rPr lang="zh-TW" altLang="zh-CN" sz="1800" kern="1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可得最少样本量为</a:t>
            </a:r>
            <a:r>
              <a:rPr lang="en-US" altLang="zh-TW" kern="10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7</a:t>
            </a:r>
            <a:r>
              <a:rPr lang="zh-TW" altLang="zh-CN" sz="1800" kern="1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，而</a:t>
            </a:r>
            <a:r>
              <a:rPr lang="zh-CN" altLang="en-US" sz="1800" kern="1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二十</a:t>
            </a:r>
            <a:r>
              <a:rPr lang="zh-TW" altLang="zh-CN" sz="1800" kern="1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分钟内的车辆数达到远大于最少样本量，所以选取</a:t>
            </a:r>
            <a:r>
              <a:rPr lang="zh-CN" altLang="en-US" sz="1800" kern="1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二十</a:t>
            </a:r>
            <a:r>
              <a:rPr lang="zh-TW" altLang="zh-CN" sz="1800" kern="1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分钟的测量方案可行。</a:t>
            </a:r>
            <a:endParaRPr lang="zh-CN" altLang="zh-CN" sz="1800" kern="100" dirty="0"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30000"/>
              </a:lnSpc>
            </a:pP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944029CA-E0E3-4EAD-4815-E6D9D7A3BF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02" y="4347974"/>
            <a:ext cx="3164088" cy="206906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1593069B-05EB-BC66-9737-728D781892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389" y="4314486"/>
            <a:ext cx="3022611" cy="2012681"/>
          </a:xfrm>
          <a:prstGeom prst="rect">
            <a:avLst/>
          </a:prstGeom>
        </p:spPr>
      </p:pic>
      <p:pic>
        <p:nvPicPr>
          <p:cNvPr id="9" name="officeArt object" descr="图片5">
            <a:extLst>
              <a:ext uri="{FF2B5EF4-FFF2-40B4-BE49-F238E27FC236}">
                <a16:creationId xmlns:a16="http://schemas.microsoft.com/office/drawing/2014/main" id="{A8ACA14D-061A-A87B-33C2-F0ACF851CA16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2232167" y="2081118"/>
            <a:ext cx="7583647" cy="3473533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11372E9-8141-3DFD-1062-58301B925E10}"/>
              </a:ext>
            </a:extLst>
          </p:cNvPr>
          <p:cNvSpPr txBox="1"/>
          <p:nvPr/>
        </p:nvSpPr>
        <p:spPr>
          <a:xfrm>
            <a:off x="273132" y="221255"/>
            <a:ext cx="44502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03</a:t>
            </a:r>
            <a:r>
              <a:rPr lang="zh-CN" altLang="en-US" sz="36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最小样本量的计算</a:t>
            </a:r>
          </a:p>
        </p:txBody>
      </p:sp>
    </p:spTree>
    <p:extLst>
      <p:ext uri="{BB962C8B-B14F-4D97-AF65-F5344CB8AC3E}">
        <p14:creationId xmlns:p14="http://schemas.microsoft.com/office/powerpoint/2010/main" val="118909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EC40139-EAC4-1D4F-F7F2-FB1CA22D07B6}"/>
              </a:ext>
            </a:extLst>
          </p:cNvPr>
          <p:cNvSpPr txBox="1"/>
          <p:nvPr/>
        </p:nvSpPr>
        <p:spPr>
          <a:xfrm>
            <a:off x="624995" y="462811"/>
            <a:ext cx="2411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04</a:t>
            </a:r>
            <a:r>
              <a:rPr lang="zh-CN" altLang="en-US" sz="24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车辆数据整理</a:t>
            </a:r>
          </a:p>
        </p:txBody>
      </p:sp>
      <p:pic>
        <p:nvPicPr>
          <p:cNvPr id="5" name="图形 4">
            <a:extLst>
              <a:ext uri="{FF2B5EF4-FFF2-40B4-BE49-F238E27FC236}">
                <a16:creationId xmlns:a16="http://schemas.microsoft.com/office/drawing/2014/main" id="{174F68AF-CFAF-70D2-1585-E4BF1C2F9E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1090" y="544421"/>
            <a:ext cx="1250910" cy="360000"/>
          </a:xfrm>
          <a:prstGeom prst="rect">
            <a:avLst/>
          </a:prstGeom>
        </p:spPr>
      </p:pic>
      <p:sp>
        <p:nvSpPr>
          <p:cNvPr id="66" name="文本框 65">
            <a:extLst>
              <a:ext uri="{FF2B5EF4-FFF2-40B4-BE49-F238E27FC236}">
                <a16:creationId xmlns:a16="http://schemas.microsoft.com/office/drawing/2014/main" id="{9925FCC3-A21A-4D21-86BD-16C76CA9EF10}"/>
              </a:ext>
            </a:extLst>
          </p:cNvPr>
          <p:cNvSpPr txBox="1"/>
          <p:nvPr/>
        </p:nvSpPr>
        <p:spPr>
          <a:xfrm>
            <a:off x="485365" y="2314624"/>
            <a:ext cx="5376353" cy="22287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我们统计了每个断面每辆车的车牌号、车辆类型、油车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电车、本地车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外地车、行程时间、行程车速，汇总为多个表格。具体见下文调查数据附录。</a:t>
            </a:r>
          </a:p>
          <a:p>
            <a:pPr algn="just">
              <a:lnSpc>
                <a:spcPct val="150000"/>
              </a:lnSpc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本组针对不同断面的车辆数据，设计了一套程序，用于两个断面之间进行车牌匹配，从而得到不同车辆的行程速度。部分代码示例如右：</a:t>
            </a:r>
          </a:p>
          <a:p>
            <a:pPr algn="just">
              <a:lnSpc>
                <a:spcPct val="150000"/>
              </a:lnSpc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cxnSp>
        <p:nvCxnSpPr>
          <p:cNvPr id="78" name="直接连接符 77">
            <a:extLst>
              <a:ext uri="{FF2B5EF4-FFF2-40B4-BE49-F238E27FC236}">
                <a16:creationId xmlns:a16="http://schemas.microsoft.com/office/drawing/2014/main" id="{C109AA02-DDE8-15DC-ED74-7E18CC3DE446}"/>
              </a:ext>
            </a:extLst>
          </p:cNvPr>
          <p:cNvCxnSpPr/>
          <p:nvPr/>
        </p:nvCxnSpPr>
        <p:spPr>
          <a:xfrm>
            <a:off x="485365" y="2314624"/>
            <a:ext cx="177368" cy="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id="{12C728DF-8788-CCEB-AB7D-24A334001A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084" y="992531"/>
            <a:ext cx="5274310" cy="375793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6C61DEA-AE62-9557-80E7-C2F7CC4F15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084" y="5135592"/>
            <a:ext cx="5274310" cy="97980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6B87580-4C4F-FBEC-E79E-DD0AEE68123D}"/>
              </a:ext>
            </a:extLst>
          </p:cNvPr>
          <p:cNvSpPr txBox="1"/>
          <p:nvPr/>
        </p:nvSpPr>
        <p:spPr>
          <a:xfrm>
            <a:off x="8251464" y="4819916"/>
            <a:ext cx="17235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车辆匹配算法（模糊匹配）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99F81AC-8FD7-20B7-70B5-32BAC60B7663}"/>
              </a:ext>
            </a:extLst>
          </p:cNvPr>
          <p:cNvSpPr txBox="1"/>
          <p:nvPr/>
        </p:nvSpPr>
        <p:spPr>
          <a:xfrm>
            <a:off x="8251464" y="6184852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表格合并算法</a:t>
            </a:r>
          </a:p>
        </p:txBody>
      </p:sp>
    </p:spTree>
    <p:extLst>
      <p:ext uri="{BB962C8B-B14F-4D97-AF65-F5344CB8AC3E}">
        <p14:creationId xmlns:p14="http://schemas.microsoft.com/office/powerpoint/2010/main" val="1590557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EC40139-EAC4-1D4F-F7F2-FB1CA22D07B6}"/>
              </a:ext>
            </a:extLst>
          </p:cNvPr>
          <p:cNvSpPr txBox="1"/>
          <p:nvPr/>
        </p:nvSpPr>
        <p:spPr>
          <a:xfrm>
            <a:off x="624995" y="462811"/>
            <a:ext cx="49920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05</a:t>
            </a:r>
            <a:r>
              <a:rPr lang="zh-CN" altLang="en-US" sz="24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不同方向平峰</a:t>
            </a:r>
            <a:r>
              <a:rPr lang="en-US" altLang="zh-CN" sz="24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/</a:t>
            </a:r>
            <a:r>
              <a:rPr lang="zh-CN" altLang="en-US" sz="24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高峰时期行程车速</a:t>
            </a:r>
          </a:p>
          <a:p>
            <a:r>
              <a:rPr lang="zh-CN" altLang="en-US" sz="24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</a:t>
            </a:r>
          </a:p>
        </p:txBody>
      </p:sp>
      <p:pic>
        <p:nvPicPr>
          <p:cNvPr id="5" name="图形 4">
            <a:extLst>
              <a:ext uri="{FF2B5EF4-FFF2-40B4-BE49-F238E27FC236}">
                <a16:creationId xmlns:a16="http://schemas.microsoft.com/office/drawing/2014/main" id="{174F68AF-CFAF-70D2-1585-E4BF1C2F9E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1090" y="544421"/>
            <a:ext cx="1250910" cy="360000"/>
          </a:xfrm>
          <a:prstGeom prst="rect">
            <a:avLst/>
          </a:prstGeom>
        </p:spPr>
      </p:pic>
      <p:sp>
        <p:nvSpPr>
          <p:cNvPr id="66" name="文本框 65">
            <a:extLst>
              <a:ext uri="{FF2B5EF4-FFF2-40B4-BE49-F238E27FC236}">
                <a16:creationId xmlns:a16="http://schemas.microsoft.com/office/drawing/2014/main" id="{9925FCC3-A21A-4D21-86BD-16C76CA9EF10}"/>
              </a:ext>
            </a:extLst>
          </p:cNvPr>
          <p:cNvSpPr txBox="1"/>
          <p:nvPr/>
        </p:nvSpPr>
        <p:spPr>
          <a:xfrm>
            <a:off x="725784" y="1247048"/>
            <a:ext cx="5376353" cy="52757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4.3.1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北进口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（一）平峰期：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左转：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18.39km/h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直行：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19.07km/h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右转：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34.84km/h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（二）高峰期：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左转：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19.60km/h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直行：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20.01km/h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右转：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28.65km/h</a:t>
            </a: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4.3.2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东进口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（一）平峰期：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左转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:13.05km/h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直行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:22.29km/h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右转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:31.52km/h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（二）高峰期：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左转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:19.27km/h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直行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:21.76km/h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右转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:34.38km/h</a:t>
            </a:r>
          </a:p>
          <a:p>
            <a:pPr algn="just">
              <a:lnSpc>
                <a:spcPct val="150000"/>
              </a:lnSpc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cxnSp>
        <p:nvCxnSpPr>
          <p:cNvPr id="78" name="直接连接符 77">
            <a:extLst>
              <a:ext uri="{FF2B5EF4-FFF2-40B4-BE49-F238E27FC236}">
                <a16:creationId xmlns:a16="http://schemas.microsoft.com/office/drawing/2014/main" id="{C109AA02-DDE8-15DC-ED74-7E18CC3DE446}"/>
              </a:ext>
            </a:extLst>
          </p:cNvPr>
          <p:cNvCxnSpPr/>
          <p:nvPr/>
        </p:nvCxnSpPr>
        <p:spPr>
          <a:xfrm>
            <a:off x="725784" y="1247048"/>
            <a:ext cx="177368" cy="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802E2681-F2FA-DC25-1565-87CE01F28A99}"/>
              </a:ext>
            </a:extLst>
          </p:cNvPr>
          <p:cNvSpPr txBox="1"/>
          <p:nvPr/>
        </p:nvSpPr>
        <p:spPr>
          <a:xfrm>
            <a:off x="2803815" y="1247048"/>
            <a:ext cx="5376353" cy="52757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4.3.3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南进口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（一）平峰期：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左转：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21.19km/h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直行：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25.35km/h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右转：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40.93km/h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（二）高峰期：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左转：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19.27km/h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直行：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19.81km/h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右转：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45km/h</a:t>
            </a: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4.3.4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西进口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（一）平峰期：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左转：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18.11km/h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直行：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39.43km/h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右转：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23.63km/h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（二）高峰期：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左转：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22.76km/h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直行：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38.47km/h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右转：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12.67km/h</a:t>
            </a:r>
          </a:p>
          <a:p>
            <a:pPr algn="just">
              <a:lnSpc>
                <a:spcPct val="150000"/>
              </a:lnSpc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pic>
        <p:nvPicPr>
          <p:cNvPr id="7" name="图片 6" descr="条形图&#10;&#10;描述已自动生成">
            <a:extLst>
              <a:ext uri="{FF2B5EF4-FFF2-40B4-BE49-F238E27FC236}">
                <a16:creationId xmlns:a16="http://schemas.microsoft.com/office/drawing/2014/main" id="{66D2FBAD-9C35-7015-274B-3E5121F2C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418" y="1540672"/>
            <a:ext cx="6667500" cy="443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60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EC40139-EAC4-1D4F-F7F2-FB1CA22D07B6}"/>
              </a:ext>
            </a:extLst>
          </p:cNvPr>
          <p:cNvSpPr txBox="1"/>
          <p:nvPr/>
        </p:nvSpPr>
        <p:spPr>
          <a:xfrm>
            <a:off x="624995" y="462811"/>
            <a:ext cx="2411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06</a:t>
            </a:r>
            <a:r>
              <a:rPr lang="zh-CN" altLang="en-US" sz="24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车辆能源分析</a:t>
            </a:r>
          </a:p>
        </p:txBody>
      </p:sp>
      <p:pic>
        <p:nvPicPr>
          <p:cNvPr id="5" name="图形 4">
            <a:extLst>
              <a:ext uri="{FF2B5EF4-FFF2-40B4-BE49-F238E27FC236}">
                <a16:creationId xmlns:a16="http://schemas.microsoft.com/office/drawing/2014/main" id="{174F68AF-CFAF-70D2-1585-E4BF1C2F9E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1090" y="544421"/>
            <a:ext cx="1250910" cy="360000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45FD0097-E66E-AB9C-7DF0-999BDAA7CF3D}"/>
              </a:ext>
            </a:extLst>
          </p:cNvPr>
          <p:cNvSpPr/>
          <p:nvPr/>
        </p:nvSpPr>
        <p:spPr>
          <a:xfrm>
            <a:off x="720000" y="1440000"/>
            <a:ext cx="2882548" cy="3152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油车、电车车速分析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FB5E385-510A-DCCE-837C-1765DB5EC43C}"/>
              </a:ext>
            </a:extLst>
          </p:cNvPr>
          <p:cNvSpPr/>
          <p:nvPr/>
        </p:nvSpPr>
        <p:spPr>
          <a:xfrm>
            <a:off x="720000" y="2039444"/>
            <a:ext cx="5220056" cy="36439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2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        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 统计得油车平均车速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27.25 km/h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，电车平均车速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26.89 km/h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，可知在路标地段油车车速略高于电车。这可能与油车技术更加成熟、电车受充电效率、电池寿命等因素影响而效率损失有关。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  <a:p>
            <a:pPr>
              <a:lnSpc>
                <a:spcPts val="32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         但二者实际车速相差较小，因此现阶段电车也有不错的实际表现，且由于其环保特性，电车应得到更多推广。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  <a:p>
            <a:pPr>
              <a:lnSpc>
                <a:spcPts val="32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        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通过样本车速可对油、电车进行初步分析，若想得到更详细比对数据还应增加样本数量，测量更多数据，如加速度等。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2EC75658-AFC1-5D77-7185-94034F31D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7519" y="904421"/>
            <a:ext cx="5099080" cy="568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90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7C591407-0ABF-57E6-B314-13CB2AF87F0C}"/>
              </a:ext>
            </a:extLst>
          </p:cNvPr>
          <p:cNvGrpSpPr/>
          <p:nvPr/>
        </p:nvGrpSpPr>
        <p:grpSpPr>
          <a:xfrm>
            <a:off x="624995" y="462811"/>
            <a:ext cx="3760966" cy="637442"/>
            <a:chOff x="624995" y="462811"/>
            <a:chExt cx="3760966" cy="637442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2EC40139-EAC4-1D4F-F7F2-FB1CA22D07B6}"/>
                </a:ext>
              </a:extLst>
            </p:cNvPr>
            <p:cNvSpPr txBox="1"/>
            <p:nvPr/>
          </p:nvSpPr>
          <p:spPr>
            <a:xfrm>
              <a:off x="624995" y="462811"/>
              <a:ext cx="37609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rgbClr val="00561F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07</a:t>
              </a:r>
              <a:r>
                <a:rPr lang="zh-CN" altLang="en-US" sz="2400" dirty="0">
                  <a:solidFill>
                    <a:srgbClr val="00561F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 本地车</a:t>
              </a:r>
              <a:r>
                <a:rPr lang="en-US" altLang="zh-CN" sz="2400" dirty="0">
                  <a:solidFill>
                    <a:srgbClr val="00561F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/</a:t>
              </a:r>
              <a:r>
                <a:rPr lang="zh-CN" altLang="en-US" sz="2400" dirty="0">
                  <a:solidFill>
                    <a:srgbClr val="00561F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外地车对比分析</a:t>
              </a: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72BBA2FB-B0C7-B9FA-7EF7-BF51F251479D}"/>
                </a:ext>
              </a:extLst>
            </p:cNvPr>
            <p:cNvSpPr txBox="1"/>
            <p:nvPr/>
          </p:nvSpPr>
          <p:spPr>
            <a:xfrm>
              <a:off x="624995" y="884809"/>
              <a:ext cx="137569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Status of investigation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pic>
        <p:nvPicPr>
          <p:cNvPr id="5" name="图形 4">
            <a:extLst>
              <a:ext uri="{FF2B5EF4-FFF2-40B4-BE49-F238E27FC236}">
                <a16:creationId xmlns:a16="http://schemas.microsoft.com/office/drawing/2014/main" id="{174F68AF-CFAF-70D2-1585-E4BF1C2F9E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1090" y="544421"/>
            <a:ext cx="1250910" cy="360000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F0B089CD-8148-2E07-DD40-19938126D109}"/>
              </a:ext>
            </a:extLst>
          </p:cNvPr>
          <p:cNvSpPr/>
          <p:nvPr/>
        </p:nvSpPr>
        <p:spPr>
          <a:xfrm>
            <a:off x="0" y="6313579"/>
            <a:ext cx="12192000" cy="544420"/>
          </a:xfrm>
          <a:custGeom>
            <a:avLst/>
            <a:gdLst>
              <a:gd name="connsiteX0" fmla="*/ 0 w 12192000"/>
              <a:gd name="connsiteY0" fmla="*/ 0 h 2538990"/>
              <a:gd name="connsiteX1" fmla="*/ 12192000 w 12192000"/>
              <a:gd name="connsiteY1" fmla="*/ 0 h 2538990"/>
              <a:gd name="connsiteX2" fmla="*/ 12192000 w 12192000"/>
              <a:gd name="connsiteY2" fmla="*/ 2538990 h 2538990"/>
              <a:gd name="connsiteX3" fmla="*/ 0 w 12192000"/>
              <a:gd name="connsiteY3" fmla="*/ 2538990 h 2538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538990">
                <a:moveTo>
                  <a:pt x="0" y="0"/>
                </a:moveTo>
                <a:lnTo>
                  <a:pt x="12192000" y="0"/>
                </a:lnTo>
                <a:lnTo>
                  <a:pt x="12192000" y="2538990"/>
                </a:lnTo>
                <a:lnTo>
                  <a:pt x="0" y="2538990"/>
                </a:lnTo>
                <a:close/>
              </a:path>
            </a:pathLst>
          </a:custGeom>
          <a:solidFill>
            <a:srgbClr val="00561F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FBA04A9-6C30-7B5F-79F5-598B878E39F2}"/>
              </a:ext>
            </a:extLst>
          </p:cNvPr>
          <p:cNvSpPr/>
          <p:nvPr/>
        </p:nvSpPr>
        <p:spPr>
          <a:xfrm>
            <a:off x="4903525" y="1421549"/>
            <a:ext cx="686498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+mj-lt"/>
              <a:buAutoNum type="arabicPeriod"/>
            </a:pPr>
            <a:r>
              <a:rPr lang="zh-CN" altLang="en-US" b="1" i="0" dirty="0">
                <a:solidFill>
                  <a:srgbClr val="374151"/>
                </a:solidFill>
                <a:effectLst/>
                <a:latin typeface="Söhne"/>
              </a:rPr>
              <a:t>分布图 </a:t>
            </a:r>
            <a:r>
              <a:rPr lang="en-US" altLang="zh-CN" b="1" i="0" dirty="0">
                <a:solidFill>
                  <a:srgbClr val="374151"/>
                </a:solidFill>
                <a:effectLst/>
                <a:latin typeface="Söhne"/>
              </a:rPr>
              <a:t>(</a:t>
            </a:r>
            <a:r>
              <a:rPr lang="en-US" altLang="zh-CN" b="1" i="0" dirty="0" err="1">
                <a:solidFill>
                  <a:srgbClr val="374151"/>
                </a:solidFill>
                <a:effectLst/>
                <a:latin typeface="Söhne"/>
              </a:rPr>
              <a:t>Histplot</a:t>
            </a:r>
            <a:r>
              <a:rPr lang="en-US" altLang="zh-CN" b="1" i="0" dirty="0">
                <a:solidFill>
                  <a:srgbClr val="374151"/>
                </a:solidFill>
                <a:effectLst/>
                <a:latin typeface="Söhne"/>
              </a:rPr>
              <a:t>)</a:t>
            </a: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这是上半部分的图表，用于比较本地车和外地车的速度分布。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X </a:t>
            </a: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轴表示速度，</a:t>
            </a: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Y </a:t>
            </a: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轴表示频率（数据点的数量）。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通过两条曲线，分别代表本地车和外地车的速度分布。曲线越高表示该速度上有更多的车辆。</a:t>
            </a:r>
          </a:p>
          <a:p>
            <a:pPr algn="l">
              <a:buFont typeface="+mj-lt"/>
              <a:buAutoNum type="arabicPeriod"/>
            </a:pPr>
            <a:r>
              <a:rPr lang="zh-CN" altLang="en-US" b="1" i="0" dirty="0">
                <a:solidFill>
                  <a:srgbClr val="374151"/>
                </a:solidFill>
                <a:effectLst/>
                <a:latin typeface="Söhne"/>
              </a:rPr>
              <a:t>统计量比较图 </a:t>
            </a:r>
            <a:r>
              <a:rPr lang="en-US" altLang="zh-CN" b="1" i="0" dirty="0">
                <a:solidFill>
                  <a:srgbClr val="374151"/>
                </a:solidFill>
                <a:effectLst/>
                <a:latin typeface="Söhne"/>
              </a:rPr>
              <a:t>(Boxplot)</a:t>
            </a: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这是下半部分的图表，用于比较本地车和外地车的速度的统计量。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X </a:t>
            </a: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轴表示车辆类型（本地车和外地车），</a:t>
            </a:r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Y </a:t>
            </a: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轴表示速度。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374151"/>
                </a:solidFill>
                <a:effectLst/>
                <a:latin typeface="Söhne"/>
              </a:rPr>
              <a:t>箱线图显示了每种车辆类型速度的分布情况，包括中位数、四分位数和异常值</a:t>
            </a:r>
            <a:endParaRPr lang="en-US" altLang="zh-CN" dirty="0">
              <a:solidFill>
                <a:srgbClr val="374151"/>
              </a:solidFill>
              <a:latin typeface="Söhne"/>
            </a:endParaRPr>
          </a:p>
          <a:p>
            <a:pPr lvl="1" algn="l"/>
            <a:endParaRPr lang="en-US" altLang="zh-CN" b="0" i="0" dirty="0">
              <a:solidFill>
                <a:srgbClr val="374151"/>
              </a:solidFill>
              <a:effectLst/>
              <a:latin typeface="Söhne"/>
            </a:endParaRPr>
          </a:p>
          <a:p>
            <a:pPr lvl="1" algn="l"/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Local Car Statistics:</a:t>
            </a:r>
          </a:p>
          <a:p>
            <a:pPr lvl="1" algn="l"/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Mean: 27.5</a:t>
            </a:r>
          </a:p>
          <a:p>
            <a:pPr lvl="1" algn="l"/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Median: 22.7</a:t>
            </a:r>
          </a:p>
          <a:p>
            <a:pPr lvl="1" algn="l"/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Standard Deviation: 17</a:t>
            </a:r>
          </a:p>
        </p:txBody>
      </p:sp>
      <p:sp>
        <p:nvSpPr>
          <p:cNvPr id="82" name="任意多边形: 形状 81">
            <a:extLst>
              <a:ext uri="{FF2B5EF4-FFF2-40B4-BE49-F238E27FC236}">
                <a16:creationId xmlns:a16="http://schemas.microsoft.com/office/drawing/2014/main" id="{1FC35616-A3EA-3316-DB63-136A20C47316}"/>
              </a:ext>
            </a:extLst>
          </p:cNvPr>
          <p:cNvSpPr/>
          <p:nvPr/>
        </p:nvSpPr>
        <p:spPr>
          <a:xfrm>
            <a:off x="5106291" y="2929554"/>
            <a:ext cx="275270" cy="268519"/>
          </a:xfrm>
          <a:custGeom>
            <a:avLst/>
            <a:gdLst>
              <a:gd name="connsiteX0" fmla="*/ 225722 w 390480"/>
              <a:gd name="connsiteY0" fmla="*/ 237363 h 380904"/>
              <a:gd name="connsiteX1" fmla="*/ 236676 w 390480"/>
              <a:gd name="connsiteY1" fmla="*/ 240506 h 380904"/>
              <a:gd name="connsiteX2" fmla="*/ 250868 w 390480"/>
              <a:gd name="connsiteY2" fmla="*/ 235077 h 380904"/>
              <a:gd name="connsiteX3" fmla="*/ 251058 w 390480"/>
              <a:gd name="connsiteY3" fmla="*/ 234887 h 380904"/>
              <a:gd name="connsiteX4" fmla="*/ 252487 w 390480"/>
              <a:gd name="connsiteY4" fmla="*/ 233553 h 380904"/>
              <a:gd name="connsiteX5" fmla="*/ 359072 w 390480"/>
              <a:gd name="connsiteY5" fmla="*/ 129540 h 380904"/>
              <a:gd name="connsiteX6" fmla="*/ 369549 w 390480"/>
              <a:gd name="connsiteY6" fmla="*/ 119348 h 380904"/>
              <a:gd name="connsiteX7" fmla="*/ 369549 w 390480"/>
              <a:gd name="connsiteY7" fmla="*/ 20479 h 380904"/>
              <a:gd name="connsiteX8" fmla="*/ 318876 w 390480"/>
              <a:gd name="connsiteY8" fmla="*/ 0 h 380904"/>
              <a:gd name="connsiteX9" fmla="*/ 268203 w 390480"/>
              <a:gd name="connsiteY9" fmla="*/ 20479 h 380904"/>
              <a:gd name="connsiteX10" fmla="*/ 247439 w 390480"/>
              <a:gd name="connsiteY10" fmla="*/ 40767 h 380904"/>
              <a:gd name="connsiteX11" fmla="*/ 247439 w 390480"/>
              <a:gd name="connsiteY11" fmla="*/ 40767 h 380904"/>
              <a:gd name="connsiteX12" fmla="*/ 151141 w 390480"/>
              <a:gd name="connsiteY12" fmla="*/ 134684 h 380904"/>
              <a:gd name="connsiteX13" fmla="*/ 149712 w 390480"/>
              <a:gd name="connsiteY13" fmla="*/ 136112 h 380904"/>
              <a:gd name="connsiteX14" fmla="*/ 149522 w 390480"/>
              <a:gd name="connsiteY14" fmla="*/ 136303 h 380904"/>
              <a:gd name="connsiteX15" fmla="*/ 147141 w 390480"/>
              <a:gd name="connsiteY15" fmla="*/ 160782 h 380904"/>
              <a:gd name="connsiteX16" fmla="*/ 112089 w 390480"/>
              <a:gd name="connsiteY16" fmla="*/ 194977 h 380904"/>
              <a:gd name="connsiteX17" fmla="*/ 111612 w 390480"/>
              <a:gd name="connsiteY17" fmla="*/ 195453 h 380904"/>
              <a:gd name="connsiteX18" fmla="*/ 98563 w 390480"/>
              <a:gd name="connsiteY18" fmla="*/ 193262 h 380904"/>
              <a:gd name="connsiteX19" fmla="*/ 49605 w 390480"/>
              <a:gd name="connsiteY19" fmla="*/ 227552 h 380904"/>
              <a:gd name="connsiteX20" fmla="*/ 1313 w 390480"/>
              <a:gd name="connsiteY20" fmla="*/ 353663 h 380904"/>
              <a:gd name="connsiteX21" fmla="*/ 6075 w 390480"/>
              <a:gd name="connsiteY21" fmla="*/ 374999 h 380904"/>
              <a:gd name="connsiteX22" fmla="*/ 20649 w 390480"/>
              <a:gd name="connsiteY22" fmla="*/ 380905 h 380904"/>
              <a:gd name="connsiteX23" fmla="*/ 20744 w 390480"/>
              <a:gd name="connsiteY23" fmla="*/ 380905 h 380904"/>
              <a:gd name="connsiteX24" fmla="*/ 286396 w 390480"/>
              <a:gd name="connsiteY24" fmla="*/ 380905 h 380904"/>
              <a:gd name="connsiteX25" fmla="*/ 296778 w 390480"/>
              <a:gd name="connsiteY25" fmla="*/ 370808 h 380904"/>
              <a:gd name="connsiteX26" fmla="*/ 286396 w 390480"/>
              <a:gd name="connsiteY26" fmla="*/ 360712 h 380904"/>
              <a:gd name="connsiteX27" fmla="*/ 79894 w 390480"/>
              <a:gd name="connsiteY27" fmla="*/ 360712 h 380904"/>
              <a:gd name="connsiteX28" fmla="*/ 157809 w 390480"/>
              <a:gd name="connsiteY28" fmla="*/ 332327 h 380904"/>
              <a:gd name="connsiteX29" fmla="*/ 191622 w 390480"/>
              <a:gd name="connsiteY29" fmla="*/ 294513 h 380904"/>
              <a:gd name="connsiteX30" fmla="*/ 190479 w 390480"/>
              <a:gd name="connsiteY30" fmla="*/ 271748 h 380904"/>
              <a:gd name="connsiteX31" fmla="*/ 190765 w 390480"/>
              <a:gd name="connsiteY31" fmla="*/ 271463 h 380904"/>
              <a:gd name="connsiteX32" fmla="*/ 225817 w 390480"/>
              <a:gd name="connsiteY32" fmla="*/ 237268 h 380904"/>
              <a:gd name="connsiteX33" fmla="*/ 129424 w 390480"/>
              <a:gd name="connsiteY33" fmla="*/ 206597 h 380904"/>
              <a:gd name="connsiteX34" fmla="*/ 161428 w 390480"/>
              <a:gd name="connsiteY34" fmla="*/ 175355 h 380904"/>
              <a:gd name="connsiteX35" fmla="*/ 210768 w 390480"/>
              <a:gd name="connsiteY35" fmla="*/ 223457 h 380904"/>
              <a:gd name="connsiteX36" fmla="*/ 178764 w 390480"/>
              <a:gd name="connsiteY36" fmla="*/ 254699 h 380904"/>
              <a:gd name="connsiteX37" fmla="*/ 129424 w 390480"/>
              <a:gd name="connsiteY37" fmla="*/ 206597 h 380904"/>
              <a:gd name="connsiteX38" fmla="*/ 354881 w 390480"/>
              <a:gd name="connsiteY38" fmla="*/ 34671 h 380904"/>
              <a:gd name="connsiteX39" fmla="*/ 354881 w 390480"/>
              <a:gd name="connsiteY39" fmla="*/ 104966 h 380904"/>
              <a:gd name="connsiteX40" fmla="*/ 334116 w 390480"/>
              <a:gd name="connsiteY40" fmla="*/ 125254 h 380904"/>
              <a:gd name="connsiteX41" fmla="*/ 262012 w 390480"/>
              <a:gd name="connsiteY41" fmla="*/ 54959 h 380904"/>
              <a:gd name="connsiteX42" fmla="*/ 282777 w 390480"/>
              <a:gd name="connsiteY42" fmla="*/ 34671 h 380904"/>
              <a:gd name="connsiteX43" fmla="*/ 318781 w 390480"/>
              <a:gd name="connsiteY43" fmla="*/ 20098 h 380904"/>
              <a:gd name="connsiteX44" fmla="*/ 354786 w 390480"/>
              <a:gd name="connsiteY44" fmla="*/ 34671 h 380904"/>
              <a:gd name="connsiteX45" fmla="*/ 165810 w 390480"/>
              <a:gd name="connsiteY45" fmla="*/ 148876 h 380904"/>
              <a:gd name="connsiteX46" fmla="*/ 247439 w 390480"/>
              <a:gd name="connsiteY46" fmla="*/ 69247 h 380904"/>
              <a:gd name="connsiteX47" fmla="*/ 247439 w 390480"/>
              <a:gd name="connsiteY47" fmla="*/ 69247 h 380904"/>
              <a:gd name="connsiteX48" fmla="*/ 319543 w 390480"/>
              <a:gd name="connsiteY48" fmla="*/ 139541 h 380904"/>
              <a:gd name="connsiteX49" fmla="*/ 319543 w 390480"/>
              <a:gd name="connsiteY49" fmla="*/ 139541 h 380904"/>
              <a:gd name="connsiteX50" fmla="*/ 237914 w 390480"/>
              <a:gd name="connsiteY50" fmla="*/ 219170 h 380904"/>
              <a:gd name="connsiteX51" fmla="*/ 236676 w 390480"/>
              <a:gd name="connsiteY51" fmla="*/ 220313 h 380904"/>
              <a:gd name="connsiteX52" fmla="*/ 235914 w 390480"/>
              <a:gd name="connsiteY52" fmla="*/ 219551 h 380904"/>
              <a:gd name="connsiteX53" fmla="*/ 235914 w 390480"/>
              <a:gd name="connsiteY53" fmla="*/ 218980 h 380904"/>
              <a:gd name="connsiteX54" fmla="*/ 229818 w 390480"/>
              <a:gd name="connsiteY54" fmla="*/ 204692 h 380904"/>
              <a:gd name="connsiteX55" fmla="*/ 180478 w 390480"/>
              <a:gd name="connsiteY55" fmla="*/ 156591 h 380904"/>
              <a:gd name="connsiteX56" fmla="*/ 165810 w 390480"/>
              <a:gd name="connsiteY56" fmla="*/ 150686 h 380904"/>
              <a:gd name="connsiteX57" fmla="*/ 165238 w 390480"/>
              <a:gd name="connsiteY57" fmla="*/ 150686 h 380904"/>
              <a:gd name="connsiteX58" fmla="*/ 164476 w 390480"/>
              <a:gd name="connsiteY58" fmla="*/ 149924 h 380904"/>
              <a:gd name="connsiteX59" fmla="*/ 165619 w 390480"/>
              <a:gd name="connsiteY59" fmla="*/ 148780 h 380904"/>
              <a:gd name="connsiteX60" fmla="*/ 150474 w 390480"/>
              <a:gd name="connsiteY60" fmla="*/ 313468 h 380904"/>
              <a:gd name="connsiteX61" fmla="*/ 44080 w 390480"/>
              <a:gd name="connsiteY61" fmla="*/ 352235 h 380904"/>
              <a:gd name="connsiteX62" fmla="*/ 104850 w 390480"/>
              <a:gd name="connsiteY62" fmla="*/ 292989 h 380904"/>
              <a:gd name="connsiteX63" fmla="*/ 104850 w 390480"/>
              <a:gd name="connsiteY63" fmla="*/ 278701 h 380904"/>
              <a:gd name="connsiteX64" fmla="*/ 90181 w 390480"/>
              <a:gd name="connsiteY64" fmla="*/ 278701 h 380904"/>
              <a:gd name="connsiteX65" fmla="*/ 29316 w 390480"/>
              <a:gd name="connsiteY65" fmla="*/ 338042 h 380904"/>
              <a:gd name="connsiteX66" fmla="*/ 68845 w 390480"/>
              <a:gd name="connsiteY66" fmla="*/ 234696 h 380904"/>
              <a:gd name="connsiteX67" fmla="*/ 98468 w 390480"/>
              <a:gd name="connsiteY67" fmla="*/ 213455 h 380904"/>
              <a:gd name="connsiteX68" fmla="*/ 105802 w 390480"/>
              <a:gd name="connsiteY68" fmla="*/ 214694 h 380904"/>
              <a:gd name="connsiteX69" fmla="*/ 111231 w 390480"/>
              <a:gd name="connsiteY69" fmla="*/ 224314 h 380904"/>
              <a:gd name="connsiteX70" fmla="*/ 160476 w 390480"/>
              <a:gd name="connsiteY70" fmla="*/ 272415 h 380904"/>
              <a:gd name="connsiteX71" fmla="*/ 170286 w 390480"/>
              <a:gd name="connsiteY71" fmla="*/ 277749 h 380904"/>
              <a:gd name="connsiteX72" fmla="*/ 150379 w 390480"/>
              <a:gd name="connsiteY72" fmla="*/ 313563 h 380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390480" h="380904">
                <a:moveTo>
                  <a:pt x="225722" y="237363"/>
                </a:moveTo>
                <a:cubicBezTo>
                  <a:pt x="229056" y="239363"/>
                  <a:pt x="232866" y="240506"/>
                  <a:pt x="236676" y="240506"/>
                </a:cubicBezTo>
                <a:cubicBezTo>
                  <a:pt x="241724" y="240506"/>
                  <a:pt x="246867" y="238696"/>
                  <a:pt x="250868" y="235077"/>
                </a:cubicBezTo>
                <a:lnTo>
                  <a:pt x="251058" y="234887"/>
                </a:lnTo>
                <a:cubicBezTo>
                  <a:pt x="251535" y="234410"/>
                  <a:pt x="252011" y="234029"/>
                  <a:pt x="252487" y="233553"/>
                </a:cubicBezTo>
                <a:lnTo>
                  <a:pt x="359072" y="129540"/>
                </a:lnTo>
                <a:lnTo>
                  <a:pt x="369549" y="119348"/>
                </a:lnTo>
                <a:cubicBezTo>
                  <a:pt x="397458" y="92107"/>
                  <a:pt x="397458" y="47720"/>
                  <a:pt x="369549" y="20479"/>
                </a:cubicBezTo>
                <a:cubicBezTo>
                  <a:pt x="356024" y="7239"/>
                  <a:pt x="338022" y="0"/>
                  <a:pt x="318876" y="0"/>
                </a:cubicBezTo>
                <a:cubicBezTo>
                  <a:pt x="299731" y="0"/>
                  <a:pt x="281729" y="7239"/>
                  <a:pt x="268203" y="20479"/>
                </a:cubicBezTo>
                <a:lnTo>
                  <a:pt x="247439" y="40767"/>
                </a:lnTo>
                <a:lnTo>
                  <a:pt x="247439" y="40767"/>
                </a:lnTo>
                <a:cubicBezTo>
                  <a:pt x="247439" y="40767"/>
                  <a:pt x="151141" y="134684"/>
                  <a:pt x="151141" y="134684"/>
                </a:cubicBezTo>
                <a:cubicBezTo>
                  <a:pt x="150665" y="135160"/>
                  <a:pt x="150189" y="135636"/>
                  <a:pt x="149712" y="136112"/>
                </a:cubicBezTo>
                <a:lnTo>
                  <a:pt x="149522" y="136303"/>
                </a:lnTo>
                <a:cubicBezTo>
                  <a:pt x="142950" y="143161"/>
                  <a:pt x="142188" y="153162"/>
                  <a:pt x="147141" y="160782"/>
                </a:cubicBezTo>
                <a:lnTo>
                  <a:pt x="112089" y="194977"/>
                </a:lnTo>
                <a:cubicBezTo>
                  <a:pt x="112089" y="194977"/>
                  <a:pt x="111803" y="195263"/>
                  <a:pt x="111612" y="195453"/>
                </a:cubicBezTo>
                <a:cubicBezTo>
                  <a:pt x="107421" y="194120"/>
                  <a:pt x="103135" y="193262"/>
                  <a:pt x="98563" y="193262"/>
                </a:cubicBezTo>
                <a:cubicBezTo>
                  <a:pt x="77418" y="193262"/>
                  <a:pt x="57320" y="207359"/>
                  <a:pt x="49605" y="227552"/>
                </a:cubicBezTo>
                <a:lnTo>
                  <a:pt x="1313" y="353663"/>
                </a:lnTo>
                <a:cubicBezTo>
                  <a:pt x="-1545" y="361093"/>
                  <a:pt x="360" y="369380"/>
                  <a:pt x="6075" y="374999"/>
                </a:cubicBezTo>
                <a:cubicBezTo>
                  <a:pt x="9981" y="378809"/>
                  <a:pt x="15219" y="380905"/>
                  <a:pt x="20649" y="380905"/>
                </a:cubicBezTo>
                <a:cubicBezTo>
                  <a:pt x="20649" y="380905"/>
                  <a:pt x="20649" y="380905"/>
                  <a:pt x="20744" y="380905"/>
                </a:cubicBezTo>
                <a:lnTo>
                  <a:pt x="286396" y="380905"/>
                </a:lnTo>
                <a:cubicBezTo>
                  <a:pt x="292111" y="380905"/>
                  <a:pt x="296778" y="376428"/>
                  <a:pt x="296778" y="370808"/>
                </a:cubicBezTo>
                <a:cubicBezTo>
                  <a:pt x="296778" y="365188"/>
                  <a:pt x="292111" y="360712"/>
                  <a:pt x="286396" y="360712"/>
                </a:cubicBezTo>
                <a:lnTo>
                  <a:pt x="79894" y="360712"/>
                </a:lnTo>
                <a:lnTo>
                  <a:pt x="157809" y="332327"/>
                </a:lnTo>
                <a:cubicBezTo>
                  <a:pt x="174858" y="326136"/>
                  <a:pt x="187812" y="311658"/>
                  <a:pt x="191622" y="294513"/>
                </a:cubicBezTo>
                <a:cubicBezTo>
                  <a:pt x="193432" y="286512"/>
                  <a:pt x="192956" y="278797"/>
                  <a:pt x="190479" y="271748"/>
                </a:cubicBezTo>
                <a:cubicBezTo>
                  <a:pt x="190479" y="271748"/>
                  <a:pt x="190670" y="271558"/>
                  <a:pt x="190765" y="271463"/>
                </a:cubicBezTo>
                <a:lnTo>
                  <a:pt x="225817" y="237268"/>
                </a:lnTo>
                <a:close/>
                <a:moveTo>
                  <a:pt x="129424" y="206597"/>
                </a:moveTo>
                <a:lnTo>
                  <a:pt x="161428" y="175355"/>
                </a:lnTo>
                <a:lnTo>
                  <a:pt x="210768" y="223457"/>
                </a:lnTo>
                <a:lnTo>
                  <a:pt x="178764" y="254699"/>
                </a:lnTo>
                <a:lnTo>
                  <a:pt x="129424" y="206597"/>
                </a:lnTo>
                <a:close/>
                <a:moveTo>
                  <a:pt x="354881" y="34671"/>
                </a:moveTo>
                <a:cubicBezTo>
                  <a:pt x="374788" y="54102"/>
                  <a:pt x="374788" y="85534"/>
                  <a:pt x="354881" y="104966"/>
                </a:cubicBezTo>
                <a:lnTo>
                  <a:pt x="334116" y="125254"/>
                </a:lnTo>
                <a:lnTo>
                  <a:pt x="262012" y="54959"/>
                </a:lnTo>
                <a:lnTo>
                  <a:pt x="282777" y="34671"/>
                </a:lnTo>
                <a:cubicBezTo>
                  <a:pt x="292683" y="24955"/>
                  <a:pt x="305732" y="20098"/>
                  <a:pt x="318781" y="20098"/>
                </a:cubicBezTo>
                <a:cubicBezTo>
                  <a:pt x="331830" y="20098"/>
                  <a:pt x="344880" y="24955"/>
                  <a:pt x="354786" y="34671"/>
                </a:cubicBezTo>
                <a:close/>
                <a:moveTo>
                  <a:pt x="165810" y="148876"/>
                </a:moveTo>
                <a:lnTo>
                  <a:pt x="247439" y="69247"/>
                </a:lnTo>
                <a:cubicBezTo>
                  <a:pt x="247439" y="69247"/>
                  <a:pt x="247439" y="69247"/>
                  <a:pt x="247439" y="69247"/>
                </a:cubicBezTo>
                <a:lnTo>
                  <a:pt x="319543" y="139541"/>
                </a:lnTo>
                <a:lnTo>
                  <a:pt x="319543" y="139541"/>
                </a:lnTo>
                <a:lnTo>
                  <a:pt x="237914" y="219170"/>
                </a:lnTo>
                <a:cubicBezTo>
                  <a:pt x="237914" y="219170"/>
                  <a:pt x="237152" y="219932"/>
                  <a:pt x="236676" y="220313"/>
                </a:cubicBezTo>
                <a:lnTo>
                  <a:pt x="235914" y="219551"/>
                </a:lnTo>
                <a:cubicBezTo>
                  <a:pt x="235914" y="219551"/>
                  <a:pt x="235914" y="219170"/>
                  <a:pt x="235914" y="218980"/>
                </a:cubicBezTo>
                <a:cubicBezTo>
                  <a:pt x="235914" y="213646"/>
                  <a:pt x="233723" y="208502"/>
                  <a:pt x="229818" y="204692"/>
                </a:cubicBezTo>
                <a:lnTo>
                  <a:pt x="180478" y="156591"/>
                </a:lnTo>
                <a:cubicBezTo>
                  <a:pt x="176478" y="152686"/>
                  <a:pt x="171144" y="150686"/>
                  <a:pt x="165810" y="150686"/>
                </a:cubicBezTo>
                <a:cubicBezTo>
                  <a:pt x="165619" y="150686"/>
                  <a:pt x="165429" y="150686"/>
                  <a:pt x="165238" y="150686"/>
                </a:cubicBezTo>
                <a:lnTo>
                  <a:pt x="164476" y="149924"/>
                </a:lnTo>
                <a:cubicBezTo>
                  <a:pt x="164476" y="149924"/>
                  <a:pt x="165238" y="149162"/>
                  <a:pt x="165619" y="148780"/>
                </a:cubicBezTo>
                <a:close/>
                <a:moveTo>
                  <a:pt x="150474" y="313468"/>
                </a:moveTo>
                <a:lnTo>
                  <a:pt x="44080" y="352235"/>
                </a:lnTo>
                <a:lnTo>
                  <a:pt x="104850" y="292989"/>
                </a:lnTo>
                <a:cubicBezTo>
                  <a:pt x="108850" y="289084"/>
                  <a:pt x="108850" y="282607"/>
                  <a:pt x="104850" y="278701"/>
                </a:cubicBezTo>
                <a:cubicBezTo>
                  <a:pt x="100849" y="274796"/>
                  <a:pt x="94277" y="274796"/>
                  <a:pt x="90181" y="278701"/>
                </a:cubicBezTo>
                <a:lnTo>
                  <a:pt x="29316" y="338042"/>
                </a:lnTo>
                <a:lnTo>
                  <a:pt x="68845" y="234696"/>
                </a:lnTo>
                <a:cubicBezTo>
                  <a:pt x="73798" y="221647"/>
                  <a:pt x="86847" y="213455"/>
                  <a:pt x="98468" y="213455"/>
                </a:cubicBezTo>
                <a:cubicBezTo>
                  <a:pt x="101040" y="213455"/>
                  <a:pt x="103421" y="213836"/>
                  <a:pt x="105802" y="214694"/>
                </a:cubicBezTo>
                <a:cubicBezTo>
                  <a:pt x="106659" y="218218"/>
                  <a:pt x="108469" y="221551"/>
                  <a:pt x="111231" y="224314"/>
                </a:cubicBezTo>
                <a:lnTo>
                  <a:pt x="160476" y="272415"/>
                </a:lnTo>
                <a:cubicBezTo>
                  <a:pt x="163238" y="275177"/>
                  <a:pt x="166762" y="276892"/>
                  <a:pt x="170286" y="277749"/>
                </a:cubicBezTo>
                <a:cubicBezTo>
                  <a:pt x="175144" y="290132"/>
                  <a:pt x="166476" y="307657"/>
                  <a:pt x="150379" y="31356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8D6E912-14BB-A9D8-DD6C-FD0367FE3B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5" y="1346474"/>
            <a:ext cx="4722970" cy="496710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B14507B9-7B74-8055-6883-F7918B36A8B5}"/>
              </a:ext>
            </a:extLst>
          </p:cNvPr>
          <p:cNvSpPr txBox="1"/>
          <p:nvPr/>
        </p:nvSpPr>
        <p:spPr>
          <a:xfrm>
            <a:off x="7332288" y="4714718"/>
            <a:ext cx="319709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 algn="l"/>
            <a:endParaRPr lang="en-US" altLang="zh-CN" b="0" i="0" dirty="0">
              <a:solidFill>
                <a:srgbClr val="374151"/>
              </a:solidFill>
              <a:effectLst/>
              <a:latin typeface="Söhne"/>
            </a:endParaRPr>
          </a:p>
          <a:p>
            <a:pPr lvl="1" algn="l"/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Non-Local Car Statistics:</a:t>
            </a:r>
          </a:p>
          <a:p>
            <a:pPr lvl="1" algn="l"/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Mean: 26</a:t>
            </a:r>
          </a:p>
          <a:p>
            <a:pPr lvl="1" algn="l"/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Median: 25.2</a:t>
            </a:r>
          </a:p>
          <a:p>
            <a:pPr lvl="1" algn="l"/>
            <a:r>
              <a:rPr lang="en-US" altLang="zh-CN" b="0" i="0" dirty="0">
                <a:solidFill>
                  <a:srgbClr val="374151"/>
                </a:solidFill>
                <a:effectLst/>
                <a:latin typeface="Söhne"/>
              </a:rPr>
              <a:t>Standard Deviation: 16.788</a:t>
            </a:r>
            <a:endParaRPr lang="zh-CN" alt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23746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 descr="图片包含 游戏机, 门&#10;&#10;描述已自动生成">
            <a:extLst>
              <a:ext uri="{FF2B5EF4-FFF2-40B4-BE49-F238E27FC236}">
                <a16:creationId xmlns:a16="http://schemas.microsoft.com/office/drawing/2014/main" id="{3C65CF24-D0EE-5B18-AA70-9E31834D8224}"/>
              </a:ext>
            </a:extLst>
          </p:cNvPr>
          <p:cNvPicPr/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1002" y="655680"/>
            <a:ext cx="1679650" cy="73358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2EC40139-EAC4-1D4F-F7F2-FB1CA22D07B6}"/>
              </a:ext>
            </a:extLst>
          </p:cNvPr>
          <p:cNvSpPr txBox="1"/>
          <p:nvPr/>
        </p:nvSpPr>
        <p:spPr>
          <a:xfrm>
            <a:off x="624995" y="462811"/>
            <a:ext cx="6104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08</a:t>
            </a:r>
            <a:r>
              <a:rPr lang="zh-CN" altLang="en-US" sz="24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车型与行程车速联系以及平高峰之间差异</a:t>
            </a:r>
          </a:p>
        </p:txBody>
      </p:sp>
      <p:pic>
        <p:nvPicPr>
          <p:cNvPr id="5" name="图形 4">
            <a:extLst>
              <a:ext uri="{FF2B5EF4-FFF2-40B4-BE49-F238E27FC236}">
                <a16:creationId xmlns:a16="http://schemas.microsoft.com/office/drawing/2014/main" id="{174F68AF-CFAF-70D2-1585-E4BF1C2F9E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21090" y="544421"/>
            <a:ext cx="1250910" cy="360000"/>
          </a:xfrm>
          <a:prstGeom prst="rect">
            <a:avLst/>
          </a:prstGeom>
        </p:spPr>
      </p:pic>
      <p:sp>
        <p:nvSpPr>
          <p:cNvPr id="30" name="矩形 29">
            <a:extLst>
              <a:ext uri="{FF2B5EF4-FFF2-40B4-BE49-F238E27FC236}">
                <a16:creationId xmlns:a16="http://schemas.microsoft.com/office/drawing/2014/main" id="{3422B2A7-C4B9-281A-82E4-75EE2CDC6CDA}"/>
              </a:ext>
            </a:extLst>
          </p:cNvPr>
          <p:cNvSpPr/>
          <p:nvPr/>
        </p:nvSpPr>
        <p:spPr>
          <a:xfrm>
            <a:off x="6769405" y="1421398"/>
            <a:ext cx="4740997" cy="1507754"/>
          </a:xfrm>
          <a:prstGeom prst="rect">
            <a:avLst/>
          </a:prstGeom>
          <a:solidFill>
            <a:srgbClr val="0056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 </a:t>
            </a:r>
            <a:endParaRPr lang="en-US" altLang="zh-CN" dirty="0"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  <a:p>
            <a:pPr algn="ctr"/>
            <a:endParaRPr lang="zh-CN" altLang="en-US" dirty="0"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03D5CDC-32C5-AA9B-3811-6FE9C8892967}"/>
              </a:ext>
            </a:extLst>
          </p:cNvPr>
          <p:cNvSpPr/>
          <p:nvPr/>
        </p:nvSpPr>
        <p:spPr>
          <a:xfrm>
            <a:off x="6892664" y="1607587"/>
            <a:ext cx="799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32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0AA00D8-018D-E4B0-2F56-A898BEF22B30}"/>
              </a:ext>
            </a:extLst>
          </p:cNvPr>
          <p:cNvSpPr/>
          <p:nvPr/>
        </p:nvSpPr>
        <p:spPr>
          <a:xfrm>
            <a:off x="7887281" y="1683989"/>
            <a:ext cx="2882548" cy="10666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现象</a:t>
            </a:r>
            <a:endParaRPr lang="en-US" altLang="zh-CN" sz="20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  <a:p>
            <a:pPr algn="just">
              <a:lnSpc>
                <a:spcPct val="11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小型车行程车速</a:t>
            </a:r>
            <a:endParaRPr lang="en-US" altLang="zh-CN" sz="20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  <a:p>
            <a:pPr algn="just">
              <a:lnSpc>
                <a:spcPct val="11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大于大型车</a:t>
            </a: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A3E36326-6B90-D460-4279-5738733AA8BD}"/>
              </a:ext>
            </a:extLst>
          </p:cNvPr>
          <p:cNvCxnSpPr>
            <a:cxnSpLocks/>
          </p:cNvCxnSpPr>
          <p:nvPr/>
        </p:nvCxnSpPr>
        <p:spPr>
          <a:xfrm>
            <a:off x="7720965" y="1707161"/>
            <a:ext cx="0" cy="9704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>
            <a:extLst>
              <a:ext uri="{FF2B5EF4-FFF2-40B4-BE49-F238E27FC236}">
                <a16:creationId xmlns:a16="http://schemas.microsoft.com/office/drawing/2014/main" id="{4AD716A8-4582-599C-C994-4A6A50F2BE9C}"/>
              </a:ext>
            </a:extLst>
          </p:cNvPr>
          <p:cNvSpPr/>
          <p:nvPr/>
        </p:nvSpPr>
        <p:spPr>
          <a:xfrm>
            <a:off x="6892662" y="3292710"/>
            <a:ext cx="799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32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02</a:t>
            </a:r>
            <a:endParaRPr lang="zh-CN" altLang="en-US" sz="3200" dirty="0">
              <a:solidFill>
                <a:srgbClr val="00561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7DDD0C83-444B-3E9A-9599-87E32BB9153B}"/>
              </a:ext>
            </a:extLst>
          </p:cNvPr>
          <p:cNvSpPr/>
          <p:nvPr/>
        </p:nvSpPr>
        <p:spPr>
          <a:xfrm>
            <a:off x="7887279" y="3369112"/>
            <a:ext cx="2882548" cy="72808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高峰行程车速小于</a:t>
            </a:r>
            <a:endParaRPr lang="en-US" altLang="zh-CN" sz="2000" dirty="0">
              <a:solidFill>
                <a:srgbClr val="00561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  <a:p>
            <a:pPr algn="just">
              <a:lnSpc>
                <a:spcPct val="110000"/>
              </a:lnSpc>
            </a:pPr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平峰时行程车速</a:t>
            </a: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F42C4CE5-6E82-9F32-9641-D7D1D9BA7BFF}"/>
              </a:ext>
            </a:extLst>
          </p:cNvPr>
          <p:cNvCxnSpPr>
            <a:cxnSpLocks/>
          </p:cNvCxnSpPr>
          <p:nvPr/>
        </p:nvCxnSpPr>
        <p:spPr>
          <a:xfrm>
            <a:off x="7720963" y="3392284"/>
            <a:ext cx="0" cy="970403"/>
          </a:xfrm>
          <a:prstGeom prst="line">
            <a:avLst/>
          </a:prstGeom>
          <a:ln w="12700">
            <a:solidFill>
              <a:srgbClr val="0056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64E0C4BB-3256-5BCA-9C1C-E05DA6038B0D}"/>
              </a:ext>
            </a:extLst>
          </p:cNvPr>
          <p:cNvSpPr/>
          <p:nvPr/>
        </p:nvSpPr>
        <p:spPr>
          <a:xfrm>
            <a:off x="6892663" y="4974927"/>
            <a:ext cx="799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32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03</a:t>
            </a:r>
            <a:endParaRPr lang="zh-CN" altLang="en-US" sz="3200" dirty="0">
              <a:solidFill>
                <a:srgbClr val="00561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E897F8A3-32EB-9B43-98F5-8A07DB367863}"/>
              </a:ext>
            </a:extLst>
          </p:cNvPr>
          <p:cNvSpPr/>
          <p:nvPr/>
        </p:nvSpPr>
        <p:spPr>
          <a:xfrm>
            <a:off x="7887280" y="5051329"/>
            <a:ext cx="2882548" cy="72808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家用车与货车平高峰速度差异显著</a:t>
            </a:r>
          </a:p>
        </p:txBody>
      </p: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C703EF9D-1497-28BB-C275-51DF58639CAC}"/>
              </a:ext>
            </a:extLst>
          </p:cNvPr>
          <p:cNvCxnSpPr>
            <a:cxnSpLocks/>
          </p:cNvCxnSpPr>
          <p:nvPr/>
        </p:nvCxnSpPr>
        <p:spPr>
          <a:xfrm>
            <a:off x="7720964" y="5074501"/>
            <a:ext cx="0" cy="970403"/>
          </a:xfrm>
          <a:prstGeom prst="line">
            <a:avLst/>
          </a:prstGeom>
          <a:ln w="12700">
            <a:solidFill>
              <a:srgbClr val="0056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C5AFB964-56E1-7B2B-EDCD-9A8E8F2A8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073" y="1410352"/>
            <a:ext cx="5727772" cy="480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99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草地上的大树&#10;&#10;描述已自动生成">
            <a:extLst>
              <a:ext uri="{FF2B5EF4-FFF2-40B4-BE49-F238E27FC236}">
                <a16:creationId xmlns:a16="http://schemas.microsoft.com/office/drawing/2014/main" id="{6DF5F1AE-2E6F-06C2-EB91-119971EDD1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4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3429000"/>
          </a:xfrm>
          <a:prstGeom prst="rect">
            <a:avLst/>
          </a:prstGeom>
          <a:gradFill>
            <a:gsLst>
              <a:gs pos="25000">
                <a:srgbClr val="6BA079"/>
              </a:gs>
              <a:gs pos="100000">
                <a:schemeClr val="accent6">
                  <a:lumMod val="60000"/>
                  <a:lumOff val="40000"/>
                  <a:alpha val="79000"/>
                </a:schemeClr>
              </a:gs>
            </a:gsLst>
            <a:lin ang="5400000" scaled="0"/>
          </a:gradFill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58044A1-573D-0327-6645-F256A13D4F56}"/>
              </a:ext>
            </a:extLst>
          </p:cNvPr>
          <p:cNvSpPr/>
          <p:nvPr/>
        </p:nvSpPr>
        <p:spPr>
          <a:xfrm>
            <a:off x="720000" y="1435579"/>
            <a:ext cx="10752000" cy="487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9" name="图片 28" descr="房子外面有草地和树&#10;&#10;描述已自动生成">
            <a:extLst>
              <a:ext uri="{FF2B5EF4-FFF2-40B4-BE49-F238E27FC236}">
                <a16:creationId xmlns:a16="http://schemas.microsoft.com/office/drawing/2014/main" id="{088229DE-93F1-170B-0848-1B59A77E1C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000" y="1435579"/>
            <a:ext cx="3381217" cy="487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31537D89-0469-ED04-8627-81444AC995B6}"/>
              </a:ext>
            </a:extLst>
          </p:cNvPr>
          <p:cNvSpPr/>
          <p:nvPr/>
        </p:nvSpPr>
        <p:spPr>
          <a:xfrm>
            <a:off x="720000" y="1435579"/>
            <a:ext cx="3381217" cy="4878000"/>
          </a:xfrm>
          <a:prstGeom prst="rect">
            <a:avLst/>
          </a:prstGeom>
          <a:solidFill>
            <a:srgbClr val="00561F">
              <a:alpha val="92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D21F834-E69E-0D08-4B44-740CAA71553F}"/>
              </a:ext>
            </a:extLst>
          </p:cNvPr>
          <p:cNvSpPr/>
          <p:nvPr/>
        </p:nvSpPr>
        <p:spPr>
          <a:xfrm>
            <a:off x="1060539" y="1733947"/>
            <a:ext cx="2368155" cy="44521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现象分析</a:t>
            </a:r>
            <a:endParaRPr lang="en-US" altLang="zh-CN" sz="20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出租车由于需要尽快将乘车送达，目的性强，且速度过满降低乘客满意度，而使整体车速较快；</a:t>
            </a:r>
            <a:endParaRPr lang="en-US" altLang="zh-CN" sz="20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货车由于属于大型车，出于安全考量不宜过快；</a:t>
            </a:r>
            <a:endParaRPr lang="en-US" altLang="zh-CN" sz="20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公交速度受到公司约束，目的是减少延误，增加单次客流量；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DFE0524-EAF9-F972-5759-E032E076C377}"/>
              </a:ext>
            </a:extLst>
          </p:cNvPr>
          <p:cNvSpPr/>
          <p:nvPr/>
        </p:nvSpPr>
        <p:spPr>
          <a:xfrm>
            <a:off x="4643976" y="2367078"/>
            <a:ext cx="6390009" cy="6882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从图中可以看出平峰时期出租车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网约车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)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、家用车、货车两两间差异不大，约为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2-3km/h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。而公交车速显著低于前三者，约为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7-12km/h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。</a:t>
            </a:r>
          </a:p>
        </p:txBody>
      </p:sp>
      <p:pic>
        <p:nvPicPr>
          <p:cNvPr id="5" name="图形 4">
            <a:extLst>
              <a:ext uri="{FF2B5EF4-FFF2-40B4-BE49-F238E27FC236}">
                <a16:creationId xmlns:a16="http://schemas.microsoft.com/office/drawing/2014/main" id="{174F68AF-CFAF-70D2-1585-E4BF1C2F9E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21090" y="544421"/>
            <a:ext cx="1250910" cy="36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2EC40139-EAC4-1D4F-F7F2-FB1CA22D07B6}"/>
              </a:ext>
            </a:extLst>
          </p:cNvPr>
          <p:cNvSpPr txBox="1"/>
          <p:nvPr/>
        </p:nvSpPr>
        <p:spPr>
          <a:xfrm>
            <a:off x="624995" y="462811"/>
            <a:ext cx="3950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08</a:t>
            </a:r>
            <a:r>
              <a:rPr lang="zh-CN" altLang="en-US" sz="24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小型车与大型车车速关系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D04D0F8-4187-3469-CA8A-772F2940CC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2527" y="3429000"/>
            <a:ext cx="3852909" cy="252947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94FE70E-B3A3-5CFB-4D72-12B6DADBD04D}"/>
              </a:ext>
            </a:extLst>
          </p:cNvPr>
          <p:cNvSpPr txBox="1"/>
          <p:nvPr/>
        </p:nvSpPr>
        <p:spPr>
          <a:xfrm>
            <a:off x="4811697" y="1714500"/>
            <a:ext cx="5299969" cy="359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1800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小型车行程车速大于大型车</a:t>
            </a:r>
          </a:p>
        </p:txBody>
      </p:sp>
    </p:spTree>
    <p:extLst>
      <p:ext uri="{BB962C8B-B14F-4D97-AF65-F5344CB8AC3E}">
        <p14:creationId xmlns:p14="http://schemas.microsoft.com/office/powerpoint/2010/main" val="3020408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草地上的大树&#10;&#10;描述已自动生成">
            <a:extLst>
              <a:ext uri="{FF2B5EF4-FFF2-40B4-BE49-F238E27FC236}">
                <a16:creationId xmlns:a16="http://schemas.microsoft.com/office/drawing/2014/main" id="{6DF5F1AE-2E6F-06C2-EB91-119971EDD1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4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3429000"/>
          </a:xfrm>
          <a:prstGeom prst="rect">
            <a:avLst/>
          </a:prstGeom>
          <a:gradFill>
            <a:gsLst>
              <a:gs pos="25000">
                <a:srgbClr val="6BA079"/>
              </a:gs>
              <a:gs pos="100000">
                <a:schemeClr val="accent6">
                  <a:lumMod val="60000"/>
                  <a:lumOff val="40000"/>
                  <a:alpha val="79000"/>
                </a:schemeClr>
              </a:gs>
            </a:gsLst>
            <a:lin ang="5400000" scaled="0"/>
          </a:gradFill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58044A1-573D-0327-6645-F256A13D4F56}"/>
              </a:ext>
            </a:extLst>
          </p:cNvPr>
          <p:cNvSpPr/>
          <p:nvPr/>
        </p:nvSpPr>
        <p:spPr>
          <a:xfrm>
            <a:off x="720000" y="1435579"/>
            <a:ext cx="10752000" cy="487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9" name="图片 28" descr="房子外面有草地和树&#10;&#10;描述已自动生成">
            <a:extLst>
              <a:ext uri="{FF2B5EF4-FFF2-40B4-BE49-F238E27FC236}">
                <a16:creationId xmlns:a16="http://schemas.microsoft.com/office/drawing/2014/main" id="{088229DE-93F1-170B-0848-1B59A77E1C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000" y="1435579"/>
            <a:ext cx="3381217" cy="487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31537D89-0469-ED04-8627-81444AC995B6}"/>
              </a:ext>
            </a:extLst>
          </p:cNvPr>
          <p:cNvSpPr/>
          <p:nvPr/>
        </p:nvSpPr>
        <p:spPr>
          <a:xfrm>
            <a:off x="720000" y="1435579"/>
            <a:ext cx="3381217" cy="4878000"/>
          </a:xfrm>
          <a:prstGeom prst="rect">
            <a:avLst/>
          </a:prstGeom>
          <a:solidFill>
            <a:srgbClr val="00561F">
              <a:alpha val="92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D21F834-E69E-0D08-4B44-740CAA71553F}"/>
              </a:ext>
            </a:extLst>
          </p:cNvPr>
          <p:cNvSpPr/>
          <p:nvPr/>
        </p:nvSpPr>
        <p:spPr>
          <a:xfrm>
            <a:off x="878890" y="1519616"/>
            <a:ext cx="3016920" cy="41136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现象分析</a:t>
            </a:r>
            <a:endParaRPr lang="en-US" altLang="zh-CN" sz="20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出租车保持车速来减少高峰时段服务质量损失；</a:t>
            </a:r>
            <a:endParaRPr lang="en-US" altLang="zh-CN" sz="20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公交车一方面有公交专用道，受其他车辆的影响较少，另一方面本身公交车速较慢，所以波动会稍小；</a:t>
            </a:r>
            <a:endParaRPr lang="en-US" altLang="zh-CN" sz="20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由于高峰交通量的显著增加，该路段分布最多的家用车与货车受到影响最大。</a:t>
            </a:r>
            <a:endParaRPr lang="en-US" altLang="zh-CN" sz="20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  <a:p>
            <a:pPr>
              <a:lnSpc>
                <a:spcPct val="110000"/>
              </a:lnSpc>
            </a:pPr>
            <a:endParaRPr lang="zh-CN" altLang="en-US" sz="20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6262566-69A8-4393-D72C-21DF062FDA5E}"/>
              </a:ext>
            </a:extLst>
          </p:cNvPr>
          <p:cNvSpPr/>
          <p:nvPr/>
        </p:nvSpPr>
        <p:spPr>
          <a:xfrm>
            <a:off x="4615809" y="1733947"/>
            <a:ext cx="4563702" cy="389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高峰行程车速小于平峰时行程车速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DFE0524-EAF9-F972-5759-E032E076C377}"/>
              </a:ext>
            </a:extLst>
          </p:cNvPr>
          <p:cNvSpPr/>
          <p:nvPr/>
        </p:nvSpPr>
        <p:spPr>
          <a:xfrm>
            <a:off x="4615808" y="2369431"/>
            <a:ext cx="6390009" cy="6882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平峰车速差在家用车和货车之间较为显著，差异大概有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7km/h</a:t>
            </a: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而对于出租车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网约车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)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与公交而言只有大概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2km/h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的减速影响</a:t>
            </a:r>
          </a:p>
        </p:txBody>
      </p:sp>
      <p:pic>
        <p:nvPicPr>
          <p:cNvPr id="5" name="图形 4">
            <a:extLst>
              <a:ext uri="{FF2B5EF4-FFF2-40B4-BE49-F238E27FC236}">
                <a16:creationId xmlns:a16="http://schemas.microsoft.com/office/drawing/2014/main" id="{174F68AF-CFAF-70D2-1585-E4BF1C2F9E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21090" y="544421"/>
            <a:ext cx="1250910" cy="36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2EC40139-EAC4-1D4F-F7F2-FB1CA22D07B6}"/>
              </a:ext>
            </a:extLst>
          </p:cNvPr>
          <p:cNvSpPr txBox="1"/>
          <p:nvPr/>
        </p:nvSpPr>
        <p:spPr>
          <a:xfrm>
            <a:off x="624995" y="462811"/>
            <a:ext cx="3334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09</a:t>
            </a:r>
            <a:r>
              <a:rPr lang="zh-CN" altLang="en-US" sz="24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平高峰车速差异分析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77A00A1-AA59-8C32-1C42-9C83D748D9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8103" y="3568799"/>
            <a:ext cx="3592644" cy="2535672"/>
          </a:xfrm>
          <a:prstGeom prst="rect">
            <a:avLst/>
          </a:prstGeom>
        </p:spPr>
      </p:pic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D5EF6B36-32DD-175C-1915-E07981D1E1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789220"/>
              </p:ext>
            </p:extLst>
          </p:nvPr>
        </p:nvGraphicFramePr>
        <p:xfrm>
          <a:off x="7725736" y="3425423"/>
          <a:ext cx="4286164" cy="2822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55901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479535" y="113891"/>
            <a:ext cx="1250910" cy="360000"/>
          </a:xfrm>
          <a:prstGeom prst="rect">
            <a:avLst/>
          </a:prstGeom>
        </p:spPr>
      </p:pic>
      <p:sp>
        <p:nvSpPr>
          <p:cNvPr id="7" name="任意多边形: 形状 6"/>
          <p:cNvSpPr/>
          <p:nvPr/>
        </p:nvSpPr>
        <p:spPr>
          <a:xfrm>
            <a:off x="0" y="3977148"/>
            <a:ext cx="12192000" cy="2880852"/>
          </a:xfrm>
          <a:custGeom>
            <a:avLst/>
            <a:gdLst>
              <a:gd name="connsiteX0" fmla="*/ 6096000 w 12192000"/>
              <a:gd name="connsiteY0" fmla="*/ 0 h 2880852"/>
              <a:gd name="connsiteX1" fmla="*/ 12191349 w 12192000"/>
              <a:gd name="connsiteY1" fmla="*/ 751629 h 2880852"/>
              <a:gd name="connsiteX2" fmla="*/ 12192000 w 12192000"/>
              <a:gd name="connsiteY2" fmla="*/ 751832 h 2880852"/>
              <a:gd name="connsiteX3" fmla="*/ 12192000 w 12192000"/>
              <a:gd name="connsiteY3" fmla="*/ 2880852 h 2880852"/>
              <a:gd name="connsiteX4" fmla="*/ 0 w 12192000"/>
              <a:gd name="connsiteY4" fmla="*/ 2880852 h 2880852"/>
              <a:gd name="connsiteX5" fmla="*/ 0 w 12192000"/>
              <a:gd name="connsiteY5" fmla="*/ 751832 h 2880852"/>
              <a:gd name="connsiteX6" fmla="*/ 651 w 12192000"/>
              <a:gd name="connsiteY6" fmla="*/ 751629 h 2880852"/>
              <a:gd name="connsiteX7" fmla="*/ 6096000 w 12192000"/>
              <a:gd name="connsiteY7" fmla="*/ 0 h 2880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880852">
                <a:moveTo>
                  <a:pt x="6096000" y="0"/>
                </a:moveTo>
                <a:cubicBezTo>
                  <a:pt x="8476382" y="0"/>
                  <a:pt x="10631413" y="287234"/>
                  <a:pt x="12191349" y="751629"/>
                </a:cubicBezTo>
                <a:lnTo>
                  <a:pt x="12192000" y="751832"/>
                </a:lnTo>
                <a:lnTo>
                  <a:pt x="12192000" y="2880852"/>
                </a:lnTo>
                <a:lnTo>
                  <a:pt x="0" y="2880852"/>
                </a:lnTo>
                <a:lnTo>
                  <a:pt x="0" y="751832"/>
                </a:lnTo>
                <a:lnTo>
                  <a:pt x="651" y="751629"/>
                </a:lnTo>
                <a:cubicBezTo>
                  <a:pt x="1560587" y="287234"/>
                  <a:pt x="3715618" y="0"/>
                  <a:pt x="6096000" y="0"/>
                </a:cubicBezTo>
                <a:close/>
              </a:path>
            </a:pathLst>
          </a:custGeom>
          <a:solidFill>
            <a:srgbClr val="00561F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657340" y="655320"/>
            <a:ext cx="5012055" cy="5806440"/>
          </a:xfrm>
          <a:prstGeom prst="rect">
            <a:avLst/>
          </a:prstGeom>
          <a:solidFill>
            <a:schemeClr val="bg1"/>
          </a:solidFill>
          <a:ln w="19050">
            <a:solidFill>
              <a:srgbClr val="FFCC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479219" y="1527871"/>
            <a:ext cx="1602266" cy="4072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家用车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0610054" y="1957838"/>
            <a:ext cx="179387" cy="0"/>
          </a:xfrm>
          <a:prstGeom prst="line">
            <a:avLst/>
          </a:prstGeom>
          <a:ln w="25400">
            <a:solidFill>
              <a:srgbClr val="0056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3824263" y="5404019"/>
            <a:ext cx="1812759" cy="0"/>
            <a:chOff x="1042988" y="5806044"/>
            <a:chExt cx="1812759" cy="0"/>
          </a:xfrm>
        </p:grpSpPr>
        <p:cxnSp>
          <p:nvCxnSpPr>
            <p:cNvPr id="46" name="直接连接符 45"/>
            <p:cNvCxnSpPr/>
            <p:nvPr/>
          </p:nvCxnSpPr>
          <p:spPr>
            <a:xfrm>
              <a:off x="1042988" y="5806044"/>
              <a:ext cx="1812759" cy="0"/>
            </a:xfrm>
            <a:prstGeom prst="line">
              <a:avLst/>
            </a:prstGeom>
            <a:ln>
              <a:solidFill>
                <a:srgbClr val="0056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2467820" y="5806044"/>
              <a:ext cx="387927" cy="0"/>
            </a:xfrm>
            <a:prstGeom prst="line">
              <a:avLst/>
            </a:prstGeom>
            <a:ln w="38100">
              <a:solidFill>
                <a:srgbClr val="0056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9364738" y="5404019"/>
            <a:ext cx="1812759" cy="0"/>
            <a:chOff x="1042988" y="5806044"/>
            <a:chExt cx="1812759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1042988" y="5806044"/>
              <a:ext cx="1812759" cy="0"/>
            </a:xfrm>
            <a:prstGeom prst="line">
              <a:avLst/>
            </a:prstGeom>
            <a:ln>
              <a:solidFill>
                <a:srgbClr val="0056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2467820" y="5806044"/>
              <a:ext cx="387927" cy="0"/>
            </a:xfrm>
            <a:prstGeom prst="line">
              <a:avLst/>
            </a:prstGeom>
            <a:ln w="38100">
              <a:solidFill>
                <a:srgbClr val="0056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矩形 31"/>
          <p:cNvSpPr/>
          <p:nvPr/>
        </p:nvSpPr>
        <p:spPr>
          <a:xfrm>
            <a:off x="717550" y="653415"/>
            <a:ext cx="4850130" cy="5841365"/>
          </a:xfrm>
          <a:prstGeom prst="rect">
            <a:avLst/>
          </a:prstGeom>
          <a:solidFill>
            <a:schemeClr val="bg1"/>
          </a:solidFill>
          <a:ln w="19050">
            <a:solidFill>
              <a:srgbClr val="00561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717631" y="1482151"/>
            <a:ext cx="1602266" cy="4072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货车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1278996" y="1957838"/>
            <a:ext cx="179387" cy="0"/>
          </a:xfrm>
          <a:prstGeom prst="line">
            <a:avLst/>
          </a:prstGeom>
          <a:ln w="254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/>
        </p:nvGrpSpPr>
        <p:grpSpPr>
          <a:xfrm flipV="1">
            <a:off x="824230" y="3321050"/>
            <a:ext cx="3451225" cy="107950"/>
            <a:chOff x="1042988" y="5806044"/>
            <a:chExt cx="1812759" cy="0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1042988" y="5806044"/>
              <a:ext cx="1812759" cy="0"/>
            </a:xfrm>
            <a:prstGeom prst="line">
              <a:avLst/>
            </a:prstGeom>
            <a:ln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2467820" y="5806044"/>
              <a:ext cx="387927" cy="0"/>
            </a:xfrm>
            <a:prstGeom prst="line">
              <a:avLst/>
            </a:prstGeom>
            <a:ln w="38100"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2" name="图形 51"/>
          <p:cNvPicPr>
            <a:picLocks noChangeAspect="1"/>
          </p:cNvPicPr>
          <p:nvPr/>
        </p:nvPicPr>
        <p:blipFill>
          <a:blip r:embed="rId9" cstate="print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28820" y="817245"/>
            <a:ext cx="776605" cy="712470"/>
          </a:xfrm>
          <a:prstGeom prst="rect">
            <a:avLst/>
          </a:prstGeom>
        </p:spPr>
      </p:pic>
      <p:pic>
        <p:nvPicPr>
          <p:cNvPr id="54" name="图形 53"/>
          <p:cNvPicPr>
            <a:picLocks noChangeAspect="1"/>
          </p:cNvPicPr>
          <p:nvPr/>
        </p:nvPicPr>
        <p:blipFill>
          <a:blip r:embed="rId11" cstate="print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95465" y="816610"/>
            <a:ext cx="741045" cy="678180"/>
          </a:xfrm>
          <a:prstGeom prst="rect">
            <a:avLst/>
          </a:prstGeom>
        </p:spPr>
      </p:pic>
      <p:grpSp>
        <p:nvGrpSpPr>
          <p:cNvPr id="17" name="Group 63"/>
          <p:cNvGrpSpPr>
            <a:grpSpLocks noChangeAspect="1"/>
          </p:cNvGrpSpPr>
          <p:nvPr/>
        </p:nvGrpSpPr>
        <p:grpSpPr bwMode="auto">
          <a:xfrm>
            <a:off x="807085" y="739140"/>
            <a:ext cx="1321435" cy="762635"/>
            <a:chOff x="222" y="193"/>
            <a:chExt cx="3520" cy="2031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6" name="Freeform 65"/>
            <p:cNvSpPr>
              <a:spLocks noEditPoints="1"/>
            </p:cNvSpPr>
            <p:nvPr>
              <p:custDataLst>
                <p:tags r:id="rId4"/>
              </p:custDataLst>
            </p:nvPr>
          </p:nvSpPr>
          <p:spPr bwMode="auto">
            <a:xfrm>
              <a:off x="222" y="193"/>
              <a:ext cx="3520" cy="1677"/>
            </a:xfrm>
            <a:custGeom>
              <a:avLst/>
              <a:gdLst>
                <a:gd name="T0" fmla="*/ 1526 w 1841"/>
                <a:gd name="T1" fmla="*/ 876 h 876"/>
                <a:gd name="T2" fmla="*/ 1430 w 1841"/>
                <a:gd name="T3" fmla="*/ 728 h 876"/>
                <a:gd name="T4" fmla="*/ 1304 w 1841"/>
                <a:gd name="T5" fmla="*/ 697 h 876"/>
                <a:gd name="T6" fmla="*/ 1117 w 1841"/>
                <a:gd name="T7" fmla="*/ 875 h 876"/>
                <a:gd name="T8" fmla="*/ 456 w 1841"/>
                <a:gd name="T9" fmla="*/ 875 h 876"/>
                <a:gd name="T10" fmla="*/ 265 w 1841"/>
                <a:gd name="T11" fmla="*/ 702 h 876"/>
                <a:gd name="T12" fmla="*/ 67 w 1841"/>
                <a:gd name="T13" fmla="*/ 876 h 876"/>
                <a:gd name="T14" fmla="*/ 23 w 1841"/>
                <a:gd name="T15" fmla="*/ 871 h 876"/>
                <a:gd name="T16" fmla="*/ 2 w 1841"/>
                <a:gd name="T17" fmla="*/ 839 h 876"/>
                <a:gd name="T18" fmla="*/ 19 w 1841"/>
                <a:gd name="T19" fmla="*/ 726 h 876"/>
                <a:gd name="T20" fmla="*/ 24 w 1841"/>
                <a:gd name="T21" fmla="*/ 716 h 876"/>
                <a:gd name="T22" fmla="*/ 42 w 1841"/>
                <a:gd name="T23" fmla="*/ 670 h 876"/>
                <a:gd name="T24" fmla="*/ 62 w 1841"/>
                <a:gd name="T25" fmla="*/ 466 h 876"/>
                <a:gd name="T26" fmla="*/ 92 w 1841"/>
                <a:gd name="T27" fmla="*/ 439 h 876"/>
                <a:gd name="T28" fmla="*/ 276 w 1841"/>
                <a:gd name="T29" fmla="*/ 416 h 876"/>
                <a:gd name="T30" fmla="*/ 308 w 1841"/>
                <a:gd name="T31" fmla="*/ 400 h 876"/>
                <a:gd name="T32" fmla="*/ 385 w 1841"/>
                <a:gd name="T33" fmla="*/ 319 h 876"/>
                <a:gd name="T34" fmla="*/ 404 w 1841"/>
                <a:gd name="T35" fmla="*/ 291 h 876"/>
                <a:gd name="T36" fmla="*/ 432 w 1841"/>
                <a:gd name="T37" fmla="*/ 273 h 876"/>
                <a:gd name="T38" fmla="*/ 511 w 1841"/>
                <a:gd name="T39" fmla="*/ 269 h 876"/>
                <a:gd name="T40" fmla="*/ 697 w 1841"/>
                <a:gd name="T41" fmla="*/ 269 h 876"/>
                <a:gd name="T42" fmla="*/ 741 w 1841"/>
                <a:gd name="T43" fmla="*/ 278 h 876"/>
                <a:gd name="T44" fmla="*/ 778 w 1841"/>
                <a:gd name="T45" fmla="*/ 235 h 876"/>
                <a:gd name="T46" fmla="*/ 746 w 1841"/>
                <a:gd name="T47" fmla="*/ 227 h 876"/>
                <a:gd name="T48" fmla="*/ 494 w 1841"/>
                <a:gd name="T49" fmla="*/ 226 h 876"/>
                <a:gd name="T50" fmla="*/ 457 w 1841"/>
                <a:gd name="T51" fmla="*/ 190 h 876"/>
                <a:gd name="T52" fmla="*/ 457 w 1841"/>
                <a:gd name="T53" fmla="*/ 34 h 876"/>
                <a:gd name="T54" fmla="*/ 493 w 1841"/>
                <a:gd name="T55" fmla="*/ 0 h 876"/>
                <a:gd name="T56" fmla="*/ 1804 w 1841"/>
                <a:gd name="T57" fmla="*/ 0 h 876"/>
                <a:gd name="T58" fmla="*/ 1841 w 1841"/>
                <a:gd name="T59" fmla="*/ 36 h 876"/>
                <a:gd name="T60" fmla="*/ 1841 w 1841"/>
                <a:gd name="T61" fmla="*/ 836 h 876"/>
                <a:gd name="T62" fmla="*/ 1801 w 1841"/>
                <a:gd name="T63" fmla="*/ 876 h 876"/>
                <a:gd name="T64" fmla="*/ 1526 w 1841"/>
                <a:gd name="T65" fmla="*/ 876 h 876"/>
                <a:gd name="T66" fmla="*/ 529 w 1841"/>
                <a:gd name="T67" fmla="*/ 444 h 876"/>
                <a:gd name="T68" fmla="*/ 643 w 1841"/>
                <a:gd name="T69" fmla="*/ 444 h 876"/>
                <a:gd name="T70" fmla="*/ 675 w 1841"/>
                <a:gd name="T71" fmla="*/ 413 h 876"/>
                <a:gd name="T72" fmla="*/ 675 w 1841"/>
                <a:gd name="T73" fmla="*/ 355 h 876"/>
                <a:gd name="T74" fmla="*/ 639 w 1841"/>
                <a:gd name="T75" fmla="*/ 319 h 876"/>
                <a:gd name="T76" fmla="*/ 488 w 1841"/>
                <a:gd name="T77" fmla="*/ 319 h 876"/>
                <a:gd name="T78" fmla="*/ 440 w 1841"/>
                <a:gd name="T79" fmla="*/ 348 h 876"/>
                <a:gd name="T80" fmla="*/ 430 w 1841"/>
                <a:gd name="T81" fmla="*/ 360 h 876"/>
                <a:gd name="T82" fmla="*/ 388 w 1841"/>
                <a:gd name="T83" fmla="*/ 406 h 876"/>
                <a:gd name="T84" fmla="*/ 390 w 1841"/>
                <a:gd name="T85" fmla="*/ 435 h 876"/>
                <a:gd name="T86" fmla="*/ 417 w 1841"/>
                <a:gd name="T87" fmla="*/ 444 h 876"/>
                <a:gd name="T88" fmla="*/ 529 w 1841"/>
                <a:gd name="T89" fmla="*/ 444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41" h="876">
                  <a:moveTo>
                    <a:pt x="1526" y="876"/>
                  </a:moveTo>
                  <a:cubicBezTo>
                    <a:pt x="1514" y="813"/>
                    <a:pt x="1485" y="762"/>
                    <a:pt x="1430" y="728"/>
                  </a:cubicBezTo>
                  <a:cubicBezTo>
                    <a:pt x="1392" y="703"/>
                    <a:pt x="1350" y="693"/>
                    <a:pt x="1304" y="697"/>
                  </a:cubicBezTo>
                  <a:cubicBezTo>
                    <a:pt x="1226" y="704"/>
                    <a:pt x="1139" y="757"/>
                    <a:pt x="1117" y="875"/>
                  </a:cubicBezTo>
                  <a:cubicBezTo>
                    <a:pt x="897" y="875"/>
                    <a:pt x="676" y="875"/>
                    <a:pt x="456" y="875"/>
                  </a:cubicBezTo>
                  <a:cubicBezTo>
                    <a:pt x="429" y="747"/>
                    <a:pt x="350" y="702"/>
                    <a:pt x="265" y="702"/>
                  </a:cubicBezTo>
                  <a:cubicBezTo>
                    <a:pt x="166" y="703"/>
                    <a:pt x="99" y="762"/>
                    <a:pt x="67" y="876"/>
                  </a:cubicBezTo>
                  <a:cubicBezTo>
                    <a:pt x="53" y="874"/>
                    <a:pt x="37" y="875"/>
                    <a:pt x="23" y="871"/>
                  </a:cubicBezTo>
                  <a:cubicBezTo>
                    <a:pt x="8" y="867"/>
                    <a:pt x="0" y="855"/>
                    <a:pt x="2" y="839"/>
                  </a:cubicBezTo>
                  <a:cubicBezTo>
                    <a:pt x="8" y="801"/>
                    <a:pt x="13" y="764"/>
                    <a:pt x="19" y="726"/>
                  </a:cubicBezTo>
                  <a:cubicBezTo>
                    <a:pt x="20" y="722"/>
                    <a:pt x="21" y="717"/>
                    <a:pt x="24" y="716"/>
                  </a:cubicBezTo>
                  <a:cubicBezTo>
                    <a:pt x="42" y="705"/>
                    <a:pt x="43" y="688"/>
                    <a:pt x="42" y="670"/>
                  </a:cubicBezTo>
                  <a:cubicBezTo>
                    <a:pt x="37" y="601"/>
                    <a:pt x="49" y="534"/>
                    <a:pt x="62" y="466"/>
                  </a:cubicBezTo>
                  <a:cubicBezTo>
                    <a:pt x="65" y="450"/>
                    <a:pt x="75" y="441"/>
                    <a:pt x="92" y="439"/>
                  </a:cubicBezTo>
                  <a:cubicBezTo>
                    <a:pt x="153" y="432"/>
                    <a:pt x="215" y="424"/>
                    <a:pt x="276" y="416"/>
                  </a:cubicBezTo>
                  <a:cubicBezTo>
                    <a:pt x="287" y="414"/>
                    <a:pt x="300" y="408"/>
                    <a:pt x="308" y="400"/>
                  </a:cubicBezTo>
                  <a:cubicBezTo>
                    <a:pt x="335" y="374"/>
                    <a:pt x="360" y="346"/>
                    <a:pt x="385" y="319"/>
                  </a:cubicBezTo>
                  <a:cubicBezTo>
                    <a:pt x="393" y="311"/>
                    <a:pt x="396" y="299"/>
                    <a:pt x="404" y="291"/>
                  </a:cubicBezTo>
                  <a:cubicBezTo>
                    <a:pt x="411" y="283"/>
                    <a:pt x="422" y="274"/>
                    <a:pt x="432" y="273"/>
                  </a:cubicBezTo>
                  <a:cubicBezTo>
                    <a:pt x="458" y="269"/>
                    <a:pt x="485" y="269"/>
                    <a:pt x="511" y="269"/>
                  </a:cubicBezTo>
                  <a:cubicBezTo>
                    <a:pt x="573" y="269"/>
                    <a:pt x="635" y="268"/>
                    <a:pt x="697" y="269"/>
                  </a:cubicBezTo>
                  <a:cubicBezTo>
                    <a:pt x="710" y="269"/>
                    <a:pt x="723" y="274"/>
                    <a:pt x="741" y="278"/>
                  </a:cubicBezTo>
                  <a:cubicBezTo>
                    <a:pt x="750" y="267"/>
                    <a:pt x="763" y="253"/>
                    <a:pt x="778" y="235"/>
                  </a:cubicBezTo>
                  <a:cubicBezTo>
                    <a:pt x="768" y="232"/>
                    <a:pt x="757" y="227"/>
                    <a:pt x="746" y="227"/>
                  </a:cubicBezTo>
                  <a:cubicBezTo>
                    <a:pt x="662" y="226"/>
                    <a:pt x="578" y="226"/>
                    <a:pt x="494" y="226"/>
                  </a:cubicBezTo>
                  <a:cubicBezTo>
                    <a:pt x="464" y="226"/>
                    <a:pt x="457" y="220"/>
                    <a:pt x="457" y="190"/>
                  </a:cubicBezTo>
                  <a:cubicBezTo>
                    <a:pt x="457" y="138"/>
                    <a:pt x="457" y="86"/>
                    <a:pt x="457" y="34"/>
                  </a:cubicBezTo>
                  <a:cubicBezTo>
                    <a:pt x="457" y="6"/>
                    <a:pt x="464" y="0"/>
                    <a:pt x="493" y="0"/>
                  </a:cubicBezTo>
                  <a:cubicBezTo>
                    <a:pt x="930" y="0"/>
                    <a:pt x="1367" y="0"/>
                    <a:pt x="1804" y="0"/>
                  </a:cubicBezTo>
                  <a:cubicBezTo>
                    <a:pt x="1833" y="0"/>
                    <a:pt x="1841" y="8"/>
                    <a:pt x="1841" y="36"/>
                  </a:cubicBezTo>
                  <a:cubicBezTo>
                    <a:pt x="1841" y="303"/>
                    <a:pt x="1841" y="569"/>
                    <a:pt x="1841" y="836"/>
                  </a:cubicBezTo>
                  <a:cubicBezTo>
                    <a:pt x="1841" y="865"/>
                    <a:pt x="1830" y="876"/>
                    <a:pt x="1801" y="876"/>
                  </a:cubicBezTo>
                  <a:cubicBezTo>
                    <a:pt x="1710" y="876"/>
                    <a:pt x="1619" y="876"/>
                    <a:pt x="1526" y="876"/>
                  </a:cubicBezTo>
                  <a:close/>
                  <a:moveTo>
                    <a:pt x="529" y="444"/>
                  </a:moveTo>
                  <a:cubicBezTo>
                    <a:pt x="567" y="444"/>
                    <a:pt x="605" y="444"/>
                    <a:pt x="643" y="444"/>
                  </a:cubicBezTo>
                  <a:cubicBezTo>
                    <a:pt x="664" y="444"/>
                    <a:pt x="674" y="434"/>
                    <a:pt x="675" y="413"/>
                  </a:cubicBezTo>
                  <a:cubicBezTo>
                    <a:pt x="676" y="393"/>
                    <a:pt x="676" y="374"/>
                    <a:pt x="675" y="355"/>
                  </a:cubicBezTo>
                  <a:cubicBezTo>
                    <a:pt x="675" y="328"/>
                    <a:pt x="666" y="319"/>
                    <a:pt x="639" y="319"/>
                  </a:cubicBezTo>
                  <a:cubicBezTo>
                    <a:pt x="589" y="319"/>
                    <a:pt x="538" y="319"/>
                    <a:pt x="488" y="319"/>
                  </a:cubicBezTo>
                  <a:cubicBezTo>
                    <a:pt x="465" y="318"/>
                    <a:pt x="445" y="320"/>
                    <a:pt x="440" y="348"/>
                  </a:cubicBezTo>
                  <a:cubicBezTo>
                    <a:pt x="439" y="353"/>
                    <a:pt x="433" y="357"/>
                    <a:pt x="430" y="360"/>
                  </a:cubicBezTo>
                  <a:cubicBezTo>
                    <a:pt x="416" y="376"/>
                    <a:pt x="402" y="391"/>
                    <a:pt x="388" y="406"/>
                  </a:cubicBezTo>
                  <a:cubicBezTo>
                    <a:pt x="377" y="417"/>
                    <a:pt x="380" y="428"/>
                    <a:pt x="390" y="435"/>
                  </a:cubicBezTo>
                  <a:cubicBezTo>
                    <a:pt x="397" y="440"/>
                    <a:pt x="408" y="443"/>
                    <a:pt x="417" y="444"/>
                  </a:cubicBezTo>
                  <a:cubicBezTo>
                    <a:pt x="454" y="445"/>
                    <a:pt x="492" y="444"/>
                    <a:pt x="529" y="4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66"/>
            <p:cNvSpPr>
              <a:spLocks noEditPoints="1"/>
            </p:cNvSpPr>
            <p:nvPr>
              <p:custDataLst>
                <p:tags r:id="rId5"/>
              </p:custDataLst>
            </p:nvPr>
          </p:nvSpPr>
          <p:spPr bwMode="auto">
            <a:xfrm>
              <a:off x="2444" y="1616"/>
              <a:ext cx="608" cy="608"/>
            </a:xfrm>
            <a:custGeom>
              <a:avLst/>
              <a:gdLst>
                <a:gd name="T0" fmla="*/ 317 w 318"/>
                <a:gd name="T1" fmla="*/ 158 h 318"/>
                <a:gd name="T2" fmla="*/ 161 w 318"/>
                <a:gd name="T3" fmla="*/ 317 h 318"/>
                <a:gd name="T4" fmla="*/ 1 w 318"/>
                <a:gd name="T5" fmla="*/ 160 h 318"/>
                <a:gd name="T6" fmla="*/ 157 w 318"/>
                <a:gd name="T7" fmla="*/ 1 h 318"/>
                <a:gd name="T8" fmla="*/ 317 w 318"/>
                <a:gd name="T9" fmla="*/ 158 h 318"/>
                <a:gd name="T10" fmla="*/ 232 w 318"/>
                <a:gd name="T11" fmla="*/ 158 h 318"/>
                <a:gd name="T12" fmla="*/ 160 w 318"/>
                <a:gd name="T13" fmla="*/ 86 h 318"/>
                <a:gd name="T14" fmla="*/ 86 w 318"/>
                <a:gd name="T15" fmla="*/ 160 h 318"/>
                <a:gd name="T16" fmla="*/ 159 w 318"/>
                <a:gd name="T17" fmla="*/ 232 h 318"/>
                <a:gd name="T18" fmla="*/ 232 w 318"/>
                <a:gd name="T19" fmla="*/ 15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317" y="158"/>
                  </a:moveTo>
                  <a:cubicBezTo>
                    <a:pt x="318" y="246"/>
                    <a:pt x="249" y="316"/>
                    <a:pt x="161" y="317"/>
                  </a:cubicBezTo>
                  <a:cubicBezTo>
                    <a:pt x="73" y="318"/>
                    <a:pt x="2" y="248"/>
                    <a:pt x="1" y="160"/>
                  </a:cubicBezTo>
                  <a:cubicBezTo>
                    <a:pt x="0" y="74"/>
                    <a:pt x="71" y="1"/>
                    <a:pt x="157" y="1"/>
                  </a:cubicBezTo>
                  <a:cubicBezTo>
                    <a:pt x="246" y="0"/>
                    <a:pt x="317" y="70"/>
                    <a:pt x="317" y="158"/>
                  </a:cubicBezTo>
                  <a:close/>
                  <a:moveTo>
                    <a:pt x="232" y="158"/>
                  </a:moveTo>
                  <a:cubicBezTo>
                    <a:pt x="232" y="118"/>
                    <a:pt x="200" y="86"/>
                    <a:pt x="160" y="86"/>
                  </a:cubicBezTo>
                  <a:cubicBezTo>
                    <a:pt x="119" y="86"/>
                    <a:pt x="86" y="119"/>
                    <a:pt x="86" y="160"/>
                  </a:cubicBezTo>
                  <a:cubicBezTo>
                    <a:pt x="87" y="200"/>
                    <a:pt x="119" y="232"/>
                    <a:pt x="159" y="232"/>
                  </a:cubicBezTo>
                  <a:cubicBezTo>
                    <a:pt x="200" y="232"/>
                    <a:pt x="233" y="200"/>
                    <a:pt x="232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67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427" y="1616"/>
              <a:ext cx="606" cy="608"/>
            </a:xfrm>
            <a:custGeom>
              <a:avLst/>
              <a:gdLst>
                <a:gd name="T0" fmla="*/ 317 w 317"/>
                <a:gd name="T1" fmla="*/ 159 h 318"/>
                <a:gd name="T2" fmla="*/ 160 w 317"/>
                <a:gd name="T3" fmla="*/ 317 h 318"/>
                <a:gd name="T4" fmla="*/ 0 w 317"/>
                <a:gd name="T5" fmla="*/ 159 h 318"/>
                <a:gd name="T6" fmla="*/ 157 w 317"/>
                <a:gd name="T7" fmla="*/ 1 h 318"/>
                <a:gd name="T8" fmla="*/ 317 w 317"/>
                <a:gd name="T9" fmla="*/ 159 h 318"/>
                <a:gd name="T10" fmla="*/ 86 w 317"/>
                <a:gd name="T11" fmla="*/ 159 h 318"/>
                <a:gd name="T12" fmla="*/ 160 w 317"/>
                <a:gd name="T13" fmla="*/ 232 h 318"/>
                <a:gd name="T14" fmla="*/ 232 w 317"/>
                <a:gd name="T15" fmla="*/ 158 h 318"/>
                <a:gd name="T16" fmla="*/ 159 w 317"/>
                <a:gd name="T17" fmla="*/ 86 h 318"/>
                <a:gd name="T18" fmla="*/ 86 w 317"/>
                <a:gd name="T19" fmla="*/ 15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18">
                  <a:moveTo>
                    <a:pt x="317" y="159"/>
                  </a:moveTo>
                  <a:cubicBezTo>
                    <a:pt x="317" y="247"/>
                    <a:pt x="248" y="317"/>
                    <a:pt x="160" y="317"/>
                  </a:cubicBezTo>
                  <a:cubicBezTo>
                    <a:pt x="72" y="318"/>
                    <a:pt x="1" y="248"/>
                    <a:pt x="0" y="159"/>
                  </a:cubicBezTo>
                  <a:cubicBezTo>
                    <a:pt x="0" y="73"/>
                    <a:pt x="71" y="1"/>
                    <a:pt x="157" y="1"/>
                  </a:cubicBezTo>
                  <a:cubicBezTo>
                    <a:pt x="246" y="0"/>
                    <a:pt x="316" y="70"/>
                    <a:pt x="317" y="159"/>
                  </a:cubicBezTo>
                  <a:close/>
                  <a:moveTo>
                    <a:pt x="86" y="159"/>
                  </a:moveTo>
                  <a:cubicBezTo>
                    <a:pt x="86" y="201"/>
                    <a:pt x="119" y="233"/>
                    <a:pt x="160" y="232"/>
                  </a:cubicBezTo>
                  <a:cubicBezTo>
                    <a:pt x="200" y="232"/>
                    <a:pt x="232" y="199"/>
                    <a:pt x="232" y="158"/>
                  </a:cubicBezTo>
                  <a:cubicBezTo>
                    <a:pt x="231" y="118"/>
                    <a:pt x="199" y="86"/>
                    <a:pt x="159" y="86"/>
                  </a:cubicBezTo>
                  <a:cubicBezTo>
                    <a:pt x="118" y="86"/>
                    <a:pt x="86" y="118"/>
                    <a:pt x="86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pic>
        <p:nvPicPr>
          <p:cNvPr id="21" name="图片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62660" y="2044700"/>
            <a:ext cx="4286250" cy="116141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7085" y="3239135"/>
            <a:ext cx="4429760" cy="3223260"/>
          </a:xfrm>
          <a:prstGeom prst="rect">
            <a:avLst/>
          </a:prstGeom>
        </p:spPr>
      </p:pic>
      <p:sp>
        <p:nvSpPr>
          <p:cNvPr id="79" name="Freeform 36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479405" y="739140"/>
            <a:ext cx="996315" cy="789940"/>
          </a:xfrm>
          <a:custGeom>
            <a:avLst/>
            <a:gdLst>
              <a:gd name="T0" fmla="*/ 118 w 1506"/>
              <a:gd name="T1" fmla="*/ 944 h 1193"/>
              <a:gd name="T2" fmla="*/ 73 w 1506"/>
              <a:gd name="T3" fmla="*/ 944 h 1193"/>
              <a:gd name="T4" fmla="*/ 0 w 1506"/>
              <a:gd name="T5" fmla="*/ 871 h 1193"/>
              <a:gd name="T6" fmla="*/ 0 w 1506"/>
              <a:gd name="T7" fmla="*/ 501 h 1193"/>
              <a:gd name="T8" fmla="*/ 68 w 1506"/>
              <a:gd name="T9" fmla="*/ 429 h 1193"/>
              <a:gd name="T10" fmla="*/ 89 w 1506"/>
              <a:gd name="T11" fmla="*/ 412 h 1193"/>
              <a:gd name="T12" fmla="*/ 221 w 1506"/>
              <a:gd name="T13" fmla="*/ 93 h 1193"/>
              <a:gd name="T14" fmla="*/ 356 w 1506"/>
              <a:gd name="T15" fmla="*/ 1 h 1193"/>
              <a:gd name="T16" fmla="*/ 1122 w 1506"/>
              <a:gd name="T17" fmla="*/ 1 h 1193"/>
              <a:gd name="T18" fmla="*/ 1216 w 1506"/>
              <a:gd name="T19" fmla="*/ 42 h 1193"/>
              <a:gd name="T20" fmla="*/ 1268 w 1506"/>
              <a:gd name="T21" fmla="*/ 115 h 1193"/>
              <a:gd name="T22" fmla="*/ 1414 w 1506"/>
              <a:gd name="T23" fmla="*/ 410 h 1193"/>
              <a:gd name="T24" fmla="*/ 1441 w 1506"/>
              <a:gd name="T25" fmla="*/ 429 h 1193"/>
              <a:gd name="T26" fmla="*/ 1506 w 1506"/>
              <a:gd name="T27" fmla="*/ 494 h 1193"/>
              <a:gd name="T28" fmla="*/ 1506 w 1506"/>
              <a:gd name="T29" fmla="*/ 878 h 1193"/>
              <a:gd name="T30" fmla="*/ 1440 w 1506"/>
              <a:gd name="T31" fmla="*/ 943 h 1193"/>
              <a:gd name="T32" fmla="*/ 1416 w 1506"/>
              <a:gd name="T33" fmla="*/ 943 h 1193"/>
              <a:gd name="T34" fmla="*/ 1415 w 1506"/>
              <a:gd name="T35" fmla="*/ 968 h 1193"/>
              <a:gd name="T36" fmla="*/ 1414 w 1506"/>
              <a:gd name="T37" fmla="*/ 1116 h 1193"/>
              <a:gd name="T38" fmla="*/ 1338 w 1506"/>
              <a:gd name="T39" fmla="*/ 1192 h 1193"/>
              <a:gd name="T40" fmla="*/ 1244 w 1506"/>
              <a:gd name="T41" fmla="*/ 1192 h 1193"/>
              <a:gd name="T42" fmla="*/ 1173 w 1506"/>
              <a:gd name="T43" fmla="*/ 1122 h 1193"/>
              <a:gd name="T44" fmla="*/ 1173 w 1506"/>
              <a:gd name="T45" fmla="*/ 970 h 1193"/>
              <a:gd name="T46" fmla="*/ 1173 w 1506"/>
              <a:gd name="T47" fmla="*/ 945 h 1193"/>
              <a:gd name="T48" fmla="*/ 361 w 1506"/>
              <a:gd name="T49" fmla="*/ 945 h 1193"/>
              <a:gd name="T50" fmla="*/ 360 w 1506"/>
              <a:gd name="T51" fmla="*/ 966 h 1193"/>
              <a:gd name="T52" fmla="*/ 360 w 1506"/>
              <a:gd name="T53" fmla="*/ 1118 h 1193"/>
              <a:gd name="T54" fmla="*/ 285 w 1506"/>
              <a:gd name="T55" fmla="*/ 1192 h 1193"/>
              <a:gd name="T56" fmla="*/ 191 w 1506"/>
              <a:gd name="T57" fmla="*/ 1192 h 1193"/>
              <a:gd name="T58" fmla="*/ 118 w 1506"/>
              <a:gd name="T59" fmla="*/ 1120 h 1193"/>
              <a:gd name="T60" fmla="*/ 118 w 1506"/>
              <a:gd name="T61" fmla="*/ 968 h 1193"/>
              <a:gd name="T62" fmla="*/ 118 w 1506"/>
              <a:gd name="T63" fmla="*/ 944 h 1193"/>
              <a:gd name="T64" fmla="*/ 1346 w 1506"/>
              <a:gd name="T65" fmla="*/ 413 h 1193"/>
              <a:gd name="T66" fmla="*/ 1345 w 1506"/>
              <a:gd name="T67" fmla="*/ 406 h 1193"/>
              <a:gd name="T68" fmla="*/ 1194 w 1506"/>
              <a:gd name="T69" fmla="*/ 111 h 1193"/>
              <a:gd name="T70" fmla="*/ 1083 w 1506"/>
              <a:gd name="T71" fmla="*/ 49 h 1193"/>
              <a:gd name="T72" fmla="*/ 837 w 1506"/>
              <a:gd name="T73" fmla="*/ 49 h 1193"/>
              <a:gd name="T74" fmla="*/ 395 w 1506"/>
              <a:gd name="T75" fmla="*/ 49 h 1193"/>
              <a:gd name="T76" fmla="*/ 261 w 1506"/>
              <a:gd name="T77" fmla="*/ 141 h 1193"/>
              <a:gd name="T78" fmla="*/ 172 w 1506"/>
              <a:gd name="T79" fmla="*/ 373 h 1193"/>
              <a:gd name="T80" fmla="*/ 158 w 1506"/>
              <a:gd name="T81" fmla="*/ 413 h 1193"/>
              <a:gd name="T82" fmla="*/ 1346 w 1506"/>
              <a:gd name="T83" fmla="*/ 413 h 1193"/>
              <a:gd name="T84" fmla="*/ 1156 w 1506"/>
              <a:gd name="T85" fmla="*/ 667 h 1193"/>
              <a:gd name="T86" fmla="*/ 1256 w 1506"/>
              <a:gd name="T87" fmla="*/ 769 h 1193"/>
              <a:gd name="T88" fmla="*/ 1357 w 1506"/>
              <a:gd name="T89" fmla="*/ 668 h 1193"/>
              <a:gd name="T90" fmla="*/ 1257 w 1506"/>
              <a:gd name="T91" fmla="*/ 568 h 1193"/>
              <a:gd name="T92" fmla="*/ 1156 w 1506"/>
              <a:gd name="T93" fmla="*/ 667 h 1193"/>
              <a:gd name="T94" fmla="*/ 366 w 1506"/>
              <a:gd name="T95" fmla="*/ 669 h 1193"/>
              <a:gd name="T96" fmla="*/ 268 w 1506"/>
              <a:gd name="T97" fmla="*/ 568 h 1193"/>
              <a:gd name="T98" fmla="*/ 166 w 1506"/>
              <a:gd name="T99" fmla="*/ 668 h 1193"/>
              <a:gd name="T100" fmla="*/ 267 w 1506"/>
              <a:gd name="T101" fmla="*/ 769 h 1193"/>
              <a:gd name="T102" fmla="*/ 366 w 1506"/>
              <a:gd name="T103" fmla="*/ 669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506" h="1193">
                <a:moveTo>
                  <a:pt x="118" y="944"/>
                </a:moveTo>
                <a:cubicBezTo>
                  <a:pt x="101" y="944"/>
                  <a:pt x="87" y="944"/>
                  <a:pt x="73" y="944"/>
                </a:cubicBezTo>
                <a:cubicBezTo>
                  <a:pt x="29" y="943"/>
                  <a:pt x="0" y="915"/>
                  <a:pt x="0" y="871"/>
                </a:cubicBezTo>
                <a:cubicBezTo>
                  <a:pt x="0" y="748"/>
                  <a:pt x="0" y="624"/>
                  <a:pt x="0" y="501"/>
                </a:cubicBezTo>
                <a:cubicBezTo>
                  <a:pt x="0" y="457"/>
                  <a:pt x="25" y="431"/>
                  <a:pt x="68" y="429"/>
                </a:cubicBezTo>
                <a:cubicBezTo>
                  <a:pt x="81" y="428"/>
                  <a:pt x="85" y="422"/>
                  <a:pt x="89" y="412"/>
                </a:cubicBezTo>
                <a:cubicBezTo>
                  <a:pt x="133" y="305"/>
                  <a:pt x="177" y="199"/>
                  <a:pt x="221" y="93"/>
                </a:cubicBezTo>
                <a:cubicBezTo>
                  <a:pt x="246" y="33"/>
                  <a:pt x="292" y="1"/>
                  <a:pt x="356" y="1"/>
                </a:cubicBezTo>
                <a:cubicBezTo>
                  <a:pt x="611" y="0"/>
                  <a:pt x="866" y="1"/>
                  <a:pt x="1122" y="1"/>
                </a:cubicBezTo>
                <a:cubicBezTo>
                  <a:pt x="1159" y="1"/>
                  <a:pt x="1191" y="16"/>
                  <a:pt x="1216" y="42"/>
                </a:cubicBezTo>
                <a:cubicBezTo>
                  <a:pt x="1236" y="64"/>
                  <a:pt x="1255" y="88"/>
                  <a:pt x="1268" y="115"/>
                </a:cubicBezTo>
                <a:cubicBezTo>
                  <a:pt x="1318" y="212"/>
                  <a:pt x="1366" y="312"/>
                  <a:pt x="1414" y="410"/>
                </a:cubicBezTo>
                <a:cubicBezTo>
                  <a:pt x="1420" y="422"/>
                  <a:pt x="1426" y="429"/>
                  <a:pt x="1441" y="429"/>
                </a:cubicBezTo>
                <a:cubicBezTo>
                  <a:pt x="1478" y="430"/>
                  <a:pt x="1505" y="457"/>
                  <a:pt x="1506" y="494"/>
                </a:cubicBezTo>
                <a:cubicBezTo>
                  <a:pt x="1506" y="622"/>
                  <a:pt x="1506" y="750"/>
                  <a:pt x="1506" y="878"/>
                </a:cubicBezTo>
                <a:cubicBezTo>
                  <a:pt x="1505" y="914"/>
                  <a:pt x="1477" y="940"/>
                  <a:pt x="1440" y="943"/>
                </a:cubicBezTo>
                <a:cubicBezTo>
                  <a:pt x="1433" y="944"/>
                  <a:pt x="1425" y="943"/>
                  <a:pt x="1416" y="943"/>
                </a:cubicBezTo>
                <a:cubicBezTo>
                  <a:pt x="1415" y="952"/>
                  <a:pt x="1415" y="960"/>
                  <a:pt x="1415" y="968"/>
                </a:cubicBezTo>
                <a:cubicBezTo>
                  <a:pt x="1414" y="1017"/>
                  <a:pt x="1415" y="1066"/>
                  <a:pt x="1414" y="1116"/>
                </a:cubicBezTo>
                <a:cubicBezTo>
                  <a:pt x="1414" y="1166"/>
                  <a:pt x="1387" y="1192"/>
                  <a:pt x="1338" y="1192"/>
                </a:cubicBezTo>
                <a:cubicBezTo>
                  <a:pt x="1306" y="1193"/>
                  <a:pt x="1275" y="1193"/>
                  <a:pt x="1244" y="1192"/>
                </a:cubicBezTo>
                <a:cubicBezTo>
                  <a:pt x="1202" y="1192"/>
                  <a:pt x="1173" y="1164"/>
                  <a:pt x="1173" y="1122"/>
                </a:cubicBezTo>
                <a:cubicBezTo>
                  <a:pt x="1173" y="1071"/>
                  <a:pt x="1173" y="1021"/>
                  <a:pt x="1173" y="970"/>
                </a:cubicBezTo>
                <a:cubicBezTo>
                  <a:pt x="1173" y="962"/>
                  <a:pt x="1173" y="954"/>
                  <a:pt x="1173" y="945"/>
                </a:cubicBezTo>
                <a:cubicBezTo>
                  <a:pt x="902" y="945"/>
                  <a:pt x="633" y="945"/>
                  <a:pt x="361" y="945"/>
                </a:cubicBezTo>
                <a:cubicBezTo>
                  <a:pt x="361" y="952"/>
                  <a:pt x="360" y="959"/>
                  <a:pt x="360" y="966"/>
                </a:cubicBezTo>
                <a:cubicBezTo>
                  <a:pt x="360" y="1016"/>
                  <a:pt x="360" y="1067"/>
                  <a:pt x="360" y="1118"/>
                </a:cubicBezTo>
                <a:cubicBezTo>
                  <a:pt x="360" y="1164"/>
                  <a:pt x="331" y="1192"/>
                  <a:pt x="285" y="1192"/>
                </a:cubicBezTo>
                <a:cubicBezTo>
                  <a:pt x="254" y="1193"/>
                  <a:pt x="223" y="1193"/>
                  <a:pt x="191" y="1192"/>
                </a:cubicBezTo>
                <a:cubicBezTo>
                  <a:pt x="148" y="1192"/>
                  <a:pt x="118" y="1164"/>
                  <a:pt x="118" y="1120"/>
                </a:cubicBezTo>
                <a:cubicBezTo>
                  <a:pt x="117" y="1069"/>
                  <a:pt x="118" y="1019"/>
                  <a:pt x="118" y="968"/>
                </a:cubicBezTo>
                <a:cubicBezTo>
                  <a:pt x="118" y="961"/>
                  <a:pt x="118" y="954"/>
                  <a:pt x="118" y="944"/>
                </a:cubicBezTo>
                <a:close/>
                <a:moveTo>
                  <a:pt x="1346" y="413"/>
                </a:moveTo>
                <a:cubicBezTo>
                  <a:pt x="1346" y="410"/>
                  <a:pt x="1346" y="407"/>
                  <a:pt x="1345" y="406"/>
                </a:cubicBezTo>
                <a:cubicBezTo>
                  <a:pt x="1295" y="307"/>
                  <a:pt x="1246" y="208"/>
                  <a:pt x="1194" y="111"/>
                </a:cubicBezTo>
                <a:cubicBezTo>
                  <a:pt x="1171" y="69"/>
                  <a:pt x="1131" y="49"/>
                  <a:pt x="1083" y="49"/>
                </a:cubicBezTo>
                <a:cubicBezTo>
                  <a:pt x="1001" y="49"/>
                  <a:pt x="919" y="49"/>
                  <a:pt x="837" y="49"/>
                </a:cubicBezTo>
                <a:cubicBezTo>
                  <a:pt x="690" y="49"/>
                  <a:pt x="542" y="49"/>
                  <a:pt x="395" y="49"/>
                </a:cubicBezTo>
                <a:cubicBezTo>
                  <a:pt x="327" y="49"/>
                  <a:pt x="285" y="79"/>
                  <a:pt x="261" y="141"/>
                </a:cubicBezTo>
                <a:cubicBezTo>
                  <a:pt x="231" y="218"/>
                  <a:pt x="202" y="295"/>
                  <a:pt x="172" y="373"/>
                </a:cubicBezTo>
                <a:cubicBezTo>
                  <a:pt x="167" y="385"/>
                  <a:pt x="163" y="398"/>
                  <a:pt x="158" y="413"/>
                </a:cubicBezTo>
                <a:cubicBezTo>
                  <a:pt x="555" y="413"/>
                  <a:pt x="950" y="413"/>
                  <a:pt x="1346" y="413"/>
                </a:cubicBezTo>
                <a:close/>
                <a:moveTo>
                  <a:pt x="1156" y="667"/>
                </a:moveTo>
                <a:cubicBezTo>
                  <a:pt x="1156" y="723"/>
                  <a:pt x="1201" y="769"/>
                  <a:pt x="1256" y="769"/>
                </a:cubicBezTo>
                <a:cubicBezTo>
                  <a:pt x="1311" y="769"/>
                  <a:pt x="1357" y="724"/>
                  <a:pt x="1357" y="668"/>
                </a:cubicBezTo>
                <a:cubicBezTo>
                  <a:pt x="1358" y="614"/>
                  <a:pt x="1312" y="568"/>
                  <a:pt x="1257" y="568"/>
                </a:cubicBezTo>
                <a:cubicBezTo>
                  <a:pt x="1201" y="567"/>
                  <a:pt x="1157" y="612"/>
                  <a:pt x="1156" y="667"/>
                </a:cubicBezTo>
                <a:close/>
                <a:moveTo>
                  <a:pt x="366" y="669"/>
                </a:moveTo>
                <a:cubicBezTo>
                  <a:pt x="367" y="613"/>
                  <a:pt x="323" y="568"/>
                  <a:pt x="268" y="568"/>
                </a:cubicBezTo>
                <a:cubicBezTo>
                  <a:pt x="211" y="567"/>
                  <a:pt x="166" y="612"/>
                  <a:pt x="166" y="668"/>
                </a:cubicBezTo>
                <a:cubicBezTo>
                  <a:pt x="166" y="723"/>
                  <a:pt x="212" y="769"/>
                  <a:pt x="267" y="769"/>
                </a:cubicBezTo>
                <a:cubicBezTo>
                  <a:pt x="321" y="768"/>
                  <a:pt x="366" y="723"/>
                  <a:pt x="366" y="669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895465" y="2044700"/>
            <a:ext cx="4477385" cy="116141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95465" y="3206115"/>
            <a:ext cx="4618990" cy="323977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FFB5FE03-9433-ADCD-36F3-7A93A9D8DD67}"/>
              </a:ext>
            </a:extLst>
          </p:cNvPr>
          <p:cNvSpPr txBox="1"/>
          <p:nvPr/>
        </p:nvSpPr>
        <p:spPr>
          <a:xfrm>
            <a:off x="4576224" y="84888"/>
            <a:ext cx="3026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10</a:t>
            </a:r>
            <a:r>
              <a:rPr lang="zh-CN" altLang="en-US" sz="24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平峰车速拟合分析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479535" y="113891"/>
            <a:ext cx="1250910" cy="360000"/>
          </a:xfrm>
          <a:prstGeom prst="rect">
            <a:avLst/>
          </a:prstGeom>
        </p:spPr>
      </p:pic>
      <p:sp>
        <p:nvSpPr>
          <p:cNvPr id="7" name="任意多边形: 形状 6"/>
          <p:cNvSpPr/>
          <p:nvPr/>
        </p:nvSpPr>
        <p:spPr>
          <a:xfrm>
            <a:off x="0" y="3963593"/>
            <a:ext cx="12192000" cy="2880852"/>
          </a:xfrm>
          <a:custGeom>
            <a:avLst/>
            <a:gdLst>
              <a:gd name="connsiteX0" fmla="*/ 6096000 w 12192000"/>
              <a:gd name="connsiteY0" fmla="*/ 0 h 2880852"/>
              <a:gd name="connsiteX1" fmla="*/ 12191349 w 12192000"/>
              <a:gd name="connsiteY1" fmla="*/ 751629 h 2880852"/>
              <a:gd name="connsiteX2" fmla="*/ 12192000 w 12192000"/>
              <a:gd name="connsiteY2" fmla="*/ 751832 h 2880852"/>
              <a:gd name="connsiteX3" fmla="*/ 12192000 w 12192000"/>
              <a:gd name="connsiteY3" fmla="*/ 2880852 h 2880852"/>
              <a:gd name="connsiteX4" fmla="*/ 0 w 12192000"/>
              <a:gd name="connsiteY4" fmla="*/ 2880852 h 2880852"/>
              <a:gd name="connsiteX5" fmla="*/ 0 w 12192000"/>
              <a:gd name="connsiteY5" fmla="*/ 751832 h 2880852"/>
              <a:gd name="connsiteX6" fmla="*/ 651 w 12192000"/>
              <a:gd name="connsiteY6" fmla="*/ 751629 h 2880852"/>
              <a:gd name="connsiteX7" fmla="*/ 6096000 w 12192000"/>
              <a:gd name="connsiteY7" fmla="*/ 0 h 2880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880852">
                <a:moveTo>
                  <a:pt x="6096000" y="0"/>
                </a:moveTo>
                <a:cubicBezTo>
                  <a:pt x="8476382" y="0"/>
                  <a:pt x="10631413" y="287234"/>
                  <a:pt x="12191349" y="751629"/>
                </a:cubicBezTo>
                <a:lnTo>
                  <a:pt x="12192000" y="751832"/>
                </a:lnTo>
                <a:lnTo>
                  <a:pt x="12192000" y="2880852"/>
                </a:lnTo>
                <a:lnTo>
                  <a:pt x="0" y="2880852"/>
                </a:lnTo>
                <a:lnTo>
                  <a:pt x="0" y="751832"/>
                </a:lnTo>
                <a:lnTo>
                  <a:pt x="651" y="751629"/>
                </a:lnTo>
                <a:cubicBezTo>
                  <a:pt x="1560587" y="287234"/>
                  <a:pt x="3715618" y="0"/>
                  <a:pt x="6096000" y="0"/>
                </a:cubicBezTo>
                <a:close/>
              </a:path>
            </a:pathLst>
          </a:custGeom>
          <a:solidFill>
            <a:srgbClr val="00561F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657340" y="655320"/>
            <a:ext cx="5012055" cy="5806440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479219" y="1527871"/>
            <a:ext cx="1602266" cy="4072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家用车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0610054" y="1957838"/>
            <a:ext cx="179387" cy="0"/>
          </a:xfrm>
          <a:prstGeom prst="line">
            <a:avLst/>
          </a:prstGeom>
          <a:ln w="25400">
            <a:solidFill>
              <a:srgbClr val="0056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3824263" y="5404019"/>
            <a:ext cx="1812759" cy="0"/>
            <a:chOff x="1042988" y="5806044"/>
            <a:chExt cx="1812759" cy="0"/>
          </a:xfrm>
        </p:grpSpPr>
        <p:cxnSp>
          <p:nvCxnSpPr>
            <p:cNvPr id="46" name="直接连接符 45"/>
            <p:cNvCxnSpPr/>
            <p:nvPr/>
          </p:nvCxnSpPr>
          <p:spPr>
            <a:xfrm>
              <a:off x="1042988" y="5806044"/>
              <a:ext cx="1812759" cy="0"/>
            </a:xfrm>
            <a:prstGeom prst="line">
              <a:avLst/>
            </a:prstGeom>
            <a:ln>
              <a:solidFill>
                <a:srgbClr val="0056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2467820" y="5806044"/>
              <a:ext cx="387927" cy="0"/>
            </a:xfrm>
            <a:prstGeom prst="line">
              <a:avLst/>
            </a:prstGeom>
            <a:ln w="38100">
              <a:solidFill>
                <a:srgbClr val="0056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9364738" y="5404019"/>
            <a:ext cx="1812759" cy="0"/>
            <a:chOff x="1042988" y="5806044"/>
            <a:chExt cx="1812759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1042988" y="5806044"/>
              <a:ext cx="1812759" cy="0"/>
            </a:xfrm>
            <a:prstGeom prst="line">
              <a:avLst/>
            </a:prstGeom>
            <a:ln>
              <a:solidFill>
                <a:srgbClr val="0056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2467820" y="5806044"/>
              <a:ext cx="387927" cy="0"/>
            </a:xfrm>
            <a:prstGeom prst="line">
              <a:avLst/>
            </a:prstGeom>
            <a:ln w="38100">
              <a:solidFill>
                <a:srgbClr val="0056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矩形 31"/>
          <p:cNvSpPr/>
          <p:nvPr/>
        </p:nvSpPr>
        <p:spPr>
          <a:xfrm>
            <a:off x="717550" y="653415"/>
            <a:ext cx="4850130" cy="5841365"/>
          </a:xfrm>
          <a:prstGeom prst="rect">
            <a:avLst/>
          </a:prstGeom>
          <a:solidFill>
            <a:schemeClr val="bg1"/>
          </a:solidFill>
          <a:ln w="19050">
            <a:solidFill>
              <a:srgbClr val="00561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717631" y="1482151"/>
            <a:ext cx="1602266" cy="4072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货车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1278996" y="1957838"/>
            <a:ext cx="179387" cy="0"/>
          </a:xfrm>
          <a:prstGeom prst="line">
            <a:avLst/>
          </a:prstGeom>
          <a:ln w="254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/>
        </p:nvGrpSpPr>
        <p:grpSpPr>
          <a:xfrm flipV="1">
            <a:off x="824230" y="3321050"/>
            <a:ext cx="3451225" cy="107950"/>
            <a:chOff x="1042988" y="5806044"/>
            <a:chExt cx="1812759" cy="0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1042988" y="5806044"/>
              <a:ext cx="1812759" cy="0"/>
            </a:xfrm>
            <a:prstGeom prst="line">
              <a:avLst/>
            </a:prstGeom>
            <a:ln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2467820" y="5806044"/>
              <a:ext cx="387927" cy="0"/>
            </a:xfrm>
            <a:prstGeom prst="line">
              <a:avLst/>
            </a:prstGeom>
            <a:ln w="38100"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2" name="图形 51"/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28820" y="817245"/>
            <a:ext cx="776605" cy="712470"/>
          </a:xfrm>
          <a:prstGeom prst="rect">
            <a:avLst/>
          </a:prstGeom>
        </p:spPr>
      </p:pic>
      <p:pic>
        <p:nvPicPr>
          <p:cNvPr id="54" name="图形 53"/>
          <p:cNvPicPr>
            <a:picLocks noChangeAspect="1"/>
          </p:cNvPicPr>
          <p:nvPr/>
        </p:nvPicPr>
        <p:blipFill>
          <a:blip r:embed="rId9" cstate="print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95465" y="816610"/>
            <a:ext cx="741045" cy="678180"/>
          </a:xfrm>
          <a:prstGeom prst="rect">
            <a:avLst/>
          </a:prstGeom>
        </p:spPr>
      </p:pic>
      <p:grpSp>
        <p:nvGrpSpPr>
          <p:cNvPr id="17" name="Group 63"/>
          <p:cNvGrpSpPr>
            <a:grpSpLocks noChangeAspect="1"/>
          </p:cNvGrpSpPr>
          <p:nvPr/>
        </p:nvGrpSpPr>
        <p:grpSpPr bwMode="auto">
          <a:xfrm>
            <a:off x="807085" y="739140"/>
            <a:ext cx="1321435" cy="762635"/>
            <a:chOff x="222" y="193"/>
            <a:chExt cx="3520" cy="2031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6" name="Freeform 65"/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>
              <a:off x="222" y="193"/>
              <a:ext cx="3520" cy="1677"/>
            </a:xfrm>
            <a:custGeom>
              <a:avLst/>
              <a:gdLst>
                <a:gd name="T0" fmla="*/ 1526 w 1841"/>
                <a:gd name="T1" fmla="*/ 876 h 876"/>
                <a:gd name="T2" fmla="*/ 1430 w 1841"/>
                <a:gd name="T3" fmla="*/ 728 h 876"/>
                <a:gd name="T4" fmla="*/ 1304 w 1841"/>
                <a:gd name="T5" fmla="*/ 697 h 876"/>
                <a:gd name="T6" fmla="*/ 1117 w 1841"/>
                <a:gd name="T7" fmla="*/ 875 h 876"/>
                <a:gd name="T8" fmla="*/ 456 w 1841"/>
                <a:gd name="T9" fmla="*/ 875 h 876"/>
                <a:gd name="T10" fmla="*/ 265 w 1841"/>
                <a:gd name="T11" fmla="*/ 702 h 876"/>
                <a:gd name="T12" fmla="*/ 67 w 1841"/>
                <a:gd name="T13" fmla="*/ 876 h 876"/>
                <a:gd name="T14" fmla="*/ 23 w 1841"/>
                <a:gd name="T15" fmla="*/ 871 h 876"/>
                <a:gd name="T16" fmla="*/ 2 w 1841"/>
                <a:gd name="T17" fmla="*/ 839 h 876"/>
                <a:gd name="T18" fmla="*/ 19 w 1841"/>
                <a:gd name="T19" fmla="*/ 726 h 876"/>
                <a:gd name="T20" fmla="*/ 24 w 1841"/>
                <a:gd name="T21" fmla="*/ 716 h 876"/>
                <a:gd name="T22" fmla="*/ 42 w 1841"/>
                <a:gd name="T23" fmla="*/ 670 h 876"/>
                <a:gd name="T24" fmla="*/ 62 w 1841"/>
                <a:gd name="T25" fmla="*/ 466 h 876"/>
                <a:gd name="T26" fmla="*/ 92 w 1841"/>
                <a:gd name="T27" fmla="*/ 439 h 876"/>
                <a:gd name="T28" fmla="*/ 276 w 1841"/>
                <a:gd name="T29" fmla="*/ 416 h 876"/>
                <a:gd name="T30" fmla="*/ 308 w 1841"/>
                <a:gd name="T31" fmla="*/ 400 h 876"/>
                <a:gd name="T32" fmla="*/ 385 w 1841"/>
                <a:gd name="T33" fmla="*/ 319 h 876"/>
                <a:gd name="T34" fmla="*/ 404 w 1841"/>
                <a:gd name="T35" fmla="*/ 291 h 876"/>
                <a:gd name="T36" fmla="*/ 432 w 1841"/>
                <a:gd name="T37" fmla="*/ 273 h 876"/>
                <a:gd name="T38" fmla="*/ 511 w 1841"/>
                <a:gd name="T39" fmla="*/ 269 h 876"/>
                <a:gd name="T40" fmla="*/ 697 w 1841"/>
                <a:gd name="T41" fmla="*/ 269 h 876"/>
                <a:gd name="T42" fmla="*/ 741 w 1841"/>
                <a:gd name="T43" fmla="*/ 278 h 876"/>
                <a:gd name="T44" fmla="*/ 778 w 1841"/>
                <a:gd name="T45" fmla="*/ 235 h 876"/>
                <a:gd name="T46" fmla="*/ 746 w 1841"/>
                <a:gd name="T47" fmla="*/ 227 h 876"/>
                <a:gd name="T48" fmla="*/ 494 w 1841"/>
                <a:gd name="T49" fmla="*/ 226 h 876"/>
                <a:gd name="T50" fmla="*/ 457 w 1841"/>
                <a:gd name="T51" fmla="*/ 190 h 876"/>
                <a:gd name="T52" fmla="*/ 457 w 1841"/>
                <a:gd name="T53" fmla="*/ 34 h 876"/>
                <a:gd name="T54" fmla="*/ 493 w 1841"/>
                <a:gd name="T55" fmla="*/ 0 h 876"/>
                <a:gd name="T56" fmla="*/ 1804 w 1841"/>
                <a:gd name="T57" fmla="*/ 0 h 876"/>
                <a:gd name="T58" fmla="*/ 1841 w 1841"/>
                <a:gd name="T59" fmla="*/ 36 h 876"/>
                <a:gd name="T60" fmla="*/ 1841 w 1841"/>
                <a:gd name="T61" fmla="*/ 836 h 876"/>
                <a:gd name="T62" fmla="*/ 1801 w 1841"/>
                <a:gd name="T63" fmla="*/ 876 h 876"/>
                <a:gd name="T64" fmla="*/ 1526 w 1841"/>
                <a:gd name="T65" fmla="*/ 876 h 876"/>
                <a:gd name="T66" fmla="*/ 529 w 1841"/>
                <a:gd name="T67" fmla="*/ 444 h 876"/>
                <a:gd name="T68" fmla="*/ 643 w 1841"/>
                <a:gd name="T69" fmla="*/ 444 h 876"/>
                <a:gd name="T70" fmla="*/ 675 w 1841"/>
                <a:gd name="T71" fmla="*/ 413 h 876"/>
                <a:gd name="T72" fmla="*/ 675 w 1841"/>
                <a:gd name="T73" fmla="*/ 355 h 876"/>
                <a:gd name="T74" fmla="*/ 639 w 1841"/>
                <a:gd name="T75" fmla="*/ 319 h 876"/>
                <a:gd name="T76" fmla="*/ 488 w 1841"/>
                <a:gd name="T77" fmla="*/ 319 h 876"/>
                <a:gd name="T78" fmla="*/ 440 w 1841"/>
                <a:gd name="T79" fmla="*/ 348 h 876"/>
                <a:gd name="T80" fmla="*/ 430 w 1841"/>
                <a:gd name="T81" fmla="*/ 360 h 876"/>
                <a:gd name="T82" fmla="*/ 388 w 1841"/>
                <a:gd name="T83" fmla="*/ 406 h 876"/>
                <a:gd name="T84" fmla="*/ 390 w 1841"/>
                <a:gd name="T85" fmla="*/ 435 h 876"/>
                <a:gd name="T86" fmla="*/ 417 w 1841"/>
                <a:gd name="T87" fmla="*/ 444 h 876"/>
                <a:gd name="T88" fmla="*/ 529 w 1841"/>
                <a:gd name="T89" fmla="*/ 444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41" h="876">
                  <a:moveTo>
                    <a:pt x="1526" y="876"/>
                  </a:moveTo>
                  <a:cubicBezTo>
                    <a:pt x="1514" y="813"/>
                    <a:pt x="1485" y="762"/>
                    <a:pt x="1430" y="728"/>
                  </a:cubicBezTo>
                  <a:cubicBezTo>
                    <a:pt x="1392" y="703"/>
                    <a:pt x="1350" y="693"/>
                    <a:pt x="1304" y="697"/>
                  </a:cubicBezTo>
                  <a:cubicBezTo>
                    <a:pt x="1226" y="704"/>
                    <a:pt x="1139" y="757"/>
                    <a:pt x="1117" y="875"/>
                  </a:cubicBezTo>
                  <a:cubicBezTo>
                    <a:pt x="897" y="875"/>
                    <a:pt x="676" y="875"/>
                    <a:pt x="456" y="875"/>
                  </a:cubicBezTo>
                  <a:cubicBezTo>
                    <a:pt x="429" y="747"/>
                    <a:pt x="350" y="702"/>
                    <a:pt x="265" y="702"/>
                  </a:cubicBezTo>
                  <a:cubicBezTo>
                    <a:pt x="166" y="703"/>
                    <a:pt x="99" y="762"/>
                    <a:pt x="67" y="876"/>
                  </a:cubicBezTo>
                  <a:cubicBezTo>
                    <a:pt x="53" y="874"/>
                    <a:pt x="37" y="875"/>
                    <a:pt x="23" y="871"/>
                  </a:cubicBezTo>
                  <a:cubicBezTo>
                    <a:pt x="8" y="867"/>
                    <a:pt x="0" y="855"/>
                    <a:pt x="2" y="839"/>
                  </a:cubicBezTo>
                  <a:cubicBezTo>
                    <a:pt x="8" y="801"/>
                    <a:pt x="13" y="764"/>
                    <a:pt x="19" y="726"/>
                  </a:cubicBezTo>
                  <a:cubicBezTo>
                    <a:pt x="20" y="722"/>
                    <a:pt x="21" y="717"/>
                    <a:pt x="24" y="716"/>
                  </a:cubicBezTo>
                  <a:cubicBezTo>
                    <a:pt x="42" y="705"/>
                    <a:pt x="43" y="688"/>
                    <a:pt x="42" y="670"/>
                  </a:cubicBezTo>
                  <a:cubicBezTo>
                    <a:pt x="37" y="601"/>
                    <a:pt x="49" y="534"/>
                    <a:pt x="62" y="466"/>
                  </a:cubicBezTo>
                  <a:cubicBezTo>
                    <a:pt x="65" y="450"/>
                    <a:pt x="75" y="441"/>
                    <a:pt x="92" y="439"/>
                  </a:cubicBezTo>
                  <a:cubicBezTo>
                    <a:pt x="153" y="432"/>
                    <a:pt x="215" y="424"/>
                    <a:pt x="276" y="416"/>
                  </a:cubicBezTo>
                  <a:cubicBezTo>
                    <a:pt x="287" y="414"/>
                    <a:pt x="300" y="408"/>
                    <a:pt x="308" y="400"/>
                  </a:cubicBezTo>
                  <a:cubicBezTo>
                    <a:pt x="335" y="374"/>
                    <a:pt x="360" y="346"/>
                    <a:pt x="385" y="319"/>
                  </a:cubicBezTo>
                  <a:cubicBezTo>
                    <a:pt x="393" y="311"/>
                    <a:pt x="396" y="299"/>
                    <a:pt x="404" y="291"/>
                  </a:cubicBezTo>
                  <a:cubicBezTo>
                    <a:pt x="411" y="283"/>
                    <a:pt x="422" y="274"/>
                    <a:pt x="432" y="273"/>
                  </a:cubicBezTo>
                  <a:cubicBezTo>
                    <a:pt x="458" y="269"/>
                    <a:pt x="485" y="269"/>
                    <a:pt x="511" y="269"/>
                  </a:cubicBezTo>
                  <a:cubicBezTo>
                    <a:pt x="573" y="269"/>
                    <a:pt x="635" y="268"/>
                    <a:pt x="697" y="269"/>
                  </a:cubicBezTo>
                  <a:cubicBezTo>
                    <a:pt x="710" y="269"/>
                    <a:pt x="723" y="274"/>
                    <a:pt x="741" y="278"/>
                  </a:cubicBezTo>
                  <a:cubicBezTo>
                    <a:pt x="750" y="267"/>
                    <a:pt x="763" y="253"/>
                    <a:pt x="778" y="235"/>
                  </a:cubicBezTo>
                  <a:cubicBezTo>
                    <a:pt x="768" y="232"/>
                    <a:pt x="757" y="227"/>
                    <a:pt x="746" y="227"/>
                  </a:cubicBezTo>
                  <a:cubicBezTo>
                    <a:pt x="662" y="226"/>
                    <a:pt x="578" y="226"/>
                    <a:pt x="494" y="226"/>
                  </a:cubicBezTo>
                  <a:cubicBezTo>
                    <a:pt x="464" y="226"/>
                    <a:pt x="457" y="220"/>
                    <a:pt x="457" y="190"/>
                  </a:cubicBezTo>
                  <a:cubicBezTo>
                    <a:pt x="457" y="138"/>
                    <a:pt x="457" y="86"/>
                    <a:pt x="457" y="34"/>
                  </a:cubicBezTo>
                  <a:cubicBezTo>
                    <a:pt x="457" y="6"/>
                    <a:pt x="464" y="0"/>
                    <a:pt x="493" y="0"/>
                  </a:cubicBezTo>
                  <a:cubicBezTo>
                    <a:pt x="930" y="0"/>
                    <a:pt x="1367" y="0"/>
                    <a:pt x="1804" y="0"/>
                  </a:cubicBezTo>
                  <a:cubicBezTo>
                    <a:pt x="1833" y="0"/>
                    <a:pt x="1841" y="8"/>
                    <a:pt x="1841" y="36"/>
                  </a:cubicBezTo>
                  <a:cubicBezTo>
                    <a:pt x="1841" y="303"/>
                    <a:pt x="1841" y="569"/>
                    <a:pt x="1841" y="836"/>
                  </a:cubicBezTo>
                  <a:cubicBezTo>
                    <a:pt x="1841" y="865"/>
                    <a:pt x="1830" y="876"/>
                    <a:pt x="1801" y="876"/>
                  </a:cubicBezTo>
                  <a:cubicBezTo>
                    <a:pt x="1710" y="876"/>
                    <a:pt x="1619" y="876"/>
                    <a:pt x="1526" y="876"/>
                  </a:cubicBezTo>
                  <a:close/>
                  <a:moveTo>
                    <a:pt x="529" y="444"/>
                  </a:moveTo>
                  <a:cubicBezTo>
                    <a:pt x="567" y="444"/>
                    <a:pt x="605" y="444"/>
                    <a:pt x="643" y="444"/>
                  </a:cubicBezTo>
                  <a:cubicBezTo>
                    <a:pt x="664" y="444"/>
                    <a:pt x="674" y="434"/>
                    <a:pt x="675" y="413"/>
                  </a:cubicBezTo>
                  <a:cubicBezTo>
                    <a:pt x="676" y="393"/>
                    <a:pt x="676" y="374"/>
                    <a:pt x="675" y="355"/>
                  </a:cubicBezTo>
                  <a:cubicBezTo>
                    <a:pt x="675" y="328"/>
                    <a:pt x="666" y="319"/>
                    <a:pt x="639" y="319"/>
                  </a:cubicBezTo>
                  <a:cubicBezTo>
                    <a:pt x="589" y="319"/>
                    <a:pt x="538" y="319"/>
                    <a:pt x="488" y="319"/>
                  </a:cubicBezTo>
                  <a:cubicBezTo>
                    <a:pt x="465" y="318"/>
                    <a:pt x="445" y="320"/>
                    <a:pt x="440" y="348"/>
                  </a:cubicBezTo>
                  <a:cubicBezTo>
                    <a:pt x="439" y="353"/>
                    <a:pt x="433" y="357"/>
                    <a:pt x="430" y="360"/>
                  </a:cubicBezTo>
                  <a:cubicBezTo>
                    <a:pt x="416" y="376"/>
                    <a:pt x="402" y="391"/>
                    <a:pt x="388" y="406"/>
                  </a:cubicBezTo>
                  <a:cubicBezTo>
                    <a:pt x="377" y="417"/>
                    <a:pt x="380" y="428"/>
                    <a:pt x="390" y="435"/>
                  </a:cubicBezTo>
                  <a:cubicBezTo>
                    <a:pt x="397" y="440"/>
                    <a:pt x="408" y="443"/>
                    <a:pt x="417" y="444"/>
                  </a:cubicBezTo>
                  <a:cubicBezTo>
                    <a:pt x="454" y="445"/>
                    <a:pt x="492" y="444"/>
                    <a:pt x="529" y="4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66"/>
            <p:cNvSpPr>
              <a:spLocks noEditPoints="1"/>
            </p:cNvSpPr>
            <p:nvPr>
              <p:custDataLst>
                <p:tags r:id="rId3"/>
              </p:custDataLst>
            </p:nvPr>
          </p:nvSpPr>
          <p:spPr bwMode="auto">
            <a:xfrm>
              <a:off x="2444" y="1616"/>
              <a:ext cx="608" cy="608"/>
            </a:xfrm>
            <a:custGeom>
              <a:avLst/>
              <a:gdLst>
                <a:gd name="T0" fmla="*/ 317 w 318"/>
                <a:gd name="T1" fmla="*/ 158 h 318"/>
                <a:gd name="T2" fmla="*/ 161 w 318"/>
                <a:gd name="T3" fmla="*/ 317 h 318"/>
                <a:gd name="T4" fmla="*/ 1 w 318"/>
                <a:gd name="T5" fmla="*/ 160 h 318"/>
                <a:gd name="T6" fmla="*/ 157 w 318"/>
                <a:gd name="T7" fmla="*/ 1 h 318"/>
                <a:gd name="T8" fmla="*/ 317 w 318"/>
                <a:gd name="T9" fmla="*/ 158 h 318"/>
                <a:gd name="T10" fmla="*/ 232 w 318"/>
                <a:gd name="T11" fmla="*/ 158 h 318"/>
                <a:gd name="T12" fmla="*/ 160 w 318"/>
                <a:gd name="T13" fmla="*/ 86 h 318"/>
                <a:gd name="T14" fmla="*/ 86 w 318"/>
                <a:gd name="T15" fmla="*/ 160 h 318"/>
                <a:gd name="T16" fmla="*/ 159 w 318"/>
                <a:gd name="T17" fmla="*/ 232 h 318"/>
                <a:gd name="T18" fmla="*/ 232 w 318"/>
                <a:gd name="T19" fmla="*/ 15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317" y="158"/>
                  </a:moveTo>
                  <a:cubicBezTo>
                    <a:pt x="318" y="246"/>
                    <a:pt x="249" y="316"/>
                    <a:pt x="161" y="317"/>
                  </a:cubicBezTo>
                  <a:cubicBezTo>
                    <a:pt x="73" y="318"/>
                    <a:pt x="2" y="248"/>
                    <a:pt x="1" y="160"/>
                  </a:cubicBezTo>
                  <a:cubicBezTo>
                    <a:pt x="0" y="74"/>
                    <a:pt x="71" y="1"/>
                    <a:pt x="157" y="1"/>
                  </a:cubicBezTo>
                  <a:cubicBezTo>
                    <a:pt x="246" y="0"/>
                    <a:pt x="317" y="70"/>
                    <a:pt x="317" y="158"/>
                  </a:cubicBezTo>
                  <a:close/>
                  <a:moveTo>
                    <a:pt x="232" y="158"/>
                  </a:moveTo>
                  <a:cubicBezTo>
                    <a:pt x="232" y="118"/>
                    <a:pt x="200" y="86"/>
                    <a:pt x="160" y="86"/>
                  </a:cubicBezTo>
                  <a:cubicBezTo>
                    <a:pt x="119" y="86"/>
                    <a:pt x="86" y="119"/>
                    <a:pt x="86" y="160"/>
                  </a:cubicBezTo>
                  <a:cubicBezTo>
                    <a:pt x="87" y="200"/>
                    <a:pt x="119" y="232"/>
                    <a:pt x="159" y="232"/>
                  </a:cubicBezTo>
                  <a:cubicBezTo>
                    <a:pt x="200" y="232"/>
                    <a:pt x="233" y="200"/>
                    <a:pt x="232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67"/>
            <p:cNvSpPr>
              <a:spLocks noEditPoints="1"/>
            </p:cNvSpPr>
            <p:nvPr>
              <p:custDataLst>
                <p:tags r:id="rId4"/>
              </p:custDataLst>
            </p:nvPr>
          </p:nvSpPr>
          <p:spPr bwMode="auto">
            <a:xfrm>
              <a:off x="427" y="1616"/>
              <a:ext cx="606" cy="608"/>
            </a:xfrm>
            <a:custGeom>
              <a:avLst/>
              <a:gdLst>
                <a:gd name="T0" fmla="*/ 317 w 317"/>
                <a:gd name="T1" fmla="*/ 159 h 318"/>
                <a:gd name="T2" fmla="*/ 160 w 317"/>
                <a:gd name="T3" fmla="*/ 317 h 318"/>
                <a:gd name="T4" fmla="*/ 0 w 317"/>
                <a:gd name="T5" fmla="*/ 159 h 318"/>
                <a:gd name="T6" fmla="*/ 157 w 317"/>
                <a:gd name="T7" fmla="*/ 1 h 318"/>
                <a:gd name="T8" fmla="*/ 317 w 317"/>
                <a:gd name="T9" fmla="*/ 159 h 318"/>
                <a:gd name="T10" fmla="*/ 86 w 317"/>
                <a:gd name="T11" fmla="*/ 159 h 318"/>
                <a:gd name="T12" fmla="*/ 160 w 317"/>
                <a:gd name="T13" fmla="*/ 232 h 318"/>
                <a:gd name="T14" fmla="*/ 232 w 317"/>
                <a:gd name="T15" fmla="*/ 158 h 318"/>
                <a:gd name="T16" fmla="*/ 159 w 317"/>
                <a:gd name="T17" fmla="*/ 86 h 318"/>
                <a:gd name="T18" fmla="*/ 86 w 317"/>
                <a:gd name="T19" fmla="*/ 15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18">
                  <a:moveTo>
                    <a:pt x="317" y="159"/>
                  </a:moveTo>
                  <a:cubicBezTo>
                    <a:pt x="317" y="247"/>
                    <a:pt x="248" y="317"/>
                    <a:pt x="160" y="317"/>
                  </a:cubicBezTo>
                  <a:cubicBezTo>
                    <a:pt x="72" y="318"/>
                    <a:pt x="1" y="248"/>
                    <a:pt x="0" y="159"/>
                  </a:cubicBezTo>
                  <a:cubicBezTo>
                    <a:pt x="0" y="73"/>
                    <a:pt x="71" y="1"/>
                    <a:pt x="157" y="1"/>
                  </a:cubicBezTo>
                  <a:cubicBezTo>
                    <a:pt x="246" y="0"/>
                    <a:pt x="316" y="70"/>
                    <a:pt x="317" y="159"/>
                  </a:cubicBezTo>
                  <a:close/>
                  <a:moveTo>
                    <a:pt x="86" y="159"/>
                  </a:moveTo>
                  <a:cubicBezTo>
                    <a:pt x="86" y="201"/>
                    <a:pt x="119" y="233"/>
                    <a:pt x="160" y="232"/>
                  </a:cubicBezTo>
                  <a:cubicBezTo>
                    <a:pt x="200" y="232"/>
                    <a:pt x="232" y="199"/>
                    <a:pt x="232" y="158"/>
                  </a:cubicBezTo>
                  <a:cubicBezTo>
                    <a:pt x="231" y="118"/>
                    <a:pt x="199" y="86"/>
                    <a:pt x="159" y="86"/>
                  </a:cubicBezTo>
                  <a:cubicBezTo>
                    <a:pt x="118" y="86"/>
                    <a:pt x="86" y="118"/>
                    <a:pt x="86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9" name="Freeform 36"/>
          <p:cNvSpPr>
            <a:spLocks noChangeAspect="1" noEditPoints="1"/>
          </p:cNvSpPr>
          <p:nvPr>
            <p:custDataLst>
              <p:tags r:id="rId1"/>
            </p:custDataLst>
          </p:nvPr>
        </p:nvSpPr>
        <p:spPr bwMode="auto">
          <a:xfrm>
            <a:off x="10479405" y="739140"/>
            <a:ext cx="996315" cy="789940"/>
          </a:xfrm>
          <a:custGeom>
            <a:avLst/>
            <a:gdLst>
              <a:gd name="T0" fmla="*/ 118 w 1506"/>
              <a:gd name="T1" fmla="*/ 944 h 1193"/>
              <a:gd name="T2" fmla="*/ 73 w 1506"/>
              <a:gd name="T3" fmla="*/ 944 h 1193"/>
              <a:gd name="T4" fmla="*/ 0 w 1506"/>
              <a:gd name="T5" fmla="*/ 871 h 1193"/>
              <a:gd name="T6" fmla="*/ 0 w 1506"/>
              <a:gd name="T7" fmla="*/ 501 h 1193"/>
              <a:gd name="T8" fmla="*/ 68 w 1506"/>
              <a:gd name="T9" fmla="*/ 429 h 1193"/>
              <a:gd name="T10" fmla="*/ 89 w 1506"/>
              <a:gd name="T11" fmla="*/ 412 h 1193"/>
              <a:gd name="T12" fmla="*/ 221 w 1506"/>
              <a:gd name="T13" fmla="*/ 93 h 1193"/>
              <a:gd name="T14" fmla="*/ 356 w 1506"/>
              <a:gd name="T15" fmla="*/ 1 h 1193"/>
              <a:gd name="T16" fmla="*/ 1122 w 1506"/>
              <a:gd name="T17" fmla="*/ 1 h 1193"/>
              <a:gd name="T18" fmla="*/ 1216 w 1506"/>
              <a:gd name="T19" fmla="*/ 42 h 1193"/>
              <a:gd name="T20" fmla="*/ 1268 w 1506"/>
              <a:gd name="T21" fmla="*/ 115 h 1193"/>
              <a:gd name="T22" fmla="*/ 1414 w 1506"/>
              <a:gd name="T23" fmla="*/ 410 h 1193"/>
              <a:gd name="T24" fmla="*/ 1441 w 1506"/>
              <a:gd name="T25" fmla="*/ 429 h 1193"/>
              <a:gd name="T26" fmla="*/ 1506 w 1506"/>
              <a:gd name="T27" fmla="*/ 494 h 1193"/>
              <a:gd name="T28" fmla="*/ 1506 w 1506"/>
              <a:gd name="T29" fmla="*/ 878 h 1193"/>
              <a:gd name="T30" fmla="*/ 1440 w 1506"/>
              <a:gd name="T31" fmla="*/ 943 h 1193"/>
              <a:gd name="T32" fmla="*/ 1416 w 1506"/>
              <a:gd name="T33" fmla="*/ 943 h 1193"/>
              <a:gd name="T34" fmla="*/ 1415 w 1506"/>
              <a:gd name="T35" fmla="*/ 968 h 1193"/>
              <a:gd name="T36" fmla="*/ 1414 w 1506"/>
              <a:gd name="T37" fmla="*/ 1116 h 1193"/>
              <a:gd name="T38" fmla="*/ 1338 w 1506"/>
              <a:gd name="T39" fmla="*/ 1192 h 1193"/>
              <a:gd name="T40" fmla="*/ 1244 w 1506"/>
              <a:gd name="T41" fmla="*/ 1192 h 1193"/>
              <a:gd name="T42" fmla="*/ 1173 w 1506"/>
              <a:gd name="T43" fmla="*/ 1122 h 1193"/>
              <a:gd name="T44" fmla="*/ 1173 w 1506"/>
              <a:gd name="T45" fmla="*/ 970 h 1193"/>
              <a:gd name="T46" fmla="*/ 1173 w 1506"/>
              <a:gd name="T47" fmla="*/ 945 h 1193"/>
              <a:gd name="T48" fmla="*/ 361 w 1506"/>
              <a:gd name="T49" fmla="*/ 945 h 1193"/>
              <a:gd name="T50" fmla="*/ 360 w 1506"/>
              <a:gd name="T51" fmla="*/ 966 h 1193"/>
              <a:gd name="T52" fmla="*/ 360 w 1506"/>
              <a:gd name="T53" fmla="*/ 1118 h 1193"/>
              <a:gd name="T54" fmla="*/ 285 w 1506"/>
              <a:gd name="T55" fmla="*/ 1192 h 1193"/>
              <a:gd name="T56" fmla="*/ 191 w 1506"/>
              <a:gd name="T57" fmla="*/ 1192 h 1193"/>
              <a:gd name="T58" fmla="*/ 118 w 1506"/>
              <a:gd name="T59" fmla="*/ 1120 h 1193"/>
              <a:gd name="T60" fmla="*/ 118 w 1506"/>
              <a:gd name="T61" fmla="*/ 968 h 1193"/>
              <a:gd name="T62" fmla="*/ 118 w 1506"/>
              <a:gd name="T63" fmla="*/ 944 h 1193"/>
              <a:gd name="T64" fmla="*/ 1346 w 1506"/>
              <a:gd name="T65" fmla="*/ 413 h 1193"/>
              <a:gd name="T66" fmla="*/ 1345 w 1506"/>
              <a:gd name="T67" fmla="*/ 406 h 1193"/>
              <a:gd name="T68" fmla="*/ 1194 w 1506"/>
              <a:gd name="T69" fmla="*/ 111 h 1193"/>
              <a:gd name="T70" fmla="*/ 1083 w 1506"/>
              <a:gd name="T71" fmla="*/ 49 h 1193"/>
              <a:gd name="T72" fmla="*/ 837 w 1506"/>
              <a:gd name="T73" fmla="*/ 49 h 1193"/>
              <a:gd name="T74" fmla="*/ 395 w 1506"/>
              <a:gd name="T75" fmla="*/ 49 h 1193"/>
              <a:gd name="T76" fmla="*/ 261 w 1506"/>
              <a:gd name="T77" fmla="*/ 141 h 1193"/>
              <a:gd name="T78" fmla="*/ 172 w 1506"/>
              <a:gd name="T79" fmla="*/ 373 h 1193"/>
              <a:gd name="T80" fmla="*/ 158 w 1506"/>
              <a:gd name="T81" fmla="*/ 413 h 1193"/>
              <a:gd name="T82" fmla="*/ 1346 w 1506"/>
              <a:gd name="T83" fmla="*/ 413 h 1193"/>
              <a:gd name="T84" fmla="*/ 1156 w 1506"/>
              <a:gd name="T85" fmla="*/ 667 h 1193"/>
              <a:gd name="T86" fmla="*/ 1256 w 1506"/>
              <a:gd name="T87" fmla="*/ 769 h 1193"/>
              <a:gd name="T88" fmla="*/ 1357 w 1506"/>
              <a:gd name="T89" fmla="*/ 668 h 1193"/>
              <a:gd name="T90" fmla="*/ 1257 w 1506"/>
              <a:gd name="T91" fmla="*/ 568 h 1193"/>
              <a:gd name="T92" fmla="*/ 1156 w 1506"/>
              <a:gd name="T93" fmla="*/ 667 h 1193"/>
              <a:gd name="T94" fmla="*/ 366 w 1506"/>
              <a:gd name="T95" fmla="*/ 669 h 1193"/>
              <a:gd name="T96" fmla="*/ 268 w 1506"/>
              <a:gd name="T97" fmla="*/ 568 h 1193"/>
              <a:gd name="T98" fmla="*/ 166 w 1506"/>
              <a:gd name="T99" fmla="*/ 668 h 1193"/>
              <a:gd name="T100" fmla="*/ 267 w 1506"/>
              <a:gd name="T101" fmla="*/ 769 h 1193"/>
              <a:gd name="T102" fmla="*/ 366 w 1506"/>
              <a:gd name="T103" fmla="*/ 669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506" h="1193">
                <a:moveTo>
                  <a:pt x="118" y="944"/>
                </a:moveTo>
                <a:cubicBezTo>
                  <a:pt x="101" y="944"/>
                  <a:pt x="87" y="944"/>
                  <a:pt x="73" y="944"/>
                </a:cubicBezTo>
                <a:cubicBezTo>
                  <a:pt x="29" y="943"/>
                  <a:pt x="0" y="915"/>
                  <a:pt x="0" y="871"/>
                </a:cubicBezTo>
                <a:cubicBezTo>
                  <a:pt x="0" y="748"/>
                  <a:pt x="0" y="624"/>
                  <a:pt x="0" y="501"/>
                </a:cubicBezTo>
                <a:cubicBezTo>
                  <a:pt x="0" y="457"/>
                  <a:pt x="25" y="431"/>
                  <a:pt x="68" y="429"/>
                </a:cubicBezTo>
                <a:cubicBezTo>
                  <a:pt x="81" y="428"/>
                  <a:pt x="85" y="422"/>
                  <a:pt x="89" y="412"/>
                </a:cubicBezTo>
                <a:cubicBezTo>
                  <a:pt x="133" y="305"/>
                  <a:pt x="177" y="199"/>
                  <a:pt x="221" y="93"/>
                </a:cubicBezTo>
                <a:cubicBezTo>
                  <a:pt x="246" y="33"/>
                  <a:pt x="292" y="1"/>
                  <a:pt x="356" y="1"/>
                </a:cubicBezTo>
                <a:cubicBezTo>
                  <a:pt x="611" y="0"/>
                  <a:pt x="866" y="1"/>
                  <a:pt x="1122" y="1"/>
                </a:cubicBezTo>
                <a:cubicBezTo>
                  <a:pt x="1159" y="1"/>
                  <a:pt x="1191" y="16"/>
                  <a:pt x="1216" y="42"/>
                </a:cubicBezTo>
                <a:cubicBezTo>
                  <a:pt x="1236" y="64"/>
                  <a:pt x="1255" y="88"/>
                  <a:pt x="1268" y="115"/>
                </a:cubicBezTo>
                <a:cubicBezTo>
                  <a:pt x="1318" y="212"/>
                  <a:pt x="1366" y="312"/>
                  <a:pt x="1414" y="410"/>
                </a:cubicBezTo>
                <a:cubicBezTo>
                  <a:pt x="1420" y="422"/>
                  <a:pt x="1426" y="429"/>
                  <a:pt x="1441" y="429"/>
                </a:cubicBezTo>
                <a:cubicBezTo>
                  <a:pt x="1478" y="430"/>
                  <a:pt x="1505" y="457"/>
                  <a:pt x="1506" y="494"/>
                </a:cubicBezTo>
                <a:cubicBezTo>
                  <a:pt x="1506" y="622"/>
                  <a:pt x="1506" y="750"/>
                  <a:pt x="1506" y="878"/>
                </a:cubicBezTo>
                <a:cubicBezTo>
                  <a:pt x="1505" y="914"/>
                  <a:pt x="1477" y="940"/>
                  <a:pt x="1440" y="943"/>
                </a:cubicBezTo>
                <a:cubicBezTo>
                  <a:pt x="1433" y="944"/>
                  <a:pt x="1425" y="943"/>
                  <a:pt x="1416" y="943"/>
                </a:cubicBezTo>
                <a:cubicBezTo>
                  <a:pt x="1415" y="952"/>
                  <a:pt x="1415" y="960"/>
                  <a:pt x="1415" y="968"/>
                </a:cubicBezTo>
                <a:cubicBezTo>
                  <a:pt x="1414" y="1017"/>
                  <a:pt x="1415" y="1066"/>
                  <a:pt x="1414" y="1116"/>
                </a:cubicBezTo>
                <a:cubicBezTo>
                  <a:pt x="1414" y="1166"/>
                  <a:pt x="1387" y="1192"/>
                  <a:pt x="1338" y="1192"/>
                </a:cubicBezTo>
                <a:cubicBezTo>
                  <a:pt x="1306" y="1193"/>
                  <a:pt x="1275" y="1193"/>
                  <a:pt x="1244" y="1192"/>
                </a:cubicBezTo>
                <a:cubicBezTo>
                  <a:pt x="1202" y="1192"/>
                  <a:pt x="1173" y="1164"/>
                  <a:pt x="1173" y="1122"/>
                </a:cubicBezTo>
                <a:cubicBezTo>
                  <a:pt x="1173" y="1071"/>
                  <a:pt x="1173" y="1021"/>
                  <a:pt x="1173" y="970"/>
                </a:cubicBezTo>
                <a:cubicBezTo>
                  <a:pt x="1173" y="962"/>
                  <a:pt x="1173" y="954"/>
                  <a:pt x="1173" y="945"/>
                </a:cubicBezTo>
                <a:cubicBezTo>
                  <a:pt x="902" y="945"/>
                  <a:pt x="633" y="945"/>
                  <a:pt x="361" y="945"/>
                </a:cubicBezTo>
                <a:cubicBezTo>
                  <a:pt x="361" y="952"/>
                  <a:pt x="360" y="959"/>
                  <a:pt x="360" y="966"/>
                </a:cubicBezTo>
                <a:cubicBezTo>
                  <a:pt x="360" y="1016"/>
                  <a:pt x="360" y="1067"/>
                  <a:pt x="360" y="1118"/>
                </a:cubicBezTo>
                <a:cubicBezTo>
                  <a:pt x="360" y="1164"/>
                  <a:pt x="331" y="1192"/>
                  <a:pt x="285" y="1192"/>
                </a:cubicBezTo>
                <a:cubicBezTo>
                  <a:pt x="254" y="1193"/>
                  <a:pt x="223" y="1193"/>
                  <a:pt x="191" y="1192"/>
                </a:cubicBezTo>
                <a:cubicBezTo>
                  <a:pt x="148" y="1192"/>
                  <a:pt x="118" y="1164"/>
                  <a:pt x="118" y="1120"/>
                </a:cubicBezTo>
                <a:cubicBezTo>
                  <a:pt x="117" y="1069"/>
                  <a:pt x="118" y="1019"/>
                  <a:pt x="118" y="968"/>
                </a:cubicBezTo>
                <a:cubicBezTo>
                  <a:pt x="118" y="961"/>
                  <a:pt x="118" y="954"/>
                  <a:pt x="118" y="944"/>
                </a:cubicBezTo>
                <a:close/>
                <a:moveTo>
                  <a:pt x="1346" y="413"/>
                </a:moveTo>
                <a:cubicBezTo>
                  <a:pt x="1346" y="410"/>
                  <a:pt x="1346" y="407"/>
                  <a:pt x="1345" y="406"/>
                </a:cubicBezTo>
                <a:cubicBezTo>
                  <a:pt x="1295" y="307"/>
                  <a:pt x="1246" y="208"/>
                  <a:pt x="1194" y="111"/>
                </a:cubicBezTo>
                <a:cubicBezTo>
                  <a:pt x="1171" y="69"/>
                  <a:pt x="1131" y="49"/>
                  <a:pt x="1083" y="49"/>
                </a:cubicBezTo>
                <a:cubicBezTo>
                  <a:pt x="1001" y="49"/>
                  <a:pt x="919" y="49"/>
                  <a:pt x="837" y="49"/>
                </a:cubicBezTo>
                <a:cubicBezTo>
                  <a:pt x="690" y="49"/>
                  <a:pt x="542" y="49"/>
                  <a:pt x="395" y="49"/>
                </a:cubicBezTo>
                <a:cubicBezTo>
                  <a:pt x="327" y="49"/>
                  <a:pt x="285" y="79"/>
                  <a:pt x="261" y="141"/>
                </a:cubicBezTo>
                <a:cubicBezTo>
                  <a:pt x="231" y="218"/>
                  <a:pt x="202" y="295"/>
                  <a:pt x="172" y="373"/>
                </a:cubicBezTo>
                <a:cubicBezTo>
                  <a:pt x="167" y="385"/>
                  <a:pt x="163" y="398"/>
                  <a:pt x="158" y="413"/>
                </a:cubicBezTo>
                <a:cubicBezTo>
                  <a:pt x="555" y="413"/>
                  <a:pt x="950" y="413"/>
                  <a:pt x="1346" y="413"/>
                </a:cubicBezTo>
                <a:close/>
                <a:moveTo>
                  <a:pt x="1156" y="667"/>
                </a:moveTo>
                <a:cubicBezTo>
                  <a:pt x="1156" y="723"/>
                  <a:pt x="1201" y="769"/>
                  <a:pt x="1256" y="769"/>
                </a:cubicBezTo>
                <a:cubicBezTo>
                  <a:pt x="1311" y="769"/>
                  <a:pt x="1357" y="724"/>
                  <a:pt x="1357" y="668"/>
                </a:cubicBezTo>
                <a:cubicBezTo>
                  <a:pt x="1358" y="614"/>
                  <a:pt x="1312" y="568"/>
                  <a:pt x="1257" y="568"/>
                </a:cubicBezTo>
                <a:cubicBezTo>
                  <a:pt x="1201" y="567"/>
                  <a:pt x="1157" y="612"/>
                  <a:pt x="1156" y="667"/>
                </a:cubicBezTo>
                <a:close/>
                <a:moveTo>
                  <a:pt x="366" y="669"/>
                </a:moveTo>
                <a:cubicBezTo>
                  <a:pt x="367" y="613"/>
                  <a:pt x="323" y="568"/>
                  <a:pt x="268" y="568"/>
                </a:cubicBezTo>
                <a:cubicBezTo>
                  <a:pt x="211" y="567"/>
                  <a:pt x="166" y="612"/>
                  <a:pt x="166" y="668"/>
                </a:cubicBezTo>
                <a:cubicBezTo>
                  <a:pt x="166" y="723"/>
                  <a:pt x="212" y="769"/>
                  <a:pt x="267" y="769"/>
                </a:cubicBezTo>
                <a:cubicBezTo>
                  <a:pt x="321" y="768"/>
                  <a:pt x="366" y="723"/>
                  <a:pt x="366" y="669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表格 8">
                <a:extLst>
                  <a:ext uri="{FF2B5EF4-FFF2-40B4-BE49-F238E27FC236}">
                    <a16:creationId xmlns:a16="http://schemas.microsoft.com/office/drawing/2014/main" id="{A69ABCB6-53DE-4E19-A080-BDD55299AEC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50595" y="2123565"/>
              <a:ext cx="4286250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43125">
                      <a:extLst>
                        <a:ext uri="{9D8B030D-6E8A-4147-A177-3AD203B41FA5}">
                          <a16:colId xmlns:a16="http://schemas.microsoft.com/office/drawing/2014/main" val="2637364710"/>
                        </a:ext>
                      </a:extLst>
                    </a:gridCol>
                    <a:gridCol w="2143125">
                      <a:extLst>
                        <a:ext uri="{9D8B030D-6E8A-4147-A177-3AD203B41FA5}">
                          <a16:colId xmlns:a16="http://schemas.microsoft.com/office/drawing/2014/main" val="1985305687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货车高峰拟合数据</a:t>
                          </a:r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322177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b="1" dirty="0"/>
                            <a:t>均值</a:t>
                          </a:r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/>
                            <a:t>24.98320633</a:t>
                          </a:r>
                          <a:endParaRPr lang="zh-CN" altLang="en-US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98382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b="1" dirty="0"/>
                            <a:t>标准差（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b="1" i="1" dirty="0" smtClean="0">
                                  <a:latin typeface="Cambria Math" panose="02040503050406030204" pitchFamily="18" charset="0"/>
                                </a:rPr>
                                <m:t>𝝈</m:t>
                              </m:r>
                            </m:oMath>
                          </a14:m>
                          <a:r>
                            <a:rPr lang="zh-CN" altLang="en-US" b="1" dirty="0"/>
                            <a:t>）</a:t>
                          </a:r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/>
                            <a:t>19.63810030</a:t>
                          </a:r>
                          <a:endParaRPr lang="zh-CN" altLang="en-US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56098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表格 8">
                <a:extLst>
                  <a:ext uri="{FF2B5EF4-FFF2-40B4-BE49-F238E27FC236}">
                    <a16:creationId xmlns:a16="http://schemas.microsoft.com/office/drawing/2014/main" id="{A69ABCB6-53DE-4E19-A080-BDD55299AEC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76035274"/>
                  </p:ext>
                </p:extLst>
              </p:nvPr>
            </p:nvGraphicFramePr>
            <p:xfrm>
              <a:off x="950595" y="2123565"/>
              <a:ext cx="4286250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43125">
                      <a:extLst>
                        <a:ext uri="{9D8B030D-6E8A-4147-A177-3AD203B41FA5}">
                          <a16:colId xmlns:a16="http://schemas.microsoft.com/office/drawing/2014/main" val="2637364710"/>
                        </a:ext>
                      </a:extLst>
                    </a:gridCol>
                    <a:gridCol w="2143125">
                      <a:extLst>
                        <a:ext uri="{9D8B030D-6E8A-4147-A177-3AD203B41FA5}">
                          <a16:colId xmlns:a16="http://schemas.microsoft.com/office/drawing/2014/main" val="1985305687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货车高峰拟合数据</a:t>
                          </a:r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322177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b="1" dirty="0"/>
                            <a:t>均值</a:t>
                          </a:r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/>
                            <a:t>24.98320633</a:t>
                          </a:r>
                          <a:endParaRPr lang="zh-CN" altLang="en-US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98382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11"/>
                          <a:stretch>
                            <a:fillRect l="-283" t="-208197" r="-100850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/>
                            <a:t>19.63810030</a:t>
                          </a:r>
                          <a:endParaRPr lang="zh-CN" altLang="en-US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560989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表格 8">
                <a:extLst>
                  <a:ext uri="{FF2B5EF4-FFF2-40B4-BE49-F238E27FC236}">
                    <a16:creationId xmlns:a16="http://schemas.microsoft.com/office/drawing/2014/main" id="{0BA38633-968D-4FE2-8A36-D0A0549C354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924674" y="2126615"/>
              <a:ext cx="4477386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38693">
                      <a:extLst>
                        <a:ext uri="{9D8B030D-6E8A-4147-A177-3AD203B41FA5}">
                          <a16:colId xmlns:a16="http://schemas.microsoft.com/office/drawing/2014/main" val="2637364710"/>
                        </a:ext>
                      </a:extLst>
                    </a:gridCol>
                    <a:gridCol w="2238693">
                      <a:extLst>
                        <a:ext uri="{9D8B030D-6E8A-4147-A177-3AD203B41FA5}">
                          <a16:colId xmlns:a16="http://schemas.microsoft.com/office/drawing/2014/main" val="1985305687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家用车车高峰拟合数据</a:t>
                          </a:r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322177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b="1" dirty="0"/>
                            <a:t>均值</a:t>
                          </a:r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/>
                            <a:t>29.25101220</a:t>
                          </a:r>
                          <a:endParaRPr lang="zh-CN" altLang="en-US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98382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b="1" dirty="0"/>
                            <a:t>标准差（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b="1" i="1" dirty="0" smtClean="0">
                                  <a:latin typeface="Cambria Math" panose="02040503050406030204" pitchFamily="18" charset="0"/>
                                </a:rPr>
                                <m:t>𝝈</m:t>
                              </m:r>
                            </m:oMath>
                          </a14:m>
                          <a:r>
                            <a:rPr lang="zh-CN" altLang="en-US" b="1" dirty="0"/>
                            <a:t>）</a:t>
                          </a:r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/>
                            <a:t>21.62699736</a:t>
                          </a:r>
                          <a:endParaRPr lang="zh-CN" altLang="en-US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56098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表格 8">
                <a:extLst>
                  <a:ext uri="{FF2B5EF4-FFF2-40B4-BE49-F238E27FC236}">
                    <a16:creationId xmlns:a16="http://schemas.microsoft.com/office/drawing/2014/main" id="{0BA38633-968D-4FE2-8A36-D0A0549C354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0596684"/>
                  </p:ext>
                </p:extLst>
              </p:nvPr>
            </p:nvGraphicFramePr>
            <p:xfrm>
              <a:off x="6924674" y="2126615"/>
              <a:ext cx="4477386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38693">
                      <a:extLst>
                        <a:ext uri="{9D8B030D-6E8A-4147-A177-3AD203B41FA5}">
                          <a16:colId xmlns:a16="http://schemas.microsoft.com/office/drawing/2014/main" val="2637364710"/>
                        </a:ext>
                      </a:extLst>
                    </a:gridCol>
                    <a:gridCol w="2238693">
                      <a:extLst>
                        <a:ext uri="{9D8B030D-6E8A-4147-A177-3AD203B41FA5}">
                          <a16:colId xmlns:a16="http://schemas.microsoft.com/office/drawing/2014/main" val="1985305687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家用车车高峰拟合数据</a:t>
                          </a:r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322177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b="1" dirty="0"/>
                            <a:t>均值</a:t>
                          </a:r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/>
                            <a:t>29.25101220</a:t>
                          </a:r>
                          <a:endParaRPr lang="zh-CN" altLang="en-US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98382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12"/>
                          <a:stretch>
                            <a:fillRect l="-272" t="-209836" r="-101087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/>
                            <a:t>21.62699736</a:t>
                          </a:r>
                          <a:endParaRPr lang="zh-CN" altLang="en-US" b="1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560989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C1B87786-3FD1-42FB-9C9E-E0F4D6B5D6A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4044" y="3227730"/>
            <a:ext cx="4449157" cy="325143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BF5F2F8-2E5D-4A7F-91B3-105D4D9A710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95087" y="3236085"/>
            <a:ext cx="4254496" cy="319087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6A77855-C54C-75FC-4EAD-C1D1AFF090A6}"/>
              </a:ext>
            </a:extLst>
          </p:cNvPr>
          <p:cNvSpPr txBox="1"/>
          <p:nvPr/>
        </p:nvSpPr>
        <p:spPr>
          <a:xfrm>
            <a:off x="4576224" y="84888"/>
            <a:ext cx="3026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10</a:t>
            </a:r>
            <a:r>
              <a:rPr lang="zh-CN" altLang="en-US" sz="24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高峰车速拟合分析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EC40139-EAC4-1D4F-F7F2-FB1CA22D07B6}"/>
              </a:ext>
            </a:extLst>
          </p:cNvPr>
          <p:cNvSpPr txBox="1"/>
          <p:nvPr/>
        </p:nvSpPr>
        <p:spPr>
          <a:xfrm>
            <a:off x="624995" y="462811"/>
            <a:ext cx="186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11</a:t>
            </a:r>
            <a:r>
              <a:rPr lang="zh-CN" altLang="en-US" sz="24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调查总结</a:t>
            </a:r>
          </a:p>
        </p:txBody>
      </p:sp>
      <p:pic>
        <p:nvPicPr>
          <p:cNvPr id="5" name="图形 4">
            <a:extLst>
              <a:ext uri="{FF2B5EF4-FFF2-40B4-BE49-F238E27FC236}">
                <a16:creationId xmlns:a16="http://schemas.microsoft.com/office/drawing/2014/main" id="{174F68AF-CFAF-70D2-1585-E4BF1C2F9E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21090" y="544421"/>
            <a:ext cx="1250910" cy="36000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AC1130F9-43BD-7F90-4C3C-7E818A3BA04C}"/>
              </a:ext>
            </a:extLst>
          </p:cNvPr>
          <p:cNvGrpSpPr/>
          <p:nvPr/>
        </p:nvGrpSpPr>
        <p:grpSpPr>
          <a:xfrm>
            <a:off x="2108025" y="1766801"/>
            <a:ext cx="10203638" cy="1140911"/>
            <a:chOff x="5060657" y="2690819"/>
            <a:chExt cx="7043427" cy="390999"/>
          </a:xfrm>
        </p:grpSpPr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2161D1D9-83E9-98C3-2DF3-4C8C2DEF0E84}"/>
                </a:ext>
              </a:extLst>
            </p:cNvPr>
            <p:cNvSpPr/>
            <p:nvPr/>
          </p:nvSpPr>
          <p:spPr>
            <a:xfrm>
              <a:off x="6281331" y="2744945"/>
              <a:ext cx="5822753" cy="282746"/>
            </a:xfrm>
            <a:prstGeom prst="rect">
              <a:avLst/>
            </a:prstGeom>
          </p:spPr>
          <p:txBody>
            <a:bodyPr wrap="square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40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成果与收获</a:t>
              </a:r>
            </a:p>
          </p:txBody>
        </p:sp>
        <p:pic>
          <p:nvPicPr>
            <p:cNvPr id="87" name="图形 86">
              <a:extLst>
                <a:ext uri="{FF2B5EF4-FFF2-40B4-BE49-F238E27FC236}">
                  <a16:creationId xmlns:a16="http://schemas.microsoft.com/office/drawing/2014/main" id="{FA2B121F-0E87-266D-6621-503581D7C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60657" y="2690819"/>
              <a:ext cx="848294" cy="390999"/>
            </a:xfrm>
            <a:prstGeom prst="rect">
              <a:avLst/>
            </a:prstGeom>
          </p:spPr>
        </p:pic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53732B19-CB8E-60CF-C0CA-88BD351515E9}"/>
              </a:ext>
            </a:extLst>
          </p:cNvPr>
          <p:cNvGrpSpPr/>
          <p:nvPr/>
        </p:nvGrpSpPr>
        <p:grpSpPr>
          <a:xfrm>
            <a:off x="2108025" y="3750037"/>
            <a:ext cx="10203638" cy="1140911"/>
            <a:chOff x="5060657" y="2690819"/>
            <a:chExt cx="7043427" cy="390999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F58D43B3-C0C2-8ECE-1E22-56C8BB968748}"/>
                </a:ext>
              </a:extLst>
            </p:cNvPr>
            <p:cNvSpPr/>
            <p:nvPr/>
          </p:nvSpPr>
          <p:spPr>
            <a:xfrm>
              <a:off x="6281331" y="2744945"/>
              <a:ext cx="5822753" cy="282746"/>
            </a:xfrm>
            <a:prstGeom prst="rect">
              <a:avLst/>
            </a:prstGeom>
          </p:spPr>
          <p:txBody>
            <a:bodyPr wrap="square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40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问题与未来展望</a:t>
              </a:r>
            </a:p>
          </p:txBody>
        </p:sp>
        <p:pic>
          <p:nvPicPr>
            <p:cNvPr id="20" name="图形 19">
              <a:extLst>
                <a:ext uri="{FF2B5EF4-FFF2-40B4-BE49-F238E27FC236}">
                  <a16:creationId xmlns:a16="http://schemas.microsoft.com/office/drawing/2014/main" id="{5AC6BF90-6E97-35CC-3D53-9BDB916D8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60657" y="2690819"/>
              <a:ext cx="848294" cy="390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3629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935B09-1CC7-6545-70AF-2594255E7344}"/>
              </a:ext>
            </a:extLst>
          </p:cNvPr>
          <p:cNvSpPr/>
          <p:nvPr/>
        </p:nvSpPr>
        <p:spPr>
          <a:xfrm>
            <a:off x="7970521" y="0"/>
            <a:ext cx="4221480" cy="6858000"/>
          </a:xfrm>
          <a:prstGeom prst="rect">
            <a:avLst/>
          </a:prstGeom>
          <a:solidFill>
            <a:srgbClr val="0056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形 6">
            <a:extLst>
              <a:ext uri="{FF2B5EF4-FFF2-40B4-BE49-F238E27FC236}">
                <a16:creationId xmlns:a16="http://schemas.microsoft.com/office/drawing/2014/main" id="{C7F23553-73C0-46F9-B8B6-66B5871E85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1090" y="544421"/>
            <a:ext cx="1250910" cy="360000"/>
          </a:xfrm>
          <a:prstGeom prst="rect">
            <a:avLst/>
          </a:prstGeom>
        </p:spPr>
      </p:pic>
      <p:pic>
        <p:nvPicPr>
          <p:cNvPr id="8" name="图片 7" descr="图片包含 游戏机, 门&#10;&#10;描述已自动生成">
            <a:extLst>
              <a:ext uri="{FF2B5EF4-FFF2-40B4-BE49-F238E27FC236}">
                <a16:creationId xmlns:a16="http://schemas.microsoft.com/office/drawing/2014/main" id="{856EC334-52C6-692B-C1E4-35BD3D83A260}"/>
              </a:ext>
            </a:extLst>
          </p:cNvPr>
          <p:cNvPicPr/>
          <p:nvPr/>
        </p:nvPicPr>
        <p:blipFill>
          <a:blip r:embed="rId4" cstate="print">
            <a:alphaModFix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00" y="5611755"/>
            <a:ext cx="2853479" cy="124624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A3CCC270-B8E9-135E-048A-A1F436B73833}"/>
              </a:ext>
            </a:extLst>
          </p:cNvPr>
          <p:cNvSpPr txBox="1"/>
          <p:nvPr/>
        </p:nvSpPr>
        <p:spPr>
          <a:xfrm>
            <a:off x="1867675" y="1459174"/>
            <a:ext cx="4616648" cy="9233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6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调查数据附录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BFD3D5C-33F9-4577-4904-C241D5DD0F4B}"/>
              </a:ext>
            </a:extLst>
          </p:cNvPr>
          <p:cNvSpPr txBox="1"/>
          <p:nvPr/>
        </p:nvSpPr>
        <p:spPr>
          <a:xfrm>
            <a:off x="720001" y="1435577"/>
            <a:ext cx="62517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12</a:t>
            </a:r>
            <a:endParaRPr lang="zh-CN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4B40339C-3882-5493-4CB0-3EE8650EDB92}"/>
              </a:ext>
            </a:extLst>
          </p:cNvPr>
          <p:cNvCxnSpPr>
            <a:cxnSpLocks/>
          </p:cNvCxnSpPr>
          <p:nvPr/>
        </p:nvCxnSpPr>
        <p:spPr>
          <a:xfrm>
            <a:off x="720001" y="2365289"/>
            <a:ext cx="293637" cy="0"/>
          </a:xfrm>
          <a:prstGeom prst="line">
            <a:avLst/>
          </a:prstGeom>
          <a:ln w="5715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">
            <a:extLst>
              <a:ext uri="{FF2B5EF4-FFF2-40B4-BE49-F238E27FC236}">
                <a16:creationId xmlns:a16="http://schemas.microsoft.com/office/drawing/2014/main" id="{21E082CC-39B8-2F91-C641-ED603E761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4014" y="481972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C085126-C640-7057-2AEF-E0FEB4735D38}"/>
              </a:ext>
            </a:extLst>
          </p:cNvPr>
          <p:cNvSpPr/>
          <p:nvPr/>
        </p:nvSpPr>
        <p:spPr>
          <a:xfrm>
            <a:off x="151002" y="3091852"/>
            <a:ext cx="7684315" cy="176817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不同方向车辆车牌号、车辆类型、能源种类、归属地、行程时间、行程车速表格：</a:t>
            </a:r>
          </a:p>
          <a:p>
            <a:pPr algn="just">
              <a:lnSpc>
                <a:spcPct val="110000"/>
              </a:lnSpc>
            </a:pPr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链接</a:t>
            </a:r>
            <a:r>
              <a:rPr lang="en-US" altLang="zh-CN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: </a:t>
            </a:r>
            <a:r>
              <a:rPr lang="en" altLang="zh-CN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https://</a:t>
            </a:r>
            <a:r>
              <a:rPr lang="en" altLang="zh-CN" sz="2000" dirty="0" err="1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pan.baidu.com</a:t>
            </a:r>
            <a:r>
              <a:rPr lang="en" altLang="zh-CN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/s/1zrVgZfjoQGmHP2ZKAVuzjg?pwd=</a:t>
            </a:r>
            <a:r>
              <a:rPr lang="en" altLang="zh-CN" sz="2000" dirty="0" err="1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sysu</a:t>
            </a:r>
            <a:endParaRPr lang="en" altLang="zh-CN" sz="2000" dirty="0">
              <a:solidFill>
                <a:srgbClr val="00561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  <a:p>
            <a:pPr algn="just">
              <a:lnSpc>
                <a:spcPct val="110000"/>
              </a:lnSpc>
            </a:pPr>
            <a:r>
              <a:rPr lang="zh-CN" altLang="en-US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提取码</a:t>
            </a:r>
            <a:r>
              <a:rPr lang="en-US" altLang="zh-CN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: </a:t>
            </a:r>
            <a:r>
              <a:rPr lang="en" altLang="zh-CN" sz="2000" dirty="0" err="1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sysu</a:t>
            </a:r>
            <a:r>
              <a:rPr lang="en" altLang="zh-CN" sz="2000" dirty="0">
                <a:solidFill>
                  <a:srgbClr val="00561F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 </a:t>
            </a:r>
          </a:p>
          <a:p>
            <a:pPr algn="just">
              <a:lnSpc>
                <a:spcPct val="110000"/>
              </a:lnSpc>
            </a:pPr>
            <a:endParaRPr lang="zh-CN" altLang="en-US" sz="2000" dirty="0">
              <a:solidFill>
                <a:srgbClr val="00561F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7824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游戏机, 门&#10;&#10;描述已自动生成">
            <a:extLst>
              <a:ext uri="{FF2B5EF4-FFF2-40B4-BE49-F238E27FC236}">
                <a16:creationId xmlns:a16="http://schemas.microsoft.com/office/drawing/2014/main" id="{0C8CF73C-DA9F-28F0-1D60-1F003DF1F3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48" y="1443950"/>
            <a:ext cx="9823895" cy="4290542"/>
          </a:xfrm>
          <a:prstGeom prst="rect">
            <a:avLst/>
          </a:prstGeom>
        </p:spPr>
      </p:pic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0907B99D-9E47-B679-E35D-0AFE82B769E1}"/>
              </a:ext>
            </a:extLst>
          </p:cNvPr>
          <p:cNvSpPr/>
          <p:nvPr/>
        </p:nvSpPr>
        <p:spPr>
          <a:xfrm>
            <a:off x="0" y="5727404"/>
            <a:ext cx="12192000" cy="1130595"/>
          </a:xfrm>
          <a:custGeom>
            <a:avLst/>
            <a:gdLst>
              <a:gd name="connsiteX0" fmla="*/ 0 w 12192000"/>
              <a:gd name="connsiteY0" fmla="*/ 0 h 2538990"/>
              <a:gd name="connsiteX1" fmla="*/ 12192000 w 12192000"/>
              <a:gd name="connsiteY1" fmla="*/ 0 h 2538990"/>
              <a:gd name="connsiteX2" fmla="*/ 12192000 w 12192000"/>
              <a:gd name="connsiteY2" fmla="*/ 2538990 h 2538990"/>
              <a:gd name="connsiteX3" fmla="*/ 0 w 12192000"/>
              <a:gd name="connsiteY3" fmla="*/ 2538990 h 2538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538990">
                <a:moveTo>
                  <a:pt x="0" y="0"/>
                </a:moveTo>
                <a:lnTo>
                  <a:pt x="12192000" y="0"/>
                </a:lnTo>
                <a:lnTo>
                  <a:pt x="12192000" y="2538990"/>
                </a:lnTo>
                <a:lnTo>
                  <a:pt x="0" y="2538990"/>
                </a:lnTo>
                <a:close/>
              </a:path>
            </a:pathLst>
          </a:custGeom>
          <a:gradFill>
            <a:gsLst>
              <a:gs pos="0">
                <a:srgbClr val="00561F"/>
              </a:gs>
              <a:gs pos="50000">
                <a:srgbClr val="00561F">
                  <a:alpha val="90000"/>
                </a:srgbClr>
              </a:gs>
              <a:gs pos="100000">
                <a:srgbClr val="00561F"/>
              </a:gs>
            </a:gsLst>
            <a:lin ang="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pic>
        <p:nvPicPr>
          <p:cNvPr id="4" name="图形 3">
            <a:extLst>
              <a:ext uri="{FF2B5EF4-FFF2-40B4-BE49-F238E27FC236}">
                <a16:creationId xmlns:a16="http://schemas.microsoft.com/office/drawing/2014/main" id="{BFF26C68-0C54-3320-9FE8-B813C5AD5B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57816" y="270000"/>
            <a:ext cx="1876365" cy="540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AA8F04BC-BE72-97A7-FB7F-2FC780A00212}"/>
              </a:ext>
            </a:extLst>
          </p:cNvPr>
          <p:cNvSpPr/>
          <p:nvPr/>
        </p:nvSpPr>
        <p:spPr>
          <a:xfrm>
            <a:off x="1864071" y="3080065"/>
            <a:ext cx="8463855" cy="457036"/>
          </a:xfrm>
          <a:prstGeom prst="rect">
            <a:avLst/>
          </a:prstGeom>
          <a:solidFill>
            <a:srgbClr val="0056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SUN YAT-SEN UNIVERSITY 2023</a:t>
            </a:r>
            <a:endParaRPr lang="zh-CN" altLang="en-US" dirty="0"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3DE6DE0-12B6-9686-0E16-E2423B9ADE22}"/>
              </a:ext>
            </a:extLst>
          </p:cNvPr>
          <p:cNvSpPr txBox="1"/>
          <p:nvPr/>
        </p:nvSpPr>
        <p:spPr>
          <a:xfrm>
            <a:off x="4249335" y="1956558"/>
            <a:ext cx="3693319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27651887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1232</TotalTime>
  <Words>1542</Words>
  <Application>Microsoft Macintosh PowerPoint</Application>
  <PresentationFormat>宽屏</PresentationFormat>
  <Paragraphs>198</Paragraphs>
  <Slides>20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思源黑体 CN Regular</vt:lpstr>
      <vt:lpstr>思源宋体 CN Heavy</vt:lpstr>
      <vt:lpstr>Söhne</vt:lpstr>
      <vt:lpstr>等线</vt:lpstr>
      <vt:lpstr>等线 Light</vt:lpstr>
      <vt:lpstr>微软雅黑</vt:lpstr>
      <vt:lpstr>Arial</vt:lpstr>
      <vt:lpstr>Calibri</vt:lpstr>
      <vt:lpstr>Cambria Math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思远 蔡</dc:creator>
  <cp:lastModifiedBy>思远 蔡</cp:lastModifiedBy>
  <cp:revision>3</cp:revision>
  <dcterms:created xsi:type="dcterms:W3CDTF">2023-12-06T17:27:54Z</dcterms:created>
  <dcterms:modified xsi:type="dcterms:W3CDTF">2023-12-07T14:00:19Z</dcterms:modified>
</cp:coreProperties>
</file>