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3" r:id="rId3"/>
  </p:sldMasterIdLst>
  <p:notesMasterIdLst>
    <p:notesMasterId r:id="rId53"/>
  </p:notesMasterIdLst>
  <p:sldIdLst>
    <p:sldId id="256" r:id="rId4"/>
    <p:sldId id="368" r:id="rId5"/>
    <p:sldId id="369" r:id="rId6"/>
    <p:sldId id="394" r:id="rId7"/>
    <p:sldId id="416" r:id="rId8"/>
    <p:sldId id="370" r:id="rId9"/>
    <p:sldId id="399" r:id="rId10"/>
    <p:sldId id="377" r:id="rId11"/>
    <p:sldId id="411" r:id="rId12"/>
    <p:sldId id="413" r:id="rId13"/>
    <p:sldId id="414" r:id="rId14"/>
    <p:sldId id="415" r:id="rId15"/>
    <p:sldId id="419" r:id="rId16"/>
    <p:sldId id="400" r:id="rId17"/>
    <p:sldId id="373" r:id="rId18"/>
    <p:sldId id="417" r:id="rId19"/>
    <p:sldId id="379" r:id="rId20"/>
    <p:sldId id="420" r:id="rId21"/>
    <p:sldId id="380" r:id="rId22"/>
    <p:sldId id="401" r:id="rId23"/>
    <p:sldId id="403" r:id="rId24"/>
    <p:sldId id="406" r:id="rId25"/>
    <p:sldId id="422" r:id="rId26"/>
    <p:sldId id="402" r:id="rId27"/>
    <p:sldId id="407" r:id="rId28"/>
    <p:sldId id="408" r:id="rId29"/>
    <p:sldId id="382" r:id="rId30"/>
    <p:sldId id="409" r:id="rId31"/>
    <p:sldId id="410" r:id="rId32"/>
    <p:sldId id="423" r:id="rId33"/>
    <p:sldId id="412" r:id="rId34"/>
    <p:sldId id="424" r:id="rId35"/>
    <p:sldId id="425" r:id="rId36"/>
    <p:sldId id="421" r:id="rId37"/>
    <p:sldId id="426" r:id="rId38"/>
    <p:sldId id="427" r:id="rId39"/>
    <p:sldId id="428" r:id="rId40"/>
    <p:sldId id="429" r:id="rId41"/>
    <p:sldId id="430" r:id="rId42"/>
    <p:sldId id="431" r:id="rId43"/>
    <p:sldId id="432" r:id="rId44"/>
    <p:sldId id="433" r:id="rId45"/>
    <p:sldId id="434" r:id="rId46"/>
    <p:sldId id="435" r:id="rId47"/>
    <p:sldId id="384" r:id="rId48"/>
    <p:sldId id="436" r:id="rId49"/>
    <p:sldId id="437" r:id="rId50"/>
    <p:sldId id="438" r:id="rId51"/>
    <p:sldId id="405" r:id="rId52"/>
  </p:sldIdLst>
  <p:sldSz cx="12196763" cy="6858000"/>
  <p:notesSz cx="6858000" cy="9144000"/>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59">
          <p15:clr>
            <a:srgbClr val="A4A3A4"/>
          </p15:clr>
        </p15:guide>
        <p15:guide id="2" pos="38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D01C63"/>
    <a:srgbClr val="0067AC"/>
    <a:srgbClr val="21A3D0"/>
    <a:srgbClr val="DDDDDD"/>
    <a:srgbClr val="A9BECB"/>
    <a:srgbClr val="F595D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60"/>
  </p:normalViewPr>
  <p:slideViewPr>
    <p:cSldViewPr snapToObjects="1">
      <p:cViewPr varScale="1">
        <p:scale>
          <a:sx n="75" d="100"/>
          <a:sy n="75" d="100"/>
        </p:scale>
        <p:origin x="77" y="139"/>
      </p:cViewPr>
      <p:guideLst>
        <p:guide orient="horz" pos="2159"/>
        <p:guide pos="38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3A93C214-0B12-46AB-8A79-327EE726E8C2}" type="datetimeFigureOut">
              <a:rPr lang="zh-CN" altLang="en-US"/>
              <a:pPr/>
              <a:t>2019/12/15</a:t>
            </a:fld>
            <a:endParaRPr lang="en-US"/>
          </a:p>
        </p:txBody>
      </p:sp>
      <p:sp>
        <p:nvSpPr>
          <p:cNvPr id="4100"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B36EE78B-84D8-412F-BC69-ACC7C447BAFC}" type="slidenum">
              <a:rPr lang="zh-CN" altLang="en-US"/>
              <a:pPr/>
              <a:t>‹#›</a:t>
            </a:fld>
            <a:endParaRPr lang="en-US"/>
          </a:p>
        </p:txBody>
      </p:sp>
    </p:spTree>
    <p:extLst>
      <p:ext uri="{BB962C8B-B14F-4D97-AF65-F5344CB8AC3E}">
        <p14:creationId xmlns:p14="http://schemas.microsoft.com/office/powerpoint/2010/main" val="39605988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 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a:t>
            </a:fld>
            <a:endParaRPr lang="en-US"/>
          </a:p>
        </p:txBody>
      </p:sp>
    </p:spTree>
    <p:extLst>
      <p:ext uri="{BB962C8B-B14F-4D97-AF65-F5344CB8AC3E}">
        <p14:creationId xmlns:p14="http://schemas.microsoft.com/office/powerpoint/2010/main" val="2233865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 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4</a:t>
            </a:fld>
            <a:endParaRPr lang="en-US"/>
          </a:p>
        </p:txBody>
      </p:sp>
    </p:spTree>
    <p:extLst>
      <p:ext uri="{BB962C8B-B14F-4D97-AF65-F5344CB8AC3E}">
        <p14:creationId xmlns:p14="http://schemas.microsoft.com/office/powerpoint/2010/main" val="1587298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 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5</a:t>
            </a:fld>
            <a:endParaRPr lang="en-US"/>
          </a:p>
        </p:txBody>
      </p:sp>
    </p:spTree>
    <p:extLst>
      <p:ext uri="{BB962C8B-B14F-4D97-AF65-F5344CB8AC3E}">
        <p14:creationId xmlns:p14="http://schemas.microsoft.com/office/powerpoint/2010/main" val="2340032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 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18</a:t>
            </a:fld>
            <a:endParaRPr lang="en-US"/>
          </a:p>
        </p:txBody>
      </p:sp>
    </p:spTree>
    <p:extLst>
      <p:ext uri="{BB962C8B-B14F-4D97-AF65-F5344CB8AC3E}">
        <p14:creationId xmlns:p14="http://schemas.microsoft.com/office/powerpoint/2010/main" val="3858267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 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19</a:t>
            </a:fld>
            <a:endParaRPr lang="en-US"/>
          </a:p>
        </p:txBody>
      </p:sp>
    </p:spTree>
    <p:extLst>
      <p:ext uri="{BB962C8B-B14F-4D97-AF65-F5344CB8AC3E}">
        <p14:creationId xmlns:p14="http://schemas.microsoft.com/office/powerpoint/2010/main" val="2482839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 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p>
        </p:txBody>
      </p:sp>
      <p:sp>
        <p:nvSpPr>
          <p:cNvPr id="4" name="灯片编号占位符 3"/>
          <p:cNvSpPr>
            <a:spLocks noGrp="1"/>
          </p:cNvSpPr>
          <p:nvPr>
            <p:ph type="sldNum" sz="quarter" idx="10"/>
          </p:nvPr>
        </p:nvSpPr>
        <p:spPr/>
        <p:txBody>
          <a:bodyPr/>
          <a:lstStyle/>
          <a:p>
            <a:fld id="{B36EE78B-84D8-412F-BC69-ACC7C447BAFC}" type="slidenum">
              <a:rPr lang="zh-CN" altLang="en-US" smtClean="0"/>
              <a:t>31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 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p>
        </p:txBody>
      </p:sp>
      <p:sp>
        <p:nvSpPr>
          <p:cNvPr id="4" name="灯片编号占位符 3"/>
          <p:cNvSpPr>
            <a:spLocks noGrp="1"/>
          </p:cNvSpPr>
          <p:nvPr>
            <p:ph type="sldNum" sz="quarter" idx="10"/>
          </p:nvPr>
        </p:nvSpPr>
        <p:spPr/>
        <p:txBody>
          <a:bodyPr/>
          <a:lstStyle/>
          <a:p>
            <a:fld id="{B36EE78B-84D8-412F-BC69-ACC7C447BAFC}" type="slidenum">
              <a:rPr lang="zh-CN" altLang="en-US" smtClean="0"/>
              <a:t>32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 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36</a:t>
            </a:fld>
            <a:endParaRPr lang="en-US"/>
          </a:p>
        </p:txBody>
      </p:sp>
    </p:spTree>
    <p:extLst>
      <p:ext uri="{BB962C8B-B14F-4D97-AF65-F5344CB8AC3E}">
        <p14:creationId xmlns:p14="http://schemas.microsoft.com/office/powerpoint/2010/main" val="1587298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 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p>
        </p:txBody>
      </p:sp>
      <p:sp>
        <p:nvSpPr>
          <p:cNvPr id="4" name="灯片编号占位符 3"/>
          <p:cNvSpPr>
            <a:spLocks noGrp="1"/>
          </p:cNvSpPr>
          <p:nvPr>
            <p:ph type="sldNum" sz="quarter" idx="10"/>
          </p:nvPr>
        </p:nvSpPr>
        <p:spPr/>
        <p:txBody>
          <a:bodyPr/>
          <a:lstStyle/>
          <a:p>
            <a:fld id="{B36EE78B-84D8-412F-BC69-ACC7C447BAFC}" type="slidenum">
              <a:rPr lang="zh-CN" altLang="en-US" smtClean="0"/>
              <a:t>47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 版权声明：</a:t>
            </a:r>
            <a:r>
              <a:rPr lang="en-US" altLang="zh-CN" dirty="0"/>
              <a:t>300</a:t>
            </a:r>
            <a:r>
              <a:rPr lang="zh-CN" altLang="en-US" dirty="0"/>
              <a:t>套精品模板商业授权，请联系</a:t>
            </a:r>
            <a:r>
              <a:rPr lang="en-US" altLang="zh-CN" dirty="0"/>
              <a:t>【</a:t>
            </a:r>
            <a:r>
              <a:rPr lang="zh-CN" altLang="en-US" dirty="0"/>
              <a:t>锐旗设计</a:t>
            </a:r>
            <a:r>
              <a:rPr lang="en-US" altLang="zh-CN" dirty="0"/>
              <a:t>】:https://9ppt.taobao.com</a:t>
            </a:r>
            <a:r>
              <a:rPr lang="zh-CN" altLang="en-US" dirty="0"/>
              <a:t>，专业</a:t>
            </a:r>
            <a:r>
              <a:rPr lang="en-US" altLang="zh-CN" dirty="0"/>
              <a:t>PPT</a:t>
            </a:r>
            <a:r>
              <a:rPr lang="zh-CN" altLang="en-US" dirty="0"/>
              <a:t>老师为你解决所有</a:t>
            </a:r>
            <a:r>
              <a:rPr lang="en-US" altLang="zh-CN" dirty="0"/>
              <a:t>PPT</a:t>
            </a:r>
            <a:r>
              <a:rPr lang="zh-CN" altLang="en-US" dirty="0"/>
              <a:t>问题！</a:t>
            </a:r>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49</a:t>
            </a:fld>
            <a:endParaRPr lang="en-US"/>
          </a:p>
        </p:txBody>
      </p:sp>
    </p:spTree>
    <p:extLst>
      <p:ext uri="{BB962C8B-B14F-4D97-AF65-F5344CB8AC3E}">
        <p14:creationId xmlns:p14="http://schemas.microsoft.com/office/powerpoint/2010/main" val="1093891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75005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04434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516759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273101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72899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320767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1389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691827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592941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92634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93752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111399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195859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011293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75254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2096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7514145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323402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63545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0761105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974024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805113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934899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59487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243061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9502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273552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4971364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75283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5316834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079981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592466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01448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t>单击此处编辑母版标题样式</a:t>
            </a:r>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t>单击此处编辑母版文本样式</a:t>
            </a:r>
          </a:p>
          <a:p>
            <a:pPr lvl="1"/>
            <a:r>
              <a:rPr lang="zh-CN"/>
              <a:t>第二级</a:t>
            </a: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pitchFamily="34" charset="0"/>
          <a:ea typeface="微软雅黑" pitchFamily="34" charset="-122"/>
        </a:defRPr>
      </a:lvl2pPr>
      <a:lvl3pPr algn="l" rtl="0" eaLnBrk="0" fontAlgn="base" hangingPunct="0">
        <a:spcBef>
          <a:spcPct val="0"/>
        </a:spcBef>
        <a:spcAft>
          <a:spcPct val="0"/>
        </a:spcAft>
        <a:defRPr sz="2400">
          <a:solidFill>
            <a:schemeClr val="tx2"/>
          </a:solidFill>
          <a:latin typeface="Arial" pitchFamily="34" charset="0"/>
          <a:ea typeface="微软雅黑" pitchFamily="34" charset="-122"/>
        </a:defRPr>
      </a:lvl3pPr>
      <a:lvl4pPr algn="l" rtl="0" eaLnBrk="0" fontAlgn="base" hangingPunct="0">
        <a:spcBef>
          <a:spcPct val="0"/>
        </a:spcBef>
        <a:spcAft>
          <a:spcPct val="0"/>
        </a:spcAft>
        <a:defRPr sz="2400">
          <a:solidFill>
            <a:schemeClr val="tx2"/>
          </a:solidFill>
          <a:latin typeface="Arial" pitchFamily="34" charset="0"/>
          <a:ea typeface="微软雅黑" pitchFamily="34" charset="-122"/>
        </a:defRPr>
      </a:lvl4pPr>
      <a:lvl5pPr algn="l" rtl="0" eaLnBrk="0" fontAlgn="base" hangingPunct="0">
        <a:spcBef>
          <a:spcPct val="0"/>
        </a:spcBef>
        <a:spcAft>
          <a:spcPct val="0"/>
        </a:spcAft>
        <a:defRPr sz="2400">
          <a:solidFill>
            <a:schemeClr val="tx2"/>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tx2"/>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tx2"/>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tx2"/>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tx2"/>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E9EAEB"/>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t>单击此处编辑母版标题样式</a:t>
            </a:r>
          </a:p>
        </p:txBody>
      </p:sp>
      <p:sp>
        <p:nvSpPr>
          <p:cNvPr id="2051"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t>单击此处编辑母版文本样式</a:t>
            </a:r>
          </a:p>
          <a:p>
            <a:pPr lvl="1"/>
            <a:r>
              <a:rPr lang="zh-CN"/>
              <a:t>第二级</a:t>
            </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pitchFamily="34" charset="0"/>
          <a:ea typeface="微软雅黑" pitchFamily="34" charset="-122"/>
        </a:defRPr>
      </a:lvl2pPr>
      <a:lvl3pPr algn="l" rtl="0" eaLnBrk="0" fontAlgn="base" hangingPunct="0">
        <a:spcBef>
          <a:spcPct val="0"/>
        </a:spcBef>
        <a:spcAft>
          <a:spcPct val="0"/>
        </a:spcAft>
        <a:defRPr sz="2400">
          <a:solidFill>
            <a:schemeClr val="tx2"/>
          </a:solidFill>
          <a:latin typeface="Arial" pitchFamily="34" charset="0"/>
          <a:ea typeface="微软雅黑" pitchFamily="34" charset="-122"/>
        </a:defRPr>
      </a:lvl3pPr>
      <a:lvl4pPr algn="l" rtl="0" eaLnBrk="0" fontAlgn="base" hangingPunct="0">
        <a:spcBef>
          <a:spcPct val="0"/>
        </a:spcBef>
        <a:spcAft>
          <a:spcPct val="0"/>
        </a:spcAft>
        <a:defRPr sz="2400">
          <a:solidFill>
            <a:schemeClr val="tx2"/>
          </a:solidFill>
          <a:latin typeface="Arial" pitchFamily="34" charset="0"/>
          <a:ea typeface="微软雅黑" pitchFamily="34" charset="-122"/>
        </a:defRPr>
      </a:lvl4pPr>
      <a:lvl5pPr algn="l" rtl="0" eaLnBrk="0" fontAlgn="base" hangingPunct="0">
        <a:spcBef>
          <a:spcPct val="0"/>
        </a:spcBef>
        <a:spcAft>
          <a:spcPct val="0"/>
        </a:spcAft>
        <a:defRPr sz="2400">
          <a:solidFill>
            <a:schemeClr val="tx2"/>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tx2"/>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tx2"/>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tx2"/>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tx2"/>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t>单击此处编辑母版标题样式</a:t>
            </a:r>
          </a:p>
        </p:txBody>
      </p:sp>
      <p:sp>
        <p:nvSpPr>
          <p:cNvPr id="3075"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t>单击此处编辑母版文本样式</a:t>
            </a:r>
          </a:p>
          <a:p>
            <a:pPr lvl="1"/>
            <a:r>
              <a:rPr lang="zh-CN"/>
              <a:t>第二级</a:t>
            </a:r>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pitchFamily="34" charset="0"/>
          <a:ea typeface="微软雅黑" pitchFamily="34" charset="-122"/>
        </a:defRPr>
      </a:lvl2pPr>
      <a:lvl3pPr algn="l" rtl="0" eaLnBrk="0" fontAlgn="base" hangingPunct="0">
        <a:spcBef>
          <a:spcPct val="0"/>
        </a:spcBef>
        <a:spcAft>
          <a:spcPct val="0"/>
        </a:spcAft>
        <a:defRPr sz="2400">
          <a:solidFill>
            <a:schemeClr val="tx2"/>
          </a:solidFill>
          <a:latin typeface="Arial" pitchFamily="34" charset="0"/>
          <a:ea typeface="微软雅黑" pitchFamily="34" charset="-122"/>
        </a:defRPr>
      </a:lvl3pPr>
      <a:lvl4pPr algn="l" rtl="0" eaLnBrk="0" fontAlgn="base" hangingPunct="0">
        <a:spcBef>
          <a:spcPct val="0"/>
        </a:spcBef>
        <a:spcAft>
          <a:spcPct val="0"/>
        </a:spcAft>
        <a:defRPr sz="2400">
          <a:solidFill>
            <a:schemeClr val="tx2"/>
          </a:solidFill>
          <a:latin typeface="Arial" pitchFamily="34" charset="0"/>
          <a:ea typeface="微软雅黑" pitchFamily="34" charset="-122"/>
        </a:defRPr>
      </a:lvl4pPr>
      <a:lvl5pPr algn="l" rtl="0" eaLnBrk="0" fontAlgn="base" hangingPunct="0">
        <a:spcBef>
          <a:spcPct val="0"/>
        </a:spcBef>
        <a:spcAft>
          <a:spcPct val="0"/>
        </a:spcAft>
        <a:defRPr sz="2400">
          <a:solidFill>
            <a:schemeClr val="tx2"/>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tx2"/>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tx2"/>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tx2"/>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tx2"/>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9.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9.xml"/><Relationship Id="rId5" Type="http://schemas.openxmlformats.org/officeDocument/2006/relationships/image" Target="../media/image37.emf"/><Relationship Id="rId4" Type="http://schemas.openxmlformats.org/officeDocument/2006/relationships/image" Target="../media/image36.emf"/></Relationships>
</file>

<file path=ppt/slides/_rels/slide32.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7.xml"/><Relationship Id="rId1" Type="http://schemas.openxmlformats.org/officeDocument/2006/relationships/slideLayout" Target="../slideLayouts/slideLayout29.xml"/><Relationship Id="rId5" Type="http://schemas.openxmlformats.org/officeDocument/2006/relationships/image" Target="../media/image40.emf"/><Relationship Id="rId4" Type="http://schemas.openxmlformats.org/officeDocument/2006/relationships/image" Target="../media/image39.emf"/></Relationships>
</file>

<file path=ppt/slides/_rels/slide33.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slideLayout" Target="../slideLayouts/slideLayout29.xml"/><Relationship Id="rId1" Type="http://schemas.openxmlformats.org/officeDocument/2006/relationships/tags" Target="../tags/tag1.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emf"/><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emf"/><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slideLayout" Target="../slideLayouts/slideLayout29.xml"/><Relationship Id="rId4" Type="http://schemas.openxmlformats.org/officeDocument/2006/relationships/image" Target="../media/image52.png"/></Relationships>
</file>

<file path=ppt/slides/_rels/slide42.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slideLayout" Target="../slideLayouts/slideLayout29.xml"/><Relationship Id="rId4" Type="http://schemas.openxmlformats.org/officeDocument/2006/relationships/image" Target="../media/image52.png"/></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3.emf"/><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2" name="Rectangle 3"/>
          <p:cNvSpPr>
            <a:spLocks noGrp="1" noChangeArrowheads="1"/>
          </p:cNvSpPr>
          <p:nvPr>
            <p:ph type="ctrTitle" idx="4294967295"/>
          </p:nvPr>
        </p:nvSpPr>
        <p:spPr>
          <a:xfrm>
            <a:off x="3840163" y="2846388"/>
            <a:ext cx="6872287" cy="866775"/>
          </a:xfrm>
        </p:spPr>
        <p:txBody>
          <a:bodyPr/>
          <a:lstStyle/>
          <a:p>
            <a:pPr algn="ctr"/>
            <a:r>
              <a:rPr lang="zh-CN" altLang="zh-CN" sz="2800" b="1" dirty="0"/>
              <a:t>中山大道</a:t>
            </a:r>
            <a:r>
              <a:rPr lang="en-US" altLang="zh-CN" sz="2800" b="1" dirty="0"/>
              <a:t>-</a:t>
            </a:r>
            <a:r>
              <a:rPr lang="zh-CN" altLang="zh-CN" sz="2800" b="1" dirty="0"/>
              <a:t>车陂路交叉口行程车速调查策划</a:t>
            </a:r>
            <a:endParaRPr lang="zh-CN" altLang="zh-CN" sz="2800" dirty="0"/>
          </a:p>
        </p:txBody>
      </p:sp>
      <p:sp>
        <p:nvSpPr>
          <p:cNvPr id="5123" name="Rectangle 4"/>
          <p:cNvSpPr>
            <a:spLocks noGrp="1" noChangeArrowheads="1"/>
          </p:cNvSpPr>
          <p:nvPr>
            <p:ph type="subTitle" idx="4294967295"/>
          </p:nvPr>
        </p:nvSpPr>
        <p:spPr>
          <a:xfrm>
            <a:off x="4298950" y="3752850"/>
            <a:ext cx="6335713" cy="428625"/>
          </a:xfrm>
        </p:spPr>
        <p:txBody>
          <a:bodyPr/>
          <a:lstStyle/>
          <a:p>
            <a:pPr marL="0" indent="0" algn="ctr" eaLnBrk="1" hangingPunct="1">
              <a:buFontTx/>
              <a:buNone/>
            </a:pPr>
            <a:r>
              <a:rPr lang="zh-CN" altLang="en-US" sz="2400" dirty="0">
                <a:solidFill>
                  <a:srgbClr val="2B2E30"/>
                </a:solidFill>
                <a:latin typeface="微软雅黑" pitchFamily="34" charset="-122"/>
              </a:rPr>
              <a:t>行程车速调查小组</a:t>
            </a:r>
          </a:p>
        </p:txBody>
      </p:sp>
      <p:sp>
        <p:nvSpPr>
          <p:cNvPr id="5126" name="Freeform 5"/>
          <p:cNvSpPr>
            <a:spLocks noEditPoints="1"/>
          </p:cNvSpPr>
          <p:nvPr/>
        </p:nvSpPr>
        <p:spPr bwMode="auto">
          <a:xfrm>
            <a:off x="1322388" y="1628775"/>
            <a:ext cx="3454400" cy="3598863"/>
          </a:xfrm>
          <a:custGeom>
            <a:avLst/>
            <a:gdLst>
              <a:gd name="T0" fmla="*/ 2671 w 4891"/>
              <a:gd name="T1" fmla="*/ 2538 h 5077"/>
              <a:gd name="T2" fmla="*/ 2996 w 4891"/>
              <a:gd name="T3" fmla="*/ 4260 h 5077"/>
              <a:gd name="T4" fmla="*/ 2562 w 4891"/>
              <a:gd name="T5" fmla="*/ 2663 h 5077"/>
              <a:gd name="T6" fmla="*/ 2420 w 4891"/>
              <a:gd name="T7" fmla="*/ 2538 h 5077"/>
              <a:gd name="T8" fmla="*/ 930 w 4891"/>
              <a:gd name="T9" fmla="*/ 1883 h 5077"/>
              <a:gd name="T10" fmla="*/ 2451 w 4891"/>
              <a:gd name="T11" fmla="*/ 2456 h 5077"/>
              <a:gd name="T12" fmla="*/ 2435 w 4891"/>
              <a:gd name="T13" fmla="*/ 1374 h 5077"/>
              <a:gd name="T14" fmla="*/ 2598 w 4891"/>
              <a:gd name="T15" fmla="*/ 2424 h 5077"/>
              <a:gd name="T16" fmla="*/ 4342 w 4891"/>
              <a:gd name="T17" fmla="*/ 3769 h 5077"/>
              <a:gd name="T18" fmla="*/ 355 w 4891"/>
              <a:gd name="T19" fmla="*/ 2538 h 5077"/>
              <a:gd name="T20" fmla="*/ 4394 w 4891"/>
              <a:gd name="T21" fmla="*/ 1387 h 5077"/>
              <a:gd name="T22" fmla="*/ 4258 w 4891"/>
              <a:gd name="T23" fmla="*/ 1584 h 5077"/>
              <a:gd name="T24" fmla="*/ 4891 w 4891"/>
              <a:gd name="T25" fmla="*/ 1189 h 5077"/>
              <a:gd name="T26" fmla="*/ 4695 w 4891"/>
              <a:gd name="T27" fmla="*/ 1200 h 5077"/>
              <a:gd name="T28" fmla="*/ 0 w 4891"/>
              <a:gd name="T29" fmla="*/ 2538 h 5077"/>
              <a:gd name="T30" fmla="*/ 4644 w 4891"/>
              <a:gd name="T31" fmla="*/ 3956 h 5077"/>
              <a:gd name="T32" fmla="*/ 462 w 4891"/>
              <a:gd name="T33" fmla="*/ 2480 h 5077"/>
              <a:gd name="T34" fmla="*/ 707 w 4891"/>
              <a:gd name="T35" fmla="*/ 2538 h 5077"/>
              <a:gd name="T36" fmla="*/ 462 w 4891"/>
              <a:gd name="T37" fmla="*/ 2597 h 5077"/>
              <a:gd name="T38" fmla="*/ 712 w 4891"/>
              <a:gd name="T39" fmla="*/ 1547 h 5077"/>
              <a:gd name="T40" fmla="*/ 983 w 4891"/>
              <a:gd name="T41" fmla="*/ 1569 h 5077"/>
              <a:gd name="T42" fmla="*/ 1576 w 4891"/>
              <a:gd name="T43" fmla="*/ 976 h 5077"/>
              <a:gd name="T44" fmla="*/ 1554 w 4891"/>
              <a:gd name="T45" fmla="*/ 705 h 5077"/>
              <a:gd name="T46" fmla="*/ 1576 w 4891"/>
              <a:gd name="T47" fmla="*/ 976 h 5077"/>
              <a:gd name="T48" fmla="*/ 2487 w 4891"/>
              <a:gd name="T49" fmla="*/ 455 h 5077"/>
              <a:gd name="T50" fmla="*/ 2604 w 4891"/>
              <a:gd name="T51" fmla="*/ 701 h 5077"/>
              <a:gd name="T52" fmla="*/ 2487 w 4891"/>
              <a:gd name="T53" fmla="*/ 701 h 5077"/>
              <a:gd name="T54" fmla="*/ 3536 w 4891"/>
              <a:gd name="T55" fmla="*/ 705 h 5077"/>
              <a:gd name="T56" fmla="*/ 3515 w 4891"/>
              <a:gd name="T57" fmla="*/ 976 h 5077"/>
              <a:gd name="T58" fmla="*/ 3515 w 4891"/>
              <a:gd name="T59" fmla="*/ 4101 h 5077"/>
              <a:gd name="T60" fmla="*/ 3536 w 4891"/>
              <a:gd name="T61" fmla="*/ 4372 h 5077"/>
              <a:gd name="T62" fmla="*/ 3515 w 4891"/>
              <a:gd name="T63" fmla="*/ 4101 h 5077"/>
              <a:gd name="T64" fmla="*/ 2604 w 4891"/>
              <a:gd name="T65" fmla="*/ 4621 h 5077"/>
              <a:gd name="T66" fmla="*/ 2487 w 4891"/>
              <a:gd name="T67" fmla="*/ 4376 h 5077"/>
              <a:gd name="T68" fmla="*/ 2604 w 4891"/>
              <a:gd name="T69" fmla="*/ 4376 h 5077"/>
              <a:gd name="T70" fmla="*/ 1554 w 4891"/>
              <a:gd name="T71" fmla="*/ 4372 h 5077"/>
              <a:gd name="T72" fmla="*/ 1576 w 4891"/>
              <a:gd name="T73" fmla="*/ 4101 h 5077"/>
              <a:gd name="T74" fmla="*/ 983 w 4891"/>
              <a:gd name="T75" fmla="*/ 3508 h 5077"/>
              <a:gd name="T76" fmla="*/ 712 w 4891"/>
              <a:gd name="T77" fmla="*/ 3529 h 5077"/>
              <a:gd name="T78" fmla="*/ 983 w 4891"/>
              <a:gd name="T79" fmla="*/ 3508 h 5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891" h="5077">
                <a:moveTo>
                  <a:pt x="2598" y="2424"/>
                </a:moveTo>
                <a:cubicBezTo>
                  <a:pt x="2641" y="2444"/>
                  <a:pt x="2671" y="2488"/>
                  <a:pt x="2671" y="2538"/>
                </a:cubicBezTo>
                <a:cubicBezTo>
                  <a:pt x="2671" y="2591"/>
                  <a:pt x="2638" y="2636"/>
                  <a:pt x="2592" y="2655"/>
                </a:cubicBezTo>
                <a:lnTo>
                  <a:pt x="2996" y="4260"/>
                </a:lnTo>
                <a:lnTo>
                  <a:pt x="2971" y="4266"/>
                </a:lnTo>
                <a:lnTo>
                  <a:pt x="2562" y="2663"/>
                </a:lnTo>
                <a:cubicBezTo>
                  <a:pt x="2557" y="2663"/>
                  <a:pt x="2551" y="2664"/>
                  <a:pt x="2546" y="2664"/>
                </a:cubicBezTo>
                <a:cubicBezTo>
                  <a:pt x="2476" y="2664"/>
                  <a:pt x="2420" y="2608"/>
                  <a:pt x="2420" y="2538"/>
                </a:cubicBezTo>
                <a:lnTo>
                  <a:pt x="2420" y="2535"/>
                </a:lnTo>
                <a:lnTo>
                  <a:pt x="930" y="1883"/>
                </a:lnTo>
                <a:lnTo>
                  <a:pt x="952" y="1831"/>
                </a:lnTo>
                <a:lnTo>
                  <a:pt x="2451" y="2456"/>
                </a:lnTo>
                <a:cubicBezTo>
                  <a:pt x="2459" y="2447"/>
                  <a:pt x="2469" y="2438"/>
                  <a:pt x="2480" y="2432"/>
                </a:cubicBezTo>
                <a:lnTo>
                  <a:pt x="2435" y="1374"/>
                </a:lnTo>
                <a:lnTo>
                  <a:pt x="2509" y="1369"/>
                </a:lnTo>
                <a:lnTo>
                  <a:pt x="2598" y="2424"/>
                </a:lnTo>
                <a:close/>
                <a:moveTo>
                  <a:pt x="4644" y="3956"/>
                </a:moveTo>
                <a:lnTo>
                  <a:pt x="4342" y="3769"/>
                </a:lnTo>
                <a:cubicBezTo>
                  <a:pt x="3936" y="4363"/>
                  <a:pt x="3264" y="4722"/>
                  <a:pt x="2538" y="4722"/>
                </a:cubicBezTo>
                <a:cubicBezTo>
                  <a:pt x="1333" y="4722"/>
                  <a:pt x="355" y="3744"/>
                  <a:pt x="355" y="2538"/>
                </a:cubicBezTo>
                <a:cubicBezTo>
                  <a:pt x="355" y="1333"/>
                  <a:pt x="1333" y="355"/>
                  <a:pt x="2538" y="355"/>
                </a:cubicBezTo>
                <a:cubicBezTo>
                  <a:pt x="3296" y="355"/>
                  <a:pt x="3995" y="746"/>
                  <a:pt x="4394" y="1387"/>
                </a:cubicBezTo>
                <a:lnTo>
                  <a:pt x="4443" y="1467"/>
                </a:lnTo>
                <a:lnTo>
                  <a:pt x="4258" y="1584"/>
                </a:lnTo>
                <a:lnTo>
                  <a:pt x="4747" y="1638"/>
                </a:lnTo>
                <a:lnTo>
                  <a:pt x="4891" y="1189"/>
                </a:lnTo>
                <a:lnTo>
                  <a:pt x="4745" y="1280"/>
                </a:lnTo>
                <a:lnTo>
                  <a:pt x="4695" y="1200"/>
                </a:lnTo>
                <a:cubicBezTo>
                  <a:pt x="4232" y="454"/>
                  <a:pt x="3419" y="0"/>
                  <a:pt x="2538" y="0"/>
                </a:cubicBezTo>
                <a:cubicBezTo>
                  <a:pt x="1137" y="0"/>
                  <a:pt x="0" y="1137"/>
                  <a:pt x="0" y="2538"/>
                </a:cubicBezTo>
                <a:cubicBezTo>
                  <a:pt x="0" y="3940"/>
                  <a:pt x="1137" y="5077"/>
                  <a:pt x="2538" y="5077"/>
                </a:cubicBezTo>
                <a:cubicBezTo>
                  <a:pt x="3388" y="5077"/>
                  <a:pt x="4173" y="4655"/>
                  <a:pt x="4644" y="3956"/>
                </a:cubicBezTo>
                <a:close/>
                <a:moveTo>
                  <a:pt x="462" y="2597"/>
                </a:moveTo>
                <a:lnTo>
                  <a:pt x="462" y="2480"/>
                </a:lnTo>
                <a:lnTo>
                  <a:pt x="708" y="2480"/>
                </a:lnTo>
                <a:cubicBezTo>
                  <a:pt x="707" y="2499"/>
                  <a:pt x="707" y="2519"/>
                  <a:pt x="707" y="2538"/>
                </a:cubicBezTo>
                <a:cubicBezTo>
                  <a:pt x="707" y="2558"/>
                  <a:pt x="707" y="2577"/>
                  <a:pt x="708" y="2597"/>
                </a:cubicBezTo>
                <a:lnTo>
                  <a:pt x="462" y="2597"/>
                </a:lnTo>
                <a:close/>
                <a:moveTo>
                  <a:pt x="924" y="1670"/>
                </a:moveTo>
                <a:lnTo>
                  <a:pt x="712" y="1547"/>
                </a:lnTo>
                <a:lnTo>
                  <a:pt x="771" y="1446"/>
                </a:lnTo>
                <a:lnTo>
                  <a:pt x="983" y="1569"/>
                </a:lnTo>
                <a:cubicBezTo>
                  <a:pt x="962" y="1602"/>
                  <a:pt x="943" y="1636"/>
                  <a:pt x="924" y="1670"/>
                </a:cubicBezTo>
                <a:close/>
                <a:moveTo>
                  <a:pt x="1576" y="976"/>
                </a:moveTo>
                <a:lnTo>
                  <a:pt x="1453" y="764"/>
                </a:lnTo>
                <a:lnTo>
                  <a:pt x="1554" y="705"/>
                </a:lnTo>
                <a:lnTo>
                  <a:pt x="1677" y="917"/>
                </a:lnTo>
                <a:cubicBezTo>
                  <a:pt x="1643" y="936"/>
                  <a:pt x="1609" y="955"/>
                  <a:pt x="1576" y="976"/>
                </a:cubicBezTo>
                <a:close/>
                <a:moveTo>
                  <a:pt x="2487" y="701"/>
                </a:moveTo>
                <a:lnTo>
                  <a:pt x="2487" y="455"/>
                </a:lnTo>
                <a:lnTo>
                  <a:pt x="2604" y="455"/>
                </a:lnTo>
                <a:lnTo>
                  <a:pt x="2604" y="701"/>
                </a:lnTo>
                <a:cubicBezTo>
                  <a:pt x="2584" y="700"/>
                  <a:pt x="2565" y="700"/>
                  <a:pt x="2546" y="700"/>
                </a:cubicBezTo>
                <a:cubicBezTo>
                  <a:pt x="2526" y="700"/>
                  <a:pt x="2507" y="700"/>
                  <a:pt x="2487" y="701"/>
                </a:cubicBezTo>
                <a:close/>
                <a:moveTo>
                  <a:pt x="3414" y="917"/>
                </a:moveTo>
                <a:lnTo>
                  <a:pt x="3536" y="705"/>
                </a:lnTo>
                <a:lnTo>
                  <a:pt x="3637" y="764"/>
                </a:lnTo>
                <a:lnTo>
                  <a:pt x="3515" y="976"/>
                </a:lnTo>
                <a:cubicBezTo>
                  <a:pt x="3482" y="955"/>
                  <a:pt x="3448" y="936"/>
                  <a:pt x="3414" y="917"/>
                </a:cubicBezTo>
                <a:close/>
                <a:moveTo>
                  <a:pt x="3515" y="4101"/>
                </a:moveTo>
                <a:lnTo>
                  <a:pt x="3638" y="4313"/>
                </a:lnTo>
                <a:lnTo>
                  <a:pt x="3536" y="4372"/>
                </a:lnTo>
                <a:lnTo>
                  <a:pt x="3414" y="4159"/>
                </a:lnTo>
                <a:cubicBezTo>
                  <a:pt x="3448" y="4141"/>
                  <a:pt x="3482" y="4121"/>
                  <a:pt x="3515" y="4101"/>
                </a:cubicBezTo>
                <a:close/>
                <a:moveTo>
                  <a:pt x="2604" y="4376"/>
                </a:moveTo>
                <a:lnTo>
                  <a:pt x="2604" y="4621"/>
                </a:lnTo>
                <a:lnTo>
                  <a:pt x="2487" y="4621"/>
                </a:lnTo>
                <a:lnTo>
                  <a:pt x="2487" y="4376"/>
                </a:lnTo>
                <a:cubicBezTo>
                  <a:pt x="2507" y="4377"/>
                  <a:pt x="2526" y="4377"/>
                  <a:pt x="2546" y="4377"/>
                </a:cubicBezTo>
                <a:cubicBezTo>
                  <a:pt x="2565" y="4377"/>
                  <a:pt x="2584" y="4377"/>
                  <a:pt x="2604" y="4376"/>
                </a:cubicBezTo>
                <a:close/>
                <a:moveTo>
                  <a:pt x="1677" y="4159"/>
                </a:moveTo>
                <a:lnTo>
                  <a:pt x="1554" y="4372"/>
                </a:lnTo>
                <a:lnTo>
                  <a:pt x="1453" y="4313"/>
                </a:lnTo>
                <a:lnTo>
                  <a:pt x="1576" y="4101"/>
                </a:lnTo>
                <a:cubicBezTo>
                  <a:pt x="1609" y="4121"/>
                  <a:pt x="1643" y="4141"/>
                  <a:pt x="1677" y="4159"/>
                </a:cubicBezTo>
                <a:close/>
                <a:moveTo>
                  <a:pt x="983" y="3508"/>
                </a:moveTo>
                <a:lnTo>
                  <a:pt x="771" y="3630"/>
                </a:lnTo>
                <a:lnTo>
                  <a:pt x="712" y="3529"/>
                </a:lnTo>
                <a:lnTo>
                  <a:pt x="924" y="3407"/>
                </a:lnTo>
                <a:cubicBezTo>
                  <a:pt x="943" y="3441"/>
                  <a:pt x="962" y="3475"/>
                  <a:pt x="983" y="3508"/>
                </a:cubicBezTo>
                <a:close/>
              </a:path>
            </a:pathLst>
          </a:custGeom>
          <a:solidFill>
            <a:srgbClr val="009A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27" name="矩形 15"/>
          <p:cNvSpPr>
            <a:spLocks noChangeArrowheads="1"/>
          </p:cNvSpPr>
          <p:nvPr/>
        </p:nvSpPr>
        <p:spPr bwMode="auto">
          <a:xfrm>
            <a:off x="10923588" y="2565400"/>
            <a:ext cx="1273175" cy="2090738"/>
          </a:xfrm>
          <a:prstGeom prst="rect">
            <a:avLst/>
          </a:prstGeom>
          <a:solidFill>
            <a:srgbClr val="2B2E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 name="文本框 1">
            <a:extLst>
              <a:ext uri="{FF2B5EF4-FFF2-40B4-BE49-F238E27FC236}">
                <a16:creationId xmlns:a16="http://schemas.microsoft.com/office/drawing/2014/main" id="{A80113CF-9D0B-4A0D-876C-BE58E5677E4C}"/>
              </a:ext>
            </a:extLst>
          </p:cNvPr>
          <p:cNvSpPr txBox="1"/>
          <p:nvPr/>
        </p:nvSpPr>
        <p:spPr>
          <a:xfrm>
            <a:off x="6181044" y="4899520"/>
            <a:ext cx="4536504" cy="400110"/>
          </a:xfrm>
          <a:prstGeom prst="rect">
            <a:avLst/>
          </a:prstGeom>
          <a:noFill/>
        </p:spPr>
        <p:txBody>
          <a:bodyPr wrap="square" rtlCol="0">
            <a:spAutoFit/>
          </a:bodyPr>
          <a:lstStyle/>
          <a:p>
            <a:r>
              <a:rPr lang="zh-CN" altLang="en-US" sz="2000" dirty="0"/>
              <a:t>汇报人：胡月海</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grpId="0" nodeType="afterEffect">
                                  <p:stCondLst>
                                    <p:cond delay="0"/>
                                  </p:stCondLst>
                                  <p:childTnLst>
                                    <p:animMotion origin="layout" path="M -0.25004 -4.44444E-6 L 2.68115E-6 -4.44444E-6 " pathEditMode="relative" rAng="0" ptsTypes="AA">
                                      <p:cBhvr>
                                        <p:cTn id="6" dur="2000" fill="hold"/>
                                        <p:tgtEl>
                                          <p:spTgt spid="5126"/>
                                        </p:tgtEl>
                                        <p:attrNameLst>
                                          <p:attrName>ppt_x,ppt_y</p:attrName>
                                        </p:attrNameLst>
                                      </p:cBhvr>
                                      <p:rCtr x="12500" y="0"/>
                                    </p:animMotion>
                                  </p:childTnLst>
                                </p:cTn>
                              </p:par>
                              <p:par>
                                <p:cTn id="7" presetID="8" presetClass="emph" presetSubtype="0" fill="hold" grpId="1" nodeType="withEffect">
                                  <p:stCondLst>
                                    <p:cond delay="0"/>
                                  </p:stCondLst>
                                  <p:childTnLst>
                                    <p:animRot by="21600000">
                                      <p:cBhvr>
                                        <p:cTn id="8" dur="2000" fill="hold"/>
                                        <p:tgtEl>
                                          <p:spTgt spid="5126"/>
                                        </p:tgtEl>
                                        <p:attrNameLst>
                                          <p:attrName>r</p:attrName>
                                        </p:attrNameLst>
                                      </p:cBhvr>
                                    </p:animRot>
                                  </p:childTnLst>
                                </p:cTn>
                              </p:par>
                            </p:childTnLst>
                          </p:cTn>
                        </p:par>
                        <p:par>
                          <p:cTn id="9" fill="hold" nodeType="afterGroup">
                            <p:stCondLst>
                              <p:cond delay="20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122"/>
                                        </p:tgtEl>
                                        <p:attrNameLst>
                                          <p:attrName>style.visibility</p:attrName>
                                        </p:attrNameLst>
                                      </p:cBhvr>
                                      <p:to>
                                        <p:strVal val="visible"/>
                                      </p:to>
                                    </p:set>
                                    <p:anim calcmode="lin" valueType="num">
                                      <p:cBhvr>
                                        <p:cTn id="12" dur="500" fill="hold"/>
                                        <p:tgtEl>
                                          <p:spTgt spid="5122"/>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122"/>
                                        </p:tgtEl>
                                        <p:attrNameLst>
                                          <p:attrName>ppt_y</p:attrName>
                                        </p:attrNameLst>
                                      </p:cBhvr>
                                      <p:tavLst>
                                        <p:tav tm="0">
                                          <p:val>
                                            <p:strVal val="#ppt_y"/>
                                          </p:val>
                                        </p:tav>
                                        <p:tav tm="100000">
                                          <p:val>
                                            <p:strVal val="#ppt_y"/>
                                          </p:val>
                                        </p:tav>
                                      </p:tavLst>
                                    </p:anim>
                                    <p:anim calcmode="lin" valueType="num">
                                      <p:cBhvr>
                                        <p:cTn id="14" dur="500" fill="hold"/>
                                        <p:tgtEl>
                                          <p:spTgt spid="5122"/>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12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122"/>
                                        </p:tgtEl>
                                      </p:cBhvr>
                                    </p:animEffect>
                                  </p:childTnLst>
                                </p:cTn>
                              </p:par>
                              <p:par>
                                <p:cTn id="17" presetID="2" presetClass="entr" presetSubtype="8" fill="hold" grpId="0" nodeType="withEffect">
                                  <p:stCondLst>
                                    <p:cond delay="0"/>
                                  </p:stCondLst>
                                  <p:childTnLst>
                                    <p:set>
                                      <p:cBhvr>
                                        <p:cTn id="18" dur="1" fill="hold">
                                          <p:stCondLst>
                                            <p:cond delay="0"/>
                                          </p:stCondLst>
                                        </p:cTn>
                                        <p:tgtEl>
                                          <p:spTgt spid="5123">
                                            <p:txEl>
                                              <p:pRg st="0" end="0"/>
                                            </p:txEl>
                                          </p:spTgt>
                                        </p:tgtEl>
                                        <p:attrNameLst>
                                          <p:attrName>style.visibility</p:attrName>
                                        </p:attrNameLst>
                                      </p:cBhvr>
                                      <p:to>
                                        <p:strVal val="visible"/>
                                      </p:to>
                                    </p:set>
                                    <p:anim calcmode="lin" valueType="num">
                                      <p:cBhvr additive="base">
                                        <p:cTn id="19" dur="500" fill="hold"/>
                                        <p:tgtEl>
                                          <p:spTgt spid="5123">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3400"/>
                            </p:stCondLst>
                            <p:childTnLst>
                              <p:par>
                                <p:cTn id="22" presetID="22" presetClass="entr" presetSubtype="2" fill="hold" grpId="0" nodeType="afterEffect">
                                  <p:stCondLst>
                                    <p:cond delay="0"/>
                                  </p:stCondLst>
                                  <p:childTnLst>
                                    <p:set>
                                      <p:cBhvr>
                                        <p:cTn id="23" dur="1" fill="hold">
                                          <p:stCondLst>
                                            <p:cond delay="0"/>
                                          </p:stCondLst>
                                        </p:cTn>
                                        <p:tgtEl>
                                          <p:spTgt spid="5127"/>
                                        </p:tgtEl>
                                        <p:attrNameLst>
                                          <p:attrName>style.visibility</p:attrName>
                                        </p:attrNameLst>
                                      </p:cBhvr>
                                      <p:to>
                                        <p:strVal val="visible"/>
                                      </p:to>
                                    </p:set>
                                    <p:animEffect transition="in" filter="wipe(right)">
                                      <p:cBhvr>
                                        <p:cTn id="24" dur="500"/>
                                        <p:tgtEl>
                                          <p:spTgt spid="5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utoUpdateAnimBg="0"/>
      <p:bldP spid="5123" grpId="0" build="p" autoUpdateAnimBg="0"/>
      <p:bldP spid="5126" grpId="0" animBg="1"/>
      <p:bldP spid="5126" grpId="1" animBg="1"/>
      <p:bldP spid="5127" grpId="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txBox="1">
            <a:spLocks noChangeArrowheads="1"/>
          </p:cNvSpPr>
          <p:nvPr/>
        </p:nvSpPr>
        <p:spPr bwMode="auto">
          <a:xfrm>
            <a:off x="1033463" y="246063"/>
            <a:ext cx="1322387"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4000" b="1">
                <a:solidFill>
                  <a:schemeClr val="tx2"/>
                </a:solidFill>
                <a:ea typeface="微软雅黑" pitchFamily="34" charset="-122"/>
              </a:rPr>
              <a:t>目录</a:t>
            </a:r>
          </a:p>
        </p:txBody>
      </p:sp>
      <p:sp>
        <p:nvSpPr>
          <p:cNvPr id="7171" name="Text Box 5"/>
          <p:cNvSpPr txBox="1">
            <a:spLocks noChangeArrowheads="1"/>
          </p:cNvSpPr>
          <p:nvPr/>
        </p:nvSpPr>
        <p:spPr bwMode="auto">
          <a:xfrm>
            <a:off x="2114550" y="357188"/>
            <a:ext cx="1636713" cy="554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000">
                <a:solidFill>
                  <a:schemeClr val="tx2"/>
                </a:solidFill>
                <a:ea typeface="微软雅黑" pitchFamily="34" charset="-122"/>
              </a:rPr>
              <a:t>contents</a:t>
            </a:r>
          </a:p>
        </p:txBody>
      </p:sp>
      <p:sp>
        <p:nvSpPr>
          <p:cNvPr id="7172" name="五边形 2"/>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173" name="燕尾形 8"/>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7174" name="Group 6"/>
          <p:cNvGrpSpPr>
            <a:grpSpLocks/>
          </p:cNvGrpSpPr>
          <p:nvPr/>
        </p:nvGrpSpPr>
        <p:grpSpPr bwMode="auto">
          <a:xfrm>
            <a:off x="1414463" y="2328863"/>
            <a:ext cx="3713162" cy="523875"/>
            <a:chOff x="0" y="0"/>
            <a:chExt cx="3396604" cy="479288"/>
          </a:xfrm>
        </p:grpSpPr>
        <p:sp>
          <p:nvSpPr>
            <p:cNvPr id="7175" name="椭圆 84"/>
            <p:cNvSpPr>
              <a:spLocks noChangeArrowheads="1"/>
            </p:cNvSpPr>
            <p:nvPr/>
          </p:nvSpPr>
          <p:spPr bwMode="auto">
            <a:xfrm>
              <a:off x="3123750" y="206434"/>
              <a:ext cx="272854" cy="272854"/>
            </a:xfrm>
            <a:prstGeom prst="ellipse">
              <a:avLst/>
            </a:prstGeom>
            <a:solidFill>
              <a:srgbClr val="A9BECB">
                <a:alpha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ndParaRPr>
            </a:p>
          </p:txBody>
        </p:sp>
        <p:cxnSp>
          <p:nvCxnSpPr>
            <p:cNvPr id="7176" name="直接连接符 85"/>
            <p:cNvCxnSpPr>
              <a:cxnSpLocks noChangeShapeType="1"/>
            </p:cNvCxnSpPr>
            <p:nvPr/>
          </p:nvCxnSpPr>
          <p:spPr bwMode="auto">
            <a:xfrm>
              <a:off x="0" y="0"/>
              <a:ext cx="2833304" cy="0"/>
            </a:xfrm>
            <a:prstGeom prst="line">
              <a:avLst/>
            </a:prstGeom>
            <a:noFill/>
            <a:ln w="19050" cmpd="sng">
              <a:solidFill>
                <a:srgbClr val="21A3D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77" name="直接连接符 86"/>
            <p:cNvCxnSpPr>
              <a:cxnSpLocks noChangeShapeType="1"/>
            </p:cNvCxnSpPr>
            <p:nvPr/>
          </p:nvCxnSpPr>
          <p:spPr bwMode="auto">
            <a:xfrm>
              <a:off x="2833304" y="0"/>
              <a:ext cx="426874" cy="334908"/>
            </a:xfrm>
            <a:prstGeom prst="line">
              <a:avLst/>
            </a:prstGeom>
            <a:noFill/>
            <a:ln w="19050" cmpd="sng">
              <a:solidFill>
                <a:srgbClr val="21A3D0"/>
              </a:solidFill>
              <a:prstDash val="sysDash"/>
              <a:round/>
              <a:headEnd/>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178" name="Group 10"/>
          <p:cNvGrpSpPr>
            <a:grpSpLocks/>
          </p:cNvGrpSpPr>
          <p:nvPr/>
        </p:nvGrpSpPr>
        <p:grpSpPr bwMode="auto">
          <a:xfrm flipH="1">
            <a:off x="7162800" y="2328863"/>
            <a:ext cx="3713163" cy="523875"/>
            <a:chOff x="0" y="0"/>
            <a:chExt cx="3396604" cy="479288"/>
          </a:xfrm>
        </p:grpSpPr>
        <p:sp>
          <p:nvSpPr>
            <p:cNvPr id="7179" name="椭圆 88"/>
            <p:cNvSpPr>
              <a:spLocks noChangeArrowheads="1"/>
            </p:cNvSpPr>
            <p:nvPr/>
          </p:nvSpPr>
          <p:spPr bwMode="auto">
            <a:xfrm>
              <a:off x="3123750" y="206434"/>
              <a:ext cx="272854" cy="272854"/>
            </a:xfrm>
            <a:prstGeom prst="ellipse">
              <a:avLst/>
            </a:prstGeom>
            <a:solidFill>
              <a:srgbClr val="A9BECB">
                <a:alpha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ndParaRPr>
            </a:p>
          </p:txBody>
        </p:sp>
        <p:cxnSp>
          <p:nvCxnSpPr>
            <p:cNvPr id="7180" name="直接连接符 89"/>
            <p:cNvCxnSpPr>
              <a:cxnSpLocks noChangeShapeType="1"/>
            </p:cNvCxnSpPr>
            <p:nvPr/>
          </p:nvCxnSpPr>
          <p:spPr bwMode="auto">
            <a:xfrm>
              <a:off x="0" y="0"/>
              <a:ext cx="2833304" cy="0"/>
            </a:xfrm>
            <a:prstGeom prst="line">
              <a:avLst/>
            </a:prstGeom>
            <a:noFill/>
            <a:ln w="19050" cmpd="sng">
              <a:solidFill>
                <a:srgbClr val="21A3D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1" name="直接连接符 90"/>
            <p:cNvCxnSpPr>
              <a:cxnSpLocks noChangeShapeType="1"/>
            </p:cNvCxnSpPr>
            <p:nvPr/>
          </p:nvCxnSpPr>
          <p:spPr bwMode="auto">
            <a:xfrm>
              <a:off x="2833304" y="0"/>
              <a:ext cx="426874" cy="334908"/>
            </a:xfrm>
            <a:prstGeom prst="line">
              <a:avLst/>
            </a:prstGeom>
            <a:noFill/>
            <a:ln w="19050" cmpd="sng">
              <a:solidFill>
                <a:srgbClr val="21A3D0"/>
              </a:solidFill>
              <a:prstDash val="sysDash"/>
              <a:round/>
              <a:headEnd/>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182" name="Group 14"/>
          <p:cNvGrpSpPr>
            <a:grpSpLocks/>
          </p:cNvGrpSpPr>
          <p:nvPr/>
        </p:nvGrpSpPr>
        <p:grpSpPr bwMode="auto">
          <a:xfrm flipV="1">
            <a:off x="1341674" y="4719064"/>
            <a:ext cx="3713162" cy="523875"/>
            <a:chOff x="0" y="0"/>
            <a:chExt cx="3396604" cy="479288"/>
          </a:xfrm>
        </p:grpSpPr>
        <p:sp>
          <p:nvSpPr>
            <p:cNvPr id="7183" name="椭圆 92"/>
            <p:cNvSpPr>
              <a:spLocks noChangeArrowheads="1"/>
            </p:cNvSpPr>
            <p:nvPr/>
          </p:nvSpPr>
          <p:spPr bwMode="auto">
            <a:xfrm>
              <a:off x="3123750" y="206434"/>
              <a:ext cx="272854" cy="272854"/>
            </a:xfrm>
            <a:prstGeom prst="ellipse">
              <a:avLst/>
            </a:prstGeom>
            <a:solidFill>
              <a:srgbClr val="A9BECB">
                <a:alpha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ndParaRPr>
            </a:p>
          </p:txBody>
        </p:sp>
        <p:cxnSp>
          <p:nvCxnSpPr>
            <p:cNvPr id="7184" name="直接连接符 93"/>
            <p:cNvCxnSpPr>
              <a:cxnSpLocks noChangeShapeType="1"/>
            </p:cNvCxnSpPr>
            <p:nvPr/>
          </p:nvCxnSpPr>
          <p:spPr bwMode="auto">
            <a:xfrm>
              <a:off x="0" y="0"/>
              <a:ext cx="2833304" cy="0"/>
            </a:xfrm>
            <a:prstGeom prst="line">
              <a:avLst/>
            </a:prstGeom>
            <a:noFill/>
            <a:ln w="19050" cmpd="sng">
              <a:solidFill>
                <a:srgbClr val="21A3D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5" name="直接连接符 94"/>
            <p:cNvCxnSpPr>
              <a:cxnSpLocks noChangeShapeType="1"/>
            </p:cNvCxnSpPr>
            <p:nvPr/>
          </p:nvCxnSpPr>
          <p:spPr bwMode="auto">
            <a:xfrm>
              <a:off x="2833304" y="0"/>
              <a:ext cx="426874" cy="334908"/>
            </a:xfrm>
            <a:prstGeom prst="line">
              <a:avLst/>
            </a:prstGeom>
            <a:noFill/>
            <a:ln w="19050" cmpd="sng">
              <a:solidFill>
                <a:srgbClr val="21A3D0"/>
              </a:solidFill>
              <a:prstDash val="sysDash"/>
              <a:round/>
              <a:headEnd/>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186" name="Group 18"/>
          <p:cNvGrpSpPr>
            <a:grpSpLocks/>
          </p:cNvGrpSpPr>
          <p:nvPr/>
        </p:nvGrpSpPr>
        <p:grpSpPr bwMode="auto">
          <a:xfrm flipH="1" flipV="1">
            <a:off x="7162800" y="4584700"/>
            <a:ext cx="3713163" cy="523875"/>
            <a:chOff x="0" y="0"/>
            <a:chExt cx="3396604" cy="479288"/>
          </a:xfrm>
        </p:grpSpPr>
        <p:sp>
          <p:nvSpPr>
            <p:cNvPr id="7187" name="椭圆 96"/>
            <p:cNvSpPr>
              <a:spLocks noChangeArrowheads="1"/>
            </p:cNvSpPr>
            <p:nvPr/>
          </p:nvSpPr>
          <p:spPr bwMode="auto">
            <a:xfrm>
              <a:off x="3123750" y="206434"/>
              <a:ext cx="272854" cy="272854"/>
            </a:xfrm>
            <a:prstGeom prst="ellipse">
              <a:avLst/>
            </a:prstGeom>
            <a:solidFill>
              <a:srgbClr val="A9BECB">
                <a:alpha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ndParaRPr>
            </a:p>
          </p:txBody>
        </p:sp>
        <p:cxnSp>
          <p:nvCxnSpPr>
            <p:cNvPr id="7188" name="直接连接符 97"/>
            <p:cNvCxnSpPr>
              <a:cxnSpLocks noChangeShapeType="1"/>
            </p:cNvCxnSpPr>
            <p:nvPr/>
          </p:nvCxnSpPr>
          <p:spPr bwMode="auto">
            <a:xfrm>
              <a:off x="0" y="0"/>
              <a:ext cx="2833304" cy="0"/>
            </a:xfrm>
            <a:prstGeom prst="line">
              <a:avLst/>
            </a:prstGeom>
            <a:noFill/>
            <a:ln w="19050" cmpd="sng">
              <a:solidFill>
                <a:srgbClr val="21A3D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9" name="直接连接符 98"/>
            <p:cNvCxnSpPr>
              <a:cxnSpLocks noChangeShapeType="1"/>
            </p:cNvCxnSpPr>
            <p:nvPr/>
          </p:nvCxnSpPr>
          <p:spPr bwMode="auto">
            <a:xfrm>
              <a:off x="2833304" y="0"/>
              <a:ext cx="426874" cy="334908"/>
            </a:xfrm>
            <a:prstGeom prst="line">
              <a:avLst/>
            </a:prstGeom>
            <a:noFill/>
            <a:ln w="19050" cmpd="sng">
              <a:solidFill>
                <a:srgbClr val="21A3D0"/>
              </a:solidFill>
              <a:prstDash val="sysDash"/>
              <a:round/>
              <a:headEnd/>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190" name="Group 22"/>
          <p:cNvGrpSpPr>
            <a:grpSpLocks/>
          </p:cNvGrpSpPr>
          <p:nvPr/>
        </p:nvGrpSpPr>
        <p:grpSpPr bwMode="auto">
          <a:xfrm>
            <a:off x="4565650" y="2185988"/>
            <a:ext cx="3125788" cy="3125787"/>
            <a:chOff x="0" y="0"/>
            <a:chExt cx="4922" cy="4922"/>
          </a:xfrm>
        </p:grpSpPr>
        <p:sp>
          <p:nvSpPr>
            <p:cNvPr id="7191" name="椭圆 77"/>
            <p:cNvSpPr>
              <a:spLocks noChangeArrowheads="1"/>
            </p:cNvSpPr>
            <p:nvPr/>
          </p:nvSpPr>
          <p:spPr bwMode="auto">
            <a:xfrm>
              <a:off x="0" y="0"/>
              <a:ext cx="4923" cy="4922"/>
            </a:xfrm>
            <a:prstGeom prst="ellipse">
              <a:avLst/>
            </a:prstGeom>
            <a:noFill/>
            <a:ln w="38100"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sz="1500">
                <a:solidFill>
                  <a:srgbClr val="2B2E30"/>
                </a:solidFill>
              </a:endParaRPr>
            </a:p>
          </p:txBody>
        </p:sp>
        <p:grpSp>
          <p:nvGrpSpPr>
            <p:cNvPr id="7192" name="Group 24"/>
            <p:cNvGrpSpPr>
              <a:grpSpLocks/>
            </p:cNvGrpSpPr>
            <p:nvPr/>
          </p:nvGrpSpPr>
          <p:grpSpPr bwMode="auto">
            <a:xfrm>
              <a:off x="415" y="467"/>
              <a:ext cx="4070" cy="4075"/>
              <a:chOff x="0" y="0"/>
              <a:chExt cx="3411642" cy="3417058"/>
            </a:xfrm>
          </p:grpSpPr>
          <p:sp>
            <p:nvSpPr>
              <p:cNvPr id="7193" name="未知"/>
              <p:cNvSpPr>
                <a:spLocks/>
              </p:cNvSpPr>
              <p:nvPr/>
            </p:nvSpPr>
            <p:spPr bwMode="auto">
              <a:xfrm>
                <a:off x="1713102" y="198810"/>
                <a:ext cx="131072" cy="320905"/>
              </a:xfrm>
              <a:custGeom>
                <a:avLst/>
                <a:gdLst>
                  <a:gd name="T0" fmla="*/ 217 w 217"/>
                  <a:gd name="T1" fmla="*/ 2 h 532"/>
                  <a:gd name="T2" fmla="*/ 5 w 217"/>
                  <a:gd name="T3" fmla="*/ 0 h 532"/>
                  <a:gd name="T4" fmla="*/ 0 w 217"/>
                  <a:gd name="T5" fmla="*/ 530 h 532"/>
                  <a:gd name="T6" fmla="*/ 212 w 217"/>
                  <a:gd name="T7" fmla="*/ 532 h 532"/>
                  <a:gd name="T8" fmla="*/ 217 w 217"/>
                  <a:gd name="T9" fmla="*/ 2 h 532"/>
                </a:gdLst>
                <a:ahLst/>
                <a:cxnLst>
                  <a:cxn ang="0">
                    <a:pos x="T0" y="T1"/>
                  </a:cxn>
                  <a:cxn ang="0">
                    <a:pos x="T2" y="T3"/>
                  </a:cxn>
                  <a:cxn ang="0">
                    <a:pos x="T4" y="T5"/>
                  </a:cxn>
                  <a:cxn ang="0">
                    <a:pos x="T6" y="T7"/>
                  </a:cxn>
                  <a:cxn ang="0">
                    <a:pos x="T8" y="T9"/>
                  </a:cxn>
                </a:cxnLst>
                <a:rect l="0" t="0" r="r" b="b"/>
                <a:pathLst>
                  <a:path w="217" h="532">
                    <a:moveTo>
                      <a:pt x="217" y="2"/>
                    </a:moveTo>
                    <a:lnTo>
                      <a:pt x="5" y="0"/>
                    </a:lnTo>
                    <a:lnTo>
                      <a:pt x="0" y="530"/>
                    </a:lnTo>
                    <a:lnTo>
                      <a:pt x="212" y="532"/>
                    </a:lnTo>
                    <a:lnTo>
                      <a:pt x="217" y="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94" name="未知"/>
              <p:cNvSpPr>
                <a:spLocks/>
              </p:cNvSpPr>
              <p:nvPr/>
            </p:nvSpPr>
            <p:spPr bwMode="auto">
              <a:xfrm>
                <a:off x="955795" y="344673"/>
                <a:ext cx="271854" cy="340355"/>
              </a:xfrm>
              <a:custGeom>
                <a:avLst/>
                <a:gdLst>
                  <a:gd name="T0" fmla="*/ 185 w 445"/>
                  <a:gd name="T1" fmla="*/ 0 h 567"/>
                  <a:gd name="T2" fmla="*/ 0 w 445"/>
                  <a:gd name="T3" fmla="*/ 104 h 567"/>
                  <a:gd name="T4" fmla="*/ 260 w 445"/>
                  <a:gd name="T5" fmla="*/ 567 h 567"/>
                  <a:gd name="T6" fmla="*/ 445 w 445"/>
                  <a:gd name="T7" fmla="*/ 463 h 567"/>
                  <a:gd name="T8" fmla="*/ 185 w 445"/>
                  <a:gd name="T9" fmla="*/ 0 h 567"/>
                </a:gdLst>
                <a:ahLst/>
                <a:cxnLst>
                  <a:cxn ang="0">
                    <a:pos x="T0" y="T1"/>
                  </a:cxn>
                  <a:cxn ang="0">
                    <a:pos x="T2" y="T3"/>
                  </a:cxn>
                  <a:cxn ang="0">
                    <a:pos x="T4" y="T5"/>
                  </a:cxn>
                  <a:cxn ang="0">
                    <a:pos x="T6" y="T7"/>
                  </a:cxn>
                  <a:cxn ang="0">
                    <a:pos x="T8" y="T9"/>
                  </a:cxn>
                </a:cxnLst>
                <a:rect l="0" t="0" r="r" b="b"/>
                <a:pathLst>
                  <a:path w="445" h="567">
                    <a:moveTo>
                      <a:pt x="185" y="0"/>
                    </a:moveTo>
                    <a:lnTo>
                      <a:pt x="0" y="104"/>
                    </a:lnTo>
                    <a:lnTo>
                      <a:pt x="260" y="567"/>
                    </a:lnTo>
                    <a:lnTo>
                      <a:pt x="445" y="463"/>
                    </a:lnTo>
                    <a:lnTo>
                      <a:pt x="185"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95" name="未知"/>
              <p:cNvSpPr>
                <a:spLocks/>
              </p:cNvSpPr>
              <p:nvPr/>
            </p:nvSpPr>
            <p:spPr bwMode="auto">
              <a:xfrm>
                <a:off x="402383" y="855206"/>
                <a:ext cx="339819" cy="277146"/>
              </a:xfrm>
              <a:custGeom>
                <a:avLst/>
                <a:gdLst>
                  <a:gd name="T0" fmla="*/ 109 w 566"/>
                  <a:gd name="T1" fmla="*/ 0 h 453"/>
                  <a:gd name="T2" fmla="*/ 0 w 566"/>
                  <a:gd name="T3" fmla="*/ 183 h 453"/>
                  <a:gd name="T4" fmla="*/ 457 w 566"/>
                  <a:gd name="T5" fmla="*/ 453 h 453"/>
                  <a:gd name="T6" fmla="*/ 566 w 566"/>
                  <a:gd name="T7" fmla="*/ 270 h 453"/>
                  <a:gd name="T8" fmla="*/ 109 w 566"/>
                  <a:gd name="T9" fmla="*/ 0 h 453"/>
                </a:gdLst>
                <a:ahLst/>
                <a:cxnLst>
                  <a:cxn ang="0">
                    <a:pos x="T0" y="T1"/>
                  </a:cxn>
                  <a:cxn ang="0">
                    <a:pos x="T2" y="T3"/>
                  </a:cxn>
                  <a:cxn ang="0">
                    <a:pos x="T4" y="T5"/>
                  </a:cxn>
                  <a:cxn ang="0">
                    <a:pos x="T6" y="T7"/>
                  </a:cxn>
                  <a:cxn ang="0">
                    <a:pos x="T8" y="T9"/>
                  </a:cxn>
                </a:cxnLst>
                <a:rect l="0" t="0" r="r" b="b"/>
                <a:pathLst>
                  <a:path w="566" h="453">
                    <a:moveTo>
                      <a:pt x="109" y="0"/>
                    </a:moveTo>
                    <a:lnTo>
                      <a:pt x="0" y="183"/>
                    </a:lnTo>
                    <a:lnTo>
                      <a:pt x="457" y="453"/>
                    </a:lnTo>
                    <a:lnTo>
                      <a:pt x="566" y="270"/>
                    </a:lnTo>
                    <a:lnTo>
                      <a:pt x="109"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96" name="未知"/>
              <p:cNvSpPr>
                <a:spLocks/>
              </p:cNvSpPr>
              <p:nvPr/>
            </p:nvSpPr>
            <p:spPr bwMode="auto">
              <a:xfrm>
                <a:off x="198494" y="1603990"/>
                <a:ext cx="325251" cy="131283"/>
              </a:xfrm>
              <a:custGeom>
                <a:avLst/>
                <a:gdLst>
                  <a:gd name="T0" fmla="*/ 2 w 533"/>
                  <a:gd name="T1" fmla="*/ 0 h 218"/>
                  <a:gd name="T2" fmla="*/ 0 w 533"/>
                  <a:gd name="T3" fmla="*/ 212 h 218"/>
                  <a:gd name="T4" fmla="*/ 530 w 533"/>
                  <a:gd name="T5" fmla="*/ 218 h 218"/>
                  <a:gd name="T6" fmla="*/ 533 w 533"/>
                  <a:gd name="T7" fmla="*/ 5 h 218"/>
                  <a:gd name="T8" fmla="*/ 2 w 533"/>
                  <a:gd name="T9" fmla="*/ 0 h 218"/>
                </a:gdLst>
                <a:ahLst/>
                <a:cxnLst>
                  <a:cxn ang="0">
                    <a:pos x="T0" y="T1"/>
                  </a:cxn>
                  <a:cxn ang="0">
                    <a:pos x="T2" y="T3"/>
                  </a:cxn>
                  <a:cxn ang="0">
                    <a:pos x="T4" y="T5"/>
                  </a:cxn>
                  <a:cxn ang="0">
                    <a:pos x="T6" y="T7"/>
                  </a:cxn>
                  <a:cxn ang="0">
                    <a:pos x="T8" y="T9"/>
                  </a:cxn>
                </a:cxnLst>
                <a:rect l="0" t="0" r="r" b="b"/>
                <a:pathLst>
                  <a:path w="533" h="218">
                    <a:moveTo>
                      <a:pt x="2" y="0"/>
                    </a:moveTo>
                    <a:lnTo>
                      <a:pt x="0" y="212"/>
                    </a:lnTo>
                    <a:lnTo>
                      <a:pt x="530" y="218"/>
                    </a:lnTo>
                    <a:lnTo>
                      <a:pt x="533" y="5"/>
                    </a:lnTo>
                    <a:lnTo>
                      <a:pt x="2"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97" name="未知"/>
              <p:cNvSpPr>
                <a:spLocks/>
              </p:cNvSpPr>
              <p:nvPr/>
            </p:nvSpPr>
            <p:spPr bwMode="auto">
              <a:xfrm>
                <a:off x="344128" y="2221497"/>
                <a:ext cx="339819" cy="272282"/>
              </a:xfrm>
              <a:custGeom>
                <a:avLst/>
                <a:gdLst>
                  <a:gd name="T0" fmla="*/ 0 w 567"/>
                  <a:gd name="T1" fmla="*/ 260 h 445"/>
                  <a:gd name="T2" fmla="*/ 105 w 567"/>
                  <a:gd name="T3" fmla="*/ 445 h 445"/>
                  <a:gd name="T4" fmla="*/ 567 w 567"/>
                  <a:gd name="T5" fmla="*/ 185 h 445"/>
                  <a:gd name="T6" fmla="*/ 463 w 567"/>
                  <a:gd name="T7" fmla="*/ 0 h 445"/>
                  <a:gd name="T8" fmla="*/ 0 w 567"/>
                  <a:gd name="T9" fmla="*/ 260 h 445"/>
                </a:gdLst>
                <a:ahLst/>
                <a:cxnLst>
                  <a:cxn ang="0">
                    <a:pos x="T0" y="T1"/>
                  </a:cxn>
                  <a:cxn ang="0">
                    <a:pos x="T2" y="T3"/>
                  </a:cxn>
                  <a:cxn ang="0">
                    <a:pos x="T4" y="T5"/>
                  </a:cxn>
                  <a:cxn ang="0">
                    <a:pos x="T6" y="T7"/>
                  </a:cxn>
                  <a:cxn ang="0">
                    <a:pos x="T8" y="T9"/>
                  </a:cxn>
                </a:cxnLst>
                <a:rect l="0" t="0" r="r" b="b"/>
                <a:pathLst>
                  <a:path w="567" h="445">
                    <a:moveTo>
                      <a:pt x="0" y="260"/>
                    </a:moveTo>
                    <a:lnTo>
                      <a:pt x="105" y="445"/>
                    </a:lnTo>
                    <a:lnTo>
                      <a:pt x="567" y="185"/>
                    </a:lnTo>
                    <a:lnTo>
                      <a:pt x="463" y="0"/>
                    </a:lnTo>
                    <a:lnTo>
                      <a:pt x="0" y="2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98" name="未知"/>
              <p:cNvSpPr>
                <a:spLocks/>
              </p:cNvSpPr>
              <p:nvPr/>
            </p:nvSpPr>
            <p:spPr bwMode="auto">
              <a:xfrm>
                <a:off x="1552905" y="1555367"/>
                <a:ext cx="339819" cy="340355"/>
              </a:xfrm>
              <a:custGeom>
                <a:avLst/>
                <a:gdLst>
                  <a:gd name="T0" fmla="*/ 427 w 565"/>
                  <a:gd name="T1" fmla="*/ 38 h 565"/>
                  <a:gd name="T2" fmla="*/ 388 w 565"/>
                  <a:gd name="T3" fmla="*/ 20 h 565"/>
                  <a:gd name="T4" fmla="*/ 347 w 565"/>
                  <a:gd name="T5" fmla="*/ 7 h 565"/>
                  <a:gd name="T6" fmla="*/ 294 w 565"/>
                  <a:gd name="T7" fmla="*/ 0 h 565"/>
                  <a:gd name="T8" fmla="*/ 252 w 565"/>
                  <a:gd name="T9" fmla="*/ 1 h 565"/>
                  <a:gd name="T10" fmla="*/ 200 w 565"/>
                  <a:gd name="T11" fmla="*/ 12 h 565"/>
                  <a:gd name="T12" fmla="*/ 150 w 565"/>
                  <a:gd name="T13" fmla="*/ 33 h 565"/>
                  <a:gd name="T14" fmla="*/ 93 w 565"/>
                  <a:gd name="T15" fmla="*/ 72 h 565"/>
                  <a:gd name="T16" fmla="*/ 64 w 565"/>
                  <a:gd name="T17" fmla="*/ 103 h 565"/>
                  <a:gd name="T18" fmla="*/ 39 w 565"/>
                  <a:gd name="T19" fmla="*/ 139 h 565"/>
                  <a:gd name="T20" fmla="*/ 15 w 565"/>
                  <a:gd name="T21" fmla="*/ 190 h 565"/>
                  <a:gd name="T22" fmla="*/ 4 w 565"/>
                  <a:gd name="T23" fmla="*/ 231 h 565"/>
                  <a:gd name="T24" fmla="*/ 0 w 565"/>
                  <a:gd name="T25" fmla="*/ 272 h 565"/>
                  <a:gd name="T26" fmla="*/ 3 w 565"/>
                  <a:gd name="T27" fmla="*/ 326 h 565"/>
                  <a:gd name="T28" fmla="*/ 22 w 565"/>
                  <a:gd name="T29" fmla="*/ 392 h 565"/>
                  <a:gd name="T30" fmla="*/ 40 w 565"/>
                  <a:gd name="T31" fmla="*/ 428 h 565"/>
                  <a:gd name="T32" fmla="*/ 73 w 565"/>
                  <a:gd name="T33" fmla="*/ 472 h 565"/>
                  <a:gd name="T34" fmla="*/ 104 w 565"/>
                  <a:gd name="T35" fmla="*/ 502 h 565"/>
                  <a:gd name="T36" fmla="*/ 152 w 565"/>
                  <a:gd name="T37" fmla="*/ 534 h 565"/>
                  <a:gd name="T38" fmla="*/ 204 w 565"/>
                  <a:gd name="T39" fmla="*/ 554 h 565"/>
                  <a:gd name="T40" fmla="*/ 245 w 565"/>
                  <a:gd name="T41" fmla="*/ 563 h 565"/>
                  <a:gd name="T42" fmla="*/ 299 w 565"/>
                  <a:gd name="T43" fmla="*/ 565 h 565"/>
                  <a:gd name="T44" fmla="*/ 353 w 565"/>
                  <a:gd name="T45" fmla="*/ 557 h 565"/>
                  <a:gd name="T46" fmla="*/ 404 w 565"/>
                  <a:gd name="T47" fmla="*/ 538 h 565"/>
                  <a:gd name="T48" fmla="*/ 451 w 565"/>
                  <a:gd name="T49" fmla="*/ 510 h 565"/>
                  <a:gd name="T50" fmla="*/ 493 w 565"/>
                  <a:gd name="T51" fmla="*/ 472 h 565"/>
                  <a:gd name="T52" fmla="*/ 527 w 565"/>
                  <a:gd name="T53" fmla="*/ 427 h 565"/>
                  <a:gd name="T54" fmla="*/ 551 w 565"/>
                  <a:gd name="T55" fmla="*/ 375 h 565"/>
                  <a:gd name="T56" fmla="*/ 565 w 565"/>
                  <a:gd name="T57" fmla="*/ 307 h 565"/>
                  <a:gd name="T58" fmla="*/ 564 w 565"/>
                  <a:gd name="T59" fmla="*/ 253 h 565"/>
                  <a:gd name="T60" fmla="*/ 553 w 565"/>
                  <a:gd name="T61" fmla="*/ 199 h 565"/>
                  <a:gd name="T62" fmla="*/ 532 w 565"/>
                  <a:gd name="T63" fmla="*/ 149 h 565"/>
                  <a:gd name="T64" fmla="*/ 510 w 565"/>
                  <a:gd name="T65" fmla="*/ 114 h 565"/>
                  <a:gd name="T66" fmla="*/ 483 w 565"/>
                  <a:gd name="T67" fmla="*/ 82 h 565"/>
                  <a:gd name="T68" fmla="*/ 427 w 565"/>
                  <a:gd name="T69" fmla="*/ 38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5" h="565">
                    <a:moveTo>
                      <a:pt x="427" y="38"/>
                    </a:moveTo>
                    <a:lnTo>
                      <a:pt x="388" y="20"/>
                    </a:lnTo>
                    <a:lnTo>
                      <a:pt x="347" y="7"/>
                    </a:lnTo>
                    <a:lnTo>
                      <a:pt x="294" y="0"/>
                    </a:lnTo>
                    <a:lnTo>
                      <a:pt x="252" y="1"/>
                    </a:lnTo>
                    <a:lnTo>
                      <a:pt x="200" y="12"/>
                    </a:lnTo>
                    <a:lnTo>
                      <a:pt x="150" y="33"/>
                    </a:lnTo>
                    <a:lnTo>
                      <a:pt x="93" y="72"/>
                    </a:lnTo>
                    <a:lnTo>
                      <a:pt x="64" y="103"/>
                    </a:lnTo>
                    <a:lnTo>
                      <a:pt x="39" y="139"/>
                    </a:lnTo>
                    <a:lnTo>
                      <a:pt x="15" y="190"/>
                    </a:lnTo>
                    <a:lnTo>
                      <a:pt x="4" y="231"/>
                    </a:lnTo>
                    <a:lnTo>
                      <a:pt x="0" y="272"/>
                    </a:lnTo>
                    <a:lnTo>
                      <a:pt x="3" y="326"/>
                    </a:lnTo>
                    <a:lnTo>
                      <a:pt x="22" y="392"/>
                    </a:lnTo>
                    <a:lnTo>
                      <a:pt x="40" y="428"/>
                    </a:lnTo>
                    <a:lnTo>
                      <a:pt x="73" y="472"/>
                    </a:lnTo>
                    <a:lnTo>
                      <a:pt x="104" y="502"/>
                    </a:lnTo>
                    <a:lnTo>
                      <a:pt x="152" y="534"/>
                    </a:lnTo>
                    <a:lnTo>
                      <a:pt x="204" y="554"/>
                    </a:lnTo>
                    <a:lnTo>
                      <a:pt x="245" y="563"/>
                    </a:lnTo>
                    <a:lnTo>
                      <a:pt x="299" y="565"/>
                    </a:lnTo>
                    <a:lnTo>
                      <a:pt x="353" y="557"/>
                    </a:lnTo>
                    <a:lnTo>
                      <a:pt x="404" y="538"/>
                    </a:lnTo>
                    <a:lnTo>
                      <a:pt x="451" y="510"/>
                    </a:lnTo>
                    <a:lnTo>
                      <a:pt x="493" y="472"/>
                    </a:lnTo>
                    <a:lnTo>
                      <a:pt x="527" y="427"/>
                    </a:lnTo>
                    <a:lnTo>
                      <a:pt x="551" y="375"/>
                    </a:lnTo>
                    <a:lnTo>
                      <a:pt x="565" y="307"/>
                    </a:lnTo>
                    <a:lnTo>
                      <a:pt x="564" y="253"/>
                    </a:lnTo>
                    <a:lnTo>
                      <a:pt x="553" y="199"/>
                    </a:lnTo>
                    <a:lnTo>
                      <a:pt x="532" y="149"/>
                    </a:lnTo>
                    <a:lnTo>
                      <a:pt x="510" y="114"/>
                    </a:lnTo>
                    <a:lnTo>
                      <a:pt x="483" y="82"/>
                    </a:lnTo>
                    <a:lnTo>
                      <a:pt x="427" y="3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99" name="未知"/>
              <p:cNvSpPr>
                <a:spLocks/>
              </p:cNvSpPr>
              <p:nvPr/>
            </p:nvSpPr>
            <p:spPr bwMode="auto">
              <a:xfrm>
                <a:off x="1193672" y="685028"/>
                <a:ext cx="611673" cy="1074553"/>
              </a:xfrm>
              <a:custGeom>
                <a:avLst/>
                <a:gdLst>
                  <a:gd name="T0" fmla="*/ 852 w 1013"/>
                  <a:gd name="T1" fmla="*/ 1940 h 1940"/>
                  <a:gd name="T2" fmla="*/ 0 w 1013"/>
                  <a:gd name="T3" fmla="*/ 74 h 1940"/>
                  <a:gd name="T4" fmla="*/ 161 w 1013"/>
                  <a:gd name="T5" fmla="*/ 0 h 1940"/>
                  <a:gd name="T6" fmla="*/ 1013 w 1013"/>
                  <a:gd name="T7" fmla="*/ 1867 h 1940"/>
                  <a:gd name="T8" fmla="*/ 852 w 1013"/>
                  <a:gd name="T9" fmla="*/ 1940 h 1940"/>
                </a:gdLst>
                <a:ahLst/>
                <a:cxnLst>
                  <a:cxn ang="0">
                    <a:pos x="T0" y="T1"/>
                  </a:cxn>
                  <a:cxn ang="0">
                    <a:pos x="T2" y="T3"/>
                  </a:cxn>
                  <a:cxn ang="0">
                    <a:pos x="T4" y="T5"/>
                  </a:cxn>
                  <a:cxn ang="0">
                    <a:pos x="T6" y="T7"/>
                  </a:cxn>
                  <a:cxn ang="0">
                    <a:pos x="T8" y="T9"/>
                  </a:cxn>
                </a:cxnLst>
                <a:rect l="0" t="0" r="r" b="b"/>
                <a:pathLst>
                  <a:path w="1013" h="1940">
                    <a:moveTo>
                      <a:pt x="852" y="1940"/>
                    </a:moveTo>
                    <a:lnTo>
                      <a:pt x="0" y="74"/>
                    </a:lnTo>
                    <a:lnTo>
                      <a:pt x="161" y="0"/>
                    </a:lnTo>
                    <a:lnTo>
                      <a:pt x="1013" y="1867"/>
                    </a:lnTo>
                    <a:lnTo>
                      <a:pt x="852" y="194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0" name="未知"/>
              <p:cNvSpPr>
                <a:spLocks/>
              </p:cNvSpPr>
              <p:nvPr/>
            </p:nvSpPr>
            <p:spPr bwMode="auto">
              <a:xfrm>
                <a:off x="853853" y="2707715"/>
                <a:ext cx="276706" cy="340355"/>
              </a:xfrm>
              <a:custGeom>
                <a:avLst/>
                <a:gdLst>
                  <a:gd name="T0" fmla="*/ 0 w 453"/>
                  <a:gd name="T1" fmla="*/ 456 h 564"/>
                  <a:gd name="T2" fmla="*/ 183 w 453"/>
                  <a:gd name="T3" fmla="*/ 564 h 564"/>
                  <a:gd name="T4" fmla="*/ 453 w 453"/>
                  <a:gd name="T5" fmla="*/ 107 h 564"/>
                  <a:gd name="T6" fmla="*/ 270 w 453"/>
                  <a:gd name="T7" fmla="*/ 0 h 564"/>
                  <a:gd name="T8" fmla="*/ 0 w 453"/>
                  <a:gd name="T9" fmla="*/ 456 h 564"/>
                </a:gdLst>
                <a:ahLst/>
                <a:cxnLst>
                  <a:cxn ang="0">
                    <a:pos x="T0" y="T1"/>
                  </a:cxn>
                  <a:cxn ang="0">
                    <a:pos x="T2" y="T3"/>
                  </a:cxn>
                  <a:cxn ang="0">
                    <a:pos x="T4" y="T5"/>
                  </a:cxn>
                  <a:cxn ang="0">
                    <a:pos x="T6" y="T7"/>
                  </a:cxn>
                  <a:cxn ang="0">
                    <a:pos x="T8" y="T9"/>
                  </a:cxn>
                </a:cxnLst>
                <a:rect l="0" t="0" r="r" b="b"/>
                <a:pathLst>
                  <a:path w="453" h="564">
                    <a:moveTo>
                      <a:pt x="0" y="456"/>
                    </a:moveTo>
                    <a:lnTo>
                      <a:pt x="183" y="564"/>
                    </a:lnTo>
                    <a:lnTo>
                      <a:pt x="453" y="107"/>
                    </a:lnTo>
                    <a:lnTo>
                      <a:pt x="270" y="0"/>
                    </a:lnTo>
                    <a:lnTo>
                      <a:pt x="0" y="45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1" name="未知"/>
              <p:cNvSpPr>
                <a:spLocks/>
              </p:cNvSpPr>
              <p:nvPr/>
            </p:nvSpPr>
            <p:spPr bwMode="auto">
              <a:xfrm>
                <a:off x="1601450" y="2926516"/>
                <a:ext cx="131072" cy="325769"/>
              </a:xfrm>
              <a:custGeom>
                <a:avLst/>
                <a:gdLst>
                  <a:gd name="T0" fmla="*/ 0 w 218"/>
                  <a:gd name="T1" fmla="*/ 530 h 534"/>
                  <a:gd name="T2" fmla="*/ 213 w 218"/>
                  <a:gd name="T3" fmla="*/ 534 h 534"/>
                  <a:gd name="T4" fmla="*/ 218 w 218"/>
                  <a:gd name="T5" fmla="*/ 2 h 534"/>
                  <a:gd name="T6" fmla="*/ 5 w 218"/>
                  <a:gd name="T7" fmla="*/ 0 h 534"/>
                  <a:gd name="T8" fmla="*/ 0 w 218"/>
                  <a:gd name="T9" fmla="*/ 530 h 534"/>
                </a:gdLst>
                <a:ahLst/>
                <a:cxnLst>
                  <a:cxn ang="0">
                    <a:pos x="T0" y="T1"/>
                  </a:cxn>
                  <a:cxn ang="0">
                    <a:pos x="T2" y="T3"/>
                  </a:cxn>
                  <a:cxn ang="0">
                    <a:pos x="T4" y="T5"/>
                  </a:cxn>
                  <a:cxn ang="0">
                    <a:pos x="T6" y="T7"/>
                  </a:cxn>
                  <a:cxn ang="0">
                    <a:pos x="T8" y="T9"/>
                  </a:cxn>
                </a:cxnLst>
                <a:rect l="0" t="0" r="r" b="b"/>
                <a:pathLst>
                  <a:path w="218" h="534">
                    <a:moveTo>
                      <a:pt x="0" y="530"/>
                    </a:moveTo>
                    <a:lnTo>
                      <a:pt x="213" y="534"/>
                    </a:lnTo>
                    <a:lnTo>
                      <a:pt x="218" y="2"/>
                    </a:lnTo>
                    <a:lnTo>
                      <a:pt x="5" y="0"/>
                    </a:lnTo>
                    <a:lnTo>
                      <a:pt x="0" y="5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2" name="未知"/>
              <p:cNvSpPr>
                <a:spLocks/>
              </p:cNvSpPr>
              <p:nvPr/>
            </p:nvSpPr>
            <p:spPr bwMode="auto">
              <a:xfrm>
                <a:off x="2217975" y="2761202"/>
                <a:ext cx="271854" cy="345219"/>
              </a:xfrm>
              <a:custGeom>
                <a:avLst/>
                <a:gdLst>
                  <a:gd name="T0" fmla="*/ 260 w 444"/>
                  <a:gd name="T1" fmla="*/ 566 h 566"/>
                  <a:gd name="T2" fmla="*/ 444 w 444"/>
                  <a:gd name="T3" fmla="*/ 461 h 566"/>
                  <a:gd name="T4" fmla="*/ 184 w 444"/>
                  <a:gd name="T5" fmla="*/ 0 h 566"/>
                  <a:gd name="T6" fmla="*/ 0 w 444"/>
                  <a:gd name="T7" fmla="*/ 104 h 566"/>
                  <a:gd name="T8" fmla="*/ 260 w 444"/>
                  <a:gd name="T9" fmla="*/ 566 h 566"/>
                </a:gdLst>
                <a:ahLst/>
                <a:cxnLst>
                  <a:cxn ang="0">
                    <a:pos x="T0" y="T1"/>
                  </a:cxn>
                  <a:cxn ang="0">
                    <a:pos x="T2" y="T3"/>
                  </a:cxn>
                  <a:cxn ang="0">
                    <a:pos x="T4" y="T5"/>
                  </a:cxn>
                  <a:cxn ang="0">
                    <a:pos x="T6" y="T7"/>
                  </a:cxn>
                  <a:cxn ang="0">
                    <a:pos x="T8" y="T9"/>
                  </a:cxn>
                </a:cxnLst>
                <a:rect l="0" t="0" r="r" b="b"/>
                <a:pathLst>
                  <a:path w="444" h="566">
                    <a:moveTo>
                      <a:pt x="260" y="566"/>
                    </a:moveTo>
                    <a:lnTo>
                      <a:pt x="444" y="461"/>
                    </a:lnTo>
                    <a:lnTo>
                      <a:pt x="184" y="0"/>
                    </a:lnTo>
                    <a:lnTo>
                      <a:pt x="0" y="104"/>
                    </a:lnTo>
                    <a:lnTo>
                      <a:pt x="260" y="56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3" name="未知"/>
              <p:cNvSpPr>
                <a:spLocks/>
              </p:cNvSpPr>
              <p:nvPr/>
            </p:nvSpPr>
            <p:spPr bwMode="auto">
              <a:xfrm>
                <a:off x="2703428" y="2318737"/>
                <a:ext cx="339819" cy="277146"/>
              </a:xfrm>
              <a:custGeom>
                <a:avLst/>
                <a:gdLst>
                  <a:gd name="T0" fmla="*/ 457 w 565"/>
                  <a:gd name="T1" fmla="*/ 452 h 452"/>
                  <a:gd name="T2" fmla="*/ 565 w 565"/>
                  <a:gd name="T3" fmla="*/ 270 h 452"/>
                  <a:gd name="T4" fmla="*/ 108 w 565"/>
                  <a:gd name="T5" fmla="*/ 0 h 452"/>
                  <a:gd name="T6" fmla="*/ 0 w 565"/>
                  <a:gd name="T7" fmla="*/ 183 h 452"/>
                  <a:gd name="T8" fmla="*/ 457 w 565"/>
                  <a:gd name="T9" fmla="*/ 452 h 452"/>
                </a:gdLst>
                <a:ahLst/>
                <a:cxnLst>
                  <a:cxn ang="0">
                    <a:pos x="T0" y="T1"/>
                  </a:cxn>
                  <a:cxn ang="0">
                    <a:pos x="T2" y="T3"/>
                  </a:cxn>
                  <a:cxn ang="0">
                    <a:pos x="T4" y="T5"/>
                  </a:cxn>
                  <a:cxn ang="0">
                    <a:pos x="T6" y="T7"/>
                  </a:cxn>
                  <a:cxn ang="0">
                    <a:pos x="T8" y="T9"/>
                  </a:cxn>
                </a:cxnLst>
                <a:rect l="0" t="0" r="r" b="b"/>
                <a:pathLst>
                  <a:path w="565" h="452">
                    <a:moveTo>
                      <a:pt x="457" y="452"/>
                    </a:moveTo>
                    <a:lnTo>
                      <a:pt x="565" y="270"/>
                    </a:lnTo>
                    <a:lnTo>
                      <a:pt x="108" y="0"/>
                    </a:lnTo>
                    <a:lnTo>
                      <a:pt x="0" y="183"/>
                    </a:lnTo>
                    <a:lnTo>
                      <a:pt x="457" y="45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4" name="未知"/>
              <p:cNvSpPr>
                <a:spLocks/>
              </p:cNvSpPr>
              <p:nvPr/>
            </p:nvSpPr>
            <p:spPr bwMode="auto">
              <a:xfrm>
                <a:off x="2921879" y="1715822"/>
                <a:ext cx="325251" cy="131283"/>
              </a:xfrm>
              <a:custGeom>
                <a:avLst/>
                <a:gdLst>
                  <a:gd name="T0" fmla="*/ 530 w 532"/>
                  <a:gd name="T1" fmla="*/ 218 h 218"/>
                  <a:gd name="T2" fmla="*/ 532 w 532"/>
                  <a:gd name="T3" fmla="*/ 6 h 218"/>
                  <a:gd name="T4" fmla="*/ 2 w 532"/>
                  <a:gd name="T5" fmla="*/ 0 h 218"/>
                  <a:gd name="T6" fmla="*/ 0 w 532"/>
                  <a:gd name="T7" fmla="*/ 212 h 218"/>
                  <a:gd name="T8" fmla="*/ 530 w 532"/>
                  <a:gd name="T9" fmla="*/ 218 h 218"/>
                </a:gdLst>
                <a:ahLst/>
                <a:cxnLst>
                  <a:cxn ang="0">
                    <a:pos x="T0" y="T1"/>
                  </a:cxn>
                  <a:cxn ang="0">
                    <a:pos x="T2" y="T3"/>
                  </a:cxn>
                  <a:cxn ang="0">
                    <a:pos x="T4" y="T5"/>
                  </a:cxn>
                  <a:cxn ang="0">
                    <a:pos x="T6" y="T7"/>
                  </a:cxn>
                  <a:cxn ang="0">
                    <a:pos x="T8" y="T9"/>
                  </a:cxn>
                </a:cxnLst>
                <a:rect l="0" t="0" r="r" b="b"/>
                <a:pathLst>
                  <a:path w="532" h="218">
                    <a:moveTo>
                      <a:pt x="530" y="218"/>
                    </a:moveTo>
                    <a:lnTo>
                      <a:pt x="532" y="6"/>
                    </a:lnTo>
                    <a:lnTo>
                      <a:pt x="2" y="0"/>
                    </a:lnTo>
                    <a:lnTo>
                      <a:pt x="0" y="212"/>
                    </a:lnTo>
                    <a:lnTo>
                      <a:pt x="530" y="2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5" name="未知"/>
              <p:cNvSpPr>
                <a:spLocks/>
              </p:cNvSpPr>
              <p:nvPr/>
            </p:nvSpPr>
            <p:spPr bwMode="auto">
              <a:xfrm>
                <a:off x="2756824" y="957316"/>
                <a:ext cx="344671" cy="267424"/>
              </a:xfrm>
              <a:custGeom>
                <a:avLst/>
                <a:gdLst>
                  <a:gd name="T0" fmla="*/ 566 w 566"/>
                  <a:gd name="T1" fmla="*/ 185 h 445"/>
                  <a:gd name="T2" fmla="*/ 462 w 566"/>
                  <a:gd name="T3" fmla="*/ 0 h 445"/>
                  <a:gd name="T4" fmla="*/ 0 w 566"/>
                  <a:gd name="T5" fmla="*/ 261 h 445"/>
                  <a:gd name="T6" fmla="*/ 105 w 566"/>
                  <a:gd name="T7" fmla="*/ 445 h 445"/>
                  <a:gd name="T8" fmla="*/ 566 w 566"/>
                  <a:gd name="T9" fmla="*/ 185 h 445"/>
                </a:gdLst>
                <a:ahLst/>
                <a:cxnLst>
                  <a:cxn ang="0">
                    <a:pos x="T0" y="T1"/>
                  </a:cxn>
                  <a:cxn ang="0">
                    <a:pos x="T2" y="T3"/>
                  </a:cxn>
                  <a:cxn ang="0">
                    <a:pos x="T4" y="T5"/>
                  </a:cxn>
                  <a:cxn ang="0">
                    <a:pos x="T6" y="T7"/>
                  </a:cxn>
                  <a:cxn ang="0">
                    <a:pos x="T8" y="T9"/>
                  </a:cxn>
                </a:cxnLst>
                <a:rect l="0" t="0" r="r" b="b"/>
                <a:pathLst>
                  <a:path w="566" h="445">
                    <a:moveTo>
                      <a:pt x="566" y="185"/>
                    </a:moveTo>
                    <a:lnTo>
                      <a:pt x="462" y="0"/>
                    </a:lnTo>
                    <a:lnTo>
                      <a:pt x="0" y="261"/>
                    </a:lnTo>
                    <a:lnTo>
                      <a:pt x="105" y="445"/>
                    </a:lnTo>
                    <a:lnTo>
                      <a:pt x="566" y="18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6" name="未知"/>
              <p:cNvSpPr>
                <a:spLocks/>
              </p:cNvSpPr>
              <p:nvPr/>
            </p:nvSpPr>
            <p:spPr bwMode="auto">
              <a:xfrm>
                <a:off x="2315064" y="398160"/>
                <a:ext cx="276706" cy="345219"/>
              </a:xfrm>
              <a:custGeom>
                <a:avLst/>
                <a:gdLst>
                  <a:gd name="T0" fmla="*/ 453 w 453"/>
                  <a:gd name="T1" fmla="*/ 108 h 565"/>
                  <a:gd name="T2" fmla="*/ 270 w 453"/>
                  <a:gd name="T3" fmla="*/ 0 h 565"/>
                  <a:gd name="T4" fmla="*/ 0 w 453"/>
                  <a:gd name="T5" fmla="*/ 457 h 565"/>
                  <a:gd name="T6" fmla="*/ 183 w 453"/>
                  <a:gd name="T7" fmla="*/ 565 h 565"/>
                  <a:gd name="T8" fmla="*/ 453 w 453"/>
                  <a:gd name="T9" fmla="*/ 108 h 565"/>
                </a:gdLst>
                <a:ahLst/>
                <a:cxnLst>
                  <a:cxn ang="0">
                    <a:pos x="T0" y="T1"/>
                  </a:cxn>
                  <a:cxn ang="0">
                    <a:pos x="T2" y="T3"/>
                  </a:cxn>
                  <a:cxn ang="0">
                    <a:pos x="T4" y="T5"/>
                  </a:cxn>
                  <a:cxn ang="0">
                    <a:pos x="T6" y="T7"/>
                  </a:cxn>
                  <a:cxn ang="0">
                    <a:pos x="T8" y="T9"/>
                  </a:cxn>
                </a:cxnLst>
                <a:rect l="0" t="0" r="r" b="b"/>
                <a:pathLst>
                  <a:path w="453" h="565">
                    <a:moveTo>
                      <a:pt x="453" y="108"/>
                    </a:moveTo>
                    <a:lnTo>
                      <a:pt x="270" y="0"/>
                    </a:lnTo>
                    <a:lnTo>
                      <a:pt x="0" y="457"/>
                    </a:lnTo>
                    <a:lnTo>
                      <a:pt x="183" y="565"/>
                    </a:lnTo>
                    <a:lnTo>
                      <a:pt x="453" y="10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7" name="未知"/>
              <p:cNvSpPr>
                <a:spLocks/>
              </p:cNvSpPr>
              <p:nvPr/>
            </p:nvSpPr>
            <p:spPr bwMode="auto">
              <a:xfrm>
                <a:off x="1674267" y="1321980"/>
                <a:ext cx="917503" cy="486224"/>
              </a:xfrm>
              <a:custGeom>
                <a:avLst/>
                <a:gdLst>
                  <a:gd name="T0" fmla="*/ 1821 w 1821"/>
                  <a:gd name="T1" fmla="*/ 306 h 799"/>
                  <a:gd name="T2" fmla="*/ 1735 w 1821"/>
                  <a:gd name="T3" fmla="*/ 0 h 799"/>
                  <a:gd name="T4" fmla="*/ 0 w 1821"/>
                  <a:gd name="T5" fmla="*/ 493 h 799"/>
                  <a:gd name="T6" fmla="*/ 86 w 1821"/>
                  <a:gd name="T7" fmla="*/ 799 h 799"/>
                  <a:gd name="T8" fmla="*/ 1821 w 1821"/>
                  <a:gd name="T9" fmla="*/ 306 h 799"/>
                </a:gdLst>
                <a:ahLst/>
                <a:cxnLst>
                  <a:cxn ang="0">
                    <a:pos x="T0" y="T1"/>
                  </a:cxn>
                  <a:cxn ang="0">
                    <a:pos x="T2" y="T3"/>
                  </a:cxn>
                  <a:cxn ang="0">
                    <a:pos x="T4" y="T5"/>
                  </a:cxn>
                  <a:cxn ang="0">
                    <a:pos x="T6" y="T7"/>
                  </a:cxn>
                  <a:cxn ang="0">
                    <a:pos x="T8" y="T9"/>
                  </a:cxn>
                </a:cxnLst>
                <a:rect l="0" t="0" r="r" b="b"/>
                <a:pathLst>
                  <a:path w="1821" h="799">
                    <a:moveTo>
                      <a:pt x="1821" y="306"/>
                    </a:moveTo>
                    <a:lnTo>
                      <a:pt x="1735" y="0"/>
                    </a:lnTo>
                    <a:lnTo>
                      <a:pt x="0" y="493"/>
                    </a:lnTo>
                    <a:lnTo>
                      <a:pt x="86" y="799"/>
                    </a:lnTo>
                    <a:lnTo>
                      <a:pt x="1821" y="30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8" name="Oval 66"/>
              <p:cNvSpPr>
                <a:spLocks noChangeArrowheads="1"/>
              </p:cNvSpPr>
              <p:nvPr/>
            </p:nvSpPr>
            <p:spPr bwMode="auto">
              <a:xfrm>
                <a:off x="0" y="0"/>
                <a:ext cx="3411642" cy="3417058"/>
              </a:xfrm>
              <a:prstGeom prst="ellipse">
                <a:avLst/>
              </a:prstGeom>
              <a:noFill/>
              <a:ln w="57150" cmpd="sng">
                <a:solidFill>
                  <a:schemeClr val="bg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7209" name="Group 41"/>
          <p:cNvGrpSpPr>
            <a:grpSpLocks/>
          </p:cNvGrpSpPr>
          <p:nvPr/>
        </p:nvGrpSpPr>
        <p:grpSpPr bwMode="auto">
          <a:xfrm>
            <a:off x="1431925" y="1692275"/>
            <a:ext cx="2941638" cy="1616075"/>
            <a:chOff x="0" y="0"/>
            <a:chExt cx="4633" cy="2544"/>
          </a:xfrm>
        </p:grpSpPr>
        <p:sp>
          <p:nvSpPr>
            <p:cNvPr id="7210" name="TextBox 81"/>
            <p:cNvSpPr txBox="1">
              <a:spLocks noChangeArrowheads="1"/>
            </p:cNvSpPr>
            <p:nvPr/>
          </p:nvSpPr>
          <p:spPr bwMode="auto">
            <a:xfrm>
              <a:off x="773" y="178"/>
              <a:ext cx="3860" cy="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chemeClr val="tx2"/>
                  </a:solidFill>
                  <a:latin typeface="微软雅黑" pitchFamily="34" charset="-122"/>
                  <a:ea typeface="微软雅黑" pitchFamily="34" charset="-122"/>
                </a:rPr>
                <a:t>调查背景与目的</a:t>
              </a:r>
            </a:p>
          </p:txBody>
        </p:sp>
        <p:sp>
          <p:nvSpPr>
            <p:cNvPr id="7211" name="TextBox 82"/>
            <p:cNvSpPr txBox="1">
              <a:spLocks noChangeArrowheads="1"/>
            </p:cNvSpPr>
            <p:nvPr/>
          </p:nvSpPr>
          <p:spPr bwMode="auto">
            <a:xfrm>
              <a:off x="0" y="1090"/>
              <a:ext cx="3320" cy="1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dirty="0">
                  <a:solidFill>
                    <a:schemeClr val="tx2"/>
                  </a:solidFill>
                  <a:ea typeface="微软雅黑" pitchFamily="34" charset="-122"/>
                </a:rPr>
                <a:t>●</a:t>
              </a:r>
              <a:r>
                <a:rPr lang="zh-CN" altLang="en-US" dirty="0">
                  <a:solidFill>
                    <a:schemeClr val="tx2"/>
                  </a:solidFill>
                  <a:ea typeface="微软雅黑" pitchFamily="34" charset="-122"/>
                </a:rPr>
                <a:t>调查背景</a:t>
              </a:r>
              <a:endParaRPr lang="en-US" altLang="zh-CN" dirty="0">
                <a:solidFill>
                  <a:schemeClr val="tx2"/>
                </a:solidFill>
                <a:ea typeface="微软雅黑" pitchFamily="34" charset="-122"/>
              </a:endParaRPr>
            </a:p>
            <a:p>
              <a:pPr eaLnBrk="1" hangingPunct="1"/>
              <a:r>
                <a:rPr lang="en-US" dirty="0">
                  <a:solidFill>
                    <a:schemeClr val="tx2"/>
                  </a:solidFill>
                  <a:ea typeface="微软雅黑" pitchFamily="34" charset="-122"/>
                </a:rPr>
                <a:t>●</a:t>
              </a:r>
              <a:r>
                <a:rPr lang="zh-CN" altLang="en-US" dirty="0">
                  <a:solidFill>
                    <a:schemeClr val="tx2"/>
                  </a:solidFill>
                  <a:ea typeface="微软雅黑" pitchFamily="34" charset="-122"/>
                </a:rPr>
                <a:t>调查目的</a:t>
              </a:r>
              <a:endParaRPr lang="en-US" altLang="zh-CN" dirty="0">
                <a:solidFill>
                  <a:schemeClr val="tx2"/>
                </a:solidFill>
                <a:ea typeface="微软雅黑" pitchFamily="34" charset="-122"/>
              </a:endParaRPr>
            </a:p>
            <a:p>
              <a:pPr eaLnBrk="1" hangingPunct="1"/>
              <a:r>
                <a:rPr lang="en-US" dirty="0">
                  <a:solidFill>
                    <a:schemeClr val="tx2"/>
                  </a:solidFill>
                  <a:ea typeface="微软雅黑" pitchFamily="34" charset="-122"/>
                </a:rPr>
                <a:t>●</a:t>
              </a:r>
              <a:r>
                <a:rPr lang="zh-CN" altLang="en-US" dirty="0">
                  <a:solidFill>
                    <a:schemeClr val="tx2"/>
                  </a:solidFill>
                  <a:ea typeface="微软雅黑" pitchFamily="34" charset="-122"/>
                </a:rPr>
                <a:t>调查时间</a:t>
              </a:r>
              <a:endParaRPr lang="zh-CN" altLang="en-US" dirty="0">
                <a:solidFill>
                  <a:schemeClr val="tx2"/>
                </a:solidFill>
              </a:endParaRPr>
            </a:p>
          </p:txBody>
        </p:sp>
        <p:sp>
          <p:nvSpPr>
            <p:cNvPr id="7212" name="Freeform 8"/>
            <p:cNvSpPr>
              <a:spLocks noEditPoints="1"/>
            </p:cNvSpPr>
            <p:nvPr/>
          </p:nvSpPr>
          <p:spPr bwMode="auto">
            <a:xfrm>
              <a:off x="20" y="0"/>
              <a:ext cx="648" cy="878"/>
            </a:xfrm>
            <a:custGeom>
              <a:avLst/>
              <a:gdLst>
                <a:gd name="T0" fmla="*/ 79 w 734"/>
                <a:gd name="T1" fmla="*/ 906 h 993"/>
                <a:gd name="T2" fmla="*/ 124 w 734"/>
                <a:gd name="T3" fmla="*/ 153 h 993"/>
                <a:gd name="T4" fmla="*/ 162 w 734"/>
                <a:gd name="T5" fmla="*/ 218 h 993"/>
                <a:gd name="T6" fmla="*/ 201 w 734"/>
                <a:gd name="T7" fmla="*/ 153 h 993"/>
                <a:gd name="T8" fmla="*/ 328 w 734"/>
                <a:gd name="T9" fmla="*/ 179 h 993"/>
                <a:gd name="T10" fmla="*/ 405 w 734"/>
                <a:gd name="T11" fmla="*/ 179 h 993"/>
                <a:gd name="T12" fmla="*/ 533 w 734"/>
                <a:gd name="T13" fmla="*/ 153 h 993"/>
                <a:gd name="T14" fmla="*/ 572 w 734"/>
                <a:gd name="T15" fmla="*/ 218 h 993"/>
                <a:gd name="T16" fmla="*/ 610 w 734"/>
                <a:gd name="T17" fmla="*/ 153 h 993"/>
                <a:gd name="T18" fmla="*/ 656 w 734"/>
                <a:gd name="T19" fmla="*/ 906 h 993"/>
                <a:gd name="T20" fmla="*/ 610 w 734"/>
                <a:gd name="T21" fmla="*/ 67 h 993"/>
                <a:gd name="T22" fmla="*/ 572 w 734"/>
                <a:gd name="T23" fmla="*/ 0 h 993"/>
                <a:gd name="T24" fmla="*/ 533 w 734"/>
                <a:gd name="T25" fmla="*/ 67 h 993"/>
                <a:gd name="T26" fmla="*/ 405 w 734"/>
                <a:gd name="T27" fmla="*/ 38 h 993"/>
                <a:gd name="T28" fmla="*/ 328 w 734"/>
                <a:gd name="T29" fmla="*/ 38 h 993"/>
                <a:gd name="T30" fmla="*/ 201 w 734"/>
                <a:gd name="T31" fmla="*/ 67 h 993"/>
                <a:gd name="T32" fmla="*/ 162 w 734"/>
                <a:gd name="T33" fmla="*/ 0 h 993"/>
                <a:gd name="T34" fmla="*/ 124 w 734"/>
                <a:gd name="T35" fmla="*/ 67 h 993"/>
                <a:gd name="T36" fmla="*/ 0 w 734"/>
                <a:gd name="T37" fmla="*/ 147 h 993"/>
                <a:gd name="T38" fmla="*/ 80 w 734"/>
                <a:gd name="T39" fmla="*/ 993 h 993"/>
                <a:gd name="T40" fmla="*/ 734 w 734"/>
                <a:gd name="T41" fmla="*/ 913 h 993"/>
                <a:gd name="T42" fmla="*/ 655 w 734"/>
                <a:gd name="T43" fmla="*/ 67 h 993"/>
                <a:gd name="T44" fmla="*/ 573 w 734"/>
                <a:gd name="T45" fmla="*/ 371 h 993"/>
                <a:gd name="T46" fmla="*/ 161 w 734"/>
                <a:gd name="T47" fmla="*/ 317 h 993"/>
                <a:gd name="T48" fmla="*/ 161 w 734"/>
                <a:gd name="T49" fmla="*/ 512 h 993"/>
                <a:gd name="T50" fmla="*/ 573 w 734"/>
                <a:gd name="T51" fmla="*/ 458 h 993"/>
                <a:gd name="T52" fmla="*/ 161 w 734"/>
                <a:gd name="T53" fmla="*/ 512 h 993"/>
                <a:gd name="T54" fmla="*/ 573 w 734"/>
                <a:gd name="T55" fmla="*/ 653 h 993"/>
                <a:gd name="T56" fmla="*/ 161 w 734"/>
                <a:gd name="T57" fmla="*/ 599 h 993"/>
                <a:gd name="T58" fmla="*/ 161 w 734"/>
                <a:gd name="T59" fmla="*/ 794 h 993"/>
                <a:gd name="T60" fmla="*/ 573 w 734"/>
                <a:gd name="T61" fmla="*/ 740 h 993"/>
                <a:gd name="T62" fmla="*/ 161 w 734"/>
                <a:gd name="T63" fmla="*/ 794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213" name="Group 45"/>
          <p:cNvGrpSpPr>
            <a:grpSpLocks/>
          </p:cNvGrpSpPr>
          <p:nvPr/>
        </p:nvGrpSpPr>
        <p:grpSpPr bwMode="auto">
          <a:xfrm>
            <a:off x="8248650" y="1627181"/>
            <a:ext cx="2627313" cy="1126497"/>
            <a:chOff x="0" y="-20"/>
            <a:chExt cx="4138" cy="1773"/>
          </a:xfrm>
        </p:grpSpPr>
        <p:sp>
          <p:nvSpPr>
            <p:cNvPr id="7214" name="TextBox 102"/>
            <p:cNvSpPr txBox="1">
              <a:spLocks noChangeArrowheads="1"/>
            </p:cNvSpPr>
            <p:nvPr/>
          </p:nvSpPr>
          <p:spPr bwMode="auto">
            <a:xfrm>
              <a:off x="840" y="-20"/>
              <a:ext cx="3298" cy="1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rgbClr val="2B2E30"/>
                  </a:solidFill>
                  <a:latin typeface="微软雅黑" pitchFamily="34" charset="-122"/>
                  <a:ea typeface="微软雅黑" pitchFamily="34" charset="-122"/>
                </a:rPr>
                <a:t>调查地点相关情况</a:t>
              </a:r>
            </a:p>
          </p:txBody>
        </p:sp>
        <p:sp>
          <p:nvSpPr>
            <p:cNvPr id="7215" name="TextBox 111"/>
            <p:cNvSpPr txBox="1">
              <a:spLocks noChangeArrowheads="1"/>
            </p:cNvSpPr>
            <p:nvPr/>
          </p:nvSpPr>
          <p:spPr bwMode="auto">
            <a:xfrm>
              <a:off x="48" y="1172"/>
              <a:ext cx="4090" cy="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dirty="0">
                <a:solidFill>
                  <a:srgbClr val="2B2E30"/>
                </a:solidFill>
              </a:endParaRPr>
            </a:p>
          </p:txBody>
        </p:sp>
        <p:pic>
          <p:nvPicPr>
            <p:cNvPr id="7216" name="组合 14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43" cy="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217" name="Group 49"/>
          <p:cNvGrpSpPr>
            <a:grpSpLocks/>
          </p:cNvGrpSpPr>
          <p:nvPr/>
        </p:nvGrpSpPr>
        <p:grpSpPr bwMode="auto">
          <a:xfrm>
            <a:off x="1385806" y="4586373"/>
            <a:ext cx="3000375" cy="1947545"/>
            <a:chOff x="0" y="0"/>
            <a:chExt cx="4725" cy="3067"/>
          </a:xfrm>
        </p:grpSpPr>
        <p:sp>
          <p:nvSpPr>
            <p:cNvPr id="7218" name="TextBox 106"/>
            <p:cNvSpPr txBox="1">
              <a:spLocks noChangeArrowheads="1"/>
            </p:cNvSpPr>
            <p:nvPr/>
          </p:nvSpPr>
          <p:spPr bwMode="auto">
            <a:xfrm>
              <a:off x="865" y="347"/>
              <a:ext cx="3860" cy="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rgbClr val="2B2E30"/>
                  </a:solidFill>
                  <a:latin typeface="微软雅黑" pitchFamily="34" charset="-122"/>
                  <a:ea typeface="微软雅黑" pitchFamily="34" charset="-122"/>
                </a:rPr>
                <a:t>调查方法</a:t>
              </a:r>
            </a:p>
          </p:txBody>
        </p:sp>
        <p:sp>
          <p:nvSpPr>
            <p:cNvPr id="7219" name="TextBox 112"/>
            <p:cNvSpPr txBox="1">
              <a:spLocks noChangeArrowheads="1"/>
            </p:cNvSpPr>
            <p:nvPr/>
          </p:nvSpPr>
          <p:spPr bwMode="auto">
            <a:xfrm>
              <a:off x="92" y="1177"/>
              <a:ext cx="3320" cy="1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dirty="0">
                  <a:solidFill>
                    <a:srgbClr val="2B2E30"/>
                  </a:solidFill>
                  <a:ea typeface="微软雅黑" pitchFamily="34" charset="-122"/>
                </a:rPr>
                <a:t>●</a:t>
              </a:r>
              <a:r>
                <a:rPr lang="zh-CN" altLang="en-US" dirty="0">
                  <a:solidFill>
                    <a:srgbClr val="2B2E30"/>
                  </a:solidFill>
                  <a:ea typeface="微软雅黑" pitchFamily="34" charset="-122"/>
                </a:rPr>
                <a:t>调查方案</a:t>
              </a:r>
              <a:endParaRPr lang="en-US" dirty="0">
                <a:solidFill>
                  <a:srgbClr val="2B2E30"/>
                </a:solidFill>
                <a:ea typeface="微软雅黑" pitchFamily="34" charset="-122"/>
              </a:endParaRPr>
            </a:p>
            <a:p>
              <a:pPr eaLnBrk="1" hangingPunct="1"/>
              <a:r>
                <a:rPr lang="en-US" dirty="0">
                  <a:solidFill>
                    <a:srgbClr val="2B2E30"/>
                  </a:solidFill>
                  <a:ea typeface="微软雅黑" pitchFamily="34" charset="-122"/>
                </a:rPr>
                <a:t>●</a:t>
              </a:r>
              <a:r>
                <a:rPr lang="zh-CN" altLang="en-US" dirty="0">
                  <a:solidFill>
                    <a:srgbClr val="2B2E30"/>
                  </a:solidFill>
                  <a:ea typeface="微软雅黑" pitchFamily="34" charset="-122"/>
                </a:rPr>
                <a:t>人员安排</a:t>
              </a:r>
              <a:endParaRPr lang="en-US" altLang="zh-CN" dirty="0">
                <a:solidFill>
                  <a:srgbClr val="2B2E30"/>
                </a:solidFill>
                <a:ea typeface="微软雅黑" pitchFamily="34" charset="-122"/>
              </a:endParaRPr>
            </a:p>
            <a:p>
              <a:pPr eaLnBrk="1" hangingPunct="1"/>
              <a:r>
                <a:rPr lang="en-US" altLang="zh-CN" dirty="0">
                  <a:solidFill>
                    <a:srgbClr val="2B2E30"/>
                  </a:solidFill>
                  <a:ea typeface="微软雅黑" pitchFamily="34" charset="-122"/>
                </a:rPr>
                <a:t>●</a:t>
              </a:r>
              <a:r>
                <a:rPr lang="zh-CN" altLang="en-US" dirty="0">
                  <a:solidFill>
                    <a:srgbClr val="2B2E30"/>
                  </a:solidFill>
                  <a:ea typeface="微软雅黑" pitchFamily="34" charset="-122"/>
                </a:rPr>
                <a:t>调查工具</a:t>
              </a:r>
              <a:endParaRPr lang="en-US" altLang="zh-CN" dirty="0">
                <a:solidFill>
                  <a:srgbClr val="2B2E30"/>
                </a:solidFill>
                <a:ea typeface="微软雅黑" pitchFamily="34" charset="-122"/>
              </a:endParaRPr>
            </a:p>
            <a:p>
              <a:pPr eaLnBrk="1" hangingPunct="1"/>
              <a:r>
                <a:rPr lang="en-US" altLang="zh-CN" dirty="0">
                  <a:solidFill>
                    <a:srgbClr val="2B2E30"/>
                  </a:solidFill>
                  <a:ea typeface="微软雅黑" pitchFamily="34" charset="-122"/>
                </a:rPr>
                <a:t>●</a:t>
              </a:r>
              <a:r>
                <a:rPr lang="zh-CN" altLang="en-US" dirty="0">
                  <a:solidFill>
                    <a:srgbClr val="2B2E30"/>
                  </a:solidFill>
                  <a:ea typeface="微软雅黑" pitchFamily="34" charset="-122"/>
                </a:rPr>
                <a:t>相关合作</a:t>
              </a:r>
              <a:endParaRPr lang="zh-CN" altLang="en-US" dirty="0">
                <a:solidFill>
                  <a:srgbClr val="2B2E30"/>
                </a:solidFill>
              </a:endParaRPr>
            </a:p>
          </p:txBody>
        </p:sp>
        <p:sp>
          <p:nvSpPr>
            <p:cNvPr id="7220" name="Freeform 16"/>
            <p:cNvSpPr>
              <a:spLocks noEditPoints="1"/>
            </p:cNvSpPr>
            <p:nvPr/>
          </p:nvSpPr>
          <p:spPr bwMode="auto">
            <a:xfrm>
              <a:off x="0" y="0"/>
              <a:ext cx="900" cy="977"/>
            </a:xfrm>
            <a:custGeom>
              <a:avLst/>
              <a:gdLst>
                <a:gd name="T0" fmla="*/ 448 w 1053"/>
                <a:gd name="T1" fmla="*/ 1024 h 1145"/>
                <a:gd name="T2" fmla="*/ 432 w 1053"/>
                <a:gd name="T3" fmla="*/ 1076 h 1145"/>
                <a:gd name="T4" fmla="*/ 447 w 1053"/>
                <a:gd name="T5" fmla="*/ 1101 h 1145"/>
                <a:gd name="T6" fmla="*/ 462 w 1053"/>
                <a:gd name="T7" fmla="*/ 1108 h 1145"/>
                <a:gd name="T8" fmla="*/ 492 w 1053"/>
                <a:gd name="T9" fmla="*/ 1138 h 1145"/>
                <a:gd name="T10" fmla="*/ 523 w 1053"/>
                <a:gd name="T11" fmla="*/ 1145 h 1145"/>
                <a:gd name="T12" fmla="*/ 556 w 1053"/>
                <a:gd name="T13" fmla="*/ 1140 h 1145"/>
                <a:gd name="T14" fmla="*/ 590 w 1053"/>
                <a:gd name="T15" fmla="*/ 1109 h 1145"/>
                <a:gd name="T16" fmla="*/ 597 w 1053"/>
                <a:gd name="T17" fmla="*/ 1107 h 1145"/>
                <a:gd name="T18" fmla="*/ 619 w 1053"/>
                <a:gd name="T19" fmla="*/ 1086 h 1145"/>
                <a:gd name="T20" fmla="*/ 622 w 1053"/>
                <a:gd name="T21" fmla="*/ 1040 h 1145"/>
                <a:gd name="T22" fmla="*/ 527 w 1053"/>
                <a:gd name="T23" fmla="*/ 240 h 1145"/>
                <a:gd name="T24" fmla="*/ 303 w 1053"/>
                <a:gd name="T25" fmla="*/ 705 h 1145"/>
                <a:gd name="T26" fmla="*/ 428 w 1053"/>
                <a:gd name="T27" fmla="*/ 935 h 1145"/>
                <a:gd name="T28" fmla="*/ 437 w 1053"/>
                <a:gd name="T29" fmla="*/ 996 h 1145"/>
                <a:gd name="T30" fmla="*/ 648 w 1053"/>
                <a:gd name="T31" fmla="*/ 964 h 1145"/>
                <a:gd name="T32" fmla="*/ 724 w 1053"/>
                <a:gd name="T33" fmla="*/ 739 h 1145"/>
                <a:gd name="T34" fmla="*/ 807 w 1053"/>
                <a:gd name="T35" fmla="*/ 532 h 1145"/>
                <a:gd name="T36" fmla="*/ 527 w 1053"/>
                <a:gd name="T37" fmla="*/ 240 h 1145"/>
                <a:gd name="T38" fmla="*/ 912 w 1053"/>
                <a:gd name="T39" fmla="*/ 699 h 1145"/>
                <a:gd name="T40" fmla="*/ 868 w 1053"/>
                <a:gd name="T41" fmla="*/ 775 h 1145"/>
                <a:gd name="T42" fmla="*/ 982 w 1053"/>
                <a:gd name="T43" fmla="*/ 790 h 1145"/>
                <a:gd name="T44" fmla="*/ 338 w 1053"/>
                <a:gd name="T45" fmla="*/ 200 h 1145"/>
                <a:gd name="T46" fmla="*/ 323 w 1053"/>
                <a:gd name="T47" fmla="*/ 87 h 1145"/>
                <a:gd name="T48" fmla="*/ 247 w 1053"/>
                <a:gd name="T49" fmla="*/ 130 h 1145"/>
                <a:gd name="T50" fmla="*/ 338 w 1053"/>
                <a:gd name="T51" fmla="*/ 200 h 1145"/>
                <a:gd name="T52" fmla="*/ 730 w 1053"/>
                <a:gd name="T53" fmla="*/ 87 h 1145"/>
                <a:gd name="T54" fmla="*/ 715 w 1053"/>
                <a:gd name="T55" fmla="*/ 200 h 1145"/>
                <a:gd name="T56" fmla="*/ 806 w 1053"/>
                <a:gd name="T57" fmla="*/ 130 h 1145"/>
                <a:gd name="T58" fmla="*/ 1009 w 1053"/>
                <a:gd name="T59" fmla="*/ 483 h 1145"/>
                <a:gd name="T60" fmla="*/ 903 w 1053"/>
                <a:gd name="T61" fmla="*/ 526 h 1145"/>
                <a:gd name="T62" fmla="*/ 1009 w 1053"/>
                <a:gd name="T63" fmla="*/ 570 h 1145"/>
                <a:gd name="T64" fmla="*/ 1009 w 1053"/>
                <a:gd name="T65" fmla="*/ 483 h 1145"/>
                <a:gd name="T66" fmla="*/ 570 w 1053"/>
                <a:gd name="T67" fmla="*/ 106 h 1145"/>
                <a:gd name="T68" fmla="*/ 526 w 1053"/>
                <a:gd name="T69" fmla="*/ 0 h 1145"/>
                <a:gd name="T70" fmla="*/ 483 w 1053"/>
                <a:gd name="T71" fmla="*/ 106 h 1145"/>
                <a:gd name="T72" fmla="*/ 184 w 1053"/>
                <a:gd name="T73" fmla="*/ 278 h 1145"/>
                <a:gd name="T74" fmla="*/ 70 w 1053"/>
                <a:gd name="T75" fmla="*/ 263 h 1145"/>
                <a:gd name="T76" fmla="*/ 140 w 1053"/>
                <a:gd name="T77" fmla="*/ 354 h 1145"/>
                <a:gd name="T78" fmla="*/ 184 w 1053"/>
                <a:gd name="T79" fmla="*/ 278 h 1145"/>
                <a:gd name="T80" fmla="*/ 966 w 1053"/>
                <a:gd name="T81" fmla="*/ 323 h 1145"/>
                <a:gd name="T82" fmla="*/ 923 w 1053"/>
                <a:gd name="T83" fmla="*/ 247 h 1145"/>
                <a:gd name="T84" fmla="*/ 852 w 1053"/>
                <a:gd name="T85" fmla="*/ 338 h 1145"/>
                <a:gd name="T86" fmla="*/ 140 w 1053"/>
                <a:gd name="T87" fmla="*/ 699 h 1145"/>
                <a:gd name="T88" fmla="*/ 70 w 1053"/>
                <a:gd name="T89" fmla="*/ 790 h 1145"/>
                <a:gd name="T90" fmla="*/ 184 w 1053"/>
                <a:gd name="T91" fmla="*/ 775 h 1145"/>
                <a:gd name="T92" fmla="*/ 140 w 1053"/>
                <a:gd name="T93" fmla="*/ 699 h 1145"/>
                <a:gd name="T94" fmla="*/ 106 w 1053"/>
                <a:gd name="T95" fmla="*/ 483 h 1145"/>
                <a:gd name="T96" fmla="*/ 0 w 1053"/>
                <a:gd name="T97" fmla="*/ 526 h 1145"/>
                <a:gd name="T98" fmla="*/ 106 w 1053"/>
                <a:gd name="T99" fmla="*/ 57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3" h="1145">
                  <a:moveTo>
                    <a:pt x="606" y="1024"/>
                  </a:moveTo>
                  <a:lnTo>
                    <a:pt x="448" y="1024"/>
                  </a:lnTo>
                  <a:cubicBezTo>
                    <a:pt x="439" y="1024"/>
                    <a:pt x="432" y="1031"/>
                    <a:pt x="432" y="1040"/>
                  </a:cubicBezTo>
                  <a:lnTo>
                    <a:pt x="432" y="1076"/>
                  </a:lnTo>
                  <a:cubicBezTo>
                    <a:pt x="432" y="1079"/>
                    <a:pt x="433" y="1083"/>
                    <a:pt x="435" y="1086"/>
                  </a:cubicBezTo>
                  <a:lnTo>
                    <a:pt x="447" y="1101"/>
                  </a:lnTo>
                  <a:cubicBezTo>
                    <a:pt x="449" y="1103"/>
                    <a:pt x="452" y="1105"/>
                    <a:pt x="455" y="1106"/>
                  </a:cubicBezTo>
                  <a:cubicBezTo>
                    <a:pt x="457" y="1107"/>
                    <a:pt x="459" y="1107"/>
                    <a:pt x="462" y="1108"/>
                  </a:cubicBezTo>
                  <a:cubicBezTo>
                    <a:pt x="463" y="1108"/>
                    <a:pt x="464" y="1108"/>
                    <a:pt x="465" y="1109"/>
                  </a:cubicBezTo>
                  <a:lnTo>
                    <a:pt x="492" y="1138"/>
                  </a:lnTo>
                  <a:cubicBezTo>
                    <a:pt x="494" y="1139"/>
                    <a:pt x="496" y="1141"/>
                    <a:pt x="498" y="1142"/>
                  </a:cubicBezTo>
                  <a:cubicBezTo>
                    <a:pt x="504" y="1144"/>
                    <a:pt x="513" y="1145"/>
                    <a:pt x="523" y="1145"/>
                  </a:cubicBezTo>
                  <a:lnTo>
                    <a:pt x="525" y="1145"/>
                  </a:lnTo>
                  <a:cubicBezTo>
                    <a:pt x="542" y="1145"/>
                    <a:pt x="551" y="1142"/>
                    <a:pt x="556" y="1140"/>
                  </a:cubicBezTo>
                  <a:cubicBezTo>
                    <a:pt x="558" y="1139"/>
                    <a:pt x="560" y="1138"/>
                    <a:pt x="561" y="1137"/>
                  </a:cubicBezTo>
                  <a:cubicBezTo>
                    <a:pt x="561" y="1137"/>
                    <a:pt x="589" y="1109"/>
                    <a:pt x="590" y="1109"/>
                  </a:cubicBezTo>
                  <a:cubicBezTo>
                    <a:pt x="591" y="1108"/>
                    <a:pt x="592" y="1108"/>
                    <a:pt x="593" y="1108"/>
                  </a:cubicBezTo>
                  <a:cubicBezTo>
                    <a:pt x="595" y="1108"/>
                    <a:pt x="596" y="1108"/>
                    <a:pt x="597" y="1107"/>
                  </a:cubicBezTo>
                  <a:cubicBezTo>
                    <a:pt x="602" y="1107"/>
                    <a:pt x="606" y="1105"/>
                    <a:pt x="609" y="1101"/>
                  </a:cubicBezTo>
                  <a:lnTo>
                    <a:pt x="619" y="1086"/>
                  </a:lnTo>
                  <a:cubicBezTo>
                    <a:pt x="621" y="1083"/>
                    <a:pt x="622" y="1080"/>
                    <a:pt x="622" y="1077"/>
                  </a:cubicBezTo>
                  <a:lnTo>
                    <a:pt x="622" y="1040"/>
                  </a:lnTo>
                  <a:cubicBezTo>
                    <a:pt x="622" y="1031"/>
                    <a:pt x="615" y="1024"/>
                    <a:pt x="606" y="1024"/>
                  </a:cubicBezTo>
                  <a:close/>
                  <a:moveTo>
                    <a:pt x="527" y="240"/>
                  </a:moveTo>
                  <a:cubicBezTo>
                    <a:pt x="373" y="240"/>
                    <a:pt x="248" y="370"/>
                    <a:pt x="247" y="531"/>
                  </a:cubicBezTo>
                  <a:cubicBezTo>
                    <a:pt x="247" y="594"/>
                    <a:pt x="266" y="654"/>
                    <a:pt x="303" y="705"/>
                  </a:cubicBezTo>
                  <a:cubicBezTo>
                    <a:pt x="304" y="707"/>
                    <a:pt x="322" y="730"/>
                    <a:pt x="331" y="740"/>
                  </a:cubicBezTo>
                  <a:cubicBezTo>
                    <a:pt x="396" y="820"/>
                    <a:pt x="428" y="884"/>
                    <a:pt x="428" y="935"/>
                  </a:cubicBezTo>
                  <a:cubicBezTo>
                    <a:pt x="415" y="939"/>
                    <a:pt x="406" y="950"/>
                    <a:pt x="406" y="964"/>
                  </a:cubicBezTo>
                  <a:cubicBezTo>
                    <a:pt x="406" y="982"/>
                    <a:pt x="420" y="996"/>
                    <a:pt x="437" y="996"/>
                  </a:cubicBezTo>
                  <a:lnTo>
                    <a:pt x="617" y="996"/>
                  </a:lnTo>
                  <a:cubicBezTo>
                    <a:pt x="634" y="996"/>
                    <a:pt x="648" y="982"/>
                    <a:pt x="648" y="964"/>
                  </a:cubicBezTo>
                  <a:cubicBezTo>
                    <a:pt x="648" y="954"/>
                    <a:pt x="643" y="944"/>
                    <a:pt x="635" y="939"/>
                  </a:cubicBezTo>
                  <a:cubicBezTo>
                    <a:pt x="634" y="881"/>
                    <a:pt x="663" y="815"/>
                    <a:pt x="724" y="739"/>
                  </a:cubicBezTo>
                  <a:cubicBezTo>
                    <a:pt x="733" y="729"/>
                    <a:pt x="750" y="707"/>
                    <a:pt x="751" y="706"/>
                  </a:cubicBezTo>
                  <a:cubicBezTo>
                    <a:pt x="787" y="655"/>
                    <a:pt x="807" y="595"/>
                    <a:pt x="807" y="532"/>
                  </a:cubicBezTo>
                  <a:cubicBezTo>
                    <a:pt x="807" y="454"/>
                    <a:pt x="778" y="381"/>
                    <a:pt x="726" y="326"/>
                  </a:cubicBezTo>
                  <a:cubicBezTo>
                    <a:pt x="673" y="271"/>
                    <a:pt x="603" y="240"/>
                    <a:pt x="527" y="240"/>
                  </a:cubicBezTo>
                  <a:close/>
                  <a:moveTo>
                    <a:pt x="966" y="730"/>
                  </a:moveTo>
                  <a:lnTo>
                    <a:pt x="912" y="699"/>
                  </a:lnTo>
                  <a:cubicBezTo>
                    <a:pt x="891" y="687"/>
                    <a:pt x="864" y="694"/>
                    <a:pt x="852" y="715"/>
                  </a:cubicBezTo>
                  <a:cubicBezTo>
                    <a:pt x="840" y="736"/>
                    <a:pt x="847" y="762"/>
                    <a:pt x="868" y="775"/>
                  </a:cubicBezTo>
                  <a:lnTo>
                    <a:pt x="923" y="806"/>
                  </a:lnTo>
                  <a:cubicBezTo>
                    <a:pt x="943" y="818"/>
                    <a:pt x="970" y="811"/>
                    <a:pt x="982" y="790"/>
                  </a:cubicBezTo>
                  <a:cubicBezTo>
                    <a:pt x="994" y="769"/>
                    <a:pt x="987" y="742"/>
                    <a:pt x="966" y="730"/>
                  </a:cubicBezTo>
                  <a:close/>
                  <a:moveTo>
                    <a:pt x="338" y="200"/>
                  </a:moveTo>
                  <a:cubicBezTo>
                    <a:pt x="359" y="188"/>
                    <a:pt x="366" y="162"/>
                    <a:pt x="354" y="141"/>
                  </a:cubicBezTo>
                  <a:lnTo>
                    <a:pt x="323" y="87"/>
                  </a:lnTo>
                  <a:cubicBezTo>
                    <a:pt x="311" y="66"/>
                    <a:pt x="284" y="58"/>
                    <a:pt x="263" y="71"/>
                  </a:cubicBezTo>
                  <a:cubicBezTo>
                    <a:pt x="242" y="83"/>
                    <a:pt x="235" y="109"/>
                    <a:pt x="247" y="130"/>
                  </a:cubicBezTo>
                  <a:lnTo>
                    <a:pt x="278" y="184"/>
                  </a:lnTo>
                  <a:cubicBezTo>
                    <a:pt x="290" y="205"/>
                    <a:pt x="317" y="213"/>
                    <a:pt x="338" y="200"/>
                  </a:cubicBezTo>
                  <a:close/>
                  <a:moveTo>
                    <a:pt x="790" y="71"/>
                  </a:moveTo>
                  <a:cubicBezTo>
                    <a:pt x="769" y="58"/>
                    <a:pt x="742" y="66"/>
                    <a:pt x="730" y="87"/>
                  </a:cubicBezTo>
                  <a:lnTo>
                    <a:pt x="699" y="141"/>
                  </a:lnTo>
                  <a:cubicBezTo>
                    <a:pt x="686" y="162"/>
                    <a:pt x="694" y="188"/>
                    <a:pt x="715" y="200"/>
                  </a:cubicBezTo>
                  <a:cubicBezTo>
                    <a:pt x="735" y="213"/>
                    <a:pt x="762" y="205"/>
                    <a:pt x="774" y="184"/>
                  </a:cubicBezTo>
                  <a:lnTo>
                    <a:pt x="806" y="130"/>
                  </a:lnTo>
                  <a:cubicBezTo>
                    <a:pt x="818" y="109"/>
                    <a:pt x="811" y="83"/>
                    <a:pt x="790" y="71"/>
                  </a:cubicBezTo>
                  <a:close/>
                  <a:moveTo>
                    <a:pt x="1009" y="483"/>
                  </a:moveTo>
                  <a:lnTo>
                    <a:pt x="947" y="483"/>
                  </a:lnTo>
                  <a:cubicBezTo>
                    <a:pt x="922" y="483"/>
                    <a:pt x="903" y="502"/>
                    <a:pt x="903" y="526"/>
                  </a:cubicBezTo>
                  <a:cubicBezTo>
                    <a:pt x="903" y="551"/>
                    <a:pt x="922" y="570"/>
                    <a:pt x="947" y="570"/>
                  </a:cubicBezTo>
                  <a:lnTo>
                    <a:pt x="1009" y="570"/>
                  </a:lnTo>
                  <a:cubicBezTo>
                    <a:pt x="1033" y="570"/>
                    <a:pt x="1053" y="551"/>
                    <a:pt x="1053" y="526"/>
                  </a:cubicBezTo>
                  <a:cubicBezTo>
                    <a:pt x="1053" y="502"/>
                    <a:pt x="1033" y="483"/>
                    <a:pt x="1009" y="483"/>
                  </a:cubicBezTo>
                  <a:close/>
                  <a:moveTo>
                    <a:pt x="526" y="150"/>
                  </a:moveTo>
                  <a:cubicBezTo>
                    <a:pt x="550" y="150"/>
                    <a:pt x="570" y="130"/>
                    <a:pt x="570" y="106"/>
                  </a:cubicBezTo>
                  <a:lnTo>
                    <a:pt x="570" y="44"/>
                  </a:lnTo>
                  <a:cubicBezTo>
                    <a:pt x="570" y="20"/>
                    <a:pt x="550" y="0"/>
                    <a:pt x="526" y="0"/>
                  </a:cubicBezTo>
                  <a:cubicBezTo>
                    <a:pt x="502" y="0"/>
                    <a:pt x="483" y="20"/>
                    <a:pt x="483" y="44"/>
                  </a:cubicBezTo>
                  <a:lnTo>
                    <a:pt x="483" y="106"/>
                  </a:lnTo>
                  <a:cubicBezTo>
                    <a:pt x="483" y="130"/>
                    <a:pt x="502" y="150"/>
                    <a:pt x="526" y="150"/>
                  </a:cubicBezTo>
                  <a:close/>
                  <a:moveTo>
                    <a:pt x="184" y="278"/>
                  </a:moveTo>
                  <a:lnTo>
                    <a:pt x="130" y="247"/>
                  </a:lnTo>
                  <a:cubicBezTo>
                    <a:pt x="109" y="235"/>
                    <a:pt x="82" y="242"/>
                    <a:pt x="70" y="263"/>
                  </a:cubicBezTo>
                  <a:cubicBezTo>
                    <a:pt x="58" y="284"/>
                    <a:pt x="65" y="311"/>
                    <a:pt x="86" y="323"/>
                  </a:cubicBezTo>
                  <a:lnTo>
                    <a:pt x="140" y="354"/>
                  </a:lnTo>
                  <a:cubicBezTo>
                    <a:pt x="161" y="366"/>
                    <a:pt x="188" y="359"/>
                    <a:pt x="200" y="338"/>
                  </a:cubicBezTo>
                  <a:cubicBezTo>
                    <a:pt x="212" y="317"/>
                    <a:pt x="205" y="291"/>
                    <a:pt x="184" y="278"/>
                  </a:cubicBezTo>
                  <a:close/>
                  <a:moveTo>
                    <a:pt x="912" y="354"/>
                  </a:moveTo>
                  <a:lnTo>
                    <a:pt x="966" y="323"/>
                  </a:lnTo>
                  <a:cubicBezTo>
                    <a:pt x="987" y="311"/>
                    <a:pt x="994" y="284"/>
                    <a:pt x="982" y="263"/>
                  </a:cubicBezTo>
                  <a:cubicBezTo>
                    <a:pt x="970" y="242"/>
                    <a:pt x="943" y="235"/>
                    <a:pt x="923" y="247"/>
                  </a:cubicBezTo>
                  <a:lnTo>
                    <a:pt x="868" y="278"/>
                  </a:lnTo>
                  <a:cubicBezTo>
                    <a:pt x="847" y="291"/>
                    <a:pt x="840" y="317"/>
                    <a:pt x="852" y="338"/>
                  </a:cubicBezTo>
                  <a:cubicBezTo>
                    <a:pt x="864" y="359"/>
                    <a:pt x="891" y="366"/>
                    <a:pt x="912" y="354"/>
                  </a:cubicBezTo>
                  <a:close/>
                  <a:moveTo>
                    <a:pt x="140" y="699"/>
                  </a:moveTo>
                  <a:lnTo>
                    <a:pt x="86" y="730"/>
                  </a:lnTo>
                  <a:cubicBezTo>
                    <a:pt x="65" y="742"/>
                    <a:pt x="58" y="769"/>
                    <a:pt x="70" y="790"/>
                  </a:cubicBezTo>
                  <a:cubicBezTo>
                    <a:pt x="82" y="811"/>
                    <a:pt x="109" y="818"/>
                    <a:pt x="130" y="806"/>
                  </a:cubicBezTo>
                  <a:lnTo>
                    <a:pt x="184" y="775"/>
                  </a:lnTo>
                  <a:cubicBezTo>
                    <a:pt x="205" y="762"/>
                    <a:pt x="212" y="736"/>
                    <a:pt x="200" y="715"/>
                  </a:cubicBezTo>
                  <a:cubicBezTo>
                    <a:pt x="188" y="694"/>
                    <a:pt x="161" y="687"/>
                    <a:pt x="140" y="699"/>
                  </a:cubicBezTo>
                  <a:close/>
                  <a:moveTo>
                    <a:pt x="150" y="526"/>
                  </a:moveTo>
                  <a:cubicBezTo>
                    <a:pt x="150" y="502"/>
                    <a:pt x="130" y="483"/>
                    <a:pt x="106" y="483"/>
                  </a:cubicBezTo>
                  <a:lnTo>
                    <a:pt x="44" y="483"/>
                  </a:lnTo>
                  <a:cubicBezTo>
                    <a:pt x="19" y="483"/>
                    <a:pt x="0" y="502"/>
                    <a:pt x="0" y="526"/>
                  </a:cubicBezTo>
                  <a:cubicBezTo>
                    <a:pt x="0" y="551"/>
                    <a:pt x="19" y="570"/>
                    <a:pt x="44" y="570"/>
                  </a:cubicBezTo>
                  <a:lnTo>
                    <a:pt x="106" y="570"/>
                  </a:lnTo>
                  <a:cubicBezTo>
                    <a:pt x="130" y="570"/>
                    <a:pt x="150" y="551"/>
                    <a:pt x="150" y="52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221" name="Group 53"/>
          <p:cNvGrpSpPr>
            <a:grpSpLocks/>
          </p:cNvGrpSpPr>
          <p:nvPr/>
        </p:nvGrpSpPr>
        <p:grpSpPr bwMode="auto">
          <a:xfrm>
            <a:off x="8220075" y="4503738"/>
            <a:ext cx="3102050" cy="1393390"/>
            <a:chOff x="0" y="0"/>
            <a:chExt cx="4884" cy="2193"/>
          </a:xfrm>
        </p:grpSpPr>
        <p:sp>
          <p:nvSpPr>
            <p:cNvPr id="7222" name="TextBox 110"/>
            <p:cNvSpPr txBox="1">
              <a:spLocks noChangeArrowheads="1"/>
            </p:cNvSpPr>
            <p:nvPr/>
          </p:nvSpPr>
          <p:spPr bwMode="auto">
            <a:xfrm>
              <a:off x="980" y="110"/>
              <a:ext cx="3904" cy="2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rgbClr val="2B2E30"/>
                  </a:solidFill>
                  <a:latin typeface="微软雅黑" pitchFamily="34" charset="-122"/>
                  <a:ea typeface="微软雅黑" pitchFamily="34" charset="-122"/>
                </a:rPr>
                <a:t>预期成果与注意事项</a:t>
              </a:r>
              <a:endParaRPr lang="en-US" altLang="zh-CN" sz="2000" b="1" dirty="0">
                <a:solidFill>
                  <a:srgbClr val="2B2E30"/>
                </a:solidFill>
                <a:latin typeface="微软雅黑" pitchFamily="34" charset="-122"/>
                <a:ea typeface="微软雅黑" pitchFamily="34" charset="-122"/>
              </a:endParaRPr>
            </a:p>
            <a:p>
              <a:pPr eaLnBrk="1" hangingPunct="1"/>
              <a:endParaRPr lang="en-US" altLang="zh-CN" sz="2000" b="1" dirty="0">
                <a:solidFill>
                  <a:srgbClr val="2B2E30"/>
                </a:solidFill>
                <a:latin typeface="微软雅黑" pitchFamily="34" charset="-122"/>
                <a:ea typeface="微软雅黑" pitchFamily="34" charset="-122"/>
              </a:endParaRPr>
            </a:p>
            <a:p>
              <a:pPr eaLnBrk="1" hangingPunct="1"/>
              <a:r>
                <a:rPr lang="en-US" altLang="zh-CN" sz="2000" dirty="0">
                  <a:solidFill>
                    <a:srgbClr val="2B2E30"/>
                  </a:solidFill>
                  <a:ea typeface="微软雅黑" pitchFamily="34" charset="-122"/>
                </a:rPr>
                <a:t>●</a:t>
              </a:r>
              <a:r>
                <a:rPr lang="zh-CN" altLang="en-US" sz="2000" dirty="0">
                  <a:solidFill>
                    <a:srgbClr val="2B2E30"/>
                  </a:solidFill>
                  <a:ea typeface="微软雅黑" pitchFamily="34" charset="-122"/>
                </a:rPr>
                <a:t>对预调查数据的初步处理结果展示</a:t>
              </a:r>
              <a:endParaRPr lang="en-US" altLang="zh-CN" sz="2000" dirty="0">
                <a:solidFill>
                  <a:srgbClr val="2B2E30"/>
                </a:solidFill>
                <a:ea typeface="微软雅黑" pitchFamily="34" charset="-122"/>
              </a:endParaRPr>
            </a:p>
          </p:txBody>
        </p:sp>
        <p:sp>
          <p:nvSpPr>
            <p:cNvPr id="7224" name="Freeform 17"/>
            <p:cNvSpPr>
              <a:spLocks noEditPoints="1"/>
            </p:cNvSpPr>
            <p:nvPr/>
          </p:nvSpPr>
          <p:spPr bwMode="auto">
            <a:xfrm>
              <a:off x="0" y="0"/>
              <a:ext cx="928" cy="892"/>
            </a:xfrm>
            <a:custGeom>
              <a:avLst/>
              <a:gdLst>
                <a:gd name="T0" fmla="*/ 568 w 1145"/>
                <a:gd name="T1" fmla="*/ 677 h 1102"/>
                <a:gd name="T2" fmla="*/ 554 w 1145"/>
                <a:gd name="T3" fmla="*/ 534 h 1102"/>
                <a:gd name="T4" fmla="*/ 372 w 1145"/>
                <a:gd name="T5" fmla="*/ 533 h 1102"/>
                <a:gd name="T6" fmla="*/ 348 w 1145"/>
                <a:gd name="T7" fmla="*/ 649 h 1102"/>
                <a:gd name="T8" fmla="*/ 414 w 1145"/>
                <a:gd name="T9" fmla="*/ 636 h 1102"/>
                <a:gd name="T10" fmla="*/ 463 w 1145"/>
                <a:gd name="T11" fmla="*/ 573 h 1102"/>
                <a:gd name="T12" fmla="*/ 509 w 1145"/>
                <a:gd name="T13" fmla="*/ 621 h 1102"/>
                <a:gd name="T14" fmla="*/ 481 w 1145"/>
                <a:gd name="T15" fmla="*/ 661 h 1102"/>
                <a:gd name="T16" fmla="*/ 413 w 1145"/>
                <a:gd name="T17" fmla="*/ 679 h 1102"/>
                <a:gd name="T18" fmla="*/ 417 w 1145"/>
                <a:gd name="T19" fmla="*/ 735 h 1102"/>
                <a:gd name="T20" fmla="*/ 427 w 1145"/>
                <a:gd name="T21" fmla="*/ 739 h 1102"/>
                <a:gd name="T22" fmla="*/ 506 w 1145"/>
                <a:gd name="T23" fmla="*/ 755 h 1102"/>
                <a:gd name="T24" fmla="*/ 508 w 1145"/>
                <a:gd name="T25" fmla="*/ 832 h 1102"/>
                <a:gd name="T26" fmla="*/ 414 w 1145"/>
                <a:gd name="T27" fmla="*/ 828 h 1102"/>
                <a:gd name="T28" fmla="*/ 381 w 1145"/>
                <a:gd name="T29" fmla="*/ 758 h 1102"/>
                <a:gd name="T30" fmla="*/ 318 w 1145"/>
                <a:gd name="T31" fmla="*/ 771 h 1102"/>
                <a:gd name="T32" fmla="*/ 461 w 1145"/>
                <a:gd name="T33" fmla="*/ 918 h 1102"/>
                <a:gd name="T34" fmla="*/ 604 w 1145"/>
                <a:gd name="T35" fmla="*/ 790 h 1102"/>
                <a:gd name="T36" fmla="*/ 815 w 1145"/>
                <a:gd name="T37" fmla="*/ 516 h 1102"/>
                <a:gd name="T38" fmla="*/ 700 w 1145"/>
                <a:gd name="T39" fmla="*/ 529 h 1102"/>
                <a:gd name="T40" fmla="*/ 713 w 1145"/>
                <a:gd name="T41" fmla="*/ 587 h 1102"/>
                <a:gd name="T42" fmla="*/ 750 w 1145"/>
                <a:gd name="T43" fmla="*/ 890 h 1102"/>
                <a:gd name="T44" fmla="*/ 815 w 1145"/>
                <a:gd name="T45" fmla="*/ 903 h 1102"/>
                <a:gd name="T46" fmla="*/ 828 w 1145"/>
                <a:gd name="T47" fmla="*/ 529 h 1102"/>
                <a:gd name="T48" fmla="*/ 889 w 1145"/>
                <a:gd name="T49" fmla="*/ 254 h 1102"/>
                <a:gd name="T50" fmla="*/ 923 w 1145"/>
                <a:gd name="T51" fmla="*/ 34 h 1102"/>
                <a:gd name="T52" fmla="*/ 855 w 1145"/>
                <a:gd name="T53" fmla="*/ 34 h 1102"/>
                <a:gd name="T54" fmla="*/ 889 w 1145"/>
                <a:gd name="T55" fmla="*/ 254 h 1102"/>
                <a:gd name="T56" fmla="*/ 1011 w 1145"/>
                <a:gd name="T57" fmla="*/ 993 h 1102"/>
                <a:gd name="T58" fmla="*/ 107 w 1145"/>
                <a:gd name="T59" fmla="*/ 964 h 1102"/>
                <a:gd name="T60" fmla="*/ 135 w 1145"/>
                <a:gd name="T61" fmla="*/ 419 h 1102"/>
                <a:gd name="T62" fmla="*/ 1039 w 1145"/>
                <a:gd name="T63" fmla="*/ 448 h 1102"/>
                <a:gd name="T64" fmla="*/ 1011 w 1145"/>
                <a:gd name="T65" fmla="*/ 128 h 1102"/>
                <a:gd name="T66" fmla="*/ 977 w 1145"/>
                <a:gd name="T67" fmla="*/ 220 h 1102"/>
                <a:gd name="T68" fmla="*/ 801 w 1145"/>
                <a:gd name="T69" fmla="*/ 220 h 1102"/>
                <a:gd name="T70" fmla="*/ 344 w 1145"/>
                <a:gd name="T71" fmla="*/ 128 h 1102"/>
                <a:gd name="T72" fmla="*/ 257 w 1145"/>
                <a:gd name="T73" fmla="*/ 308 h 1102"/>
                <a:gd name="T74" fmla="*/ 169 w 1145"/>
                <a:gd name="T75" fmla="*/ 128 h 1102"/>
                <a:gd name="T76" fmla="*/ 0 w 1145"/>
                <a:gd name="T77" fmla="*/ 264 h 1102"/>
                <a:gd name="T78" fmla="*/ 135 w 1145"/>
                <a:gd name="T79" fmla="*/ 1102 h 1102"/>
                <a:gd name="T80" fmla="*/ 1145 w 1145"/>
                <a:gd name="T81" fmla="*/ 966 h 1102"/>
                <a:gd name="T82" fmla="*/ 1011 w 1145"/>
                <a:gd name="T83" fmla="*/ 128 h 1102"/>
                <a:gd name="T84" fmla="*/ 291 w 1145"/>
                <a:gd name="T85" fmla="*/ 220 h 1102"/>
                <a:gd name="T86" fmla="*/ 257 w 1145"/>
                <a:gd name="T87" fmla="*/ 0 h 1102"/>
                <a:gd name="T88" fmla="*/ 222 w 1145"/>
                <a:gd name="T89" fmla="*/ 220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300" fill="hold"/>
                                        <p:tgtEl>
                                          <p:spTgt spid="7172"/>
                                        </p:tgtEl>
                                        <p:attrNameLst>
                                          <p:attrName>ppt_x</p:attrName>
                                        </p:attrNameLst>
                                      </p:cBhvr>
                                      <p:tavLst>
                                        <p:tav tm="0">
                                          <p:val>
                                            <p:strVal val="0-#ppt_w/2"/>
                                          </p:val>
                                        </p:tav>
                                        <p:tav tm="100000">
                                          <p:val>
                                            <p:strVal val="#ppt_x"/>
                                          </p:val>
                                        </p:tav>
                                      </p:tavLst>
                                    </p:anim>
                                    <p:anim calcmode="lin" valueType="num">
                                      <p:cBhvr additive="base">
                                        <p:cTn id="8" dur="300" fill="hold"/>
                                        <p:tgtEl>
                                          <p:spTgt spid="717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7173"/>
                                        </p:tgtEl>
                                        <p:attrNameLst>
                                          <p:attrName>style.visibility</p:attrName>
                                        </p:attrNameLst>
                                      </p:cBhvr>
                                      <p:to>
                                        <p:strVal val="visible"/>
                                      </p:to>
                                    </p:set>
                                    <p:anim calcmode="lin" valueType="num">
                                      <p:cBhvr additive="base">
                                        <p:cTn id="12" dur="500" fill="hold"/>
                                        <p:tgtEl>
                                          <p:spTgt spid="7173"/>
                                        </p:tgtEl>
                                        <p:attrNameLst>
                                          <p:attrName>ppt_x</p:attrName>
                                        </p:attrNameLst>
                                      </p:cBhvr>
                                      <p:tavLst>
                                        <p:tav tm="0">
                                          <p:val>
                                            <p:strVal val="1+#ppt_w/2"/>
                                          </p:val>
                                        </p:tav>
                                        <p:tav tm="100000">
                                          <p:val>
                                            <p:strVal val="#ppt_x"/>
                                          </p:val>
                                        </p:tav>
                                      </p:tavLst>
                                    </p:anim>
                                    <p:anim calcmode="lin" valueType="num">
                                      <p:cBhvr additive="base">
                                        <p:cTn id="13" dur="500" fill="hold"/>
                                        <p:tgtEl>
                                          <p:spTgt spid="7173"/>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170"/>
                                        </p:tgtEl>
                                        <p:attrNameLst>
                                          <p:attrName>style.visibility</p:attrName>
                                        </p:attrNameLst>
                                      </p:cBhvr>
                                      <p:to>
                                        <p:strVal val="visible"/>
                                      </p:to>
                                    </p:set>
                                    <p:anim calcmode="lin" valueType="num">
                                      <p:cBhvr>
                                        <p:cTn id="17" dur="500" fill="hold"/>
                                        <p:tgtEl>
                                          <p:spTgt spid="717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170"/>
                                        </p:tgtEl>
                                        <p:attrNameLst>
                                          <p:attrName>ppt_y</p:attrName>
                                        </p:attrNameLst>
                                      </p:cBhvr>
                                      <p:tavLst>
                                        <p:tav tm="0">
                                          <p:val>
                                            <p:strVal val="#ppt_y"/>
                                          </p:val>
                                        </p:tav>
                                        <p:tav tm="100000">
                                          <p:val>
                                            <p:strVal val="#ppt_y"/>
                                          </p:val>
                                        </p:tav>
                                      </p:tavLst>
                                    </p:anim>
                                    <p:anim calcmode="lin" valueType="num">
                                      <p:cBhvr>
                                        <p:cTn id="19" dur="500" fill="hold"/>
                                        <p:tgtEl>
                                          <p:spTgt spid="717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17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170"/>
                                        </p:tgtEl>
                                      </p:cBhvr>
                                    </p:animEffect>
                                  </p:childTnLst>
                                </p:cTn>
                              </p:par>
                            </p:childTnLst>
                          </p:cTn>
                        </p:par>
                        <p:par>
                          <p:cTn id="22" fill="hold" nodeType="afterGroup">
                            <p:stCondLst>
                              <p:cond delay="1350"/>
                            </p:stCondLst>
                            <p:childTnLst>
                              <p:par>
                                <p:cTn id="23" presetID="20" presetClass="entr" presetSubtype="0" fill="hold" nodeType="afterEffect">
                                  <p:stCondLst>
                                    <p:cond delay="0"/>
                                  </p:stCondLst>
                                  <p:childTnLst>
                                    <p:set>
                                      <p:cBhvr>
                                        <p:cTn id="24" dur="1" fill="hold">
                                          <p:stCondLst>
                                            <p:cond delay="0"/>
                                          </p:stCondLst>
                                        </p:cTn>
                                        <p:tgtEl>
                                          <p:spTgt spid="7190"/>
                                        </p:tgtEl>
                                        <p:attrNameLst>
                                          <p:attrName>style.visibility</p:attrName>
                                        </p:attrNameLst>
                                      </p:cBhvr>
                                      <p:to>
                                        <p:strVal val="visible"/>
                                      </p:to>
                                    </p:set>
                                    <p:animEffect transition="in" filter="wedge">
                                      <p:cBhvr>
                                        <p:cTn id="25" dur="2000"/>
                                        <p:tgtEl>
                                          <p:spTgt spid="7190"/>
                                        </p:tgtEl>
                                      </p:cBhvr>
                                    </p:animEffect>
                                  </p:childTnLst>
                                </p:cTn>
                              </p:par>
                            </p:childTnLst>
                          </p:cTn>
                        </p:par>
                        <p:par>
                          <p:cTn id="26" fill="hold" nodeType="afterGroup">
                            <p:stCondLst>
                              <p:cond delay="3350"/>
                            </p:stCondLst>
                            <p:childTnLst>
                              <p:par>
                                <p:cTn id="27" presetID="22" presetClass="entr" presetSubtype="2" fill="hold" nodeType="afterEffect">
                                  <p:stCondLst>
                                    <p:cond delay="0"/>
                                  </p:stCondLst>
                                  <p:childTnLst>
                                    <p:set>
                                      <p:cBhvr>
                                        <p:cTn id="28" dur="1" fill="hold">
                                          <p:stCondLst>
                                            <p:cond delay="0"/>
                                          </p:stCondLst>
                                        </p:cTn>
                                        <p:tgtEl>
                                          <p:spTgt spid="7174"/>
                                        </p:tgtEl>
                                        <p:attrNameLst>
                                          <p:attrName>style.visibility</p:attrName>
                                        </p:attrNameLst>
                                      </p:cBhvr>
                                      <p:to>
                                        <p:strVal val="visible"/>
                                      </p:to>
                                    </p:set>
                                    <p:animEffect transition="in" filter="wipe(right)">
                                      <p:cBhvr>
                                        <p:cTn id="29" dur="500"/>
                                        <p:tgtEl>
                                          <p:spTgt spid="7174"/>
                                        </p:tgtEl>
                                      </p:cBhvr>
                                    </p:animEffect>
                                  </p:childTnLst>
                                </p:cTn>
                              </p:par>
                            </p:childTnLst>
                          </p:cTn>
                        </p:par>
                        <p:par>
                          <p:cTn id="30" fill="hold" nodeType="afterGroup">
                            <p:stCondLst>
                              <p:cond delay="3850"/>
                            </p:stCondLst>
                            <p:childTnLst>
                              <p:par>
                                <p:cTn id="31" presetID="16" presetClass="entr" presetSubtype="42" fill="hold" nodeType="afterEffect">
                                  <p:stCondLst>
                                    <p:cond delay="0"/>
                                  </p:stCondLst>
                                  <p:childTnLst>
                                    <p:set>
                                      <p:cBhvr>
                                        <p:cTn id="32" dur="1" fill="hold">
                                          <p:stCondLst>
                                            <p:cond delay="0"/>
                                          </p:stCondLst>
                                        </p:cTn>
                                        <p:tgtEl>
                                          <p:spTgt spid="7209"/>
                                        </p:tgtEl>
                                        <p:attrNameLst>
                                          <p:attrName>style.visibility</p:attrName>
                                        </p:attrNameLst>
                                      </p:cBhvr>
                                      <p:to>
                                        <p:strVal val="visible"/>
                                      </p:to>
                                    </p:set>
                                    <p:animEffect transition="in" filter="barn(outHorizontal)">
                                      <p:cBhvr>
                                        <p:cTn id="33" dur="500"/>
                                        <p:tgtEl>
                                          <p:spTgt spid="7209"/>
                                        </p:tgtEl>
                                      </p:cBhvr>
                                    </p:animEffect>
                                  </p:childTnLst>
                                </p:cTn>
                              </p:par>
                            </p:childTnLst>
                          </p:cTn>
                        </p:par>
                        <p:par>
                          <p:cTn id="34" fill="hold" nodeType="afterGroup">
                            <p:stCondLst>
                              <p:cond delay="4350"/>
                            </p:stCondLst>
                            <p:childTnLst>
                              <p:par>
                                <p:cTn id="35" presetID="22" presetClass="entr" presetSubtype="8" fill="hold" nodeType="afterEffect">
                                  <p:stCondLst>
                                    <p:cond delay="0"/>
                                  </p:stCondLst>
                                  <p:childTnLst>
                                    <p:set>
                                      <p:cBhvr>
                                        <p:cTn id="36" dur="1" fill="hold">
                                          <p:stCondLst>
                                            <p:cond delay="0"/>
                                          </p:stCondLst>
                                        </p:cTn>
                                        <p:tgtEl>
                                          <p:spTgt spid="7178"/>
                                        </p:tgtEl>
                                        <p:attrNameLst>
                                          <p:attrName>style.visibility</p:attrName>
                                        </p:attrNameLst>
                                      </p:cBhvr>
                                      <p:to>
                                        <p:strVal val="visible"/>
                                      </p:to>
                                    </p:set>
                                    <p:animEffect transition="in" filter="wipe(left)">
                                      <p:cBhvr>
                                        <p:cTn id="37" dur="1000"/>
                                        <p:tgtEl>
                                          <p:spTgt spid="7178"/>
                                        </p:tgtEl>
                                      </p:cBhvr>
                                    </p:animEffect>
                                  </p:childTnLst>
                                </p:cTn>
                              </p:par>
                            </p:childTnLst>
                          </p:cTn>
                        </p:par>
                        <p:par>
                          <p:cTn id="38" fill="hold" nodeType="afterGroup">
                            <p:stCondLst>
                              <p:cond delay="5350"/>
                            </p:stCondLst>
                            <p:childTnLst>
                              <p:par>
                                <p:cTn id="39" presetID="16" presetClass="entr" presetSubtype="42" fill="hold" nodeType="afterEffect">
                                  <p:stCondLst>
                                    <p:cond delay="0"/>
                                  </p:stCondLst>
                                  <p:childTnLst>
                                    <p:set>
                                      <p:cBhvr>
                                        <p:cTn id="40" dur="1" fill="hold">
                                          <p:stCondLst>
                                            <p:cond delay="0"/>
                                          </p:stCondLst>
                                        </p:cTn>
                                        <p:tgtEl>
                                          <p:spTgt spid="7213"/>
                                        </p:tgtEl>
                                        <p:attrNameLst>
                                          <p:attrName>style.visibility</p:attrName>
                                        </p:attrNameLst>
                                      </p:cBhvr>
                                      <p:to>
                                        <p:strVal val="visible"/>
                                      </p:to>
                                    </p:set>
                                    <p:animEffect transition="in" filter="barn(outHorizontal)">
                                      <p:cBhvr>
                                        <p:cTn id="41" dur="500"/>
                                        <p:tgtEl>
                                          <p:spTgt spid="7213"/>
                                        </p:tgtEl>
                                      </p:cBhvr>
                                    </p:animEffect>
                                  </p:childTnLst>
                                </p:cTn>
                              </p:par>
                            </p:childTnLst>
                          </p:cTn>
                        </p:par>
                        <p:par>
                          <p:cTn id="42" fill="hold" nodeType="afterGroup">
                            <p:stCondLst>
                              <p:cond delay="5850"/>
                            </p:stCondLst>
                            <p:childTnLst>
                              <p:par>
                                <p:cTn id="43" presetID="22" presetClass="entr" presetSubtype="4" fill="hold" nodeType="afterEffect">
                                  <p:stCondLst>
                                    <p:cond delay="0"/>
                                  </p:stCondLst>
                                  <p:childTnLst>
                                    <p:set>
                                      <p:cBhvr>
                                        <p:cTn id="44" dur="1" fill="hold">
                                          <p:stCondLst>
                                            <p:cond delay="0"/>
                                          </p:stCondLst>
                                        </p:cTn>
                                        <p:tgtEl>
                                          <p:spTgt spid="7186"/>
                                        </p:tgtEl>
                                        <p:attrNameLst>
                                          <p:attrName>style.visibility</p:attrName>
                                        </p:attrNameLst>
                                      </p:cBhvr>
                                      <p:to>
                                        <p:strVal val="visible"/>
                                      </p:to>
                                    </p:set>
                                    <p:animEffect transition="in" filter="wipe(down)">
                                      <p:cBhvr>
                                        <p:cTn id="45" dur="500"/>
                                        <p:tgtEl>
                                          <p:spTgt spid="7186"/>
                                        </p:tgtEl>
                                      </p:cBhvr>
                                    </p:animEffect>
                                  </p:childTnLst>
                                </p:cTn>
                              </p:par>
                            </p:childTnLst>
                          </p:cTn>
                        </p:par>
                        <p:par>
                          <p:cTn id="46" fill="hold" nodeType="afterGroup">
                            <p:stCondLst>
                              <p:cond delay="6350"/>
                            </p:stCondLst>
                            <p:childTnLst>
                              <p:par>
                                <p:cTn id="47" presetID="16" presetClass="entr" presetSubtype="26" fill="hold" nodeType="afterEffect">
                                  <p:stCondLst>
                                    <p:cond delay="0"/>
                                  </p:stCondLst>
                                  <p:childTnLst>
                                    <p:set>
                                      <p:cBhvr>
                                        <p:cTn id="48" dur="1" fill="hold">
                                          <p:stCondLst>
                                            <p:cond delay="0"/>
                                          </p:stCondLst>
                                        </p:cTn>
                                        <p:tgtEl>
                                          <p:spTgt spid="7221"/>
                                        </p:tgtEl>
                                        <p:attrNameLst>
                                          <p:attrName>style.visibility</p:attrName>
                                        </p:attrNameLst>
                                      </p:cBhvr>
                                      <p:to>
                                        <p:strVal val="visible"/>
                                      </p:to>
                                    </p:set>
                                    <p:animEffect transition="in" filter="barn(inHorizontal)">
                                      <p:cBhvr>
                                        <p:cTn id="49" dur="500"/>
                                        <p:tgtEl>
                                          <p:spTgt spid="7221"/>
                                        </p:tgtEl>
                                      </p:cBhvr>
                                    </p:animEffect>
                                  </p:childTnLst>
                                </p:cTn>
                              </p:par>
                            </p:childTnLst>
                          </p:cTn>
                        </p:par>
                        <p:par>
                          <p:cTn id="50" fill="hold" nodeType="afterGroup">
                            <p:stCondLst>
                              <p:cond delay="6850"/>
                            </p:stCondLst>
                            <p:childTnLst>
                              <p:par>
                                <p:cTn id="51" presetID="22" presetClass="entr" presetSubtype="4" fill="hold" nodeType="afterEffect">
                                  <p:stCondLst>
                                    <p:cond delay="0"/>
                                  </p:stCondLst>
                                  <p:childTnLst>
                                    <p:set>
                                      <p:cBhvr>
                                        <p:cTn id="52" dur="1" fill="hold">
                                          <p:stCondLst>
                                            <p:cond delay="0"/>
                                          </p:stCondLst>
                                        </p:cTn>
                                        <p:tgtEl>
                                          <p:spTgt spid="7182"/>
                                        </p:tgtEl>
                                        <p:attrNameLst>
                                          <p:attrName>style.visibility</p:attrName>
                                        </p:attrNameLst>
                                      </p:cBhvr>
                                      <p:to>
                                        <p:strVal val="visible"/>
                                      </p:to>
                                    </p:set>
                                    <p:animEffect transition="in" filter="wipe(down)">
                                      <p:cBhvr>
                                        <p:cTn id="53" dur="500"/>
                                        <p:tgtEl>
                                          <p:spTgt spid="7182"/>
                                        </p:tgtEl>
                                      </p:cBhvr>
                                    </p:animEffect>
                                  </p:childTnLst>
                                </p:cTn>
                              </p:par>
                            </p:childTnLst>
                          </p:cTn>
                        </p:par>
                        <p:par>
                          <p:cTn id="54" fill="hold" nodeType="afterGroup">
                            <p:stCondLst>
                              <p:cond delay="7350"/>
                            </p:stCondLst>
                            <p:childTnLst>
                              <p:par>
                                <p:cTn id="55" presetID="16" presetClass="entr" presetSubtype="26" fill="hold" nodeType="afterEffect">
                                  <p:stCondLst>
                                    <p:cond delay="0"/>
                                  </p:stCondLst>
                                  <p:childTnLst>
                                    <p:set>
                                      <p:cBhvr>
                                        <p:cTn id="56" dur="1" fill="hold">
                                          <p:stCondLst>
                                            <p:cond delay="0"/>
                                          </p:stCondLst>
                                        </p:cTn>
                                        <p:tgtEl>
                                          <p:spTgt spid="7217"/>
                                        </p:tgtEl>
                                        <p:attrNameLst>
                                          <p:attrName>style.visibility</p:attrName>
                                        </p:attrNameLst>
                                      </p:cBhvr>
                                      <p:to>
                                        <p:strVal val="visible"/>
                                      </p:to>
                                    </p:set>
                                    <p:animEffect transition="in" filter="barn(inHorizontal)">
                                      <p:cBhvr>
                                        <p:cTn id="57" dur="500"/>
                                        <p:tgtEl>
                                          <p:spTgt spid="7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2" grpId="0" animBg="1" autoUpdateAnimBg="0"/>
      <p:bldP spid="7173"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4"/>
          <p:cNvSpPr txBox="1">
            <a:spLocks noChangeArrowheads="1"/>
          </p:cNvSpPr>
          <p:nvPr/>
        </p:nvSpPr>
        <p:spPr bwMode="auto">
          <a:xfrm>
            <a:off x="2433638" y="1855788"/>
            <a:ext cx="113347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12000" b="1">
                <a:solidFill>
                  <a:schemeClr val="bg1"/>
                </a:solidFill>
                <a:latin typeface="微软雅黑" pitchFamily="34" charset="-122"/>
                <a:ea typeface="微软雅黑" pitchFamily="34" charset="-122"/>
              </a:rPr>
              <a:t>1</a:t>
            </a:r>
            <a:endParaRPr lang="zh-CN" altLang="en-US" sz="12000" b="1">
              <a:solidFill>
                <a:schemeClr val="bg1"/>
              </a:solidFill>
              <a:latin typeface="微软雅黑" pitchFamily="34" charset="-122"/>
              <a:ea typeface="微软雅黑" pitchFamily="34" charset="-122"/>
            </a:endParaRPr>
          </a:p>
        </p:txBody>
      </p:sp>
      <p:sp>
        <p:nvSpPr>
          <p:cNvPr id="8195" name="TextBox 5"/>
          <p:cNvSpPr txBox="1">
            <a:spLocks noChangeArrowheads="1"/>
          </p:cNvSpPr>
          <p:nvPr/>
        </p:nvSpPr>
        <p:spPr bwMode="auto">
          <a:xfrm>
            <a:off x="1768475" y="2846388"/>
            <a:ext cx="8477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3000">
                <a:solidFill>
                  <a:schemeClr val="bg1"/>
                </a:solidFill>
              </a:rPr>
              <a:t>part</a:t>
            </a:r>
            <a:endParaRPr lang="zh-CN" altLang="en-US" sz="3000">
              <a:solidFill>
                <a:schemeClr val="bg1"/>
              </a:solidFill>
            </a:endParaRPr>
          </a:p>
        </p:txBody>
      </p:sp>
      <p:sp>
        <p:nvSpPr>
          <p:cNvPr id="8197" name="TextBox 6"/>
          <p:cNvSpPr txBox="1">
            <a:spLocks noChangeArrowheads="1"/>
          </p:cNvSpPr>
          <p:nvPr/>
        </p:nvSpPr>
        <p:spPr bwMode="auto">
          <a:xfrm>
            <a:off x="3436698" y="2465388"/>
            <a:ext cx="3070104" cy="492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600" b="1" dirty="0">
                <a:solidFill>
                  <a:schemeClr val="tx2"/>
                </a:solidFill>
                <a:latin typeface="微软雅黑" pitchFamily="34" charset="-122"/>
                <a:ea typeface="微软雅黑" pitchFamily="34" charset="-122"/>
              </a:rPr>
              <a:t>调查背景与目的</a:t>
            </a:r>
          </a:p>
        </p:txBody>
      </p:sp>
      <p:cxnSp>
        <p:nvCxnSpPr>
          <p:cNvPr id="8200" name="直接连接符 10"/>
          <p:cNvCxnSpPr>
            <a:cxnSpLocks noChangeShapeType="1"/>
          </p:cNvCxnSpPr>
          <p:nvPr/>
        </p:nvCxnSpPr>
        <p:spPr bwMode="auto">
          <a:xfrm flipH="1">
            <a:off x="3576638" y="3328988"/>
            <a:ext cx="8620125" cy="0"/>
          </a:xfrm>
          <a:prstGeom prst="line">
            <a:avLst/>
          </a:prstGeom>
          <a:noFill/>
          <a:ln w="952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01" name="Freeform 10"/>
          <p:cNvSpPr>
            <a:spLocks/>
          </p:cNvSpPr>
          <p:nvPr/>
        </p:nvSpPr>
        <p:spPr bwMode="auto">
          <a:xfrm>
            <a:off x="1150938" y="2205038"/>
            <a:ext cx="1849437" cy="1944687"/>
          </a:xfrm>
          <a:custGeom>
            <a:avLst/>
            <a:gdLst>
              <a:gd name="T0" fmla="*/ 3233 w 3480"/>
              <a:gd name="T1" fmla="*/ 2268 h 3657"/>
              <a:gd name="T2" fmla="*/ 3033 w 3480"/>
              <a:gd name="T3" fmla="*/ 2634 h 3657"/>
              <a:gd name="T4" fmla="*/ 1023 w 3480"/>
              <a:gd name="T5" fmla="*/ 2915 h 3657"/>
              <a:gd name="T6" fmla="*/ 741 w 3480"/>
              <a:gd name="T7" fmla="*/ 905 h 3657"/>
              <a:gd name="T8" fmla="*/ 2017 w 3480"/>
              <a:gd name="T9" fmla="*/ 340 h 3657"/>
              <a:gd name="T10" fmla="*/ 2079 w 3480"/>
              <a:gd name="T11" fmla="*/ 345 h 3657"/>
              <a:gd name="T12" fmla="*/ 2067 w 3480"/>
              <a:gd name="T13" fmla="*/ 489 h 3657"/>
              <a:gd name="T14" fmla="*/ 2289 w 3480"/>
              <a:gd name="T15" fmla="*/ 254 h 3657"/>
              <a:gd name="T16" fmla="*/ 2110 w 3480"/>
              <a:gd name="T17" fmla="*/ 0 h 3657"/>
              <a:gd name="T18" fmla="*/ 2100 w 3480"/>
              <a:gd name="T19" fmla="*/ 113 h 3657"/>
              <a:gd name="T20" fmla="*/ 2038 w 3480"/>
              <a:gd name="T21" fmla="*/ 107 h 3657"/>
              <a:gd name="T22" fmla="*/ 554 w 3480"/>
              <a:gd name="T23" fmla="*/ 764 h 3657"/>
              <a:gd name="T24" fmla="*/ 882 w 3480"/>
              <a:gd name="T25" fmla="*/ 3102 h 3657"/>
              <a:gd name="T26" fmla="*/ 3219 w 3480"/>
              <a:gd name="T27" fmla="*/ 2774 h 3657"/>
              <a:gd name="T28" fmla="*/ 3480 w 3480"/>
              <a:gd name="T29" fmla="*/ 2268 h 3657"/>
              <a:gd name="T30" fmla="*/ 3233 w 3480"/>
              <a:gd name="T31" fmla="*/ 2268 h 3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80" h="3657">
                <a:moveTo>
                  <a:pt x="3233" y="2268"/>
                </a:moveTo>
                <a:cubicBezTo>
                  <a:pt x="3185" y="2397"/>
                  <a:pt x="3118" y="2521"/>
                  <a:pt x="3033" y="2634"/>
                </a:cubicBezTo>
                <a:cubicBezTo>
                  <a:pt x="2556" y="3266"/>
                  <a:pt x="1655" y="3393"/>
                  <a:pt x="1023" y="2915"/>
                </a:cubicBezTo>
                <a:cubicBezTo>
                  <a:pt x="390" y="2438"/>
                  <a:pt x="264" y="1538"/>
                  <a:pt x="741" y="905"/>
                </a:cubicBezTo>
                <a:cubicBezTo>
                  <a:pt x="1041" y="507"/>
                  <a:pt x="1523" y="295"/>
                  <a:pt x="2017" y="340"/>
                </a:cubicBezTo>
                <a:lnTo>
                  <a:pt x="2079" y="345"/>
                </a:lnTo>
                <a:lnTo>
                  <a:pt x="2067" y="489"/>
                </a:lnTo>
                <a:lnTo>
                  <a:pt x="2289" y="254"/>
                </a:lnTo>
                <a:lnTo>
                  <a:pt x="2110" y="0"/>
                </a:lnTo>
                <a:lnTo>
                  <a:pt x="2100" y="113"/>
                </a:lnTo>
                <a:lnTo>
                  <a:pt x="2038" y="107"/>
                </a:lnTo>
                <a:cubicBezTo>
                  <a:pt x="1463" y="55"/>
                  <a:pt x="903" y="302"/>
                  <a:pt x="554" y="764"/>
                </a:cubicBezTo>
                <a:cubicBezTo>
                  <a:pt x="0" y="1500"/>
                  <a:pt x="146" y="2547"/>
                  <a:pt x="882" y="3102"/>
                </a:cubicBezTo>
                <a:cubicBezTo>
                  <a:pt x="1618" y="3657"/>
                  <a:pt x="2664" y="3510"/>
                  <a:pt x="3219" y="2774"/>
                </a:cubicBezTo>
                <a:cubicBezTo>
                  <a:pt x="3336" y="2619"/>
                  <a:pt x="3423" y="2448"/>
                  <a:pt x="3480" y="2268"/>
                </a:cubicBezTo>
                <a:lnTo>
                  <a:pt x="3233" y="226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grpId="0" nodeType="afterEffect">
                                  <p:stCondLst>
                                    <p:cond delay="0"/>
                                  </p:stCondLst>
                                  <p:childTnLst>
                                    <p:animMotion origin="layout" path="M -0.25004 -4.44444E-6 L 2.68115E-6 -4.44444E-6 " pathEditMode="relative" rAng="0" ptsTypes="AA">
                                      <p:cBhvr>
                                        <p:cTn id="6" dur="2000" fill="hold"/>
                                        <p:tgtEl>
                                          <p:spTgt spid="8201"/>
                                        </p:tgtEl>
                                        <p:attrNameLst>
                                          <p:attrName>ppt_x,ppt_y</p:attrName>
                                        </p:attrNameLst>
                                      </p:cBhvr>
                                      <p:rCtr x="12500" y="0"/>
                                    </p:animMotion>
                                  </p:childTnLst>
                                </p:cTn>
                              </p:par>
                              <p:par>
                                <p:cTn id="7" presetID="8" presetClass="emph" presetSubtype="0" fill="hold" grpId="1" nodeType="withEffect">
                                  <p:stCondLst>
                                    <p:cond delay="0"/>
                                  </p:stCondLst>
                                  <p:childTnLst>
                                    <p:animRot by="21600000">
                                      <p:cBhvr>
                                        <p:cTn id="8" dur="2000" fill="hold"/>
                                        <p:tgtEl>
                                          <p:spTgt spid="8201"/>
                                        </p:tgtEl>
                                        <p:attrNameLst>
                                          <p:attrName>r</p:attrName>
                                        </p:attrNameLst>
                                      </p:cBhvr>
                                    </p:animRot>
                                  </p:childTnLst>
                                </p:cTn>
                              </p:par>
                            </p:childTnLst>
                          </p:cTn>
                        </p:par>
                        <p:par>
                          <p:cTn id="9" fill="hold" nodeType="afterGroup">
                            <p:stCondLst>
                              <p:cond delay="2000"/>
                            </p:stCondLst>
                            <p:childTnLst>
                              <p:par>
                                <p:cTn id="10" presetID="47" presetClass="entr" presetSubtype="0" fill="hold" grpId="0" nodeType="after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fade">
                                      <p:cBhvr>
                                        <p:cTn id="12" dur="1000"/>
                                        <p:tgtEl>
                                          <p:spTgt spid="8195"/>
                                        </p:tgtEl>
                                      </p:cBhvr>
                                    </p:animEffect>
                                    <p:anim calcmode="lin" valueType="num">
                                      <p:cBhvr>
                                        <p:cTn id="13" dur="1000" fill="hold"/>
                                        <p:tgtEl>
                                          <p:spTgt spid="8195"/>
                                        </p:tgtEl>
                                        <p:attrNameLst>
                                          <p:attrName>ppt_x</p:attrName>
                                        </p:attrNameLst>
                                      </p:cBhvr>
                                      <p:tavLst>
                                        <p:tav tm="0">
                                          <p:val>
                                            <p:strVal val="#ppt_x"/>
                                          </p:val>
                                        </p:tav>
                                        <p:tav tm="100000">
                                          <p:val>
                                            <p:strVal val="#ppt_x"/>
                                          </p:val>
                                        </p:tav>
                                      </p:tavLst>
                                    </p:anim>
                                    <p:anim calcmode="lin" valueType="num">
                                      <p:cBhvr>
                                        <p:cTn id="14" dur="1000" fill="hold"/>
                                        <p:tgtEl>
                                          <p:spTgt spid="819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8194"/>
                                        </p:tgtEl>
                                        <p:attrNameLst>
                                          <p:attrName>style.visibility</p:attrName>
                                        </p:attrNameLst>
                                      </p:cBhvr>
                                      <p:to>
                                        <p:strVal val="visible"/>
                                      </p:to>
                                    </p:set>
                                    <p:animEffect transition="in" filter="fade">
                                      <p:cBhvr>
                                        <p:cTn id="17" dur="1000"/>
                                        <p:tgtEl>
                                          <p:spTgt spid="8194"/>
                                        </p:tgtEl>
                                      </p:cBhvr>
                                    </p:animEffect>
                                    <p:anim calcmode="lin" valueType="num">
                                      <p:cBhvr>
                                        <p:cTn id="18" dur="1000" fill="hold"/>
                                        <p:tgtEl>
                                          <p:spTgt spid="8194"/>
                                        </p:tgtEl>
                                        <p:attrNameLst>
                                          <p:attrName>ppt_x</p:attrName>
                                        </p:attrNameLst>
                                      </p:cBhvr>
                                      <p:tavLst>
                                        <p:tav tm="0">
                                          <p:val>
                                            <p:strVal val="#ppt_x"/>
                                          </p:val>
                                        </p:tav>
                                        <p:tav tm="100000">
                                          <p:val>
                                            <p:strVal val="#ppt_x"/>
                                          </p:val>
                                        </p:tav>
                                      </p:tavLst>
                                    </p:anim>
                                    <p:anim calcmode="lin" valueType="num">
                                      <p:cBhvr>
                                        <p:cTn id="19" dur="1000" fill="hold"/>
                                        <p:tgtEl>
                                          <p:spTgt spid="8194"/>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3000"/>
                            </p:stCondLst>
                            <p:childTnLst>
                              <p:par>
                                <p:cTn id="21" presetID="22" presetClass="entr" presetSubtype="8" fill="hold" nodeType="afterEffect">
                                  <p:stCondLst>
                                    <p:cond delay="0"/>
                                  </p:stCondLst>
                                  <p:childTnLst>
                                    <p:set>
                                      <p:cBhvr>
                                        <p:cTn id="22" dur="1" fill="hold">
                                          <p:stCondLst>
                                            <p:cond delay="0"/>
                                          </p:stCondLst>
                                        </p:cTn>
                                        <p:tgtEl>
                                          <p:spTgt spid="8200"/>
                                        </p:tgtEl>
                                        <p:attrNameLst>
                                          <p:attrName>style.visibility</p:attrName>
                                        </p:attrNameLst>
                                      </p:cBhvr>
                                      <p:to>
                                        <p:strVal val="visible"/>
                                      </p:to>
                                    </p:set>
                                    <p:animEffect transition="in" filter="wipe(left)">
                                      <p:cBhvr>
                                        <p:cTn id="23" dur="2000"/>
                                        <p:tgtEl>
                                          <p:spTgt spid="8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195" grpId="0" autoUpdateAnimBg="0"/>
      <p:bldP spid="8201" grpId="0" animBg="1"/>
      <p:bldP spid="8201"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圆角矩形 5"/>
          <p:cNvSpPr>
            <a:spLocks/>
          </p:cNvSpPr>
          <p:nvPr/>
        </p:nvSpPr>
        <p:spPr bwMode="auto">
          <a:xfrm>
            <a:off x="3322478" y="1108631"/>
            <a:ext cx="3265487" cy="568325"/>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 name="T10" fmla="*/ 0 w 3265930"/>
              <a:gd name="T11" fmla="*/ 0 h 569236"/>
            </a:gdLst>
            <a:ahLst/>
            <a:cxnLst>
              <a:cxn ang="0">
                <a:pos x="T0" y="T1"/>
              </a:cxn>
              <a:cxn ang="0">
                <a:pos x="T2" y="T3"/>
              </a:cxn>
              <a:cxn ang="0">
                <a:pos x="T4" y="T5"/>
              </a:cxn>
              <a:cxn ang="0">
                <a:pos x="T6" y="T7"/>
              </a:cxn>
              <a:cxn ang="0">
                <a:pos x="T8" y="T9"/>
              </a:cxn>
              <a:cxn ang="0">
                <a:pos x="T10" y="T11"/>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0" name="TextBox 5"/>
          <p:cNvSpPr txBox="1">
            <a:spLocks noChangeArrowheads="1"/>
          </p:cNvSpPr>
          <p:nvPr/>
        </p:nvSpPr>
        <p:spPr bwMode="auto">
          <a:xfrm>
            <a:off x="4224085" y="1165372"/>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chemeClr val="tx2"/>
                </a:solidFill>
                <a:latin typeface="微软雅黑" pitchFamily="34" charset="-122"/>
                <a:ea typeface="微软雅黑" pitchFamily="34" charset="-122"/>
              </a:rPr>
              <a:t>调查背景</a:t>
            </a:r>
          </a:p>
        </p:txBody>
      </p:sp>
      <p:sp>
        <p:nvSpPr>
          <p:cNvPr id="9222" name="空心弧 7"/>
          <p:cNvSpPr>
            <a:spLocks/>
          </p:cNvSpPr>
          <p:nvPr/>
        </p:nvSpPr>
        <p:spPr bwMode="auto">
          <a:xfrm rot="10800000" flipV="1">
            <a:off x="1996471" y="788988"/>
            <a:ext cx="1460500"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rgbClr val="2B2E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3" name="空心弧 8"/>
          <p:cNvSpPr>
            <a:spLocks/>
          </p:cNvSpPr>
          <p:nvPr/>
        </p:nvSpPr>
        <p:spPr bwMode="auto">
          <a:xfrm rot="4631023" flipV="1">
            <a:off x="2027846" y="2013447"/>
            <a:ext cx="1460500" cy="1460500"/>
          </a:xfrm>
          <a:custGeom>
            <a:avLst/>
            <a:gdLst>
              <a:gd name="T0" fmla="*/ 12275 w 1460631"/>
              <a:gd name="T1" fmla="*/ 863651 h 1460631"/>
              <a:gd name="T2" fmla="*/ 585708 w 1460631"/>
              <a:gd name="T3" fmla="*/ 14459 h 1460631"/>
              <a:gd name="T4" fmla="*/ 1443810 w 1460631"/>
              <a:gd name="T5" fmla="*/ 574471 h 1460631"/>
              <a:gd name="T6" fmla="*/ 1193887 w 1460631"/>
              <a:gd name="T7" fmla="*/ 629061 h 1460631"/>
              <a:gd name="T8" fmla="*/ 636361 w 1460631"/>
              <a:gd name="T9" fmla="*/ 265210 h 1460631"/>
              <a:gd name="T10" fmla="*/ 263790 w 1460631"/>
              <a:gd name="T11" fmla="*/ 816947 h 1460631"/>
              <a:gd name="T12" fmla="*/ 12275 w 1460631"/>
              <a:gd name="T13" fmla="*/ 863651 h 1460631"/>
            </a:gdLst>
            <a:ahLst/>
            <a:cxnLst>
              <a:cxn ang="0">
                <a:pos x="T0" y="T1"/>
              </a:cxn>
              <a:cxn ang="0">
                <a:pos x="T2" y="T3"/>
              </a:cxn>
              <a:cxn ang="0">
                <a:pos x="T4" y="T5"/>
              </a:cxn>
              <a:cxn ang="0">
                <a:pos x="T6" y="T7"/>
              </a:cxn>
              <a:cxn ang="0">
                <a:pos x="T8" y="T9"/>
              </a:cxn>
              <a:cxn ang="0">
                <a:pos x="T10" y="T11"/>
              </a:cxn>
              <a:cxn ang="0">
                <a:pos x="T12" y="T13"/>
              </a:cxn>
            </a:cxnLst>
            <a:rect l="0" t="0" r="r" b="b"/>
            <a:pathLst>
              <a:path w="1460631" h="1460631">
                <a:moveTo>
                  <a:pt x="12275" y="863651"/>
                </a:moveTo>
                <a:cubicBezTo>
                  <a:pt x="-60547" y="471489"/>
                  <a:pt x="194740" y="93437"/>
                  <a:pt x="585708" y="14459"/>
                </a:cubicBezTo>
                <a:cubicBezTo>
                  <a:pt x="976676" y="-64519"/>
                  <a:pt x="1358695" y="184793"/>
                  <a:pt x="1443810" y="574471"/>
                </a:cubicBezTo>
                <a:lnTo>
                  <a:pt x="1193887" y="629061"/>
                </a:lnTo>
                <a:cubicBezTo>
                  <a:pt x="1138586" y="375879"/>
                  <a:pt x="890381" y="213896"/>
                  <a:pt x="636361" y="265210"/>
                </a:cubicBezTo>
                <a:cubicBezTo>
                  <a:pt x="382341" y="316524"/>
                  <a:pt x="216476" y="562152"/>
                  <a:pt x="263790" y="816947"/>
                </a:cubicBezTo>
                <a:lnTo>
                  <a:pt x="12275" y="8636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6" name="TextBox 11"/>
          <p:cNvSpPr txBox="1">
            <a:spLocks noChangeArrowheads="1"/>
          </p:cNvSpPr>
          <p:nvPr/>
        </p:nvSpPr>
        <p:spPr bwMode="auto">
          <a:xfrm>
            <a:off x="2426861" y="1211469"/>
            <a:ext cx="571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4000" b="1" dirty="0">
                <a:latin typeface="微软雅黑" pitchFamily="34" charset="-122"/>
                <a:ea typeface="微软雅黑" pitchFamily="34" charset="-122"/>
              </a:rPr>
              <a:t>A</a:t>
            </a:r>
            <a:endParaRPr lang="zh-CN" altLang="en-US" sz="4000" b="1" dirty="0">
              <a:latin typeface="微软雅黑" pitchFamily="34" charset="-122"/>
              <a:ea typeface="微软雅黑" pitchFamily="34" charset="-122"/>
            </a:endParaRPr>
          </a:p>
        </p:txBody>
      </p:sp>
      <p:sp>
        <p:nvSpPr>
          <p:cNvPr id="9228" name="TextBox 13"/>
          <p:cNvSpPr txBox="1">
            <a:spLocks noChangeArrowheads="1"/>
          </p:cNvSpPr>
          <p:nvPr/>
        </p:nvSpPr>
        <p:spPr bwMode="auto">
          <a:xfrm>
            <a:off x="3322479" y="1858284"/>
            <a:ext cx="699023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zh-CN" sz="2400" dirty="0"/>
              <a:t>行程车速亦称区间速度，是车辆行驶在道路某一区间的距离与行程时间的比值。</a:t>
            </a:r>
            <a:r>
              <a:rPr lang="zh-CN" altLang="zh-CN" sz="2400" b="1" dirty="0"/>
              <a:t>行程时间包括车辆行驶时间和中途受阻时的停车时间</a:t>
            </a:r>
            <a:r>
              <a:rPr lang="zh-CN" altLang="zh-CN" sz="2400" dirty="0"/>
              <a:t>。行程车速是评价道路行车通畅程度与分析车辆发生延误原因的重要数据，而中山大道</a:t>
            </a:r>
            <a:r>
              <a:rPr lang="en-US" altLang="zh-CN" sz="2400" dirty="0"/>
              <a:t>-</a:t>
            </a:r>
            <a:r>
              <a:rPr lang="zh-CN" altLang="zh-CN" sz="2400" dirty="0"/>
              <a:t>车陂路交叉口是中山大道、车陂路路段的交通要塞，故这个交叉口的行程车速具有很高的调查价值。我们小组经过讨论，</a:t>
            </a:r>
            <a:r>
              <a:rPr lang="zh-CN" altLang="zh-CN" sz="2400" b="1" dirty="0"/>
              <a:t>决定根据车辆去向的不同，在交叉口的引道上选取</a:t>
            </a:r>
            <a:r>
              <a:rPr lang="en-US" altLang="zh-CN" sz="2400" b="1" dirty="0"/>
              <a:t>4</a:t>
            </a:r>
            <a:r>
              <a:rPr lang="zh-CN" altLang="zh-CN" sz="2400" b="1" dirty="0"/>
              <a:t>个断面、</a:t>
            </a:r>
            <a:r>
              <a:rPr lang="en-US" altLang="zh-CN" sz="2400" b="1" dirty="0"/>
              <a:t>8</a:t>
            </a:r>
            <a:r>
              <a:rPr lang="zh-CN" altLang="zh-CN" sz="2400" b="1" dirty="0"/>
              <a:t>个调查点，对这</a:t>
            </a:r>
            <a:r>
              <a:rPr lang="en-US" altLang="zh-CN" sz="2400" b="1" dirty="0"/>
              <a:t>4</a:t>
            </a:r>
            <a:r>
              <a:rPr lang="zh-CN" altLang="zh-CN" sz="2400" b="1" dirty="0"/>
              <a:t>个断面间</a:t>
            </a:r>
            <a:r>
              <a:rPr lang="en-US" altLang="zh-CN" sz="2400" b="1" dirty="0"/>
              <a:t>8</a:t>
            </a:r>
            <a:r>
              <a:rPr lang="zh-CN" altLang="zh-CN" sz="2400" b="1" dirty="0"/>
              <a:t>条交叉口路线路段进行行程车速的调查</a:t>
            </a:r>
            <a:r>
              <a:rPr lang="zh-CN" altLang="zh-CN" sz="2400" dirty="0"/>
              <a:t>，同时对各路线上的不同类型车辆的行程车速进行分析，掌握其分布规律、特征和差异，然后做进一步的深入研究。</a:t>
            </a:r>
          </a:p>
        </p:txBody>
      </p:sp>
      <p:sp>
        <p:nvSpPr>
          <p:cNvPr id="9232" name="五边形 17"/>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33" name="燕尾形 18"/>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232"/>
                                        </p:tgtEl>
                                        <p:attrNameLst>
                                          <p:attrName>style.visibility</p:attrName>
                                        </p:attrNameLst>
                                      </p:cBhvr>
                                      <p:to>
                                        <p:strVal val="visible"/>
                                      </p:to>
                                    </p:set>
                                    <p:anim calcmode="lin" valueType="num">
                                      <p:cBhvr additive="base">
                                        <p:cTn id="7" dur="300" fill="hold"/>
                                        <p:tgtEl>
                                          <p:spTgt spid="9232"/>
                                        </p:tgtEl>
                                        <p:attrNameLst>
                                          <p:attrName>ppt_x</p:attrName>
                                        </p:attrNameLst>
                                      </p:cBhvr>
                                      <p:tavLst>
                                        <p:tav tm="0">
                                          <p:val>
                                            <p:strVal val="0-#ppt_w/2"/>
                                          </p:val>
                                        </p:tav>
                                        <p:tav tm="100000">
                                          <p:val>
                                            <p:strVal val="#ppt_x"/>
                                          </p:val>
                                        </p:tav>
                                      </p:tavLst>
                                    </p:anim>
                                    <p:anim calcmode="lin" valueType="num">
                                      <p:cBhvr additive="base">
                                        <p:cTn id="8" dur="300" fill="hold"/>
                                        <p:tgtEl>
                                          <p:spTgt spid="923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9233"/>
                                        </p:tgtEl>
                                        <p:attrNameLst>
                                          <p:attrName>style.visibility</p:attrName>
                                        </p:attrNameLst>
                                      </p:cBhvr>
                                      <p:to>
                                        <p:strVal val="visible"/>
                                      </p:to>
                                    </p:set>
                                    <p:anim calcmode="lin" valueType="num">
                                      <p:cBhvr additive="base">
                                        <p:cTn id="12" dur="500" fill="hold"/>
                                        <p:tgtEl>
                                          <p:spTgt spid="9233"/>
                                        </p:tgtEl>
                                        <p:attrNameLst>
                                          <p:attrName>ppt_x</p:attrName>
                                        </p:attrNameLst>
                                      </p:cBhvr>
                                      <p:tavLst>
                                        <p:tav tm="0">
                                          <p:val>
                                            <p:strVal val="1+#ppt_w/2"/>
                                          </p:val>
                                        </p:tav>
                                        <p:tav tm="100000">
                                          <p:val>
                                            <p:strVal val="#ppt_x"/>
                                          </p:val>
                                        </p:tav>
                                      </p:tavLst>
                                    </p:anim>
                                    <p:anim calcmode="lin" valueType="num">
                                      <p:cBhvr additive="base">
                                        <p:cTn id="13" dur="500" fill="hold"/>
                                        <p:tgtEl>
                                          <p:spTgt spid="9233"/>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2" presetClass="entr" presetSubtype="8" fill="hold" grpId="0" nodeType="afterEffect">
                                  <p:stCondLst>
                                    <p:cond delay="0"/>
                                  </p:stCondLst>
                                  <p:childTnLst>
                                    <p:set>
                                      <p:cBhvr>
                                        <p:cTn id="16" dur="1" fill="hold">
                                          <p:stCondLst>
                                            <p:cond delay="0"/>
                                          </p:stCondLst>
                                        </p:cTn>
                                        <p:tgtEl>
                                          <p:spTgt spid="9222"/>
                                        </p:tgtEl>
                                        <p:attrNameLst>
                                          <p:attrName>style.visibility</p:attrName>
                                        </p:attrNameLst>
                                      </p:cBhvr>
                                      <p:to>
                                        <p:strVal val="visible"/>
                                      </p:to>
                                    </p:set>
                                    <p:animEffect transition="in" filter="wipe(left)">
                                      <p:cBhvr>
                                        <p:cTn id="17" dur="500"/>
                                        <p:tgtEl>
                                          <p:spTgt spid="9222"/>
                                        </p:tgtEl>
                                      </p:cBhvr>
                                    </p:animEffect>
                                  </p:childTnLst>
                                </p:cTn>
                              </p:par>
                            </p:childTnLst>
                          </p:cTn>
                        </p:par>
                        <p:par>
                          <p:cTn id="18" fill="hold" nodeType="afterGroup">
                            <p:stCondLst>
                              <p:cond delay="1300"/>
                            </p:stCondLst>
                            <p:childTnLst>
                              <p:par>
                                <p:cTn id="19" presetID="22" presetClass="entr" presetSubtype="1" fill="hold" grpId="0" nodeType="afterEffect">
                                  <p:stCondLst>
                                    <p:cond delay="0"/>
                                  </p:stCondLst>
                                  <p:childTnLst>
                                    <p:set>
                                      <p:cBhvr>
                                        <p:cTn id="20" dur="1" fill="hold">
                                          <p:stCondLst>
                                            <p:cond delay="0"/>
                                          </p:stCondLst>
                                        </p:cTn>
                                        <p:tgtEl>
                                          <p:spTgt spid="9223"/>
                                        </p:tgtEl>
                                        <p:attrNameLst>
                                          <p:attrName>style.visibility</p:attrName>
                                        </p:attrNameLst>
                                      </p:cBhvr>
                                      <p:to>
                                        <p:strVal val="visible"/>
                                      </p:to>
                                    </p:set>
                                    <p:animEffect transition="in" filter="wipe(up)">
                                      <p:cBhvr>
                                        <p:cTn id="21" dur="500"/>
                                        <p:tgtEl>
                                          <p:spTgt spid="9223"/>
                                        </p:tgtEl>
                                      </p:cBhvr>
                                    </p:animEffect>
                                  </p:childTnLst>
                                </p:cTn>
                              </p:par>
                            </p:childTnLst>
                          </p:cTn>
                        </p:par>
                        <p:par>
                          <p:cTn id="22" fill="hold" nodeType="afterGroup">
                            <p:stCondLst>
                              <p:cond delay="1800"/>
                            </p:stCondLst>
                            <p:childTnLst>
                              <p:par>
                                <p:cTn id="23" presetID="2" presetClass="entr" presetSubtype="8" fill="hold" grpId="0" nodeType="afterEffect">
                                  <p:stCondLst>
                                    <p:cond delay="0"/>
                                  </p:stCondLst>
                                  <p:childTnLst>
                                    <p:set>
                                      <p:cBhvr>
                                        <p:cTn id="24" dur="1" fill="hold">
                                          <p:stCondLst>
                                            <p:cond delay="0"/>
                                          </p:stCondLst>
                                        </p:cTn>
                                        <p:tgtEl>
                                          <p:spTgt spid="9226"/>
                                        </p:tgtEl>
                                        <p:attrNameLst>
                                          <p:attrName>style.visibility</p:attrName>
                                        </p:attrNameLst>
                                      </p:cBhvr>
                                      <p:to>
                                        <p:strVal val="visible"/>
                                      </p:to>
                                    </p:set>
                                    <p:anim calcmode="lin" valueType="num">
                                      <p:cBhvr additive="base">
                                        <p:cTn id="25" dur="500" fill="hold"/>
                                        <p:tgtEl>
                                          <p:spTgt spid="9226"/>
                                        </p:tgtEl>
                                        <p:attrNameLst>
                                          <p:attrName>ppt_x</p:attrName>
                                        </p:attrNameLst>
                                      </p:cBhvr>
                                      <p:tavLst>
                                        <p:tav tm="0">
                                          <p:val>
                                            <p:strVal val="0-#ppt_w/2"/>
                                          </p:val>
                                        </p:tav>
                                        <p:tav tm="100000">
                                          <p:val>
                                            <p:strVal val="#ppt_x"/>
                                          </p:val>
                                        </p:tav>
                                      </p:tavLst>
                                    </p:anim>
                                    <p:anim calcmode="lin" valueType="num">
                                      <p:cBhvr additive="base">
                                        <p:cTn id="26" dur="500" fill="hold"/>
                                        <p:tgtEl>
                                          <p:spTgt spid="9226"/>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2300"/>
                            </p:stCondLst>
                            <p:childTnLst>
                              <p:par>
                                <p:cTn id="28" presetID="22" presetClass="entr" presetSubtype="8" fill="hold" grpId="0" nodeType="afterEffect">
                                  <p:stCondLst>
                                    <p:cond delay="0"/>
                                  </p:stCondLst>
                                  <p:childTnLst>
                                    <p:set>
                                      <p:cBhvr>
                                        <p:cTn id="29" dur="1" fill="hold">
                                          <p:stCondLst>
                                            <p:cond delay="0"/>
                                          </p:stCondLst>
                                        </p:cTn>
                                        <p:tgtEl>
                                          <p:spTgt spid="9219"/>
                                        </p:tgtEl>
                                        <p:attrNameLst>
                                          <p:attrName>style.visibility</p:attrName>
                                        </p:attrNameLst>
                                      </p:cBhvr>
                                      <p:to>
                                        <p:strVal val="visible"/>
                                      </p:to>
                                    </p:set>
                                    <p:animEffect transition="in" filter="wipe(left)">
                                      <p:cBhvr>
                                        <p:cTn id="30" dur="500"/>
                                        <p:tgtEl>
                                          <p:spTgt spid="9219"/>
                                        </p:tgtEl>
                                      </p:cBhvr>
                                    </p:animEffect>
                                  </p:childTnLst>
                                </p:cTn>
                              </p:par>
                            </p:childTnLst>
                          </p:cTn>
                        </p:par>
                        <p:par>
                          <p:cTn id="31" fill="hold" nodeType="afterGroup">
                            <p:stCondLst>
                              <p:cond delay="28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9220"/>
                                        </p:tgtEl>
                                        <p:attrNameLst>
                                          <p:attrName>style.visibility</p:attrName>
                                        </p:attrNameLst>
                                      </p:cBhvr>
                                      <p:to>
                                        <p:strVal val="visible"/>
                                      </p:to>
                                    </p:set>
                                    <p:anim calcmode="lin" valueType="num">
                                      <p:cBhvr>
                                        <p:cTn id="34" dur="300" fill="hold"/>
                                        <p:tgtEl>
                                          <p:spTgt spid="9220"/>
                                        </p:tgtEl>
                                        <p:attrNameLst>
                                          <p:attrName>ppt_x</p:attrName>
                                        </p:attrNameLst>
                                      </p:cBhvr>
                                      <p:tavLst>
                                        <p:tav tm="0">
                                          <p:val>
                                            <p:strVal val="#ppt_x"/>
                                          </p:val>
                                        </p:tav>
                                        <p:tav tm="50000">
                                          <p:val>
                                            <p:strVal val="#ppt_x+.1"/>
                                          </p:val>
                                        </p:tav>
                                        <p:tav tm="100000">
                                          <p:val>
                                            <p:strVal val="#ppt_x"/>
                                          </p:val>
                                        </p:tav>
                                      </p:tavLst>
                                    </p:anim>
                                    <p:anim calcmode="lin" valueType="num">
                                      <p:cBhvr>
                                        <p:cTn id="35" dur="300" fill="hold"/>
                                        <p:tgtEl>
                                          <p:spTgt spid="9220"/>
                                        </p:tgtEl>
                                        <p:attrNameLst>
                                          <p:attrName>ppt_y</p:attrName>
                                        </p:attrNameLst>
                                      </p:cBhvr>
                                      <p:tavLst>
                                        <p:tav tm="0">
                                          <p:val>
                                            <p:strVal val="#ppt_y"/>
                                          </p:val>
                                        </p:tav>
                                        <p:tav tm="100000">
                                          <p:val>
                                            <p:strVal val="#ppt_y"/>
                                          </p:val>
                                        </p:tav>
                                      </p:tavLst>
                                    </p:anim>
                                    <p:anim calcmode="lin" valueType="num">
                                      <p:cBhvr>
                                        <p:cTn id="36" dur="300" fill="hold"/>
                                        <p:tgtEl>
                                          <p:spTgt spid="9220"/>
                                        </p:tgtEl>
                                        <p:attrNameLst>
                                          <p:attrName>ppt_h</p:attrName>
                                        </p:attrNameLst>
                                      </p:cBhvr>
                                      <p:tavLst>
                                        <p:tav tm="0">
                                          <p:val>
                                            <p:strVal val="#ppt_h/10"/>
                                          </p:val>
                                        </p:tav>
                                        <p:tav tm="50000">
                                          <p:val>
                                            <p:strVal val="#ppt_h+.01"/>
                                          </p:val>
                                        </p:tav>
                                        <p:tav tm="100000">
                                          <p:val>
                                            <p:strVal val="#ppt_h"/>
                                          </p:val>
                                        </p:tav>
                                      </p:tavLst>
                                    </p:anim>
                                    <p:anim calcmode="lin" valueType="num">
                                      <p:cBhvr>
                                        <p:cTn id="37" dur="300" fill="hold"/>
                                        <p:tgtEl>
                                          <p:spTgt spid="9220"/>
                                        </p:tgtEl>
                                        <p:attrNameLst>
                                          <p:attrName>ppt_w</p:attrName>
                                        </p:attrNameLst>
                                      </p:cBhvr>
                                      <p:tavLst>
                                        <p:tav tm="0">
                                          <p:val>
                                            <p:strVal val="#ppt_w/10"/>
                                          </p:val>
                                        </p:tav>
                                        <p:tav tm="50000">
                                          <p:val>
                                            <p:strVal val="#ppt_w+.01"/>
                                          </p:val>
                                        </p:tav>
                                        <p:tav tm="100000">
                                          <p:val>
                                            <p:strVal val="#ppt_w"/>
                                          </p:val>
                                        </p:tav>
                                      </p:tavLst>
                                    </p:anim>
                                    <p:animEffect transition="in" filter="fade">
                                      <p:cBhvr>
                                        <p:cTn id="38" dur="300" tmFilter="0,0; .5, 1; 1, 1"/>
                                        <p:tgtEl>
                                          <p:spTgt spid="9220"/>
                                        </p:tgtEl>
                                      </p:cBhvr>
                                    </p:animEffect>
                                  </p:childTnLst>
                                </p:cTn>
                              </p:par>
                            </p:childTnLst>
                          </p:cTn>
                        </p:par>
                        <p:par>
                          <p:cTn id="39" fill="hold" nodeType="afterGroup">
                            <p:stCondLst>
                              <p:cond delay="3190"/>
                            </p:stCondLst>
                            <p:childTnLst>
                              <p:par>
                                <p:cTn id="40" presetID="42" presetClass="entr" presetSubtype="0" fill="hold" grpId="0" nodeType="afterEffect">
                                  <p:stCondLst>
                                    <p:cond delay="0"/>
                                  </p:stCondLst>
                                  <p:childTnLst>
                                    <p:set>
                                      <p:cBhvr>
                                        <p:cTn id="41" dur="1" fill="hold">
                                          <p:stCondLst>
                                            <p:cond delay="0"/>
                                          </p:stCondLst>
                                        </p:cTn>
                                        <p:tgtEl>
                                          <p:spTgt spid="9228"/>
                                        </p:tgtEl>
                                        <p:attrNameLst>
                                          <p:attrName>style.visibility</p:attrName>
                                        </p:attrNameLst>
                                      </p:cBhvr>
                                      <p:to>
                                        <p:strVal val="visible"/>
                                      </p:to>
                                    </p:set>
                                    <p:animEffect transition="in" filter="fade">
                                      <p:cBhvr>
                                        <p:cTn id="42" dur="500"/>
                                        <p:tgtEl>
                                          <p:spTgt spid="9228"/>
                                        </p:tgtEl>
                                      </p:cBhvr>
                                    </p:animEffect>
                                    <p:anim calcmode="lin" valueType="num">
                                      <p:cBhvr>
                                        <p:cTn id="43" dur="500" fill="hold"/>
                                        <p:tgtEl>
                                          <p:spTgt spid="9228"/>
                                        </p:tgtEl>
                                        <p:attrNameLst>
                                          <p:attrName>ppt_x</p:attrName>
                                        </p:attrNameLst>
                                      </p:cBhvr>
                                      <p:tavLst>
                                        <p:tav tm="0">
                                          <p:val>
                                            <p:strVal val="#ppt_x"/>
                                          </p:val>
                                        </p:tav>
                                        <p:tav tm="100000">
                                          <p:val>
                                            <p:strVal val="#ppt_x"/>
                                          </p:val>
                                        </p:tav>
                                      </p:tavLst>
                                    </p:anim>
                                    <p:anim calcmode="lin" valueType="num">
                                      <p:cBhvr>
                                        <p:cTn id="44" dur="500" fill="hold"/>
                                        <p:tgtEl>
                                          <p:spTgt spid="92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animBg="1"/>
      <p:bldP spid="9220" grpId="0" autoUpdateAnimBg="0"/>
      <p:bldP spid="9222" grpId="0" animBg="1"/>
      <p:bldP spid="9223" grpId="0" animBg="1"/>
      <p:bldP spid="9226" grpId="0" autoUpdateAnimBg="0"/>
      <p:bldP spid="9228" grpId="0" autoUpdateAnimBg="0"/>
      <p:bldP spid="9232" grpId="0" animBg="1" autoUpdateAnimBg="0"/>
      <p:bldP spid="9233"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圆角矩形 5"/>
          <p:cNvSpPr>
            <a:spLocks/>
          </p:cNvSpPr>
          <p:nvPr/>
        </p:nvSpPr>
        <p:spPr bwMode="auto">
          <a:xfrm>
            <a:off x="3322478" y="1108631"/>
            <a:ext cx="3265487" cy="568325"/>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 name="T10" fmla="*/ 0 w 3265930"/>
              <a:gd name="T11" fmla="*/ 0 h 569236"/>
            </a:gdLst>
            <a:ahLst/>
            <a:cxnLst>
              <a:cxn ang="0">
                <a:pos x="T0" y="T1"/>
              </a:cxn>
              <a:cxn ang="0">
                <a:pos x="T2" y="T3"/>
              </a:cxn>
              <a:cxn ang="0">
                <a:pos x="T4" y="T5"/>
              </a:cxn>
              <a:cxn ang="0">
                <a:pos x="T6" y="T7"/>
              </a:cxn>
              <a:cxn ang="0">
                <a:pos x="T8" y="T9"/>
              </a:cxn>
              <a:cxn ang="0">
                <a:pos x="T10" y="T11"/>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0" name="TextBox 5"/>
          <p:cNvSpPr txBox="1">
            <a:spLocks noChangeArrowheads="1"/>
          </p:cNvSpPr>
          <p:nvPr/>
        </p:nvSpPr>
        <p:spPr bwMode="auto">
          <a:xfrm>
            <a:off x="4224085" y="1165372"/>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solidFill>
                  <a:schemeClr val="tx2"/>
                </a:solidFill>
                <a:latin typeface="微软雅黑" pitchFamily="34" charset="-122"/>
                <a:ea typeface="微软雅黑" pitchFamily="34" charset="-122"/>
              </a:rPr>
              <a:t>小组成员</a:t>
            </a:r>
          </a:p>
        </p:txBody>
      </p:sp>
      <p:sp>
        <p:nvSpPr>
          <p:cNvPr id="9222" name="空心弧 7"/>
          <p:cNvSpPr>
            <a:spLocks/>
          </p:cNvSpPr>
          <p:nvPr/>
        </p:nvSpPr>
        <p:spPr bwMode="auto">
          <a:xfrm rot="10800000" flipV="1">
            <a:off x="1996471" y="788988"/>
            <a:ext cx="1460500"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rgbClr val="2B2E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3" name="空心弧 8"/>
          <p:cNvSpPr>
            <a:spLocks/>
          </p:cNvSpPr>
          <p:nvPr/>
        </p:nvSpPr>
        <p:spPr bwMode="auto">
          <a:xfrm rot="4631023" flipV="1">
            <a:off x="2027846" y="2013447"/>
            <a:ext cx="1460500" cy="1460500"/>
          </a:xfrm>
          <a:custGeom>
            <a:avLst/>
            <a:gdLst>
              <a:gd name="T0" fmla="*/ 12275 w 1460631"/>
              <a:gd name="T1" fmla="*/ 863651 h 1460631"/>
              <a:gd name="T2" fmla="*/ 585708 w 1460631"/>
              <a:gd name="T3" fmla="*/ 14459 h 1460631"/>
              <a:gd name="T4" fmla="*/ 1443810 w 1460631"/>
              <a:gd name="T5" fmla="*/ 574471 h 1460631"/>
              <a:gd name="T6" fmla="*/ 1193887 w 1460631"/>
              <a:gd name="T7" fmla="*/ 629061 h 1460631"/>
              <a:gd name="T8" fmla="*/ 636361 w 1460631"/>
              <a:gd name="T9" fmla="*/ 265210 h 1460631"/>
              <a:gd name="T10" fmla="*/ 263790 w 1460631"/>
              <a:gd name="T11" fmla="*/ 816947 h 1460631"/>
              <a:gd name="T12" fmla="*/ 12275 w 1460631"/>
              <a:gd name="T13" fmla="*/ 863651 h 1460631"/>
            </a:gdLst>
            <a:ahLst/>
            <a:cxnLst>
              <a:cxn ang="0">
                <a:pos x="T0" y="T1"/>
              </a:cxn>
              <a:cxn ang="0">
                <a:pos x="T2" y="T3"/>
              </a:cxn>
              <a:cxn ang="0">
                <a:pos x="T4" y="T5"/>
              </a:cxn>
              <a:cxn ang="0">
                <a:pos x="T6" y="T7"/>
              </a:cxn>
              <a:cxn ang="0">
                <a:pos x="T8" y="T9"/>
              </a:cxn>
              <a:cxn ang="0">
                <a:pos x="T10" y="T11"/>
              </a:cxn>
              <a:cxn ang="0">
                <a:pos x="T12" y="T13"/>
              </a:cxn>
            </a:cxnLst>
            <a:rect l="0" t="0" r="r" b="b"/>
            <a:pathLst>
              <a:path w="1460631" h="1460631">
                <a:moveTo>
                  <a:pt x="12275" y="863651"/>
                </a:moveTo>
                <a:cubicBezTo>
                  <a:pt x="-60547" y="471489"/>
                  <a:pt x="194740" y="93437"/>
                  <a:pt x="585708" y="14459"/>
                </a:cubicBezTo>
                <a:cubicBezTo>
                  <a:pt x="976676" y="-64519"/>
                  <a:pt x="1358695" y="184793"/>
                  <a:pt x="1443810" y="574471"/>
                </a:cubicBezTo>
                <a:lnTo>
                  <a:pt x="1193887" y="629061"/>
                </a:lnTo>
                <a:cubicBezTo>
                  <a:pt x="1138586" y="375879"/>
                  <a:pt x="890381" y="213896"/>
                  <a:pt x="636361" y="265210"/>
                </a:cubicBezTo>
                <a:cubicBezTo>
                  <a:pt x="382341" y="316524"/>
                  <a:pt x="216476" y="562152"/>
                  <a:pt x="263790" y="816947"/>
                </a:cubicBezTo>
                <a:lnTo>
                  <a:pt x="12275" y="8636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6" name="TextBox 11"/>
          <p:cNvSpPr txBox="1">
            <a:spLocks noChangeArrowheads="1"/>
          </p:cNvSpPr>
          <p:nvPr/>
        </p:nvSpPr>
        <p:spPr bwMode="auto">
          <a:xfrm>
            <a:off x="2426861" y="1211469"/>
            <a:ext cx="53572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4000" b="1" dirty="0">
                <a:latin typeface="微软雅黑" pitchFamily="34" charset="-122"/>
                <a:ea typeface="微软雅黑" pitchFamily="34" charset="-122"/>
              </a:rPr>
              <a:t>B</a:t>
            </a:r>
            <a:endParaRPr lang="zh-CN" altLang="en-US" sz="4000" b="1" dirty="0">
              <a:latin typeface="微软雅黑" pitchFamily="34" charset="-122"/>
              <a:ea typeface="微软雅黑" pitchFamily="34" charset="-122"/>
            </a:endParaRPr>
          </a:p>
        </p:txBody>
      </p:sp>
      <p:sp>
        <p:nvSpPr>
          <p:cNvPr id="9228" name="TextBox 13"/>
          <p:cNvSpPr txBox="1">
            <a:spLocks noChangeArrowheads="1"/>
          </p:cNvSpPr>
          <p:nvPr/>
        </p:nvSpPr>
        <p:spPr bwMode="auto">
          <a:xfrm>
            <a:off x="3344451" y="2586690"/>
            <a:ext cx="699023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zh-CN" sz="3200" dirty="0"/>
              <a:t>胡月海、刘睿琦、黄棋、</a:t>
            </a:r>
            <a:endParaRPr lang="en-US" altLang="zh-CN" sz="3200" dirty="0"/>
          </a:p>
          <a:p>
            <a:r>
              <a:rPr lang="zh-CN" altLang="zh-CN" sz="3200" dirty="0"/>
              <a:t>路培玉、赖一芃、王晓聪</a:t>
            </a:r>
            <a:r>
              <a:rPr lang="zh-CN" altLang="en-US" sz="3200" dirty="0"/>
              <a:t>、</a:t>
            </a:r>
            <a:r>
              <a:rPr lang="zh-CN" altLang="zh-CN" sz="3200" dirty="0"/>
              <a:t>杨靖、</a:t>
            </a:r>
            <a:endParaRPr lang="en-US" altLang="zh-CN" sz="3200" dirty="0"/>
          </a:p>
          <a:p>
            <a:r>
              <a:rPr lang="zh-CN" altLang="zh-CN" sz="3200" dirty="0"/>
              <a:t>宗凡清、王洁、蔡知雨、陈耿</a:t>
            </a:r>
            <a:r>
              <a:rPr lang="zh-CN" altLang="en-US" sz="3200" dirty="0"/>
              <a:t>祥</a:t>
            </a:r>
            <a:r>
              <a:rPr lang="zh-CN" altLang="zh-CN" sz="3200" dirty="0"/>
              <a:t>、</a:t>
            </a:r>
            <a:endParaRPr lang="en-US" altLang="zh-CN" sz="3200" dirty="0"/>
          </a:p>
          <a:p>
            <a:r>
              <a:rPr lang="zh-CN" altLang="zh-CN" sz="3200" dirty="0"/>
              <a:t>罗皓泽、王宇航、夏辰雨、林卓成</a:t>
            </a:r>
            <a:r>
              <a:rPr lang="zh-CN" altLang="en-US" sz="3200" dirty="0"/>
              <a:t>；</a:t>
            </a:r>
            <a:endParaRPr lang="zh-CN" altLang="zh-CN" sz="3200" dirty="0"/>
          </a:p>
        </p:txBody>
      </p:sp>
      <p:sp>
        <p:nvSpPr>
          <p:cNvPr id="9232" name="五边形 17"/>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33" name="燕尾形 18"/>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extLst>
      <p:ext uri="{BB962C8B-B14F-4D97-AF65-F5344CB8AC3E}">
        <p14:creationId xmlns:p14="http://schemas.microsoft.com/office/powerpoint/2010/main" val="16957575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232"/>
                                        </p:tgtEl>
                                        <p:attrNameLst>
                                          <p:attrName>style.visibility</p:attrName>
                                        </p:attrNameLst>
                                      </p:cBhvr>
                                      <p:to>
                                        <p:strVal val="visible"/>
                                      </p:to>
                                    </p:set>
                                    <p:anim calcmode="lin" valueType="num">
                                      <p:cBhvr additive="base">
                                        <p:cTn id="7" dur="300" fill="hold"/>
                                        <p:tgtEl>
                                          <p:spTgt spid="9232"/>
                                        </p:tgtEl>
                                        <p:attrNameLst>
                                          <p:attrName>ppt_x</p:attrName>
                                        </p:attrNameLst>
                                      </p:cBhvr>
                                      <p:tavLst>
                                        <p:tav tm="0">
                                          <p:val>
                                            <p:strVal val="0-#ppt_w/2"/>
                                          </p:val>
                                        </p:tav>
                                        <p:tav tm="100000">
                                          <p:val>
                                            <p:strVal val="#ppt_x"/>
                                          </p:val>
                                        </p:tav>
                                      </p:tavLst>
                                    </p:anim>
                                    <p:anim calcmode="lin" valueType="num">
                                      <p:cBhvr additive="base">
                                        <p:cTn id="8" dur="300" fill="hold"/>
                                        <p:tgtEl>
                                          <p:spTgt spid="923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9233"/>
                                        </p:tgtEl>
                                        <p:attrNameLst>
                                          <p:attrName>style.visibility</p:attrName>
                                        </p:attrNameLst>
                                      </p:cBhvr>
                                      <p:to>
                                        <p:strVal val="visible"/>
                                      </p:to>
                                    </p:set>
                                    <p:anim calcmode="lin" valueType="num">
                                      <p:cBhvr additive="base">
                                        <p:cTn id="12" dur="500" fill="hold"/>
                                        <p:tgtEl>
                                          <p:spTgt spid="9233"/>
                                        </p:tgtEl>
                                        <p:attrNameLst>
                                          <p:attrName>ppt_x</p:attrName>
                                        </p:attrNameLst>
                                      </p:cBhvr>
                                      <p:tavLst>
                                        <p:tav tm="0">
                                          <p:val>
                                            <p:strVal val="1+#ppt_w/2"/>
                                          </p:val>
                                        </p:tav>
                                        <p:tav tm="100000">
                                          <p:val>
                                            <p:strVal val="#ppt_x"/>
                                          </p:val>
                                        </p:tav>
                                      </p:tavLst>
                                    </p:anim>
                                    <p:anim calcmode="lin" valueType="num">
                                      <p:cBhvr additive="base">
                                        <p:cTn id="13" dur="500" fill="hold"/>
                                        <p:tgtEl>
                                          <p:spTgt spid="9233"/>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2" presetClass="entr" presetSubtype="8" fill="hold" grpId="0" nodeType="afterEffect">
                                  <p:stCondLst>
                                    <p:cond delay="0"/>
                                  </p:stCondLst>
                                  <p:childTnLst>
                                    <p:set>
                                      <p:cBhvr>
                                        <p:cTn id="16" dur="1" fill="hold">
                                          <p:stCondLst>
                                            <p:cond delay="0"/>
                                          </p:stCondLst>
                                        </p:cTn>
                                        <p:tgtEl>
                                          <p:spTgt spid="9222"/>
                                        </p:tgtEl>
                                        <p:attrNameLst>
                                          <p:attrName>style.visibility</p:attrName>
                                        </p:attrNameLst>
                                      </p:cBhvr>
                                      <p:to>
                                        <p:strVal val="visible"/>
                                      </p:to>
                                    </p:set>
                                    <p:animEffect transition="in" filter="wipe(left)">
                                      <p:cBhvr>
                                        <p:cTn id="17" dur="500"/>
                                        <p:tgtEl>
                                          <p:spTgt spid="9222"/>
                                        </p:tgtEl>
                                      </p:cBhvr>
                                    </p:animEffect>
                                  </p:childTnLst>
                                </p:cTn>
                              </p:par>
                            </p:childTnLst>
                          </p:cTn>
                        </p:par>
                        <p:par>
                          <p:cTn id="18" fill="hold" nodeType="afterGroup">
                            <p:stCondLst>
                              <p:cond delay="1300"/>
                            </p:stCondLst>
                            <p:childTnLst>
                              <p:par>
                                <p:cTn id="19" presetID="22" presetClass="entr" presetSubtype="1" fill="hold" grpId="0" nodeType="afterEffect">
                                  <p:stCondLst>
                                    <p:cond delay="0"/>
                                  </p:stCondLst>
                                  <p:childTnLst>
                                    <p:set>
                                      <p:cBhvr>
                                        <p:cTn id="20" dur="1" fill="hold">
                                          <p:stCondLst>
                                            <p:cond delay="0"/>
                                          </p:stCondLst>
                                        </p:cTn>
                                        <p:tgtEl>
                                          <p:spTgt spid="9223"/>
                                        </p:tgtEl>
                                        <p:attrNameLst>
                                          <p:attrName>style.visibility</p:attrName>
                                        </p:attrNameLst>
                                      </p:cBhvr>
                                      <p:to>
                                        <p:strVal val="visible"/>
                                      </p:to>
                                    </p:set>
                                    <p:animEffect transition="in" filter="wipe(up)">
                                      <p:cBhvr>
                                        <p:cTn id="21" dur="500"/>
                                        <p:tgtEl>
                                          <p:spTgt spid="9223"/>
                                        </p:tgtEl>
                                      </p:cBhvr>
                                    </p:animEffect>
                                  </p:childTnLst>
                                </p:cTn>
                              </p:par>
                            </p:childTnLst>
                          </p:cTn>
                        </p:par>
                        <p:par>
                          <p:cTn id="22" fill="hold" nodeType="afterGroup">
                            <p:stCondLst>
                              <p:cond delay="1800"/>
                            </p:stCondLst>
                            <p:childTnLst>
                              <p:par>
                                <p:cTn id="23" presetID="2" presetClass="entr" presetSubtype="8" fill="hold" grpId="0" nodeType="afterEffect">
                                  <p:stCondLst>
                                    <p:cond delay="0"/>
                                  </p:stCondLst>
                                  <p:childTnLst>
                                    <p:set>
                                      <p:cBhvr>
                                        <p:cTn id="24" dur="1" fill="hold">
                                          <p:stCondLst>
                                            <p:cond delay="0"/>
                                          </p:stCondLst>
                                        </p:cTn>
                                        <p:tgtEl>
                                          <p:spTgt spid="9226"/>
                                        </p:tgtEl>
                                        <p:attrNameLst>
                                          <p:attrName>style.visibility</p:attrName>
                                        </p:attrNameLst>
                                      </p:cBhvr>
                                      <p:to>
                                        <p:strVal val="visible"/>
                                      </p:to>
                                    </p:set>
                                    <p:anim calcmode="lin" valueType="num">
                                      <p:cBhvr additive="base">
                                        <p:cTn id="25" dur="500" fill="hold"/>
                                        <p:tgtEl>
                                          <p:spTgt spid="9226"/>
                                        </p:tgtEl>
                                        <p:attrNameLst>
                                          <p:attrName>ppt_x</p:attrName>
                                        </p:attrNameLst>
                                      </p:cBhvr>
                                      <p:tavLst>
                                        <p:tav tm="0">
                                          <p:val>
                                            <p:strVal val="0-#ppt_w/2"/>
                                          </p:val>
                                        </p:tav>
                                        <p:tav tm="100000">
                                          <p:val>
                                            <p:strVal val="#ppt_x"/>
                                          </p:val>
                                        </p:tav>
                                      </p:tavLst>
                                    </p:anim>
                                    <p:anim calcmode="lin" valueType="num">
                                      <p:cBhvr additive="base">
                                        <p:cTn id="26" dur="500" fill="hold"/>
                                        <p:tgtEl>
                                          <p:spTgt spid="9226"/>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2300"/>
                            </p:stCondLst>
                            <p:childTnLst>
                              <p:par>
                                <p:cTn id="28" presetID="22" presetClass="entr" presetSubtype="8" fill="hold" grpId="0" nodeType="afterEffect">
                                  <p:stCondLst>
                                    <p:cond delay="0"/>
                                  </p:stCondLst>
                                  <p:childTnLst>
                                    <p:set>
                                      <p:cBhvr>
                                        <p:cTn id="29" dur="1" fill="hold">
                                          <p:stCondLst>
                                            <p:cond delay="0"/>
                                          </p:stCondLst>
                                        </p:cTn>
                                        <p:tgtEl>
                                          <p:spTgt spid="9219"/>
                                        </p:tgtEl>
                                        <p:attrNameLst>
                                          <p:attrName>style.visibility</p:attrName>
                                        </p:attrNameLst>
                                      </p:cBhvr>
                                      <p:to>
                                        <p:strVal val="visible"/>
                                      </p:to>
                                    </p:set>
                                    <p:animEffect transition="in" filter="wipe(left)">
                                      <p:cBhvr>
                                        <p:cTn id="30" dur="500"/>
                                        <p:tgtEl>
                                          <p:spTgt spid="9219"/>
                                        </p:tgtEl>
                                      </p:cBhvr>
                                    </p:animEffect>
                                  </p:childTnLst>
                                </p:cTn>
                              </p:par>
                            </p:childTnLst>
                          </p:cTn>
                        </p:par>
                        <p:par>
                          <p:cTn id="31" fill="hold" nodeType="afterGroup">
                            <p:stCondLst>
                              <p:cond delay="28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9220"/>
                                        </p:tgtEl>
                                        <p:attrNameLst>
                                          <p:attrName>style.visibility</p:attrName>
                                        </p:attrNameLst>
                                      </p:cBhvr>
                                      <p:to>
                                        <p:strVal val="visible"/>
                                      </p:to>
                                    </p:set>
                                    <p:anim calcmode="lin" valueType="num">
                                      <p:cBhvr>
                                        <p:cTn id="34" dur="300" fill="hold"/>
                                        <p:tgtEl>
                                          <p:spTgt spid="9220"/>
                                        </p:tgtEl>
                                        <p:attrNameLst>
                                          <p:attrName>ppt_x</p:attrName>
                                        </p:attrNameLst>
                                      </p:cBhvr>
                                      <p:tavLst>
                                        <p:tav tm="0">
                                          <p:val>
                                            <p:strVal val="#ppt_x"/>
                                          </p:val>
                                        </p:tav>
                                        <p:tav tm="50000">
                                          <p:val>
                                            <p:strVal val="#ppt_x+.1"/>
                                          </p:val>
                                        </p:tav>
                                        <p:tav tm="100000">
                                          <p:val>
                                            <p:strVal val="#ppt_x"/>
                                          </p:val>
                                        </p:tav>
                                      </p:tavLst>
                                    </p:anim>
                                    <p:anim calcmode="lin" valueType="num">
                                      <p:cBhvr>
                                        <p:cTn id="35" dur="300" fill="hold"/>
                                        <p:tgtEl>
                                          <p:spTgt spid="9220"/>
                                        </p:tgtEl>
                                        <p:attrNameLst>
                                          <p:attrName>ppt_y</p:attrName>
                                        </p:attrNameLst>
                                      </p:cBhvr>
                                      <p:tavLst>
                                        <p:tav tm="0">
                                          <p:val>
                                            <p:strVal val="#ppt_y"/>
                                          </p:val>
                                        </p:tav>
                                        <p:tav tm="100000">
                                          <p:val>
                                            <p:strVal val="#ppt_y"/>
                                          </p:val>
                                        </p:tav>
                                      </p:tavLst>
                                    </p:anim>
                                    <p:anim calcmode="lin" valueType="num">
                                      <p:cBhvr>
                                        <p:cTn id="36" dur="300" fill="hold"/>
                                        <p:tgtEl>
                                          <p:spTgt spid="9220"/>
                                        </p:tgtEl>
                                        <p:attrNameLst>
                                          <p:attrName>ppt_h</p:attrName>
                                        </p:attrNameLst>
                                      </p:cBhvr>
                                      <p:tavLst>
                                        <p:tav tm="0">
                                          <p:val>
                                            <p:strVal val="#ppt_h/10"/>
                                          </p:val>
                                        </p:tav>
                                        <p:tav tm="50000">
                                          <p:val>
                                            <p:strVal val="#ppt_h+.01"/>
                                          </p:val>
                                        </p:tav>
                                        <p:tav tm="100000">
                                          <p:val>
                                            <p:strVal val="#ppt_h"/>
                                          </p:val>
                                        </p:tav>
                                      </p:tavLst>
                                    </p:anim>
                                    <p:anim calcmode="lin" valueType="num">
                                      <p:cBhvr>
                                        <p:cTn id="37" dur="300" fill="hold"/>
                                        <p:tgtEl>
                                          <p:spTgt spid="9220"/>
                                        </p:tgtEl>
                                        <p:attrNameLst>
                                          <p:attrName>ppt_w</p:attrName>
                                        </p:attrNameLst>
                                      </p:cBhvr>
                                      <p:tavLst>
                                        <p:tav tm="0">
                                          <p:val>
                                            <p:strVal val="#ppt_w/10"/>
                                          </p:val>
                                        </p:tav>
                                        <p:tav tm="50000">
                                          <p:val>
                                            <p:strVal val="#ppt_w+.01"/>
                                          </p:val>
                                        </p:tav>
                                        <p:tav tm="100000">
                                          <p:val>
                                            <p:strVal val="#ppt_w"/>
                                          </p:val>
                                        </p:tav>
                                      </p:tavLst>
                                    </p:anim>
                                    <p:animEffect transition="in" filter="fade">
                                      <p:cBhvr>
                                        <p:cTn id="38" dur="300" tmFilter="0,0; .5, 1; 1, 1"/>
                                        <p:tgtEl>
                                          <p:spTgt spid="9220"/>
                                        </p:tgtEl>
                                      </p:cBhvr>
                                    </p:animEffect>
                                  </p:childTnLst>
                                </p:cTn>
                              </p:par>
                            </p:childTnLst>
                          </p:cTn>
                        </p:par>
                        <p:par>
                          <p:cTn id="39" fill="hold" nodeType="afterGroup">
                            <p:stCondLst>
                              <p:cond delay="3190"/>
                            </p:stCondLst>
                            <p:childTnLst>
                              <p:par>
                                <p:cTn id="40" presetID="42" presetClass="entr" presetSubtype="0" fill="hold" grpId="0" nodeType="afterEffect">
                                  <p:stCondLst>
                                    <p:cond delay="0"/>
                                  </p:stCondLst>
                                  <p:childTnLst>
                                    <p:set>
                                      <p:cBhvr>
                                        <p:cTn id="41" dur="1" fill="hold">
                                          <p:stCondLst>
                                            <p:cond delay="0"/>
                                          </p:stCondLst>
                                        </p:cTn>
                                        <p:tgtEl>
                                          <p:spTgt spid="9228"/>
                                        </p:tgtEl>
                                        <p:attrNameLst>
                                          <p:attrName>style.visibility</p:attrName>
                                        </p:attrNameLst>
                                      </p:cBhvr>
                                      <p:to>
                                        <p:strVal val="visible"/>
                                      </p:to>
                                    </p:set>
                                    <p:animEffect transition="in" filter="fade">
                                      <p:cBhvr>
                                        <p:cTn id="42" dur="500"/>
                                        <p:tgtEl>
                                          <p:spTgt spid="9228"/>
                                        </p:tgtEl>
                                      </p:cBhvr>
                                    </p:animEffect>
                                    <p:anim calcmode="lin" valueType="num">
                                      <p:cBhvr>
                                        <p:cTn id="43" dur="500" fill="hold"/>
                                        <p:tgtEl>
                                          <p:spTgt spid="9228"/>
                                        </p:tgtEl>
                                        <p:attrNameLst>
                                          <p:attrName>ppt_x</p:attrName>
                                        </p:attrNameLst>
                                      </p:cBhvr>
                                      <p:tavLst>
                                        <p:tav tm="0">
                                          <p:val>
                                            <p:strVal val="#ppt_x"/>
                                          </p:val>
                                        </p:tav>
                                        <p:tav tm="100000">
                                          <p:val>
                                            <p:strVal val="#ppt_x"/>
                                          </p:val>
                                        </p:tav>
                                      </p:tavLst>
                                    </p:anim>
                                    <p:anim calcmode="lin" valueType="num">
                                      <p:cBhvr>
                                        <p:cTn id="44" dur="500" fill="hold"/>
                                        <p:tgtEl>
                                          <p:spTgt spid="92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animBg="1"/>
      <p:bldP spid="9220" grpId="0" autoUpdateAnimBg="0"/>
      <p:bldP spid="9222" grpId="0" animBg="1"/>
      <p:bldP spid="9223" grpId="0" animBg="1"/>
      <p:bldP spid="9226" grpId="0" autoUpdateAnimBg="0"/>
      <p:bldP spid="9228" grpId="0" autoUpdateAnimBg="0"/>
      <p:bldP spid="9232" grpId="0" animBg="1" autoUpdateAnimBg="0"/>
      <p:bldP spid="9233"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30"/>
          <p:cNvSpPr>
            <a:spLocks noChangeArrowheads="1"/>
          </p:cNvSpPr>
          <p:nvPr/>
        </p:nvSpPr>
        <p:spPr bwMode="auto">
          <a:xfrm>
            <a:off x="6231731" y="2636607"/>
            <a:ext cx="448786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zh-CN" altLang="zh-CN" sz="2000" dirty="0"/>
              <a:t>对比各线路的</a:t>
            </a:r>
            <a:r>
              <a:rPr lang="en-US" altLang="zh-CN" sz="2000" dirty="0"/>
              <a:t>GPS</a:t>
            </a:r>
            <a:r>
              <a:rPr lang="zh-CN" altLang="en-US" sz="2000" dirty="0"/>
              <a:t>导航</a:t>
            </a:r>
            <a:r>
              <a:rPr lang="zh-CN" altLang="zh-CN" sz="2000" dirty="0"/>
              <a:t>的预测行程车速，分析造成误差的原因；</a:t>
            </a:r>
            <a:endParaRPr lang="zh-CN" altLang="en-US" sz="2000" dirty="0"/>
          </a:p>
        </p:txBody>
      </p:sp>
      <p:grpSp>
        <p:nvGrpSpPr>
          <p:cNvPr id="11268" name="Group 4"/>
          <p:cNvGrpSpPr>
            <a:grpSpLocks/>
          </p:cNvGrpSpPr>
          <p:nvPr/>
        </p:nvGrpSpPr>
        <p:grpSpPr bwMode="auto">
          <a:xfrm>
            <a:off x="2568940" y="3289117"/>
            <a:ext cx="1164770" cy="668788"/>
            <a:chOff x="0" y="-106204"/>
            <a:chExt cx="1044000" cy="533266"/>
          </a:xfrm>
        </p:grpSpPr>
        <p:sp>
          <p:nvSpPr>
            <p:cNvPr id="11269" name="矩形 8"/>
            <p:cNvSpPr>
              <a:spLocks noChangeArrowheads="1"/>
            </p:cNvSpPr>
            <p:nvPr/>
          </p:nvSpPr>
          <p:spPr bwMode="auto">
            <a:xfrm>
              <a:off x="211038" y="-106204"/>
              <a:ext cx="541242" cy="53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200" dirty="0">
                  <a:solidFill>
                    <a:srgbClr val="000000"/>
                  </a:solidFill>
                  <a:latin typeface="微软雅黑" pitchFamily="34" charset="-122"/>
                  <a:ea typeface="微软雅黑" pitchFamily="34" charset="-122"/>
                  <a:sym typeface="微软雅黑" pitchFamily="34" charset="-122"/>
                </a:rPr>
                <a:t>①</a:t>
              </a:r>
              <a:endParaRPr lang="zh-CN" altLang="en-US" sz="3200" dirty="0">
                <a:solidFill>
                  <a:srgbClr val="000000"/>
                </a:solidFill>
                <a:latin typeface="Calibri" pitchFamily="34" charset="0"/>
                <a:ea typeface="微软雅黑" pitchFamily="34" charset="-122"/>
                <a:sym typeface="Calibri" pitchFamily="34" charset="0"/>
              </a:endParaRPr>
            </a:p>
          </p:txBody>
        </p:sp>
        <p:sp>
          <p:nvSpPr>
            <p:cNvPr id="11270" name="直接连接符 5"/>
            <p:cNvSpPr>
              <a:spLocks noChangeShapeType="1"/>
            </p:cNvSpPr>
            <p:nvPr/>
          </p:nvSpPr>
          <p:spPr bwMode="auto">
            <a:xfrm>
              <a:off x="0" y="425510"/>
              <a:ext cx="1044000" cy="1552"/>
            </a:xfrm>
            <a:prstGeom prst="line">
              <a:avLst/>
            </a:prstGeom>
            <a:noFill/>
            <a:ln w="63500" cmpd="sng">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1276" name="直接连接符 11"/>
          <p:cNvSpPr>
            <a:spLocks noChangeShapeType="1"/>
          </p:cNvSpPr>
          <p:nvPr/>
        </p:nvSpPr>
        <p:spPr bwMode="auto">
          <a:xfrm>
            <a:off x="4347327" y="2944761"/>
            <a:ext cx="1147763" cy="1701"/>
          </a:xfrm>
          <a:prstGeom prst="line">
            <a:avLst/>
          </a:prstGeom>
          <a:noFill/>
          <a:ln w="63500" cmpd="sng">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279" name="直接连接符 14"/>
          <p:cNvSpPr>
            <a:spLocks noChangeShapeType="1"/>
          </p:cNvSpPr>
          <p:nvPr/>
        </p:nvSpPr>
        <p:spPr bwMode="auto">
          <a:xfrm>
            <a:off x="6118934" y="1868156"/>
            <a:ext cx="1147763" cy="1706"/>
          </a:xfrm>
          <a:prstGeom prst="line">
            <a:avLst/>
          </a:prstGeom>
          <a:noFill/>
          <a:ln w="63500" cmpd="sng">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280" name="Text Box 30"/>
          <p:cNvSpPr>
            <a:spLocks noChangeArrowheads="1"/>
          </p:cNvSpPr>
          <p:nvPr/>
        </p:nvSpPr>
        <p:spPr bwMode="auto">
          <a:xfrm>
            <a:off x="8475663" y="1928961"/>
            <a:ext cx="37211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zh-CN" sz="2000" dirty="0"/>
              <a:t>分析出该交叉口中对车辆行程车速的各种影响因素。</a:t>
            </a:r>
          </a:p>
        </p:txBody>
      </p:sp>
      <p:sp>
        <p:nvSpPr>
          <p:cNvPr id="11281" name="Text Box 30"/>
          <p:cNvSpPr>
            <a:spLocks noChangeArrowheads="1"/>
          </p:cNvSpPr>
          <p:nvPr/>
        </p:nvSpPr>
        <p:spPr bwMode="auto">
          <a:xfrm>
            <a:off x="4347327" y="3498806"/>
            <a:ext cx="44878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r>
              <a:rPr lang="zh-CN" altLang="zh-CN" dirty="0"/>
              <a:t>分别测量</a:t>
            </a:r>
            <a:r>
              <a:rPr lang="zh-CN" altLang="zh-CN" b="1" dirty="0"/>
              <a:t>高峰时间段</a:t>
            </a:r>
            <a:r>
              <a:rPr lang="zh-CN" altLang="zh-CN" dirty="0"/>
              <a:t>和</a:t>
            </a:r>
            <a:r>
              <a:rPr lang="zh-CN" altLang="zh-CN" b="1" dirty="0"/>
              <a:t>平峰时间段</a:t>
            </a:r>
            <a:r>
              <a:rPr lang="zh-CN" altLang="zh-CN" dirty="0"/>
              <a:t>内指定的</a:t>
            </a:r>
            <a:r>
              <a:rPr lang="en-US" altLang="zh-CN" dirty="0"/>
              <a:t>8</a:t>
            </a:r>
            <a:r>
              <a:rPr lang="zh-CN" altLang="zh-CN" dirty="0"/>
              <a:t>条路线中所有车辆的行程车速，并分析车辆在两个时间段内行程车速的差别。</a:t>
            </a:r>
          </a:p>
        </p:txBody>
      </p:sp>
      <p:sp>
        <p:nvSpPr>
          <p:cNvPr id="11282" name="Text Box 30"/>
          <p:cNvSpPr>
            <a:spLocks noChangeArrowheads="1"/>
          </p:cNvSpPr>
          <p:nvPr/>
        </p:nvSpPr>
        <p:spPr bwMode="auto">
          <a:xfrm>
            <a:off x="2609145" y="4535854"/>
            <a:ext cx="448786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zh-CN" altLang="zh-CN" sz="2000" dirty="0"/>
              <a:t>测量指定的</a:t>
            </a:r>
            <a:r>
              <a:rPr lang="en-US" altLang="zh-CN" sz="2000" b="1" dirty="0"/>
              <a:t>8</a:t>
            </a:r>
            <a:r>
              <a:rPr lang="zh-CN" altLang="zh-CN" sz="2000" b="1" dirty="0"/>
              <a:t>条路线中</a:t>
            </a:r>
            <a:r>
              <a:rPr lang="zh-CN" altLang="zh-CN" sz="2000" dirty="0"/>
              <a:t>所有车辆的行程车速并分析不同类型车辆的行程车速速度差别</a:t>
            </a:r>
            <a:endParaRPr lang="zh-CN" altLang="en-US" sz="2000" dirty="0"/>
          </a:p>
        </p:txBody>
      </p:sp>
      <p:sp>
        <p:nvSpPr>
          <p:cNvPr id="11283" name="矩形 4"/>
          <p:cNvSpPr>
            <a:spLocks/>
          </p:cNvSpPr>
          <p:nvPr/>
        </p:nvSpPr>
        <p:spPr bwMode="auto">
          <a:xfrm>
            <a:off x="117985" y="1584436"/>
            <a:ext cx="8649778" cy="3776626"/>
          </a:xfrm>
          <a:custGeom>
            <a:avLst/>
            <a:gdLst>
              <a:gd name="T0" fmla="*/ 8882775 w 8882775"/>
              <a:gd name="T1" fmla="*/ 0 h 3787544"/>
              <a:gd name="T2" fmla="*/ 8741190 w 8882775"/>
              <a:gd name="T3" fmla="*/ 479693 h 3787544"/>
              <a:gd name="T4" fmla="*/ 8664538 w 8882775"/>
              <a:gd name="T5" fmla="*/ 383469 h 3787544"/>
              <a:gd name="T6" fmla="*/ 8196423 w 8882775"/>
              <a:gd name="T7" fmla="*/ 756369 h 3787544"/>
              <a:gd name="T8" fmla="*/ 8185439 w 8882775"/>
              <a:gd name="T9" fmla="*/ 742581 h 3787544"/>
              <a:gd name="T10" fmla="*/ 8185439 w 8882775"/>
              <a:gd name="T11" fmla="*/ 747926 h 3787544"/>
              <a:gd name="T12" fmla="*/ 6223125 w 8882775"/>
              <a:gd name="T13" fmla="*/ 747926 h 3787544"/>
              <a:gd name="T14" fmla="*/ 6223125 w 8882775"/>
              <a:gd name="T15" fmla="*/ 1756038 h 3787544"/>
              <a:gd name="T16" fmla="*/ 6219762 w 8882775"/>
              <a:gd name="T17" fmla="*/ 1756038 h 3787544"/>
              <a:gd name="T18" fmla="*/ 6219762 w 8882775"/>
              <a:gd name="T19" fmla="*/ 1759668 h 3787544"/>
              <a:gd name="T20" fmla="*/ 4261817 w 8882775"/>
              <a:gd name="T21" fmla="*/ 1759668 h 3787544"/>
              <a:gd name="T22" fmla="*/ 4261817 w 8882775"/>
              <a:gd name="T23" fmla="*/ 2457045 h 3787544"/>
              <a:gd name="T24" fmla="*/ 4261817 w 8882775"/>
              <a:gd name="T25" fmla="*/ 2767780 h 3787544"/>
              <a:gd name="T26" fmla="*/ 4261817 w 8882775"/>
              <a:gd name="T27" fmla="*/ 2779432 h 3787544"/>
              <a:gd name="T28" fmla="*/ 2309162 w 8882775"/>
              <a:gd name="T29" fmla="*/ 2779432 h 3787544"/>
              <a:gd name="T30" fmla="*/ 2309162 w 8882775"/>
              <a:gd name="T31" fmla="*/ 3787544 h 3787544"/>
              <a:gd name="T32" fmla="*/ 2280332 w 8882775"/>
              <a:gd name="T33" fmla="*/ 3787544 h 3787544"/>
              <a:gd name="T34" fmla="*/ 1986775 w 8882775"/>
              <a:gd name="T35" fmla="*/ 3787544 h 3787544"/>
              <a:gd name="T36" fmla="*/ 0 w 8882775"/>
              <a:gd name="T37" fmla="*/ 3787544 h 3787544"/>
              <a:gd name="T38" fmla="*/ 0 w 8882775"/>
              <a:gd name="T39" fmla="*/ 3465157 h 3787544"/>
              <a:gd name="T40" fmla="*/ 1986775 w 8882775"/>
              <a:gd name="T41" fmla="*/ 3465157 h 3787544"/>
              <a:gd name="T42" fmla="*/ 1986775 w 8882775"/>
              <a:gd name="T43" fmla="*/ 2779432 h 3787544"/>
              <a:gd name="T44" fmla="*/ 1981485 w 8882775"/>
              <a:gd name="T45" fmla="*/ 2779432 h 3787544"/>
              <a:gd name="T46" fmla="*/ 1981485 w 8882775"/>
              <a:gd name="T47" fmla="*/ 2457045 h 3787544"/>
              <a:gd name="T48" fmla="*/ 1986775 w 8882775"/>
              <a:gd name="T49" fmla="*/ 2457045 h 3787544"/>
              <a:gd name="T50" fmla="*/ 2309162 w 8882775"/>
              <a:gd name="T51" fmla="*/ 2457045 h 3787544"/>
              <a:gd name="T52" fmla="*/ 3939430 w 8882775"/>
              <a:gd name="T53" fmla="*/ 2457045 h 3787544"/>
              <a:gd name="T54" fmla="*/ 3939430 w 8882775"/>
              <a:gd name="T55" fmla="*/ 1759668 h 3787544"/>
              <a:gd name="T56" fmla="*/ 3939430 w 8882775"/>
              <a:gd name="T57" fmla="*/ 1437281 h 3787544"/>
              <a:gd name="T58" fmla="*/ 4261817 w 8882775"/>
              <a:gd name="T59" fmla="*/ 1437281 h 3787544"/>
              <a:gd name="T60" fmla="*/ 5900738 w 8882775"/>
              <a:gd name="T61" fmla="*/ 1437281 h 3787544"/>
              <a:gd name="T62" fmla="*/ 5900738 w 8882775"/>
              <a:gd name="T63" fmla="*/ 425539 h 3787544"/>
              <a:gd name="T64" fmla="*/ 5905107 w 8882775"/>
              <a:gd name="T65" fmla="*/ 425539 h 3787544"/>
              <a:gd name="T66" fmla="*/ 6223125 w 8882775"/>
              <a:gd name="T67" fmla="*/ 425539 h 3787544"/>
              <a:gd name="T68" fmla="*/ 8085435 w 8882775"/>
              <a:gd name="T69" fmla="*/ 425539 h 3787544"/>
              <a:gd name="T70" fmla="*/ 8460222 w 8882775"/>
              <a:gd name="T71" fmla="*/ 126984 h 3787544"/>
              <a:gd name="T72" fmla="*/ 8383569 w 8882775"/>
              <a:gd name="T73" fmla="*/ 30760 h 3787544"/>
              <a:gd name="T74" fmla="*/ 8882775 w 8882775"/>
              <a:gd name="T75" fmla="*/ 0 h 3787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82775" h="3787544">
                <a:moveTo>
                  <a:pt x="8882775" y="0"/>
                </a:moveTo>
                <a:lnTo>
                  <a:pt x="8741190" y="479693"/>
                </a:lnTo>
                <a:lnTo>
                  <a:pt x="8664538" y="383469"/>
                </a:lnTo>
                <a:lnTo>
                  <a:pt x="8196423" y="756369"/>
                </a:lnTo>
                <a:lnTo>
                  <a:pt x="8185439" y="742581"/>
                </a:lnTo>
                <a:lnTo>
                  <a:pt x="8185439" y="747926"/>
                </a:lnTo>
                <a:lnTo>
                  <a:pt x="6223125" y="747926"/>
                </a:lnTo>
                <a:lnTo>
                  <a:pt x="6223125" y="1756038"/>
                </a:lnTo>
                <a:lnTo>
                  <a:pt x="6219762" y="1756038"/>
                </a:lnTo>
                <a:lnTo>
                  <a:pt x="6219762" y="1759668"/>
                </a:lnTo>
                <a:lnTo>
                  <a:pt x="4261817" y="1759668"/>
                </a:lnTo>
                <a:lnTo>
                  <a:pt x="4261817" y="2457045"/>
                </a:lnTo>
                <a:lnTo>
                  <a:pt x="4261817" y="2767780"/>
                </a:lnTo>
                <a:lnTo>
                  <a:pt x="4261817" y="2779432"/>
                </a:lnTo>
                <a:lnTo>
                  <a:pt x="2309162" y="2779432"/>
                </a:lnTo>
                <a:lnTo>
                  <a:pt x="2309162" y="3787544"/>
                </a:lnTo>
                <a:lnTo>
                  <a:pt x="2280332" y="3787544"/>
                </a:lnTo>
                <a:lnTo>
                  <a:pt x="1986775" y="3787544"/>
                </a:lnTo>
                <a:lnTo>
                  <a:pt x="0" y="3787544"/>
                </a:lnTo>
                <a:lnTo>
                  <a:pt x="0" y="3465157"/>
                </a:lnTo>
                <a:lnTo>
                  <a:pt x="1986775" y="3465157"/>
                </a:lnTo>
                <a:lnTo>
                  <a:pt x="1986775" y="2779432"/>
                </a:lnTo>
                <a:lnTo>
                  <a:pt x="1981485" y="2779432"/>
                </a:lnTo>
                <a:lnTo>
                  <a:pt x="1981485" y="2457045"/>
                </a:lnTo>
                <a:lnTo>
                  <a:pt x="1986775" y="2457045"/>
                </a:lnTo>
                <a:lnTo>
                  <a:pt x="2309162" y="2457045"/>
                </a:lnTo>
                <a:lnTo>
                  <a:pt x="3939430" y="2457045"/>
                </a:lnTo>
                <a:lnTo>
                  <a:pt x="3939430" y="1759668"/>
                </a:lnTo>
                <a:lnTo>
                  <a:pt x="3939430" y="1437281"/>
                </a:lnTo>
                <a:lnTo>
                  <a:pt x="4261817" y="1437281"/>
                </a:lnTo>
                <a:lnTo>
                  <a:pt x="5900738" y="1437281"/>
                </a:lnTo>
                <a:lnTo>
                  <a:pt x="5900738" y="425539"/>
                </a:lnTo>
                <a:lnTo>
                  <a:pt x="5905107" y="425539"/>
                </a:lnTo>
                <a:lnTo>
                  <a:pt x="6223125" y="425539"/>
                </a:lnTo>
                <a:lnTo>
                  <a:pt x="8085435" y="425539"/>
                </a:lnTo>
                <a:lnTo>
                  <a:pt x="8460222" y="126984"/>
                </a:lnTo>
                <a:lnTo>
                  <a:pt x="8383569" y="30760"/>
                </a:lnTo>
                <a:lnTo>
                  <a:pt x="888277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84" name="TextBox 79"/>
          <p:cNvSpPr txBox="1">
            <a:spLocks noChangeArrowheads="1"/>
          </p:cNvSpPr>
          <p:nvPr/>
        </p:nvSpPr>
        <p:spPr bwMode="auto">
          <a:xfrm>
            <a:off x="1119048" y="419652"/>
            <a:ext cx="3168650" cy="74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50000"/>
              </a:lnSpc>
            </a:pPr>
            <a:r>
              <a:rPr lang="zh-CN" altLang="en-US" sz="3200" b="1" dirty="0">
                <a:latin typeface="微软雅黑" pitchFamily="34" charset="-122"/>
                <a:ea typeface="微软雅黑" pitchFamily="34" charset="-122"/>
              </a:rPr>
              <a:t>调查目的</a:t>
            </a:r>
          </a:p>
        </p:txBody>
      </p:sp>
      <p:sp>
        <p:nvSpPr>
          <p:cNvPr id="11285" name="五边形 22"/>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86" name="燕尾形 23"/>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3" name="矩形 8">
            <a:extLst>
              <a:ext uri="{FF2B5EF4-FFF2-40B4-BE49-F238E27FC236}">
                <a16:creationId xmlns:a16="http://schemas.microsoft.com/office/drawing/2014/main" id="{1F90478F-1847-4C4C-9A9C-10EC36632DE7}"/>
              </a:ext>
            </a:extLst>
          </p:cNvPr>
          <p:cNvSpPr>
            <a:spLocks noChangeArrowheads="1"/>
          </p:cNvSpPr>
          <p:nvPr/>
        </p:nvSpPr>
        <p:spPr bwMode="auto">
          <a:xfrm>
            <a:off x="4623690" y="2305369"/>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200" dirty="0">
                <a:solidFill>
                  <a:srgbClr val="000000"/>
                </a:solidFill>
                <a:latin typeface="微软雅黑" pitchFamily="34" charset="-122"/>
                <a:ea typeface="微软雅黑" pitchFamily="34" charset="-122"/>
                <a:sym typeface="微软雅黑" pitchFamily="34" charset="-122"/>
              </a:rPr>
              <a:t>②</a:t>
            </a:r>
            <a:endParaRPr lang="zh-CN" altLang="en-US" sz="3200" dirty="0">
              <a:solidFill>
                <a:srgbClr val="000000"/>
              </a:solidFill>
              <a:latin typeface="Calibri" pitchFamily="34" charset="0"/>
              <a:ea typeface="微软雅黑" pitchFamily="34" charset="-122"/>
              <a:sym typeface="Calibri" pitchFamily="34" charset="0"/>
            </a:endParaRPr>
          </a:p>
        </p:txBody>
      </p:sp>
      <p:sp>
        <p:nvSpPr>
          <p:cNvPr id="24" name="矩形 8">
            <a:extLst>
              <a:ext uri="{FF2B5EF4-FFF2-40B4-BE49-F238E27FC236}">
                <a16:creationId xmlns:a16="http://schemas.microsoft.com/office/drawing/2014/main" id="{E5362625-692E-4697-9CF5-3D9995D3CADC}"/>
              </a:ext>
            </a:extLst>
          </p:cNvPr>
          <p:cNvSpPr>
            <a:spLocks noChangeArrowheads="1"/>
          </p:cNvSpPr>
          <p:nvPr/>
        </p:nvSpPr>
        <p:spPr bwMode="auto">
          <a:xfrm>
            <a:off x="6395297" y="1169663"/>
            <a:ext cx="5950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200" dirty="0">
                <a:solidFill>
                  <a:srgbClr val="000000"/>
                </a:solidFill>
                <a:latin typeface="微软雅黑" pitchFamily="34" charset="-122"/>
                <a:ea typeface="微软雅黑" pitchFamily="34" charset="-122"/>
                <a:sym typeface="微软雅黑" pitchFamily="34" charset="-122"/>
              </a:rPr>
              <a:t>③</a:t>
            </a:r>
            <a:endParaRPr lang="zh-CN" altLang="en-US" sz="3200" dirty="0">
              <a:solidFill>
                <a:srgbClr val="000000"/>
              </a:solidFill>
              <a:latin typeface="Calibri" pitchFamily="34" charset="0"/>
              <a:ea typeface="微软雅黑" pitchFamily="34" charset="-122"/>
              <a:sym typeface="Calibri" pitchFamily="34" charset="0"/>
            </a:endParaRPr>
          </a:p>
        </p:txBody>
      </p:sp>
      <p:sp>
        <p:nvSpPr>
          <p:cNvPr id="25" name="矩形 8">
            <a:extLst>
              <a:ext uri="{FF2B5EF4-FFF2-40B4-BE49-F238E27FC236}">
                <a16:creationId xmlns:a16="http://schemas.microsoft.com/office/drawing/2014/main" id="{C4852F18-211A-49C0-B518-387C8C63942D}"/>
              </a:ext>
            </a:extLst>
          </p:cNvPr>
          <p:cNvSpPr>
            <a:spLocks noChangeArrowheads="1"/>
          </p:cNvSpPr>
          <p:nvPr/>
        </p:nvSpPr>
        <p:spPr bwMode="auto">
          <a:xfrm>
            <a:off x="8618661" y="752210"/>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3200" dirty="0">
                <a:solidFill>
                  <a:srgbClr val="000000"/>
                </a:solidFill>
                <a:latin typeface="微软雅黑" pitchFamily="34" charset="-122"/>
                <a:ea typeface="微软雅黑" pitchFamily="34" charset="-122"/>
                <a:sym typeface="微软雅黑" pitchFamily="34" charset="-122"/>
              </a:rPr>
              <a:t>④</a:t>
            </a:r>
            <a:endParaRPr lang="zh-CN" altLang="en-US" sz="3200" dirty="0">
              <a:solidFill>
                <a:srgbClr val="000000"/>
              </a:solidFill>
              <a:latin typeface="Calibri" pitchFamily="34" charset="0"/>
              <a:ea typeface="微软雅黑" pitchFamily="34" charset="-122"/>
              <a:sym typeface="Calibri" pitchFamily="34" charset="0"/>
            </a:endParaRPr>
          </a:p>
        </p:txBody>
      </p:sp>
      <p:sp>
        <p:nvSpPr>
          <p:cNvPr id="20" name="直接连接符 14">
            <a:extLst>
              <a:ext uri="{FF2B5EF4-FFF2-40B4-BE49-F238E27FC236}">
                <a16:creationId xmlns:a16="http://schemas.microsoft.com/office/drawing/2014/main" id="{A4CAB4BB-A73A-4943-BDF0-1984C74227AD}"/>
              </a:ext>
            </a:extLst>
          </p:cNvPr>
          <p:cNvSpPr>
            <a:spLocks noChangeShapeType="1"/>
          </p:cNvSpPr>
          <p:nvPr/>
        </p:nvSpPr>
        <p:spPr bwMode="auto">
          <a:xfrm>
            <a:off x="8241000" y="1442321"/>
            <a:ext cx="1147763" cy="1706"/>
          </a:xfrm>
          <a:prstGeom prst="line">
            <a:avLst/>
          </a:prstGeom>
          <a:noFill/>
          <a:ln w="63500" cmpd="sng">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 name="五边形 22">
            <a:extLst>
              <a:ext uri="{FF2B5EF4-FFF2-40B4-BE49-F238E27FC236}">
                <a16:creationId xmlns:a16="http://schemas.microsoft.com/office/drawing/2014/main" id="{83923B74-1CDB-4B72-BEA7-E2A8B30B6D76}"/>
              </a:ext>
            </a:extLst>
          </p:cNvPr>
          <p:cNvSpPr>
            <a:spLocks noChangeArrowheads="1"/>
          </p:cNvSpPr>
          <p:nvPr/>
        </p:nvSpPr>
        <p:spPr bwMode="auto">
          <a:xfrm rot="10800000">
            <a:off x="11100213" y="4889574"/>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 name="燕尾形 23">
            <a:extLst>
              <a:ext uri="{FF2B5EF4-FFF2-40B4-BE49-F238E27FC236}">
                <a16:creationId xmlns:a16="http://schemas.microsoft.com/office/drawing/2014/main" id="{744E88E8-E458-4E0E-9F72-7A80C7DDA68B}"/>
              </a:ext>
            </a:extLst>
          </p:cNvPr>
          <p:cNvSpPr>
            <a:spLocks noChangeArrowheads="1"/>
          </p:cNvSpPr>
          <p:nvPr/>
        </p:nvSpPr>
        <p:spPr bwMode="auto">
          <a:xfrm rot="10800000">
            <a:off x="10813637" y="4889574"/>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7" name="TextBox 79">
            <a:extLst>
              <a:ext uri="{FF2B5EF4-FFF2-40B4-BE49-F238E27FC236}">
                <a16:creationId xmlns:a16="http://schemas.microsoft.com/office/drawing/2014/main" id="{EE65E25A-1380-4366-928D-DE7CC0A92D11}"/>
              </a:ext>
            </a:extLst>
          </p:cNvPr>
          <p:cNvSpPr txBox="1">
            <a:spLocks noChangeArrowheads="1"/>
          </p:cNvSpPr>
          <p:nvPr/>
        </p:nvSpPr>
        <p:spPr bwMode="auto">
          <a:xfrm>
            <a:off x="8206375" y="4671693"/>
            <a:ext cx="3168650" cy="74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50000"/>
              </a:lnSpc>
            </a:pPr>
            <a:r>
              <a:rPr lang="zh-CN" altLang="en-US" sz="3200" b="1" dirty="0">
                <a:latin typeface="微软雅黑" pitchFamily="34" charset="-122"/>
                <a:ea typeface="微软雅黑" pitchFamily="34" charset="-122"/>
              </a:rPr>
              <a:t>调查时间</a:t>
            </a:r>
          </a:p>
        </p:txBody>
      </p:sp>
      <p:sp>
        <p:nvSpPr>
          <p:cNvPr id="28" name="Text Box 30">
            <a:extLst>
              <a:ext uri="{FF2B5EF4-FFF2-40B4-BE49-F238E27FC236}">
                <a16:creationId xmlns:a16="http://schemas.microsoft.com/office/drawing/2014/main" id="{C616CC2A-AA0B-45BD-B0F4-CA6EF7B7F353}"/>
              </a:ext>
            </a:extLst>
          </p:cNvPr>
          <p:cNvSpPr>
            <a:spLocks noChangeArrowheads="1"/>
          </p:cNvSpPr>
          <p:nvPr/>
        </p:nvSpPr>
        <p:spPr bwMode="auto">
          <a:xfrm>
            <a:off x="7921481" y="5357789"/>
            <a:ext cx="452145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400" dirty="0"/>
              <a:t>     </a:t>
            </a:r>
            <a:r>
              <a:rPr lang="zh-CN" altLang="zh-CN" sz="2400" dirty="0"/>
              <a:t>现场踩点及预调查时间：</a:t>
            </a:r>
            <a:endParaRPr lang="en-US" altLang="zh-CN" sz="2400" dirty="0"/>
          </a:p>
          <a:p>
            <a:r>
              <a:rPr lang="en-US" altLang="zh-CN" sz="2400" dirty="0"/>
              <a:t>11</a:t>
            </a:r>
            <a:r>
              <a:rPr lang="zh-CN" altLang="zh-CN" sz="2400" dirty="0"/>
              <a:t>月</a:t>
            </a:r>
            <a:r>
              <a:rPr lang="en-US" altLang="zh-CN" sz="2400" dirty="0"/>
              <a:t>12</a:t>
            </a:r>
            <a:r>
              <a:rPr lang="zh-CN" altLang="zh-CN" sz="2400" dirty="0"/>
              <a:t>日上午</a:t>
            </a:r>
            <a:r>
              <a:rPr lang="en-US" altLang="zh-CN" sz="2400" dirty="0"/>
              <a:t>8:30-11:30</a:t>
            </a:r>
            <a:endParaRPr lang="zh-CN" altLang="zh-CN" sz="2400" dirty="0"/>
          </a:p>
          <a:p>
            <a:r>
              <a:rPr lang="en-US" altLang="zh-CN" sz="2400" dirty="0"/>
              <a:t>     </a:t>
            </a:r>
            <a:r>
              <a:rPr lang="zh-CN" altLang="zh-CN" sz="2400" dirty="0"/>
              <a:t>正式实地调查时间：</a:t>
            </a:r>
            <a:endParaRPr lang="en-US" altLang="zh-CN" sz="2400" dirty="0"/>
          </a:p>
          <a:p>
            <a:r>
              <a:rPr lang="en-US" altLang="zh-CN" sz="2400" dirty="0"/>
              <a:t>11</a:t>
            </a:r>
            <a:r>
              <a:rPr lang="zh-CN" altLang="zh-CN" sz="2400" dirty="0"/>
              <a:t>月</a:t>
            </a:r>
            <a:r>
              <a:rPr lang="en-US" altLang="zh-CN" sz="2400" dirty="0"/>
              <a:t>26</a:t>
            </a:r>
            <a:r>
              <a:rPr lang="zh-CN" altLang="zh-CN" sz="2400" dirty="0"/>
              <a:t>日上午</a:t>
            </a:r>
            <a:r>
              <a:rPr lang="en-US" altLang="zh-CN" sz="2400" dirty="0"/>
              <a:t>7:30-11:30</a:t>
            </a:r>
            <a:endParaRPr lang="zh-CN" altLang="zh-CN" sz="2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285"/>
                                        </p:tgtEl>
                                        <p:attrNameLst>
                                          <p:attrName>style.visibility</p:attrName>
                                        </p:attrNameLst>
                                      </p:cBhvr>
                                      <p:to>
                                        <p:strVal val="visible"/>
                                      </p:to>
                                    </p:set>
                                    <p:anim calcmode="lin" valueType="num">
                                      <p:cBhvr additive="base">
                                        <p:cTn id="7" dur="300" fill="hold"/>
                                        <p:tgtEl>
                                          <p:spTgt spid="11285"/>
                                        </p:tgtEl>
                                        <p:attrNameLst>
                                          <p:attrName>ppt_x</p:attrName>
                                        </p:attrNameLst>
                                      </p:cBhvr>
                                      <p:tavLst>
                                        <p:tav tm="0">
                                          <p:val>
                                            <p:strVal val="0-#ppt_w/2"/>
                                          </p:val>
                                        </p:tav>
                                        <p:tav tm="100000">
                                          <p:val>
                                            <p:strVal val="#ppt_x"/>
                                          </p:val>
                                        </p:tav>
                                      </p:tavLst>
                                    </p:anim>
                                    <p:anim calcmode="lin" valueType="num">
                                      <p:cBhvr additive="base">
                                        <p:cTn id="8" dur="300" fill="hold"/>
                                        <p:tgtEl>
                                          <p:spTgt spid="1128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1286"/>
                                        </p:tgtEl>
                                        <p:attrNameLst>
                                          <p:attrName>style.visibility</p:attrName>
                                        </p:attrNameLst>
                                      </p:cBhvr>
                                      <p:to>
                                        <p:strVal val="visible"/>
                                      </p:to>
                                    </p:set>
                                    <p:anim calcmode="lin" valueType="num">
                                      <p:cBhvr additive="base">
                                        <p:cTn id="12" dur="500" fill="hold"/>
                                        <p:tgtEl>
                                          <p:spTgt spid="11286"/>
                                        </p:tgtEl>
                                        <p:attrNameLst>
                                          <p:attrName>ppt_x</p:attrName>
                                        </p:attrNameLst>
                                      </p:cBhvr>
                                      <p:tavLst>
                                        <p:tav tm="0">
                                          <p:val>
                                            <p:strVal val="1+#ppt_w/2"/>
                                          </p:val>
                                        </p:tav>
                                        <p:tav tm="100000">
                                          <p:val>
                                            <p:strVal val="#ppt_x"/>
                                          </p:val>
                                        </p:tav>
                                      </p:tavLst>
                                    </p:anim>
                                    <p:anim calcmode="lin" valueType="num">
                                      <p:cBhvr additive="base">
                                        <p:cTn id="13" dur="500" fill="hold"/>
                                        <p:tgtEl>
                                          <p:spTgt spid="11286"/>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18" presetClass="entr" presetSubtype="3" fill="hold" grpId="0" nodeType="afterEffect">
                                  <p:stCondLst>
                                    <p:cond delay="0"/>
                                  </p:stCondLst>
                                  <p:childTnLst>
                                    <p:set>
                                      <p:cBhvr>
                                        <p:cTn id="16" dur="1" fill="hold">
                                          <p:stCondLst>
                                            <p:cond delay="0"/>
                                          </p:stCondLst>
                                        </p:cTn>
                                        <p:tgtEl>
                                          <p:spTgt spid="11283"/>
                                        </p:tgtEl>
                                        <p:attrNameLst>
                                          <p:attrName>style.visibility</p:attrName>
                                        </p:attrNameLst>
                                      </p:cBhvr>
                                      <p:to>
                                        <p:strVal val="visible"/>
                                      </p:to>
                                    </p:set>
                                    <p:animEffect transition="in" filter="strips(upRight)">
                                      <p:cBhvr>
                                        <p:cTn id="17" dur="1000"/>
                                        <p:tgtEl>
                                          <p:spTgt spid="11283"/>
                                        </p:tgtEl>
                                      </p:cBhvr>
                                    </p:animEffect>
                                  </p:childTnLst>
                                </p:cTn>
                              </p:par>
                            </p:childTnLst>
                          </p:cTn>
                        </p:par>
                        <p:par>
                          <p:cTn id="18" fill="hold" nodeType="afterGroup">
                            <p:stCondLst>
                              <p:cond delay="1800"/>
                            </p:stCondLst>
                            <p:childTnLst>
                              <p:par>
                                <p:cTn id="19" presetID="2" presetClass="entr" presetSubtype="8" fill="hold" nodeType="afterEffect">
                                  <p:stCondLst>
                                    <p:cond delay="0"/>
                                  </p:stCondLst>
                                  <p:childTnLst>
                                    <p:set>
                                      <p:cBhvr>
                                        <p:cTn id="20" dur="1" fill="hold">
                                          <p:stCondLst>
                                            <p:cond delay="0"/>
                                          </p:stCondLst>
                                        </p:cTn>
                                        <p:tgtEl>
                                          <p:spTgt spid="11268"/>
                                        </p:tgtEl>
                                        <p:attrNameLst>
                                          <p:attrName>style.visibility</p:attrName>
                                        </p:attrNameLst>
                                      </p:cBhvr>
                                      <p:to>
                                        <p:strVal val="visible"/>
                                      </p:to>
                                    </p:set>
                                    <p:anim calcmode="lin" valueType="num">
                                      <p:cBhvr additive="base">
                                        <p:cTn id="21" dur="500" fill="hold"/>
                                        <p:tgtEl>
                                          <p:spTgt spid="11268"/>
                                        </p:tgtEl>
                                        <p:attrNameLst>
                                          <p:attrName>ppt_x</p:attrName>
                                        </p:attrNameLst>
                                      </p:cBhvr>
                                      <p:tavLst>
                                        <p:tav tm="0">
                                          <p:val>
                                            <p:strVal val="0-#ppt_w/2"/>
                                          </p:val>
                                        </p:tav>
                                        <p:tav tm="100000">
                                          <p:val>
                                            <p:strVal val="#ppt_x"/>
                                          </p:val>
                                        </p:tav>
                                      </p:tavLst>
                                    </p:anim>
                                    <p:anim calcmode="lin" valueType="num">
                                      <p:cBhvr additive="base">
                                        <p:cTn id="22" dur="500" fill="hold"/>
                                        <p:tgtEl>
                                          <p:spTgt spid="11268"/>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2300"/>
                            </p:stCondLst>
                            <p:childTnLst>
                              <p:par>
                                <p:cTn id="24" presetID="2" presetClass="entr" presetSubtype="2" fill="hold" grpId="0" nodeType="afterEffect">
                                  <p:stCondLst>
                                    <p:cond delay="0"/>
                                  </p:stCondLst>
                                  <p:childTnLst>
                                    <p:set>
                                      <p:cBhvr>
                                        <p:cTn id="25" dur="1" fill="hold">
                                          <p:stCondLst>
                                            <p:cond delay="0"/>
                                          </p:stCondLst>
                                        </p:cTn>
                                        <p:tgtEl>
                                          <p:spTgt spid="11280"/>
                                        </p:tgtEl>
                                        <p:attrNameLst>
                                          <p:attrName>style.visibility</p:attrName>
                                        </p:attrNameLst>
                                      </p:cBhvr>
                                      <p:to>
                                        <p:strVal val="visible"/>
                                      </p:to>
                                    </p:set>
                                    <p:anim calcmode="lin" valueType="num">
                                      <p:cBhvr additive="base">
                                        <p:cTn id="26" dur="500" fill="hold"/>
                                        <p:tgtEl>
                                          <p:spTgt spid="11280"/>
                                        </p:tgtEl>
                                        <p:attrNameLst>
                                          <p:attrName>ppt_x</p:attrName>
                                        </p:attrNameLst>
                                      </p:cBhvr>
                                      <p:tavLst>
                                        <p:tav tm="0">
                                          <p:val>
                                            <p:strVal val="1+#ppt_w/2"/>
                                          </p:val>
                                        </p:tav>
                                        <p:tav tm="100000">
                                          <p:val>
                                            <p:strVal val="#ppt_x"/>
                                          </p:val>
                                        </p:tav>
                                      </p:tavLst>
                                    </p:anim>
                                    <p:anim calcmode="lin" valueType="num">
                                      <p:cBhvr additive="base">
                                        <p:cTn id="27" dur="500" fill="hold"/>
                                        <p:tgtEl>
                                          <p:spTgt spid="11280"/>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200"/>
                                  </p:stCondLst>
                                  <p:childTnLst>
                                    <p:set>
                                      <p:cBhvr>
                                        <p:cTn id="29" dur="1" fill="hold">
                                          <p:stCondLst>
                                            <p:cond delay="0"/>
                                          </p:stCondLst>
                                        </p:cTn>
                                        <p:tgtEl>
                                          <p:spTgt spid="11267"/>
                                        </p:tgtEl>
                                        <p:attrNameLst>
                                          <p:attrName>style.visibility</p:attrName>
                                        </p:attrNameLst>
                                      </p:cBhvr>
                                      <p:to>
                                        <p:strVal val="visible"/>
                                      </p:to>
                                    </p:set>
                                    <p:anim calcmode="lin" valueType="num">
                                      <p:cBhvr additive="base">
                                        <p:cTn id="30" dur="500" fill="hold"/>
                                        <p:tgtEl>
                                          <p:spTgt spid="11267"/>
                                        </p:tgtEl>
                                        <p:attrNameLst>
                                          <p:attrName>ppt_x</p:attrName>
                                        </p:attrNameLst>
                                      </p:cBhvr>
                                      <p:tavLst>
                                        <p:tav tm="0">
                                          <p:val>
                                            <p:strVal val="1+#ppt_w/2"/>
                                          </p:val>
                                        </p:tav>
                                        <p:tav tm="100000">
                                          <p:val>
                                            <p:strVal val="#ppt_x"/>
                                          </p:val>
                                        </p:tav>
                                      </p:tavLst>
                                    </p:anim>
                                    <p:anim calcmode="lin" valueType="num">
                                      <p:cBhvr additive="base">
                                        <p:cTn id="31" dur="500" fill="hold"/>
                                        <p:tgtEl>
                                          <p:spTgt spid="11267"/>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400"/>
                                  </p:stCondLst>
                                  <p:childTnLst>
                                    <p:set>
                                      <p:cBhvr>
                                        <p:cTn id="33" dur="1" fill="hold">
                                          <p:stCondLst>
                                            <p:cond delay="0"/>
                                          </p:stCondLst>
                                        </p:cTn>
                                        <p:tgtEl>
                                          <p:spTgt spid="11281"/>
                                        </p:tgtEl>
                                        <p:attrNameLst>
                                          <p:attrName>style.visibility</p:attrName>
                                        </p:attrNameLst>
                                      </p:cBhvr>
                                      <p:to>
                                        <p:strVal val="visible"/>
                                      </p:to>
                                    </p:set>
                                    <p:anim calcmode="lin" valueType="num">
                                      <p:cBhvr additive="base">
                                        <p:cTn id="34" dur="500" fill="hold"/>
                                        <p:tgtEl>
                                          <p:spTgt spid="11281"/>
                                        </p:tgtEl>
                                        <p:attrNameLst>
                                          <p:attrName>ppt_x</p:attrName>
                                        </p:attrNameLst>
                                      </p:cBhvr>
                                      <p:tavLst>
                                        <p:tav tm="0">
                                          <p:val>
                                            <p:strVal val="1+#ppt_w/2"/>
                                          </p:val>
                                        </p:tav>
                                        <p:tav tm="100000">
                                          <p:val>
                                            <p:strVal val="#ppt_x"/>
                                          </p:val>
                                        </p:tav>
                                      </p:tavLst>
                                    </p:anim>
                                    <p:anim calcmode="lin" valueType="num">
                                      <p:cBhvr additive="base">
                                        <p:cTn id="35" dur="500" fill="hold"/>
                                        <p:tgtEl>
                                          <p:spTgt spid="11281"/>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600"/>
                                  </p:stCondLst>
                                  <p:childTnLst>
                                    <p:set>
                                      <p:cBhvr>
                                        <p:cTn id="37" dur="1" fill="hold">
                                          <p:stCondLst>
                                            <p:cond delay="0"/>
                                          </p:stCondLst>
                                        </p:cTn>
                                        <p:tgtEl>
                                          <p:spTgt spid="11282"/>
                                        </p:tgtEl>
                                        <p:attrNameLst>
                                          <p:attrName>style.visibility</p:attrName>
                                        </p:attrNameLst>
                                      </p:cBhvr>
                                      <p:to>
                                        <p:strVal val="visible"/>
                                      </p:to>
                                    </p:set>
                                    <p:anim calcmode="lin" valueType="num">
                                      <p:cBhvr additive="base">
                                        <p:cTn id="38" dur="500" fill="hold"/>
                                        <p:tgtEl>
                                          <p:spTgt spid="11282"/>
                                        </p:tgtEl>
                                        <p:attrNameLst>
                                          <p:attrName>ppt_x</p:attrName>
                                        </p:attrNameLst>
                                      </p:cBhvr>
                                      <p:tavLst>
                                        <p:tav tm="0">
                                          <p:val>
                                            <p:strVal val="1+#ppt_w/2"/>
                                          </p:val>
                                        </p:tav>
                                        <p:tav tm="100000">
                                          <p:val>
                                            <p:strVal val="#ppt_x"/>
                                          </p:val>
                                        </p:tav>
                                      </p:tavLst>
                                    </p:anim>
                                    <p:anim calcmode="lin" valueType="num">
                                      <p:cBhvr additive="base">
                                        <p:cTn id="39" dur="500" fill="hold"/>
                                        <p:tgtEl>
                                          <p:spTgt spid="11282"/>
                                        </p:tgtEl>
                                        <p:attrNameLst>
                                          <p:attrName>ppt_y</p:attrName>
                                        </p:attrNameLst>
                                      </p:cBhvr>
                                      <p:tavLst>
                                        <p:tav tm="0">
                                          <p:val>
                                            <p:strVal val="#ppt_y"/>
                                          </p:val>
                                        </p:tav>
                                        <p:tav tm="100000">
                                          <p:val>
                                            <p:strVal val="#ppt_y"/>
                                          </p:val>
                                        </p:tav>
                                      </p:tavLst>
                                    </p:anim>
                                  </p:childTnLst>
                                </p:cTn>
                              </p:par>
                            </p:childTnLst>
                          </p:cTn>
                        </p:par>
                        <p:par>
                          <p:cTn id="40" fill="hold" nodeType="afterGroup">
                            <p:stCondLst>
                              <p:cond delay="3400"/>
                            </p:stCondLst>
                            <p:childTnLst>
                              <p:par>
                                <p:cTn id="41" presetID="42" presetClass="entr" presetSubtype="0" fill="hold" grpId="0" nodeType="afterEffect">
                                  <p:stCondLst>
                                    <p:cond delay="0"/>
                                  </p:stCondLst>
                                  <p:childTnLst>
                                    <p:set>
                                      <p:cBhvr>
                                        <p:cTn id="42" dur="1" fill="hold">
                                          <p:stCondLst>
                                            <p:cond delay="0"/>
                                          </p:stCondLst>
                                        </p:cTn>
                                        <p:tgtEl>
                                          <p:spTgt spid="11284"/>
                                        </p:tgtEl>
                                        <p:attrNameLst>
                                          <p:attrName>style.visibility</p:attrName>
                                        </p:attrNameLst>
                                      </p:cBhvr>
                                      <p:to>
                                        <p:strVal val="visible"/>
                                      </p:to>
                                    </p:set>
                                    <p:animEffect transition="in" filter="fade">
                                      <p:cBhvr>
                                        <p:cTn id="43" dur="500"/>
                                        <p:tgtEl>
                                          <p:spTgt spid="11284"/>
                                        </p:tgtEl>
                                      </p:cBhvr>
                                    </p:animEffect>
                                    <p:anim calcmode="lin" valueType="num">
                                      <p:cBhvr>
                                        <p:cTn id="44" dur="500" fill="hold"/>
                                        <p:tgtEl>
                                          <p:spTgt spid="11284"/>
                                        </p:tgtEl>
                                        <p:attrNameLst>
                                          <p:attrName>ppt_x</p:attrName>
                                        </p:attrNameLst>
                                      </p:cBhvr>
                                      <p:tavLst>
                                        <p:tav tm="0">
                                          <p:val>
                                            <p:strVal val="#ppt_x"/>
                                          </p:val>
                                        </p:tav>
                                        <p:tav tm="100000">
                                          <p:val>
                                            <p:strVal val="#ppt_x"/>
                                          </p:val>
                                        </p:tav>
                                      </p:tavLst>
                                    </p:anim>
                                    <p:anim calcmode="lin" valueType="num">
                                      <p:cBhvr>
                                        <p:cTn id="45" dur="500" fill="hold"/>
                                        <p:tgtEl>
                                          <p:spTgt spid="11284"/>
                                        </p:tgtEl>
                                        <p:attrNameLst>
                                          <p:attrName>ppt_y</p:attrName>
                                        </p:attrNameLst>
                                      </p:cBhvr>
                                      <p:tavLst>
                                        <p:tav tm="0">
                                          <p:val>
                                            <p:strVal val="#ppt_y+.1"/>
                                          </p:val>
                                        </p:tav>
                                        <p:tav tm="100000">
                                          <p:val>
                                            <p:strVal val="#ppt_y"/>
                                          </p:val>
                                        </p:tav>
                                      </p:tavLst>
                                    </p:anim>
                                  </p:childTnLst>
                                </p:cTn>
                              </p:par>
                            </p:childTnLst>
                          </p:cTn>
                        </p:par>
                        <p:par>
                          <p:cTn id="46" fill="hold">
                            <p:stCondLst>
                              <p:cond delay="3900"/>
                            </p:stCondLst>
                            <p:childTnLst>
                              <p:par>
                                <p:cTn id="47" presetID="2" presetClass="entr" presetSubtype="8"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300" fill="hold"/>
                                        <p:tgtEl>
                                          <p:spTgt spid="22"/>
                                        </p:tgtEl>
                                        <p:attrNameLst>
                                          <p:attrName>ppt_x</p:attrName>
                                        </p:attrNameLst>
                                      </p:cBhvr>
                                      <p:tavLst>
                                        <p:tav tm="0">
                                          <p:val>
                                            <p:strVal val="0-#ppt_w/2"/>
                                          </p:val>
                                        </p:tav>
                                        <p:tav tm="100000">
                                          <p:val>
                                            <p:strVal val="#ppt_x"/>
                                          </p:val>
                                        </p:tav>
                                      </p:tavLst>
                                    </p:anim>
                                    <p:anim calcmode="lin" valueType="num">
                                      <p:cBhvr additive="base">
                                        <p:cTn id="50" dur="300" fill="hold"/>
                                        <p:tgtEl>
                                          <p:spTgt spid="22"/>
                                        </p:tgtEl>
                                        <p:attrNameLst>
                                          <p:attrName>ppt_y</p:attrName>
                                        </p:attrNameLst>
                                      </p:cBhvr>
                                      <p:tavLst>
                                        <p:tav tm="0">
                                          <p:val>
                                            <p:strVal val="#ppt_y"/>
                                          </p:val>
                                        </p:tav>
                                        <p:tav tm="100000">
                                          <p:val>
                                            <p:strVal val="#ppt_y"/>
                                          </p:val>
                                        </p:tav>
                                      </p:tavLst>
                                    </p:anim>
                                  </p:childTnLst>
                                </p:cTn>
                              </p:par>
                            </p:childTnLst>
                          </p:cTn>
                        </p:par>
                        <p:par>
                          <p:cTn id="51" fill="hold">
                            <p:stCondLst>
                              <p:cond delay="4200"/>
                            </p:stCondLst>
                            <p:childTnLst>
                              <p:par>
                                <p:cTn id="52" presetID="2" presetClass="entr" presetSubtype="2"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1+#ppt_w/2"/>
                                          </p:val>
                                        </p:tav>
                                        <p:tav tm="100000">
                                          <p:val>
                                            <p:strVal val="#ppt_x"/>
                                          </p:val>
                                        </p:tav>
                                      </p:tavLst>
                                    </p:anim>
                                    <p:anim calcmode="lin" valueType="num">
                                      <p:cBhvr additive="base">
                                        <p:cTn id="55" dur="500" fill="hold"/>
                                        <p:tgtEl>
                                          <p:spTgt spid="26"/>
                                        </p:tgtEl>
                                        <p:attrNameLst>
                                          <p:attrName>ppt_y</p:attrName>
                                        </p:attrNameLst>
                                      </p:cBhvr>
                                      <p:tavLst>
                                        <p:tav tm="0">
                                          <p:val>
                                            <p:strVal val="#ppt_y"/>
                                          </p:val>
                                        </p:tav>
                                        <p:tav tm="100000">
                                          <p:val>
                                            <p:strVal val="#ppt_y"/>
                                          </p:val>
                                        </p:tav>
                                      </p:tavLst>
                                    </p:anim>
                                  </p:childTnLst>
                                </p:cTn>
                              </p:par>
                            </p:childTnLst>
                          </p:cTn>
                        </p:par>
                        <p:par>
                          <p:cTn id="56" fill="hold">
                            <p:stCondLst>
                              <p:cond delay="4700"/>
                            </p:stCondLst>
                            <p:childTnLst>
                              <p:par>
                                <p:cTn id="57" presetID="42"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anim calcmode="lin" valueType="num">
                                      <p:cBhvr>
                                        <p:cTn id="60" dur="500" fill="hold"/>
                                        <p:tgtEl>
                                          <p:spTgt spid="27"/>
                                        </p:tgtEl>
                                        <p:attrNameLst>
                                          <p:attrName>ppt_x</p:attrName>
                                        </p:attrNameLst>
                                      </p:cBhvr>
                                      <p:tavLst>
                                        <p:tav tm="0">
                                          <p:val>
                                            <p:strVal val="#ppt_x"/>
                                          </p:val>
                                        </p:tav>
                                        <p:tav tm="100000">
                                          <p:val>
                                            <p:strVal val="#ppt_x"/>
                                          </p:val>
                                        </p:tav>
                                      </p:tavLst>
                                    </p:anim>
                                    <p:anim calcmode="lin" valueType="num">
                                      <p:cBhvr>
                                        <p:cTn id="61" dur="500" fill="hold"/>
                                        <p:tgtEl>
                                          <p:spTgt spid="27"/>
                                        </p:tgtEl>
                                        <p:attrNameLst>
                                          <p:attrName>ppt_y</p:attrName>
                                        </p:attrNameLst>
                                      </p:cBhvr>
                                      <p:tavLst>
                                        <p:tav tm="0">
                                          <p:val>
                                            <p:strVal val="#ppt_y+.1"/>
                                          </p:val>
                                        </p:tav>
                                        <p:tav tm="100000">
                                          <p:val>
                                            <p:strVal val="#ppt_y"/>
                                          </p:val>
                                        </p:tav>
                                      </p:tavLst>
                                    </p:anim>
                                  </p:childTnLst>
                                </p:cTn>
                              </p:par>
                              <p:par>
                                <p:cTn id="62" presetID="2" presetClass="entr" presetSubtype="2" fill="hold" grpId="0" nodeType="withEffect">
                                  <p:stCondLst>
                                    <p:cond delay="60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1+#ppt_w/2"/>
                                          </p:val>
                                        </p:tav>
                                        <p:tav tm="100000">
                                          <p:val>
                                            <p:strVal val="#ppt_x"/>
                                          </p:val>
                                        </p:tav>
                                      </p:tavLst>
                                    </p:anim>
                                    <p:anim calcmode="lin" valueType="num">
                                      <p:cBhvr additive="base">
                                        <p:cTn id="65"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utoUpdateAnimBg="0"/>
      <p:bldP spid="11280" grpId="0" autoUpdateAnimBg="0"/>
      <p:bldP spid="11281" grpId="0" autoUpdateAnimBg="0"/>
      <p:bldP spid="11282" grpId="0" autoUpdateAnimBg="0"/>
      <p:bldP spid="11283" grpId="0" animBg="1"/>
      <p:bldP spid="11284" grpId="0" autoUpdateAnimBg="0"/>
      <p:bldP spid="11285" grpId="0" animBg="1" autoUpdateAnimBg="0"/>
      <p:bldP spid="11286" grpId="0" animBg="1" autoUpdateAnimBg="0"/>
      <p:bldP spid="22" grpId="0" animBg="1" autoUpdateAnimBg="0"/>
      <p:bldP spid="26" grpId="0" animBg="1" autoUpdateAnimBg="0"/>
      <p:bldP spid="27" grpId="0" autoUpdateAnimBg="0"/>
      <p:bldP spid="28"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4"/>
          <p:cNvSpPr txBox="1">
            <a:spLocks noChangeArrowheads="1"/>
          </p:cNvSpPr>
          <p:nvPr/>
        </p:nvSpPr>
        <p:spPr bwMode="auto">
          <a:xfrm>
            <a:off x="2433638" y="1855788"/>
            <a:ext cx="113347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12000" b="1">
                <a:solidFill>
                  <a:srgbClr val="21A3D0"/>
                </a:solidFill>
                <a:latin typeface="微软雅黑" pitchFamily="34" charset="-122"/>
                <a:ea typeface="微软雅黑" pitchFamily="34" charset="-122"/>
              </a:rPr>
              <a:t>2</a:t>
            </a:r>
            <a:endParaRPr lang="zh-CN" altLang="en-US" sz="12000" b="1">
              <a:solidFill>
                <a:srgbClr val="21A3D0"/>
              </a:solidFill>
              <a:latin typeface="微软雅黑" pitchFamily="34" charset="-122"/>
              <a:ea typeface="微软雅黑" pitchFamily="34" charset="-122"/>
            </a:endParaRPr>
          </a:p>
        </p:txBody>
      </p:sp>
      <p:sp>
        <p:nvSpPr>
          <p:cNvPr id="14339" name="TextBox 5"/>
          <p:cNvSpPr txBox="1">
            <a:spLocks noChangeArrowheads="1"/>
          </p:cNvSpPr>
          <p:nvPr/>
        </p:nvSpPr>
        <p:spPr bwMode="auto">
          <a:xfrm>
            <a:off x="1768475" y="2846388"/>
            <a:ext cx="8477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3000">
                <a:solidFill>
                  <a:srgbClr val="21A3D0"/>
                </a:solidFill>
              </a:rPr>
              <a:t>part</a:t>
            </a:r>
            <a:endParaRPr lang="zh-CN" altLang="en-US" sz="3000">
              <a:solidFill>
                <a:srgbClr val="21A3D0"/>
              </a:solidFill>
            </a:endParaRPr>
          </a:p>
        </p:txBody>
      </p:sp>
      <p:sp>
        <p:nvSpPr>
          <p:cNvPr id="14341" name="TextBox 6"/>
          <p:cNvSpPr txBox="1">
            <a:spLocks noChangeArrowheads="1"/>
          </p:cNvSpPr>
          <p:nvPr/>
        </p:nvSpPr>
        <p:spPr bwMode="auto">
          <a:xfrm>
            <a:off x="3436698" y="2465388"/>
            <a:ext cx="3070104" cy="492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600" b="1" dirty="0">
                <a:solidFill>
                  <a:srgbClr val="2B2E30"/>
                </a:solidFill>
                <a:latin typeface="微软雅黑" pitchFamily="34" charset="-122"/>
                <a:ea typeface="微软雅黑" pitchFamily="34" charset="-122"/>
              </a:rPr>
              <a:t>调查地点情况</a:t>
            </a:r>
          </a:p>
        </p:txBody>
      </p:sp>
      <p:cxnSp>
        <p:nvCxnSpPr>
          <p:cNvPr id="14344" name="直接连接符 10"/>
          <p:cNvCxnSpPr>
            <a:cxnSpLocks noChangeShapeType="1"/>
          </p:cNvCxnSpPr>
          <p:nvPr/>
        </p:nvCxnSpPr>
        <p:spPr bwMode="auto">
          <a:xfrm flipH="1">
            <a:off x="3576638" y="3328988"/>
            <a:ext cx="8620125" cy="0"/>
          </a:xfrm>
          <a:prstGeom prst="line">
            <a:avLst/>
          </a:prstGeom>
          <a:noFill/>
          <a:ln w="952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45" name="Freeform 10"/>
          <p:cNvSpPr>
            <a:spLocks/>
          </p:cNvSpPr>
          <p:nvPr/>
        </p:nvSpPr>
        <p:spPr bwMode="auto">
          <a:xfrm>
            <a:off x="1150938" y="2205038"/>
            <a:ext cx="1849437" cy="1944687"/>
          </a:xfrm>
          <a:custGeom>
            <a:avLst/>
            <a:gdLst>
              <a:gd name="T0" fmla="*/ 3233 w 3480"/>
              <a:gd name="T1" fmla="*/ 2268 h 3657"/>
              <a:gd name="T2" fmla="*/ 3033 w 3480"/>
              <a:gd name="T3" fmla="*/ 2634 h 3657"/>
              <a:gd name="T4" fmla="*/ 1023 w 3480"/>
              <a:gd name="T5" fmla="*/ 2915 h 3657"/>
              <a:gd name="T6" fmla="*/ 741 w 3480"/>
              <a:gd name="T7" fmla="*/ 905 h 3657"/>
              <a:gd name="T8" fmla="*/ 2017 w 3480"/>
              <a:gd name="T9" fmla="*/ 340 h 3657"/>
              <a:gd name="T10" fmla="*/ 2079 w 3480"/>
              <a:gd name="T11" fmla="*/ 345 h 3657"/>
              <a:gd name="T12" fmla="*/ 2067 w 3480"/>
              <a:gd name="T13" fmla="*/ 489 h 3657"/>
              <a:gd name="T14" fmla="*/ 2289 w 3480"/>
              <a:gd name="T15" fmla="*/ 254 h 3657"/>
              <a:gd name="T16" fmla="*/ 2110 w 3480"/>
              <a:gd name="T17" fmla="*/ 0 h 3657"/>
              <a:gd name="T18" fmla="*/ 2100 w 3480"/>
              <a:gd name="T19" fmla="*/ 113 h 3657"/>
              <a:gd name="T20" fmla="*/ 2038 w 3480"/>
              <a:gd name="T21" fmla="*/ 107 h 3657"/>
              <a:gd name="T22" fmla="*/ 554 w 3480"/>
              <a:gd name="T23" fmla="*/ 764 h 3657"/>
              <a:gd name="T24" fmla="*/ 882 w 3480"/>
              <a:gd name="T25" fmla="*/ 3102 h 3657"/>
              <a:gd name="T26" fmla="*/ 3219 w 3480"/>
              <a:gd name="T27" fmla="*/ 2774 h 3657"/>
              <a:gd name="T28" fmla="*/ 3480 w 3480"/>
              <a:gd name="T29" fmla="*/ 2268 h 3657"/>
              <a:gd name="T30" fmla="*/ 3233 w 3480"/>
              <a:gd name="T31" fmla="*/ 2268 h 3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80" h="3657">
                <a:moveTo>
                  <a:pt x="3233" y="2268"/>
                </a:moveTo>
                <a:cubicBezTo>
                  <a:pt x="3185" y="2397"/>
                  <a:pt x="3118" y="2521"/>
                  <a:pt x="3033" y="2634"/>
                </a:cubicBezTo>
                <a:cubicBezTo>
                  <a:pt x="2556" y="3266"/>
                  <a:pt x="1655" y="3393"/>
                  <a:pt x="1023" y="2915"/>
                </a:cubicBezTo>
                <a:cubicBezTo>
                  <a:pt x="390" y="2438"/>
                  <a:pt x="264" y="1538"/>
                  <a:pt x="741" y="905"/>
                </a:cubicBezTo>
                <a:cubicBezTo>
                  <a:pt x="1041" y="507"/>
                  <a:pt x="1523" y="295"/>
                  <a:pt x="2017" y="340"/>
                </a:cubicBezTo>
                <a:lnTo>
                  <a:pt x="2079" y="345"/>
                </a:lnTo>
                <a:lnTo>
                  <a:pt x="2067" y="489"/>
                </a:lnTo>
                <a:lnTo>
                  <a:pt x="2289" y="254"/>
                </a:lnTo>
                <a:lnTo>
                  <a:pt x="2110" y="0"/>
                </a:lnTo>
                <a:lnTo>
                  <a:pt x="2100" y="113"/>
                </a:lnTo>
                <a:lnTo>
                  <a:pt x="2038" y="107"/>
                </a:lnTo>
                <a:cubicBezTo>
                  <a:pt x="1463" y="55"/>
                  <a:pt x="903" y="302"/>
                  <a:pt x="554" y="764"/>
                </a:cubicBezTo>
                <a:cubicBezTo>
                  <a:pt x="0" y="1500"/>
                  <a:pt x="146" y="2547"/>
                  <a:pt x="882" y="3102"/>
                </a:cubicBezTo>
                <a:cubicBezTo>
                  <a:pt x="1618" y="3657"/>
                  <a:pt x="2664" y="3510"/>
                  <a:pt x="3219" y="2774"/>
                </a:cubicBezTo>
                <a:cubicBezTo>
                  <a:pt x="3336" y="2619"/>
                  <a:pt x="3423" y="2448"/>
                  <a:pt x="3480" y="2268"/>
                </a:cubicBezTo>
                <a:lnTo>
                  <a:pt x="3233" y="226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grpId="0" nodeType="afterEffect">
                                  <p:stCondLst>
                                    <p:cond delay="0"/>
                                  </p:stCondLst>
                                  <p:childTnLst>
                                    <p:animMotion origin="layout" path="M -0.25004 -4.44444E-6 L 2.68115E-6 -4.44444E-6 " pathEditMode="relative" rAng="0" ptsTypes="AA">
                                      <p:cBhvr>
                                        <p:cTn id="6" dur="2000" fill="hold"/>
                                        <p:tgtEl>
                                          <p:spTgt spid="14345"/>
                                        </p:tgtEl>
                                        <p:attrNameLst>
                                          <p:attrName>ppt_x,ppt_y</p:attrName>
                                        </p:attrNameLst>
                                      </p:cBhvr>
                                      <p:rCtr x="12500" y="0"/>
                                    </p:animMotion>
                                  </p:childTnLst>
                                </p:cTn>
                              </p:par>
                              <p:par>
                                <p:cTn id="7" presetID="8" presetClass="emph" presetSubtype="0" fill="hold" grpId="1" nodeType="withEffect">
                                  <p:stCondLst>
                                    <p:cond delay="0"/>
                                  </p:stCondLst>
                                  <p:childTnLst>
                                    <p:animRot by="21600000">
                                      <p:cBhvr>
                                        <p:cTn id="8" dur="2000" fill="hold"/>
                                        <p:tgtEl>
                                          <p:spTgt spid="14345"/>
                                        </p:tgtEl>
                                        <p:attrNameLst>
                                          <p:attrName>r</p:attrName>
                                        </p:attrNameLst>
                                      </p:cBhvr>
                                    </p:animRot>
                                  </p:childTnLst>
                                </p:cTn>
                              </p:par>
                            </p:childTnLst>
                          </p:cTn>
                        </p:par>
                        <p:par>
                          <p:cTn id="9" fill="hold" nodeType="afterGroup">
                            <p:stCondLst>
                              <p:cond delay="2000"/>
                            </p:stCondLst>
                            <p:childTnLst>
                              <p:par>
                                <p:cTn id="10" presetID="47" presetClass="entr" presetSubtype="0" fill="hold" grpId="0" nodeType="afterEffect">
                                  <p:stCondLst>
                                    <p:cond delay="0"/>
                                  </p:stCondLst>
                                  <p:childTnLst>
                                    <p:set>
                                      <p:cBhvr>
                                        <p:cTn id="11" dur="1" fill="hold">
                                          <p:stCondLst>
                                            <p:cond delay="0"/>
                                          </p:stCondLst>
                                        </p:cTn>
                                        <p:tgtEl>
                                          <p:spTgt spid="14339"/>
                                        </p:tgtEl>
                                        <p:attrNameLst>
                                          <p:attrName>style.visibility</p:attrName>
                                        </p:attrNameLst>
                                      </p:cBhvr>
                                      <p:to>
                                        <p:strVal val="visible"/>
                                      </p:to>
                                    </p:set>
                                    <p:animEffect transition="in" filter="fade">
                                      <p:cBhvr>
                                        <p:cTn id="12" dur="1000"/>
                                        <p:tgtEl>
                                          <p:spTgt spid="14339"/>
                                        </p:tgtEl>
                                      </p:cBhvr>
                                    </p:animEffect>
                                    <p:anim calcmode="lin" valueType="num">
                                      <p:cBhvr>
                                        <p:cTn id="13" dur="1000" fill="hold"/>
                                        <p:tgtEl>
                                          <p:spTgt spid="14339"/>
                                        </p:tgtEl>
                                        <p:attrNameLst>
                                          <p:attrName>ppt_x</p:attrName>
                                        </p:attrNameLst>
                                      </p:cBhvr>
                                      <p:tavLst>
                                        <p:tav tm="0">
                                          <p:val>
                                            <p:strVal val="#ppt_x"/>
                                          </p:val>
                                        </p:tav>
                                        <p:tav tm="100000">
                                          <p:val>
                                            <p:strVal val="#ppt_x"/>
                                          </p:val>
                                        </p:tav>
                                      </p:tavLst>
                                    </p:anim>
                                    <p:anim calcmode="lin" valueType="num">
                                      <p:cBhvr>
                                        <p:cTn id="14" dur="1000" fill="hold"/>
                                        <p:tgtEl>
                                          <p:spTgt spid="1433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4338"/>
                                        </p:tgtEl>
                                        <p:attrNameLst>
                                          <p:attrName>style.visibility</p:attrName>
                                        </p:attrNameLst>
                                      </p:cBhvr>
                                      <p:to>
                                        <p:strVal val="visible"/>
                                      </p:to>
                                    </p:set>
                                    <p:animEffect transition="in" filter="fade">
                                      <p:cBhvr>
                                        <p:cTn id="17" dur="1000"/>
                                        <p:tgtEl>
                                          <p:spTgt spid="14338"/>
                                        </p:tgtEl>
                                      </p:cBhvr>
                                    </p:animEffect>
                                    <p:anim calcmode="lin" valueType="num">
                                      <p:cBhvr>
                                        <p:cTn id="18" dur="1000" fill="hold"/>
                                        <p:tgtEl>
                                          <p:spTgt spid="14338"/>
                                        </p:tgtEl>
                                        <p:attrNameLst>
                                          <p:attrName>ppt_x</p:attrName>
                                        </p:attrNameLst>
                                      </p:cBhvr>
                                      <p:tavLst>
                                        <p:tav tm="0">
                                          <p:val>
                                            <p:strVal val="#ppt_x"/>
                                          </p:val>
                                        </p:tav>
                                        <p:tav tm="100000">
                                          <p:val>
                                            <p:strVal val="#ppt_x"/>
                                          </p:val>
                                        </p:tav>
                                      </p:tavLst>
                                    </p:anim>
                                    <p:anim calcmode="lin" valueType="num">
                                      <p:cBhvr>
                                        <p:cTn id="19" dur="1000" fill="hold"/>
                                        <p:tgtEl>
                                          <p:spTgt spid="14338"/>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3000"/>
                            </p:stCondLst>
                            <p:childTnLst>
                              <p:par>
                                <p:cTn id="21" presetID="22" presetClass="entr" presetSubtype="8" fill="hold" nodeType="afterEffect">
                                  <p:stCondLst>
                                    <p:cond delay="0"/>
                                  </p:stCondLst>
                                  <p:childTnLst>
                                    <p:set>
                                      <p:cBhvr>
                                        <p:cTn id="22" dur="1" fill="hold">
                                          <p:stCondLst>
                                            <p:cond delay="0"/>
                                          </p:stCondLst>
                                        </p:cTn>
                                        <p:tgtEl>
                                          <p:spTgt spid="14344"/>
                                        </p:tgtEl>
                                        <p:attrNameLst>
                                          <p:attrName>style.visibility</p:attrName>
                                        </p:attrNameLst>
                                      </p:cBhvr>
                                      <p:to>
                                        <p:strVal val="visible"/>
                                      </p:to>
                                    </p:set>
                                    <p:animEffect transition="in" filter="wipe(left)">
                                      <p:cBhvr>
                                        <p:cTn id="23" dur="2000"/>
                                        <p:tgtEl>
                                          <p:spTgt spid="14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autoUpdateAnimBg="0"/>
      <p:bldP spid="14345" grpId="0" animBg="1"/>
      <p:bldP spid="14345"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Box 8"/>
          <p:cNvSpPr txBox="1">
            <a:spLocks noChangeArrowheads="1"/>
          </p:cNvSpPr>
          <p:nvPr/>
        </p:nvSpPr>
        <p:spPr bwMode="auto">
          <a:xfrm>
            <a:off x="998538" y="1816926"/>
            <a:ext cx="426227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zh-CN" dirty="0"/>
              <a:t>在中山大道上离中山大道</a:t>
            </a:r>
            <a:r>
              <a:rPr lang="en-US" altLang="zh-CN" dirty="0"/>
              <a:t>-</a:t>
            </a:r>
            <a:r>
              <a:rPr lang="zh-CN" altLang="zh-CN" dirty="0"/>
              <a:t>车陂路交叉口引道路段</a:t>
            </a:r>
            <a:r>
              <a:rPr lang="en-US" altLang="zh-CN" dirty="0"/>
              <a:t>4</a:t>
            </a:r>
            <a:r>
              <a:rPr lang="zh-CN" altLang="zh-CN" dirty="0"/>
              <a:t>个断面（中山大道中</a:t>
            </a:r>
            <a:r>
              <a:rPr lang="en-US" altLang="zh-CN" dirty="0"/>
              <a:t>57</a:t>
            </a:r>
            <a:r>
              <a:rPr lang="zh-CN" altLang="zh-CN" dirty="0"/>
              <a:t>号、车陂路</a:t>
            </a:r>
            <a:r>
              <a:rPr lang="en-US" altLang="zh-CN" dirty="0"/>
              <a:t>27</a:t>
            </a:r>
            <a:r>
              <a:rPr lang="zh-CN" altLang="zh-CN" dirty="0"/>
              <a:t>号、中山大道西</a:t>
            </a:r>
            <a:r>
              <a:rPr lang="en-US" altLang="zh-CN" dirty="0"/>
              <a:t>100</a:t>
            </a:r>
            <a:r>
              <a:rPr lang="zh-CN" altLang="zh-CN" dirty="0"/>
              <a:t>号、中山大道中</a:t>
            </a:r>
            <a:r>
              <a:rPr lang="en-US" altLang="zh-CN" dirty="0"/>
              <a:t>20</a:t>
            </a:r>
            <a:r>
              <a:rPr lang="zh-CN" altLang="zh-CN" dirty="0"/>
              <a:t>号）间的</a:t>
            </a:r>
            <a:r>
              <a:rPr lang="en-US" altLang="zh-CN" dirty="0"/>
              <a:t>8</a:t>
            </a:r>
            <a:r>
              <a:rPr lang="zh-CN" altLang="zh-CN" dirty="0"/>
              <a:t>条路线之间的路段。</a:t>
            </a:r>
          </a:p>
        </p:txBody>
      </p:sp>
      <p:cxnSp>
        <p:nvCxnSpPr>
          <p:cNvPr id="19460" name="直接连接符 9"/>
          <p:cNvCxnSpPr>
            <a:cxnSpLocks noChangeShapeType="1"/>
          </p:cNvCxnSpPr>
          <p:nvPr/>
        </p:nvCxnSpPr>
        <p:spPr bwMode="auto">
          <a:xfrm>
            <a:off x="985838" y="3306763"/>
            <a:ext cx="4248150" cy="0"/>
          </a:xfrm>
          <a:prstGeom prst="line">
            <a:avLst/>
          </a:prstGeom>
          <a:noFill/>
          <a:ln w="9525" cmpd="sng">
            <a:solidFill>
              <a:schemeClr val="bg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461" name="TextBox 10"/>
          <p:cNvSpPr txBox="1">
            <a:spLocks noChangeArrowheads="1"/>
          </p:cNvSpPr>
          <p:nvPr/>
        </p:nvSpPr>
        <p:spPr bwMode="auto">
          <a:xfrm>
            <a:off x="998538" y="3602038"/>
            <a:ext cx="4235450" cy="871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pPr>
            <a:r>
              <a:rPr lang="zh-CN" altLang="zh-CN" dirty="0"/>
              <a:t>图中</a:t>
            </a:r>
            <a:r>
              <a:rPr lang="zh-CN" altLang="zh-CN" b="1" dirty="0"/>
              <a:t>红、棕、蓝、</a:t>
            </a:r>
            <a:r>
              <a:rPr lang="zh-CN" altLang="zh-CN" dirty="0"/>
              <a:t>紫四种颜色各表示该交叉口</a:t>
            </a:r>
            <a:r>
              <a:rPr lang="zh-CN" altLang="zh-CN" b="1" dirty="0"/>
              <a:t>从一个方向驶来的车的两条去路</a:t>
            </a:r>
            <a:endParaRPr lang="zh-CN" altLang="en-US" b="1" dirty="0">
              <a:latin typeface="微软雅黑" pitchFamily="34" charset="-122"/>
              <a:ea typeface="微软雅黑" pitchFamily="34" charset="-122"/>
            </a:endParaRPr>
          </a:p>
        </p:txBody>
      </p:sp>
      <p:sp>
        <p:nvSpPr>
          <p:cNvPr id="19467" name="五边形 18"/>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68" name="燕尾形 19"/>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1027" name="Picture 3" descr="402289069054967979">
            <a:extLst>
              <a:ext uri="{FF2B5EF4-FFF2-40B4-BE49-F238E27FC236}">
                <a16:creationId xmlns:a16="http://schemas.microsoft.com/office/drawing/2014/main" id="{B363C07E-F154-49B1-B4BD-5D4A7714631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54365" y="1238982"/>
            <a:ext cx="5481190" cy="413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67"/>
                                        </p:tgtEl>
                                        <p:attrNameLst>
                                          <p:attrName>style.visibility</p:attrName>
                                        </p:attrNameLst>
                                      </p:cBhvr>
                                      <p:to>
                                        <p:strVal val="visible"/>
                                      </p:to>
                                    </p:set>
                                    <p:anim calcmode="lin" valueType="num">
                                      <p:cBhvr additive="base">
                                        <p:cTn id="7" dur="300" fill="hold"/>
                                        <p:tgtEl>
                                          <p:spTgt spid="19467"/>
                                        </p:tgtEl>
                                        <p:attrNameLst>
                                          <p:attrName>ppt_x</p:attrName>
                                        </p:attrNameLst>
                                      </p:cBhvr>
                                      <p:tavLst>
                                        <p:tav tm="0">
                                          <p:val>
                                            <p:strVal val="0-#ppt_w/2"/>
                                          </p:val>
                                        </p:tav>
                                        <p:tav tm="100000">
                                          <p:val>
                                            <p:strVal val="#ppt_x"/>
                                          </p:val>
                                        </p:tav>
                                      </p:tavLst>
                                    </p:anim>
                                    <p:anim calcmode="lin" valueType="num">
                                      <p:cBhvr additive="base">
                                        <p:cTn id="8" dur="300" fill="hold"/>
                                        <p:tgtEl>
                                          <p:spTgt spid="1946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9468"/>
                                        </p:tgtEl>
                                        <p:attrNameLst>
                                          <p:attrName>style.visibility</p:attrName>
                                        </p:attrNameLst>
                                      </p:cBhvr>
                                      <p:to>
                                        <p:strVal val="visible"/>
                                      </p:to>
                                    </p:set>
                                    <p:anim calcmode="lin" valueType="num">
                                      <p:cBhvr additive="base">
                                        <p:cTn id="12" dur="500" fill="hold"/>
                                        <p:tgtEl>
                                          <p:spTgt spid="19468"/>
                                        </p:tgtEl>
                                        <p:attrNameLst>
                                          <p:attrName>ppt_x</p:attrName>
                                        </p:attrNameLst>
                                      </p:cBhvr>
                                      <p:tavLst>
                                        <p:tav tm="0">
                                          <p:val>
                                            <p:strVal val="1+#ppt_w/2"/>
                                          </p:val>
                                        </p:tav>
                                        <p:tav tm="100000">
                                          <p:val>
                                            <p:strVal val="#ppt_x"/>
                                          </p:val>
                                        </p:tav>
                                      </p:tavLst>
                                    </p:anim>
                                    <p:anim calcmode="lin" valueType="num">
                                      <p:cBhvr additive="base">
                                        <p:cTn id="13" dur="500" fill="hold"/>
                                        <p:tgtEl>
                                          <p:spTgt spid="19468"/>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2" presetClass="entr" presetSubtype="0" fill="hold" grpId="0" nodeType="afterEffect">
                                  <p:stCondLst>
                                    <p:cond delay="0"/>
                                  </p:stCondLst>
                                  <p:childTnLst>
                                    <p:set>
                                      <p:cBhvr>
                                        <p:cTn id="16" dur="1" fill="hold">
                                          <p:stCondLst>
                                            <p:cond delay="0"/>
                                          </p:stCondLst>
                                        </p:cTn>
                                        <p:tgtEl>
                                          <p:spTgt spid="19459"/>
                                        </p:tgtEl>
                                        <p:attrNameLst>
                                          <p:attrName>style.visibility</p:attrName>
                                        </p:attrNameLst>
                                      </p:cBhvr>
                                      <p:to>
                                        <p:strVal val="visible"/>
                                      </p:to>
                                    </p:set>
                                    <p:animEffect transition="in" filter="fade">
                                      <p:cBhvr>
                                        <p:cTn id="17" dur="500"/>
                                        <p:tgtEl>
                                          <p:spTgt spid="19459"/>
                                        </p:tgtEl>
                                      </p:cBhvr>
                                    </p:animEffect>
                                    <p:anim calcmode="lin" valueType="num">
                                      <p:cBhvr>
                                        <p:cTn id="18" dur="500" fill="hold"/>
                                        <p:tgtEl>
                                          <p:spTgt spid="19459"/>
                                        </p:tgtEl>
                                        <p:attrNameLst>
                                          <p:attrName>ppt_x</p:attrName>
                                        </p:attrNameLst>
                                      </p:cBhvr>
                                      <p:tavLst>
                                        <p:tav tm="0">
                                          <p:val>
                                            <p:strVal val="#ppt_x"/>
                                          </p:val>
                                        </p:tav>
                                        <p:tav tm="100000">
                                          <p:val>
                                            <p:strVal val="#ppt_x"/>
                                          </p:val>
                                        </p:tav>
                                      </p:tavLst>
                                    </p:anim>
                                    <p:anim calcmode="lin" valueType="num">
                                      <p:cBhvr>
                                        <p:cTn id="19" dur="500" fill="hold"/>
                                        <p:tgtEl>
                                          <p:spTgt spid="19459"/>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300"/>
                            </p:stCondLst>
                            <p:childTnLst>
                              <p:par>
                                <p:cTn id="21" presetID="22" presetClass="entr" presetSubtype="8" fill="hold" nodeType="afterEffect">
                                  <p:stCondLst>
                                    <p:cond delay="0"/>
                                  </p:stCondLst>
                                  <p:childTnLst>
                                    <p:set>
                                      <p:cBhvr>
                                        <p:cTn id="22" dur="1" fill="hold">
                                          <p:stCondLst>
                                            <p:cond delay="0"/>
                                          </p:stCondLst>
                                        </p:cTn>
                                        <p:tgtEl>
                                          <p:spTgt spid="19460"/>
                                        </p:tgtEl>
                                        <p:attrNameLst>
                                          <p:attrName>style.visibility</p:attrName>
                                        </p:attrNameLst>
                                      </p:cBhvr>
                                      <p:to>
                                        <p:strVal val="visible"/>
                                      </p:to>
                                    </p:set>
                                    <p:animEffect transition="in" filter="wipe(left)">
                                      <p:cBhvr>
                                        <p:cTn id="23" dur="500"/>
                                        <p:tgtEl>
                                          <p:spTgt spid="19460"/>
                                        </p:tgtEl>
                                      </p:cBhvr>
                                    </p:animEffect>
                                  </p:childTnLst>
                                </p:cTn>
                              </p:par>
                            </p:childTnLst>
                          </p:cTn>
                        </p:par>
                        <p:par>
                          <p:cTn id="24" fill="hold" nodeType="afterGroup">
                            <p:stCondLst>
                              <p:cond delay="1800"/>
                            </p:stCondLst>
                            <p:childTnLst>
                              <p:par>
                                <p:cTn id="25" presetID="42" presetClass="entr" presetSubtype="0" fill="hold" grpId="0" nodeType="afterEffect">
                                  <p:stCondLst>
                                    <p:cond delay="0"/>
                                  </p:stCondLst>
                                  <p:childTnLst>
                                    <p:set>
                                      <p:cBhvr>
                                        <p:cTn id="26" dur="1" fill="hold">
                                          <p:stCondLst>
                                            <p:cond delay="0"/>
                                          </p:stCondLst>
                                        </p:cTn>
                                        <p:tgtEl>
                                          <p:spTgt spid="19461"/>
                                        </p:tgtEl>
                                        <p:attrNameLst>
                                          <p:attrName>style.visibility</p:attrName>
                                        </p:attrNameLst>
                                      </p:cBhvr>
                                      <p:to>
                                        <p:strVal val="visible"/>
                                      </p:to>
                                    </p:set>
                                    <p:animEffect transition="in" filter="fade">
                                      <p:cBhvr>
                                        <p:cTn id="27" dur="500"/>
                                        <p:tgtEl>
                                          <p:spTgt spid="19461"/>
                                        </p:tgtEl>
                                      </p:cBhvr>
                                    </p:animEffect>
                                    <p:anim calcmode="lin" valueType="num">
                                      <p:cBhvr>
                                        <p:cTn id="28" dur="500" fill="hold"/>
                                        <p:tgtEl>
                                          <p:spTgt spid="19461"/>
                                        </p:tgtEl>
                                        <p:attrNameLst>
                                          <p:attrName>ppt_x</p:attrName>
                                        </p:attrNameLst>
                                      </p:cBhvr>
                                      <p:tavLst>
                                        <p:tav tm="0">
                                          <p:val>
                                            <p:strVal val="#ppt_x"/>
                                          </p:val>
                                        </p:tav>
                                        <p:tav tm="100000">
                                          <p:val>
                                            <p:strVal val="#ppt_x"/>
                                          </p:val>
                                        </p:tav>
                                      </p:tavLst>
                                    </p:anim>
                                    <p:anim calcmode="lin" valueType="num">
                                      <p:cBhvr>
                                        <p:cTn id="29" dur="500" fill="hold"/>
                                        <p:tgtEl>
                                          <p:spTgt spid="194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utoUpdateAnimBg="0"/>
      <p:bldP spid="19461" grpId="0" autoUpdateAnimBg="0"/>
      <p:bldP spid="19467" grpId="0" animBg="1" autoUpdateAnimBg="0"/>
      <p:bldP spid="19468"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Box 8"/>
          <p:cNvSpPr txBox="1">
            <a:spLocks noChangeArrowheads="1"/>
          </p:cNvSpPr>
          <p:nvPr/>
        </p:nvSpPr>
        <p:spPr bwMode="auto">
          <a:xfrm>
            <a:off x="985838" y="2207638"/>
            <a:ext cx="4262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zh-CN" dirty="0"/>
              <a:t>棕色线路路段长为：</a:t>
            </a:r>
            <a:r>
              <a:rPr lang="en-US" altLang="zh-CN" b="1" dirty="0"/>
              <a:t>410</a:t>
            </a:r>
            <a:r>
              <a:rPr lang="zh-CN" altLang="zh-CN" b="1" dirty="0"/>
              <a:t>米和</a:t>
            </a:r>
            <a:r>
              <a:rPr lang="en-US" altLang="zh-CN" b="1" dirty="0"/>
              <a:t>260</a:t>
            </a:r>
            <a:r>
              <a:rPr lang="zh-CN" altLang="zh-CN" b="1" dirty="0"/>
              <a:t>米</a:t>
            </a:r>
            <a:r>
              <a:rPr lang="zh-CN" altLang="zh-CN" dirty="0"/>
              <a:t>；所需要的行程时间为</a:t>
            </a:r>
            <a:r>
              <a:rPr lang="en-US" altLang="zh-CN" b="1" dirty="0"/>
              <a:t>2</a:t>
            </a:r>
            <a:r>
              <a:rPr lang="zh-CN" altLang="zh-CN" b="1" dirty="0"/>
              <a:t>分钟和</a:t>
            </a:r>
            <a:r>
              <a:rPr lang="en-US" altLang="zh-CN" b="1" dirty="0"/>
              <a:t>1</a:t>
            </a:r>
            <a:r>
              <a:rPr lang="zh-CN" altLang="zh-CN" b="1" dirty="0"/>
              <a:t>分钟</a:t>
            </a:r>
          </a:p>
        </p:txBody>
      </p:sp>
      <p:cxnSp>
        <p:nvCxnSpPr>
          <p:cNvPr id="19460" name="直接连接符 9"/>
          <p:cNvCxnSpPr>
            <a:cxnSpLocks noChangeShapeType="1"/>
          </p:cNvCxnSpPr>
          <p:nvPr/>
        </p:nvCxnSpPr>
        <p:spPr bwMode="auto">
          <a:xfrm>
            <a:off x="985838" y="3306763"/>
            <a:ext cx="4248150" cy="0"/>
          </a:xfrm>
          <a:prstGeom prst="line">
            <a:avLst/>
          </a:prstGeom>
          <a:noFill/>
          <a:ln w="9525" cmpd="sng">
            <a:solidFill>
              <a:schemeClr val="bg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467" name="五边形 18"/>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68" name="燕尾形 19"/>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2050" name="Picture 2" descr="7c3e05fdb0b3a17782ba55f371dc3ef">
            <a:extLst>
              <a:ext uri="{FF2B5EF4-FFF2-40B4-BE49-F238E27FC236}">
                <a16:creationId xmlns:a16="http://schemas.microsoft.com/office/drawing/2014/main" id="{A90FCA8C-234D-4E3B-82DE-D774345FA1D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22317" y="381819"/>
            <a:ext cx="6343683" cy="2924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
            <a:extLst>
              <a:ext uri="{FF2B5EF4-FFF2-40B4-BE49-F238E27FC236}">
                <a16:creationId xmlns:a16="http://schemas.microsoft.com/office/drawing/2014/main" id="{A9FFDDD2-2903-4B55-93BE-2D7D3476DB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2318" y="3408550"/>
            <a:ext cx="6343682" cy="3188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5000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67"/>
                                        </p:tgtEl>
                                        <p:attrNameLst>
                                          <p:attrName>style.visibility</p:attrName>
                                        </p:attrNameLst>
                                      </p:cBhvr>
                                      <p:to>
                                        <p:strVal val="visible"/>
                                      </p:to>
                                    </p:set>
                                    <p:anim calcmode="lin" valueType="num">
                                      <p:cBhvr additive="base">
                                        <p:cTn id="7" dur="300" fill="hold"/>
                                        <p:tgtEl>
                                          <p:spTgt spid="19467"/>
                                        </p:tgtEl>
                                        <p:attrNameLst>
                                          <p:attrName>ppt_x</p:attrName>
                                        </p:attrNameLst>
                                      </p:cBhvr>
                                      <p:tavLst>
                                        <p:tav tm="0">
                                          <p:val>
                                            <p:strVal val="0-#ppt_w/2"/>
                                          </p:val>
                                        </p:tav>
                                        <p:tav tm="100000">
                                          <p:val>
                                            <p:strVal val="#ppt_x"/>
                                          </p:val>
                                        </p:tav>
                                      </p:tavLst>
                                    </p:anim>
                                    <p:anim calcmode="lin" valueType="num">
                                      <p:cBhvr additive="base">
                                        <p:cTn id="8" dur="300" fill="hold"/>
                                        <p:tgtEl>
                                          <p:spTgt spid="1946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9468"/>
                                        </p:tgtEl>
                                        <p:attrNameLst>
                                          <p:attrName>style.visibility</p:attrName>
                                        </p:attrNameLst>
                                      </p:cBhvr>
                                      <p:to>
                                        <p:strVal val="visible"/>
                                      </p:to>
                                    </p:set>
                                    <p:anim calcmode="lin" valueType="num">
                                      <p:cBhvr additive="base">
                                        <p:cTn id="12" dur="500" fill="hold"/>
                                        <p:tgtEl>
                                          <p:spTgt spid="19468"/>
                                        </p:tgtEl>
                                        <p:attrNameLst>
                                          <p:attrName>ppt_x</p:attrName>
                                        </p:attrNameLst>
                                      </p:cBhvr>
                                      <p:tavLst>
                                        <p:tav tm="0">
                                          <p:val>
                                            <p:strVal val="1+#ppt_w/2"/>
                                          </p:val>
                                        </p:tav>
                                        <p:tav tm="100000">
                                          <p:val>
                                            <p:strVal val="#ppt_x"/>
                                          </p:val>
                                        </p:tav>
                                      </p:tavLst>
                                    </p:anim>
                                    <p:anim calcmode="lin" valueType="num">
                                      <p:cBhvr additive="base">
                                        <p:cTn id="13" dur="500" fill="hold"/>
                                        <p:tgtEl>
                                          <p:spTgt spid="19468"/>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2" presetClass="entr" presetSubtype="0" fill="hold" grpId="0" nodeType="afterEffect">
                                  <p:stCondLst>
                                    <p:cond delay="0"/>
                                  </p:stCondLst>
                                  <p:childTnLst>
                                    <p:set>
                                      <p:cBhvr>
                                        <p:cTn id="16" dur="1" fill="hold">
                                          <p:stCondLst>
                                            <p:cond delay="0"/>
                                          </p:stCondLst>
                                        </p:cTn>
                                        <p:tgtEl>
                                          <p:spTgt spid="19459"/>
                                        </p:tgtEl>
                                        <p:attrNameLst>
                                          <p:attrName>style.visibility</p:attrName>
                                        </p:attrNameLst>
                                      </p:cBhvr>
                                      <p:to>
                                        <p:strVal val="visible"/>
                                      </p:to>
                                    </p:set>
                                    <p:animEffect transition="in" filter="fade">
                                      <p:cBhvr>
                                        <p:cTn id="17" dur="500"/>
                                        <p:tgtEl>
                                          <p:spTgt spid="19459"/>
                                        </p:tgtEl>
                                      </p:cBhvr>
                                    </p:animEffect>
                                    <p:anim calcmode="lin" valueType="num">
                                      <p:cBhvr>
                                        <p:cTn id="18" dur="500" fill="hold"/>
                                        <p:tgtEl>
                                          <p:spTgt spid="19459"/>
                                        </p:tgtEl>
                                        <p:attrNameLst>
                                          <p:attrName>ppt_x</p:attrName>
                                        </p:attrNameLst>
                                      </p:cBhvr>
                                      <p:tavLst>
                                        <p:tav tm="0">
                                          <p:val>
                                            <p:strVal val="#ppt_x"/>
                                          </p:val>
                                        </p:tav>
                                        <p:tav tm="100000">
                                          <p:val>
                                            <p:strVal val="#ppt_x"/>
                                          </p:val>
                                        </p:tav>
                                      </p:tavLst>
                                    </p:anim>
                                    <p:anim calcmode="lin" valueType="num">
                                      <p:cBhvr>
                                        <p:cTn id="19" dur="500" fill="hold"/>
                                        <p:tgtEl>
                                          <p:spTgt spid="19459"/>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300"/>
                            </p:stCondLst>
                            <p:childTnLst>
                              <p:par>
                                <p:cTn id="21" presetID="22" presetClass="entr" presetSubtype="8" fill="hold" nodeType="afterEffect">
                                  <p:stCondLst>
                                    <p:cond delay="0"/>
                                  </p:stCondLst>
                                  <p:childTnLst>
                                    <p:set>
                                      <p:cBhvr>
                                        <p:cTn id="22" dur="1" fill="hold">
                                          <p:stCondLst>
                                            <p:cond delay="0"/>
                                          </p:stCondLst>
                                        </p:cTn>
                                        <p:tgtEl>
                                          <p:spTgt spid="19460"/>
                                        </p:tgtEl>
                                        <p:attrNameLst>
                                          <p:attrName>style.visibility</p:attrName>
                                        </p:attrNameLst>
                                      </p:cBhvr>
                                      <p:to>
                                        <p:strVal val="visible"/>
                                      </p:to>
                                    </p:set>
                                    <p:animEffect transition="in" filter="wipe(left)">
                                      <p:cBhvr>
                                        <p:cTn id="23"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utoUpdateAnimBg="0"/>
      <p:bldP spid="19467" grpId="0" animBg="1" autoUpdateAnimBg="0"/>
      <p:bldP spid="19468"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460" name="直接连接符 9"/>
          <p:cNvCxnSpPr>
            <a:cxnSpLocks noChangeShapeType="1"/>
          </p:cNvCxnSpPr>
          <p:nvPr/>
        </p:nvCxnSpPr>
        <p:spPr bwMode="auto">
          <a:xfrm>
            <a:off x="985838" y="3306763"/>
            <a:ext cx="4248150" cy="0"/>
          </a:xfrm>
          <a:prstGeom prst="line">
            <a:avLst/>
          </a:prstGeom>
          <a:noFill/>
          <a:ln w="9525" cmpd="sng">
            <a:solidFill>
              <a:schemeClr val="bg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467" name="五边形 18"/>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68" name="燕尾形 19"/>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4098" name="图片 1">
            <a:extLst>
              <a:ext uri="{FF2B5EF4-FFF2-40B4-BE49-F238E27FC236}">
                <a16:creationId xmlns:a16="http://schemas.microsoft.com/office/drawing/2014/main" id="{9CD8E16C-4A02-461D-995F-DA726D7D01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8381" y="672083"/>
            <a:ext cx="5568056" cy="2972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ec3199aaddfd99bb01612a45ca3dfea">
            <a:extLst>
              <a:ext uri="{FF2B5EF4-FFF2-40B4-BE49-F238E27FC236}">
                <a16:creationId xmlns:a16="http://schemas.microsoft.com/office/drawing/2014/main" id="{D4A8CFA9-4741-4E6F-A0C3-7BB8DA1D97E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8381" y="3776982"/>
            <a:ext cx="5568056" cy="300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648B56A4-F601-4A23-B6EE-4783F0F695D5}"/>
              </a:ext>
            </a:extLst>
          </p:cNvPr>
          <p:cNvSpPr/>
          <p:nvPr/>
        </p:nvSpPr>
        <p:spPr>
          <a:xfrm>
            <a:off x="884238" y="2156880"/>
            <a:ext cx="4451350" cy="646331"/>
          </a:xfrm>
          <a:prstGeom prst="rect">
            <a:avLst/>
          </a:prstGeom>
        </p:spPr>
        <p:txBody>
          <a:bodyPr wrap="square">
            <a:spAutoFit/>
          </a:bodyPr>
          <a:lstStyle/>
          <a:p>
            <a:r>
              <a:rPr lang="zh-CN" altLang="zh-CN" dirty="0"/>
              <a:t>蓝色线路路段长为：</a:t>
            </a:r>
            <a:r>
              <a:rPr lang="en-US" altLang="zh-CN" b="1" dirty="0"/>
              <a:t>290</a:t>
            </a:r>
            <a:r>
              <a:rPr lang="zh-CN" altLang="zh-CN" b="1" dirty="0"/>
              <a:t>米和</a:t>
            </a:r>
            <a:r>
              <a:rPr lang="en-US" altLang="zh-CN" b="1" dirty="0"/>
              <a:t>370</a:t>
            </a:r>
            <a:r>
              <a:rPr lang="zh-CN" altLang="zh-CN" b="1" dirty="0"/>
              <a:t>米</a:t>
            </a:r>
            <a:r>
              <a:rPr lang="zh-CN" altLang="zh-CN" dirty="0"/>
              <a:t>；所需的行程时间为</a:t>
            </a:r>
            <a:r>
              <a:rPr lang="en-US" altLang="zh-CN" b="1" dirty="0"/>
              <a:t>1</a:t>
            </a:r>
            <a:r>
              <a:rPr lang="zh-CN" altLang="zh-CN" b="1" dirty="0"/>
              <a:t>分钟和</a:t>
            </a:r>
            <a:r>
              <a:rPr lang="en-US" altLang="zh-CN" b="1" dirty="0"/>
              <a:t>1</a:t>
            </a:r>
            <a:r>
              <a:rPr lang="zh-CN" altLang="zh-CN" b="1" dirty="0"/>
              <a:t>分钟</a:t>
            </a:r>
          </a:p>
        </p:txBody>
      </p:sp>
    </p:spTree>
    <p:extLst>
      <p:ext uri="{BB962C8B-B14F-4D97-AF65-F5344CB8AC3E}">
        <p14:creationId xmlns:p14="http://schemas.microsoft.com/office/powerpoint/2010/main" val="31022877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67"/>
                                        </p:tgtEl>
                                        <p:attrNameLst>
                                          <p:attrName>style.visibility</p:attrName>
                                        </p:attrNameLst>
                                      </p:cBhvr>
                                      <p:to>
                                        <p:strVal val="visible"/>
                                      </p:to>
                                    </p:set>
                                    <p:anim calcmode="lin" valueType="num">
                                      <p:cBhvr additive="base">
                                        <p:cTn id="7" dur="300" fill="hold"/>
                                        <p:tgtEl>
                                          <p:spTgt spid="19467"/>
                                        </p:tgtEl>
                                        <p:attrNameLst>
                                          <p:attrName>ppt_x</p:attrName>
                                        </p:attrNameLst>
                                      </p:cBhvr>
                                      <p:tavLst>
                                        <p:tav tm="0">
                                          <p:val>
                                            <p:strVal val="0-#ppt_w/2"/>
                                          </p:val>
                                        </p:tav>
                                        <p:tav tm="100000">
                                          <p:val>
                                            <p:strVal val="#ppt_x"/>
                                          </p:val>
                                        </p:tav>
                                      </p:tavLst>
                                    </p:anim>
                                    <p:anim calcmode="lin" valueType="num">
                                      <p:cBhvr additive="base">
                                        <p:cTn id="8" dur="300" fill="hold"/>
                                        <p:tgtEl>
                                          <p:spTgt spid="1946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9468"/>
                                        </p:tgtEl>
                                        <p:attrNameLst>
                                          <p:attrName>style.visibility</p:attrName>
                                        </p:attrNameLst>
                                      </p:cBhvr>
                                      <p:to>
                                        <p:strVal val="visible"/>
                                      </p:to>
                                    </p:set>
                                    <p:anim calcmode="lin" valueType="num">
                                      <p:cBhvr additive="base">
                                        <p:cTn id="12" dur="500" fill="hold"/>
                                        <p:tgtEl>
                                          <p:spTgt spid="19468"/>
                                        </p:tgtEl>
                                        <p:attrNameLst>
                                          <p:attrName>ppt_x</p:attrName>
                                        </p:attrNameLst>
                                      </p:cBhvr>
                                      <p:tavLst>
                                        <p:tav tm="0">
                                          <p:val>
                                            <p:strVal val="1+#ppt_w/2"/>
                                          </p:val>
                                        </p:tav>
                                        <p:tav tm="100000">
                                          <p:val>
                                            <p:strVal val="#ppt_x"/>
                                          </p:val>
                                        </p:tav>
                                      </p:tavLst>
                                    </p:anim>
                                    <p:anim calcmode="lin" valueType="num">
                                      <p:cBhvr additive="base">
                                        <p:cTn id="13" dur="500" fill="hold"/>
                                        <p:tgtEl>
                                          <p:spTgt spid="19468"/>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2" presetClass="entr" presetSubtype="8" fill="hold" nodeType="afterEffect">
                                  <p:stCondLst>
                                    <p:cond delay="0"/>
                                  </p:stCondLst>
                                  <p:childTnLst>
                                    <p:set>
                                      <p:cBhvr>
                                        <p:cTn id="16" dur="1" fill="hold">
                                          <p:stCondLst>
                                            <p:cond delay="0"/>
                                          </p:stCondLst>
                                        </p:cTn>
                                        <p:tgtEl>
                                          <p:spTgt spid="19460"/>
                                        </p:tgtEl>
                                        <p:attrNameLst>
                                          <p:attrName>style.visibility</p:attrName>
                                        </p:attrNameLst>
                                      </p:cBhvr>
                                      <p:to>
                                        <p:strVal val="visible"/>
                                      </p:to>
                                    </p:set>
                                    <p:animEffect transition="in" filter="wipe(left)">
                                      <p:cBhvr>
                                        <p:cTn id="17"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7" grpId="0" animBg="1" autoUpdateAnimBg="0"/>
      <p:bldP spid="19468"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460" name="直接连接符 9"/>
          <p:cNvCxnSpPr>
            <a:cxnSpLocks noChangeShapeType="1"/>
          </p:cNvCxnSpPr>
          <p:nvPr/>
        </p:nvCxnSpPr>
        <p:spPr bwMode="auto">
          <a:xfrm>
            <a:off x="985838" y="3306763"/>
            <a:ext cx="4248150" cy="0"/>
          </a:xfrm>
          <a:prstGeom prst="line">
            <a:avLst/>
          </a:prstGeom>
          <a:noFill/>
          <a:ln w="9525" cmpd="sng">
            <a:solidFill>
              <a:schemeClr val="bg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467" name="五边形 18"/>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68" name="燕尾形 19"/>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5122" name="Picture 2" descr="7d14a6fc53f63b5bc4a23154fa59028">
            <a:extLst>
              <a:ext uri="{FF2B5EF4-FFF2-40B4-BE49-F238E27FC236}">
                <a16:creationId xmlns:a16="http://schemas.microsoft.com/office/drawing/2014/main" id="{6F6320E2-10C1-4D27-9252-08DB91B25E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8381" y="323521"/>
            <a:ext cx="5568056" cy="298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45aaa49a3d7e5edf954b5f976186795">
            <a:extLst>
              <a:ext uri="{FF2B5EF4-FFF2-40B4-BE49-F238E27FC236}">
                <a16:creationId xmlns:a16="http://schemas.microsoft.com/office/drawing/2014/main" id="{3FA90D75-A81F-4F5A-8171-6C4A0E3A919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9831" y="3717031"/>
            <a:ext cx="5566606" cy="2817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
            <a:extLst>
              <a:ext uri="{FF2B5EF4-FFF2-40B4-BE49-F238E27FC236}">
                <a16:creationId xmlns:a16="http://schemas.microsoft.com/office/drawing/2014/main" id="{89CC09CB-5C4B-4C0E-BC9B-88DDEB78DECE}"/>
              </a:ext>
            </a:extLst>
          </p:cNvPr>
          <p:cNvSpPr txBox="1">
            <a:spLocks noChangeArrowheads="1"/>
          </p:cNvSpPr>
          <p:nvPr/>
        </p:nvSpPr>
        <p:spPr bwMode="auto">
          <a:xfrm>
            <a:off x="998538" y="2348880"/>
            <a:ext cx="4262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zh-CN" dirty="0"/>
              <a:t>紫色线路路段长为：</a:t>
            </a:r>
            <a:r>
              <a:rPr lang="en-US" altLang="zh-CN" b="1" dirty="0"/>
              <a:t>420</a:t>
            </a:r>
            <a:r>
              <a:rPr lang="zh-CN" altLang="zh-CN" b="1" dirty="0"/>
              <a:t>米和</a:t>
            </a:r>
            <a:r>
              <a:rPr lang="en-US" altLang="zh-CN" b="1" dirty="0"/>
              <a:t>320</a:t>
            </a:r>
            <a:r>
              <a:rPr lang="zh-CN" altLang="zh-CN" b="1" dirty="0"/>
              <a:t>米</a:t>
            </a:r>
            <a:r>
              <a:rPr lang="zh-CN" altLang="zh-CN" dirty="0"/>
              <a:t>；所需行程时间为</a:t>
            </a:r>
            <a:r>
              <a:rPr lang="en-US" altLang="zh-CN" b="1" dirty="0"/>
              <a:t>2</a:t>
            </a:r>
            <a:r>
              <a:rPr lang="zh-CN" altLang="zh-CN" b="1" dirty="0"/>
              <a:t>分钟和</a:t>
            </a:r>
            <a:r>
              <a:rPr lang="en-US" altLang="zh-CN" b="1" dirty="0"/>
              <a:t>1</a:t>
            </a:r>
            <a:r>
              <a:rPr lang="zh-CN" altLang="zh-CN" b="1" dirty="0"/>
              <a:t>分钟</a:t>
            </a:r>
          </a:p>
        </p:txBody>
      </p:sp>
    </p:spTree>
    <p:extLst>
      <p:ext uri="{BB962C8B-B14F-4D97-AF65-F5344CB8AC3E}">
        <p14:creationId xmlns:p14="http://schemas.microsoft.com/office/powerpoint/2010/main" val="11173319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67"/>
                                        </p:tgtEl>
                                        <p:attrNameLst>
                                          <p:attrName>style.visibility</p:attrName>
                                        </p:attrNameLst>
                                      </p:cBhvr>
                                      <p:to>
                                        <p:strVal val="visible"/>
                                      </p:to>
                                    </p:set>
                                    <p:anim calcmode="lin" valueType="num">
                                      <p:cBhvr additive="base">
                                        <p:cTn id="7" dur="300" fill="hold"/>
                                        <p:tgtEl>
                                          <p:spTgt spid="19467"/>
                                        </p:tgtEl>
                                        <p:attrNameLst>
                                          <p:attrName>ppt_x</p:attrName>
                                        </p:attrNameLst>
                                      </p:cBhvr>
                                      <p:tavLst>
                                        <p:tav tm="0">
                                          <p:val>
                                            <p:strVal val="0-#ppt_w/2"/>
                                          </p:val>
                                        </p:tav>
                                        <p:tav tm="100000">
                                          <p:val>
                                            <p:strVal val="#ppt_x"/>
                                          </p:val>
                                        </p:tav>
                                      </p:tavLst>
                                    </p:anim>
                                    <p:anim calcmode="lin" valueType="num">
                                      <p:cBhvr additive="base">
                                        <p:cTn id="8" dur="300" fill="hold"/>
                                        <p:tgtEl>
                                          <p:spTgt spid="1946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9468"/>
                                        </p:tgtEl>
                                        <p:attrNameLst>
                                          <p:attrName>style.visibility</p:attrName>
                                        </p:attrNameLst>
                                      </p:cBhvr>
                                      <p:to>
                                        <p:strVal val="visible"/>
                                      </p:to>
                                    </p:set>
                                    <p:anim calcmode="lin" valueType="num">
                                      <p:cBhvr additive="base">
                                        <p:cTn id="12" dur="500" fill="hold"/>
                                        <p:tgtEl>
                                          <p:spTgt spid="19468"/>
                                        </p:tgtEl>
                                        <p:attrNameLst>
                                          <p:attrName>ppt_x</p:attrName>
                                        </p:attrNameLst>
                                      </p:cBhvr>
                                      <p:tavLst>
                                        <p:tav tm="0">
                                          <p:val>
                                            <p:strVal val="1+#ppt_w/2"/>
                                          </p:val>
                                        </p:tav>
                                        <p:tav tm="100000">
                                          <p:val>
                                            <p:strVal val="#ppt_x"/>
                                          </p:val>
                                        </p:tav>
                                      </p:tavLst>
                                    </p:anim>
                                    <p:anim calcmode="lin" valueType="num">
                                      <p:cBhvr additive="base">
                                        <p:cTn id="13" dur="500" fill="hold"/>
                                        <p:tgtEl>
                                          <p:spTgt spid="19468"/>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2" presetClass="entr" presetSubtype="8" fill="hold" nodeType="afterEffect">
                                  <p:stCondLst>
                                    <p:cond delay="0"/>
                                  </p:stCondLst>
                                  <p:childTnLst>
                                    <p:set>
                                      <p:cBhvr>
                                        <p:cTn id="16" dur="1" fill="hold">
                                          <p:stCondLst>
                                            <p:cond delay="0"/>
                                          </p:stCondLst>
                                        </p:cTn>
                                        <p:tgtEl>
                                          <p:spTgt spid="19460"/>
                                        </p:tgtEl>
                                        <p:attrNameLst>
                                          <p:attrName>style.visibility</p:attrName>
                                        </p:attrNameLst>
                                      </p:cBhvr>
                                      <p:to>
                                        <p:strVal val="visible"/>
                                      </p:to>
                                    </p:set>
                                    <p:animEffect transition="in" filter="wipe(left)">
                                      <p:cBhvr>
                                        <p:cTn id="17" dur="500"/>
                                        <p:tgtEl>
                                          <p:spTgt spid="19460"/>
                                        </p:tgtEl>
                                      </p:cBhvr>
                                    </p:animEffect>
                                  </p:childTnLst>
                                </p:cTn>
                              </p:par>
                            </p:childTnLst>
                          </p:cTn>
                        </p:par>
                        <p:par>
                          <p:cTn id="18" fill="hold">
                            <p:stCondLst>
                              <p:cond delay="1300"/>
                            </p:stCondLst>
                            <p:childTnLst>
                              <p:par>
                                <p:cTn id="19" presetID="42"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anim calcmode="lin" valueType="num">
                                      <p:cBhvr>
                                        <p:cTn id="22" dur="500" fill="hold"/>
                                        <p:tgtEl>
                                          <p:spTgt spid="10"/>
                                        </p:tgtEl>
                                        <p:attrNameLst>
                                          <p:attrName>ppt_x</p:attrName>
                                        </p:attrNameLst>
                                      </p:cBhvr>
                                      <p:tavLst>
                                        <p:tav tm="0">
                                          <p:val>
                                            <p:strVal val="#ppt_x"/>
                                          </p:val>
                                        </p:tav>
                                        <p:tav tm="100000">
                                          <p:val>
                                            <p:strVal val="#ppt_x"/>
                                          </p:val>
                                        </p:tav>
                                      </p:tavLst>
                                    </p:anim>
                                    <p:anim calcmode="lin" valueType="num">
                                      <p:cBhvr>
                                        <p:cTn id="23"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7" grpId="0" animBg="1" autoUpdateAnimBg="0"/>
      <p:bldP spid="19468" grpId="0" animBg="1" autoUpdateAnimBg="0"/>
      <p:bldP spid="1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460" name="直接连接符 9"/>
          <p:cNvCxnSpPr>
            <a:cxnSpLocks noChangeShapeType="1"/>
          </p:cNvCxnSpPr>
          <p:nvPr/>
        </p:nvCxnSpPr>
        <p:spPr bwMode="auto">
          <a:xfrm>
            <a:off x="985838" y="3306763"/>
            <a:ext cx="4248150" cy="0"/>
          </a:xfrm>
          <a:prstGeom prst="line">
            <a:avLst/>
          </a:prstGeom>
          <a:noFill/>
          <a:ln w="9525" cmpd="sng">
            <a:solidFill>
              <a:schemeClr val="bg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467" name="五边形 18"/>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68" name="燕尾形 19"/>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 name="TextBox 8">
            <a:extLst>
              <a:ext uri="{FF2B5EF4-FFF2-40B4-BE49-F238E27FC236}">
                <a16:creationId xmlns:a16="http://schemas.microsoft.com/office/drawing/2014/main" id="{9E51A01F-E13D-4D72-BB49-C799937D6F28}"/>
              </a:ext>
            </a:extLst>
          </p:cNvPr>
          <p:cNvSpPr txBox="1">
            <a:spLocks noChangeArrowheads="1"/>
          </p:cNvSpPr>
          <p:nvPr/>
        </p:nvSpPr>
        <p:spPr bwMode="auto">
          <a:xfrm>
            <a:off x="971714" y="2248423"/>
            <a:ext cx="4262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zh-CN" dirty="0"/>
              <a:t>红色线路路段长为：</a:t>
            </a:r>
            <a:r>
              <a:rPr lang="en-US" altLang="zh-CN" b="1" dirty="0"/>
              <a:t>290</a:t>
            </a:r>
            <a:r>
              <a:rPr lang="zh-CN" altLang="zh-CN" b="1" dirty="0"/>
              <a:t>和</a:t>
            </a:r>
            <a:r>
              <a:rPr lang="en-US" altLang="zh-CN" b="1" dirty="0"/>
              <a:t>230</a:t>
            </a:r>
            <a:r>
              <a:rPr lang="zh-CN" altLang="zh-CN" b="1" dirty="0"/>
              <a:t>米</a:t>
            </a:r>
            <a:r>
              <a:rPr lang="zh-CN" altLang="zh-CN" dirty="0"/>
              <a:t>；所需行程时间为</a:t>
            </a:r>
            <a:r>
              <a:rPr lang="en-US" altLang="zh-CN" b="1" dirty="0"/>
              <a:t>1</a:t>
            </a:r>
            <a:r>
              <a:rPr lang="zh-CN" altLang="zh-CN" b="1" dirty="0"/>
              <a:t>分钟和</a:t>
            </a:r>
            <a:r>
              <a:rPr lang="en-US" altLang="zh-CN" b="1" dirty="0"/>
              <a:t>1</a:t>
            </a:r>
            <a:r>
              <a:rPr lang="zh-CN" altLang="zh-CN" b="1" dirty="0"/>
              <a:t>分钟</a:t>
            </a:r>
          </a:p>
        </p:txBody>
      </p:sp>
      <p:pic>
        <p:nvPicPr>
          <p:cNvPr id="6146" name="Picture 2" descr="f55d3e9effbada1a4d9a726bf79d8ec">
            <a:extLst>
              <a:ext uri="{FF2B5EF4-FFF2-40B4-BE49-F238E27FC236}">
                <a16:creationId xmlns:a16="http://schemas.microsoft.com/office/drawing/2014/main" id="{6E7FA705-BFFA-4BEC-8A76-D7BE0F8522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4741" y="317500"/>
            <a:ext cx="5515283" cy="2828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descr="f86802ee3a200d058714f7eebe4834c">
            <a:extLst>
              <a:ext uri="{FF2B5EF4-FFF2-40B4-BE49-F238E27FC236}">
                <a16:creationId xmlns:a16="http://schemas.microsoft.com/office/drawing/2014/main" id="{74B9649E-29D6-4E15-920D-8EF2BDFB42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4740" y="3443896"/>
            <a:ext cx="5515283" cy="309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2">
            <a:extLst>
              <a:ext uri="{FF2B5EF4-FFF2-40B4-BE49-F238E27FC236}">
                <a16:creationId xmlns:a16="http://schemas.microsoft.com/office/drawing/2014/main" id="{6EDA53E0-E885-47FB-920F-A84B2F093025}"/>
              </a:ext>
            </a:extLst>
          </p:cNvPr>
          <p:cNvGrpSpPr>
            <a:grpSpLocks/>
          </p:cNvGrpSpPr>
          <p:nvPr/>
        </p:nvGrpSpPr>
        <p:grpSpPr bwMode="auto">
          <a:xfrm>
            <a:off x="706551" y="3659825"/>
            <a:ext cx="5408190" cy="3096603"/>
            <a:chOff x="0" y="0"/>
            <a:chExt cx="2882187" cy="2872142"/>
          </a:xfrm>
        </p:grpSpPr>
        <p:sp>
          <p:nvSpPr>
            <p:cNvPr id="10" name="新月形 4">
              <a:extLst>
                <a:ext uri="{FF2B5EF4-FFF2-40B4-BE49-F238E27FC236}">
                  <a16:creationId xmlns:a16="http://schemas.microsoft.com/office/drawing/2014/main" id="{CD37C36C-D203-495B-93C5-3048DBF7A6A2}"/>
                </a:ext>
              </a:extLst>
            </p:cNvPr>
            <p:cNvSpPr>
              <a:spLocks noChangeArrowheads="1"/>
            </p:cNvSpPr>
            <p:nvPr/>
          </p:nvSpPr>
          <p:spPr bwMode="auto">
            <a:xfrm rot="20751297">
              <a:off x="0" y="201606"/>
              <a:ext cx="1331655" cy="2663311"/>
            </a:xfrm>
            <a:prstGeom prst="moon">
              <a:avLst>
                <a:gd name="adj" fmla="val 15190"/>
              </a:avLst>
            </a:prstGeom>
            <a:solidFill>
              <a:schemeClr val="accent1"/>
            </a:solidFill>
            <a:ln w="3175" cmpd="sng">
              <a:solidFill>
                <a:srgbClr val="F8F8F8"/>
              </a:solidFill>
              <a:miter lim="800000"/>
              <a:headEnd/>
              <a:tailEnd/>
            </a:ln>
          </p:spPr>
          <p:txBody>
            <a:bodyPr anchor="ctr"/>
            <a:lstStyle/>
            <a:p>
              <a:pPr algn="ctr"/>
              <a:endParaRPr lang="zh-CN" altLang="en-US">
                <a:solidFill>
                  <a:srgbClr val="FFFFFF"/>
                </a:solidFill>
                <a:ea typeface="微软雅黑" pitchFamily="34" charset="-122"/>
              </a:endParaRPr>
            </a:p>
          </p:txBody>
        </p:sp>
        <p:sp>
          <p:nvSpPr>
            <p:cNvPr id="11" name="新月形 5">
              <a:extLst>
                <a:ext uri="{FF2B5EF4-FFF2-40B4-BE49-F238E27FC236}">
                  <a16:creationId xmlns:a16="http://schemas.microsoft.com/office/drawing/2014/main" id="{EF748F61-9520-4546-A9A6-B72BDF623655}"/>
                </a:ext>
              </a:extLst>
            </p:cNvPr>
            <p:cNvSpPr>
              <a:spLocks noChangeArrowheads="1"/>
            </p:cNvSpPr>
            <p:nvPr/>
          </p:nvSpPr>
          <p:spPr bwMode="auto">
            <a:xfrm rot="4551297">
              <a:off x="681989" y="-665827"/>
              <a:ext cx="1331655" cy="2663310"/>
            </a:xfrm>
            <a:prstGeom prst="moon">
              <a:avLst>
                <a:gd name="adj" fmla="val 15190"/>
              </a:avLst>
            </a:prstGeom>
            <a:solidFill>
              <a:schemeClr val="bg1"/>
            </a:solidFill>
            <a:ln w="3175" cmpd="sng">
              <a:solidFill>
                <a:srgbClr val="F8F8F8"/>
              </a:solidFill>
              <a:miter lim="800000"/>
              <a:headEnd/>
              <a:tailEnd/>
            </a:ln>
          </p:spPr>
          <p:txBody>
            <a:bodyPr anchor="ctr"/>
            <a:lstStyle/>
            <a:p>
              <a:pPr algn="ctr"/>
              <a:endParaRPr lang="zh-CN" altLang="en-US">
                <a:solidFill>
                  <a:srgbClr val="FFFFFF"/>
                </a:solidFill>
                <a:ea typeface="微软雅黑" pitchFamily="34" charset="-122"/>
              </a:endParaRPr>
            </a:p>
          </p:txBody>
        </p:sp>
        <p:sp>
          <p:nvSpPr>
            <p:cNvPr id="12" name="新月形 6">
              <a:extLst>
                <a:ext uri="{FF2B5EF4-FFF2-40B4-BE49-F238E27FC236}">
                  <a16:creationId xmlns:a16="http://schemas.microsoft.com/office/drawing/2014/main" id="{75DFE920-25B9-43F6-B67E-6557E0D8304B}"/>
                </a:ext>
              </a:extLst>
            </p:cNvPr>
            <p:cNvSpPr>
              <a:spLocks noChangeArrowheads="1"/>
            </p:cNvSpPr>
            <p:nvPr/>
          </p:nvSpPr>
          <p:spPr bwMode="auto">
            <a:xfrm rot="9951297">
              <a:off x="1550532" y="16872"/>
              <a:ext cx="1331655" cy="2663311"/>
            </a:xfrm>
            <a:prstGeom prst="moon">
              <a:avLst>
                <a:gd name="adj" fmla="val 15190"/>
              </a:avLst>
            </a:prstGeom>
            <a:solidFill>
              <a:schemeClr val="accent1"/>
            </a:solidFill>
            <a:ln w="3175" cmpd="sng">
              <a:solidFill>
                <a:srgbClr val="F8F8F8"/>
              </a:solidFill>
              <a:miter lim="800000"/>
              <a:headEnd/>
              <a:tailEnd/>
            </a:ln>
          </p:spPr>
          <p:txBody>
            <a:bodyPr anchor="ctr"/>
            <a:lstStyle/>
            <a:p>
              <a:pPr algn="ctr"/>
              <a:endParaRPr lang="zh-CN" altLang="en-US">
                <a:solidFill>
                  <a:srgbClr val="FFFFFF"/>
                </a:solidFill>
                <a:ea typeface="微软雅黑" pitchFamily="34" charset="-122"/>
              </a:endParaRPr>
            </a:p>
          </p:txBody>
        </p:sp>
        <p:sp>
          <p:nvSpPr>
            <p:cNvPr id="13" name="新月形 7">
              <a:extLst>
                <a:ext uri="{FF2B5EF4-FFF2-40B4-BE49-F238E27FC236}">
                  <a16:creationId xmlns:a16="http://schemas.microsoft.com/office/drawing/2014/main" id="{1B526AC1-BDAD-4691-870D-B3C1F867CD56}"/>
                </a:ext>
              </a:extLst>
            </p:cNvPr>
            <p:cNvSpPr>
              <a:spLocks noChangeArrowheads="1"/>
            </p:cNvSpPr>
            <p:nvPr/>
          </p:nvSpPr>
          <p:spPr bwMode="auto">
            <a:xfrm rot="15351297">
              <a:off x="879958" y="874658"/>
              <a:ext cx="1331655" cy="2663310"/>
            </a:xfrm>
            <a:prstGeom prst="moon">
              <a:avLst>
                <a:gd name="adj" fmla="val 15190"/>
              </a:avLst>
            </a:prstGeom>
            <a:solidFill>
              <a:schemeClr val="bg1"/>
            </a:solidFill>
            <a:ln w="3175" cmpd="sng">
              <a:solidFill>
                <a:srgbClr val="F8F8F8"/>
              </a:solidFill>
              <a:miter lim="800000"/>
              <a:headEnd/>
              <a:tailEnd/>
            </a:ln>
          </p:spPr>
          <p:txBody>
            <a:bodyPr anchor="ctr"/>
            <a:lstStyle/>
            <a:p>
              <a:pPr algn="ctr"/>
              <a:endParaRPr lang="zh-CN" altLang="en-US">
                <a:solidFill>
                  <a:srgbClr val="FFFFFF"/>
                </a:solidFill>
                <a:ea typeface="微软雅黑" pitchFamily="34" charset="-122"/>
              </a:endParaRPr>
            </a:p>
          </p:txBody>
        </p:sp>
      </p:grpSp>
      <p:sp>
        <p:nvSpPr>
          <p:cNvPr id="19" name="TextBox 8">
            <a:extLst>
              <a:ext uri="{FF2B5EF4-FFF2-40B4-BE49-F238E27FC236}">
                <a16:creationId xmlns:a16="http://schemas.microsoft.com/office/drawing/2014/main" id="{B2F1ED2A-7770-4F91-B6E4-B745AC43D15D}"/>
              </a:ext>
            </a:extLst>
          </p:cNvPr>
          <p:cNvSpPr txBox="1">
            <a:spLocks noChangeArrowheads="1"/>
          </p:cNvSpPr>
          <p:nvPr/>
        </p:nvSpPr>
        <p:spPr bwMode="auto">
          <a:xfrm>
            <a:off x="1618092" y="4368960"/>
            <a:ext cx="384685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zh-CN" sz="2000" b="1" dirty="0"/>
              <a:t>我们可以看出，由于导航系统的精</a:t>
            </a:r>
            <a:r>
              <a:rPr lang="zh-CN" altLang="en-US" sz="2000" b="1" dirty="0"/>
              <a:t>度</a:t>
            </a:r>
            <a:r>
              <a:rPr lang="zh-CN" altLang="zh-CN" sz="2000" b="1" dirty="0"/>
              <a:t>问题，统一对</a:t>
            </a:r>
            <a:r>
              <a:rPr lang="en-US" altLang="zh-CN" sz="2000" b="1" dirty="0"/>
              <a:t>400</a:t>
            </a:r>
            <a:r>
              <a:rPr lang="zh-CN" altLang="zh-CN" sz="2000" b="1" dirty="0"/>
              <a:t>米以下的路段行程时间的估测均为</a:t>
            </a:r>
            <a:r>
              <a:rPr lang="en-US" altLang="zh-CN" sz="2000" b="1" dirty="0"/>
              <a:t>1</a:t>
            </a:r>
            <a:r>
              <a:rPr lang="zh-CN" altLang="zh-CN" sz="2000" b="1" dirty="0"/>
              <a:t>分钟；</a:t>
            </a:r>
            <a:r>
              <a:rPr lang="en-US" altLang="zh-CN" sz="2000" b="1" dirty="0"/>
              <a:t>400</a:t>
            </a:r>
            <a:r>
              <a:rPr lang="zh-CN" altLang="zh-CN" sz="2000" b="1" dirty="0"/>
              <a:t>米以上的均为</a:t>
            </a:r>
            <a:r>
              <a:rPr lang="en-US" altLang="zh-CN" sz="2000" b="1" dirty="0"/>
              <a:t>2</a:t>
            </a:r>
            <a:r>
              <a:rPr lang="zh-CN" altLang="zh-CN" sz="2000" b="1" dirty="0"/>
              <a:t>分钟</a:t>
            </a:r>
            <a:endParaRPr lang="en-US" altLang="zh-CN" sz="2000" b="1" dirty="0"/>
          </a:p>
          <a:p>
            <a:r>
              <a:rPr lang="zh-CN" altLang="en-US" sz="2000" b="1" dirty="0">
                <a:solidFill>
                  <a:srgbClr val="FF0000"/>
                </a:solidFill>
              </a:rPr>
              <a:t>所以导航系统默认为：车辆的行程车速为：</a:t>
            </a:r>
            <a:r>
              <a:rPr lang="en-US" altLang="zh-CN" sz="2000" b="1" dirty="0">
                <a:solidFill>
                  <a:srgbClr val="FF0000"/>
                </a:solidFill>
              </a:rPr>
              <a:t>24km/h</a:t>
            </a:r>
            <a:endParaRPr lang="zh-CN" altLang="zh-CN" sz="2000" b="1" dirty="0">
              <a:solidFill>
                <a:srgbClr val="FF0000"/>
              </a:solidFill>
            </a:endParaRPr>
          </a:p>
        </p:txBody>
      </p:sp>
    </p:spTree>
    <p:extLst>
      <p:ext uri="{BB962C8B-B14F-4D97-AF65-F5344CB8AC3E}">
        <p14:creationId xmlns:p14="http://schemas.microsoft.com/office/powerpoint/2010/main" val="25302366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67"/>
                                        </p:tgtEl>
                                        <p:attrNameLst>
                                          <p:attrName>style.visibility</p:attrName>
                                        </p:attrNameLst>
                                      </p:cBhvr>
                                      <p:to>
                                        <p:strVal val="visible"/>
                                      </p:to>
                                    </p:set>
                                    <p:anim calcmode="lin" valueType="num">
                                      <p:cBhvr additive="base">
                                        <p:cTn id="7" dur="300" fill="hold"/>
                                        <p:tgtEl>
                                          <p:spTgt spid="19467"/>
                                        </p:tgtEl>
                                        <p:attrNameLst>
                                          <p:attrName>ppt_x</p:attrName>
                                        </p:attrNameLst>
                                      </p:cBhvr>
                                      <p:tavLst>
                                        <p:tav tm="0">
                                          <p:val>
                                            <p:strVal val="0-#ppt_w/2"/>
                                          </p:val>
                                        </p:tav>
                                        <p:tav tm="100000">
                                          <p:val>
                                            <p:strVal val="#ppt_x"/>
                                          </p:val>
                                        </p:tav>
                                      </p:tavLst>
                                    </p:anim>
                                    <p:anim calcmode="lin" valueType="num">
                                      <p:cBhvr additive="base">
                                        <p:cTn id="8" dur="300" fill="hold"/>
                                        <p:tgtEl>
                                          <p:spTgt spid="1946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9468"/>
                                        </p:tgtEl>
                                        <p:attrNameLst>
                                          <p:attrName>style.visibility</p:attrName>
                                        </p:attrNameLst>
                                      </p:cBhvr>
                                      <p:to>
                                        <p:strVal val="visible"/>
                                      </p:to>
                                    </p:set>
                                    <p:anim calcmode="lin" valueType="num">
                                      <p:cBhvr additive="base">
                                        <p:cTn id="12" dur="500" fill="hold"/>
                                        <p:tgtEl>
                                          <p:spTgt spid="19468"/>
                                        </p:tgtEl>
                                        <p:attrNameLst>
                                          <p:attrName>ppt_x</p:attrName>
                                        </p:attrNameLst>
                                      </p:cBhvr>
                                      <p:tavLst>
                                        <p:tav tm="0">
                                          <p:val>
                                            <p:strVal val="1+#ppt_w/2"/>
                                          </p:val>
                                        </p:tav>
                                        <p:tav tm="100000">
                                          <p:val>
                                            <p:strVal val="#ppt_x"/>
                                          </p:val>
                                        </p:tav>
                                      </p:tavLst>
                                    </p:anim>
                                    <p:anim calcmode="lin" valueType="num">
                                      <p:cBhvr additive="base">
                                        <p:cTn id="13" dur="500" fill="hold"/>
                                        <p:tgtEl>
                                          <p:spTgt spid="19468"/>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2" presetClass="entr" presetSubtype="8" fill="hold" nodeType="afterEffect">
                                  <p:stCondLst>
                                    <p:cond delay="0"/>
                                  </p:stCondLst>
                                  <p:childTnLst>
                                    <p:set>
                                      <p:cBhvr>
                                        <p:cTn id="16" dur="1" fill="hold">
                                          <p:stCondLst>
                                            <p:cond delay="0"/>
                                          </p:stCondLst>
                                        </p:cTn>
                                        <p:tgtEl>
                                          <p:spTgt spid="19460"/>
                                        </p:tgtEl>
                                        <p:attrNameLst>
                                          <p:attrName>style.visibility</p:attrName>
                                        </p:attrNameLst>
                                      </p:cBhvr>
                                      <p:to>
                                        <p:strVal val="visible"/>
                                      </p:to>
                                    </p:set>
                                    <p:animEffect transition="in" filter="wipe(left)">
                                      <p:cBhvr>
                                        <p:cTn id="17" dur="500"/>
                                        <p:tgtEl>
                                          <p:spTgt spid="19460"/>
                                        </p:tgtEl>
                                      </p:cBhvr>
                                    </p:animEffect>
                                  </p:childTnLst>
                                </p:cTn>
                              </p:par>
                            </p:childTnLst>
                          </p:cTn>
                        </p:par>
                        <p:par>
                          <p:cTn id="18" fill="hold">
                            <p:stCondLst>
                              <p:cond delay="130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p:cBhvr>
                                        <p:cTn id="28" dur="500"/>
                                        <p:tgtEl>
                                          <p:spTgt spid="9"/>
                                        </p:tgtEl>
                                      </p:cBhvr>
                                    </p:animEffect>
                                  </p:childTnLst>
                                </p:cTn>
                              </p:par>
                            </p:childTnLst>
                          </p:cTn>
                        </p:par>
                        <p:par>
                          <p:cTn id="29" fill="hold">
                            <p:stCondLst>
                              <p:cond delay="500"/>
                            </p:stCondLst>
                            <p:childTnLst>
                              <p:par>
                                <p:cTn id="30" presetID="42"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anim calcmode="lin" valueType="num">
                                      <p:cBhvr>
                                        <p:cTn id="33" dur="500" fill="hold"/>
                                        <p:tgtEl>
                                          <p:spTgt spid="19"/>
                                        </p:tgtEl>
                                        <p:attrNameLst>
                                          <p:attrName>ppt_x</p:attrName>
                                        </p:attrNameLst>
                                      </p:cBhvr>
                                      <p:tavLst>
                                        <p:tav tm="0">
                                          <p:val>
                                            <p:strVal val="#ppt_x"/>
                                          </p:val>
                                        </p:tav>
                                        <p:tav tm="100000">
                                          <p:val>
                                            <p:strVal val="#ppt_x"/>
                                          </p:val>
                                        </p:tav>
                                      </p:tavLst>
                                    </p:anim>
                                    <p:anim calcmode="lin" valueType="num">
                                      <p:cBhvr>
                                        <p:cTn id="34"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7" grpId="0" animBg="1" autoUpdateAnimBg="0"/>
      <p:bldP spid="19468" grpId="0" animBg="1" autoUpdateAnimBg="0"/>
      <p:bldP spid="8" grpId="0" autoUpdateAnimBg="0"/>
      <p:bldP spid="19"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460" name="直接连接符 9"/>
          <p:cNvCxnSpPr>
            <a:cxnSpLocks noChangeShapeType="1"/>
          </p:cNvCxnSpPr>
          <p:nvPr/>
        </p:nvCxnSpPr>
        <p:spPr bwMode="auto">
          <a:xfrm>
            <a:off x="985838" y="2564904"/>
            <a:ext cx="4248150" cy="0"/>
          </a:xfrm>
          <a:prstGeom prst="line">
            <a:avLst/>
          </a:prstGeom>
          <a:noFill/>
          <a:ln w="9525" cmpd="sng">
            <a:solidFill>
              <a:schemeClr val="bg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467" name="五边形 18"/>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68" name="燕尾形 19"/>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 name="TextBox 8">
            <a:extLst>
              <a:ext uri="{FF2B5EF4-FFF2-40B4-BE49-F238E27FC236}">
                <a16:creationId xmlns:a16="http://schemas.microsoft.com/office/drawing/2014/main" id="{9E51A01F-E13D-4D72-BB49-C799937D6F28}"/>
              </a:ext>
            </a:extLst>
          </p:cNvPr>
          <p:cNvSpPr txBox="1">
            <a:spLocks noChangeArrowheads="1"/>
          </p:cNvSpPr>
          <p:nvPr/>
        </p:nvSpPr>
        <p:spPr bwMode="auto">
          <a:xfrm>
            <a:off x="1004004" y="1528622"/>
            <a:ext cx="426227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zh-CN" sz="2400" dirty="0"/>
              <a:t>除了上述路线外，该交叉口还有两条</a:t>
            </a:r>
            <a:r>
              <a:rPr lang="en-US" altLang="zh-CN" sz="2400" b="1" dirty="0"/>
              <a:t>BRT</a:t>
            </a:r>
            <a:r>
              <a:rPr lang="zh-CN" altLang="zh-CN" sz="2400" b="1" dirty="0"/>
              <a:t>通道</a:t>
            </a:r>
            <a:endParaRPr lang="zh-CN" altLang="zh-CN" sz="2400" dirty="0"/>
          </a:p>
        </p:txBody>
      </p:sp>
      <p:grpSp>
        <p:nvGrpSpPr>
          <p:cNvPr id="9" name="Group 2">
            <a:extLst>
              <a:ext uri="{FF2B5EF4-FFF2-40B4-BE49-F238E27FC236}">
                <a16:creationId xmlns:a16="http://schemas.microsoft.com/office/drawing/2014/main" id="{6EDA53E0-E885-47FB-920F-A84B2F093025}"/>
              </a:ext>
            </a:extLst>
          </p:cNvPr>
          <p:cNvGrpSpPr>
            <a:grpSpLocks/>
          </p:cNvGrpSpPr>
          <p:nvPr/>
        </p:nvGrpSpPr>
        <p:grpSpPr bwMode="auto">
          <a:xfrm>
            <a:off x="253353" y="3099253"/>
            <a:ext cx="5408190" cy="3096603"/>
            <a:chOff x="0" y="0"/>
            <a:chExt cx="2882187" cy="2872142"/>
          </a:xfrm>
        </p:grpSpPr>
        <p:sp>
          <p:nvSpPr>
            <p:cNvPr id="10" name="新月形 4">
              <a:extLst>
                <a:ext uri="{FF2B5EF4-FFF2-40B4-BE49-F238E27FC236}">
                  <a16:creationId xmlns:a16="http://schemas.microsoft.com/office/drawing/2014/main" id="{CD37C36C-D203-495B-93C5-3048DBF7A6A2}"/>
                </a:ext>
              </a:extLst>
            </p:cNvPr>
            <p:cNvSpPr>
              <a:spLocks noChangeArrowheads="1"/>
            </p:cNvSpPr>
            <p:nvPr/>
          </p:nvSpPr>
          <p:spPr bwMode="auto">
            <a:xfrm rot="20751297">
              <a:off x="0" y="201606"/>
              <a:ext cx="1331655" cy="2663311"/>
            </a:xfrm>
            <a:prstGeom prst="moon">
              <a:avLst>
                <a:gd name="adj" fmla="val 15190"/>
              </a:avLst>
            </a:prstGeom>
            <a:solidFill>
              <a:schemeClr val="accent1"/>
            </a:solidFill>
            <a:ln w="3175" cmpd="sng">
              <a:solidFill>
                <a:srgbClr val="F8F8F8"/>
              </a:solidFill>
              <a:miter lim="800000"/>
              <a:headEnd/>
              <a:tailEnd/>
            </a:ln>
          </p:spPr>
          <p:txBody>
            <a:bodyPr anchor="ctr"/>
            <a:lstStyle/>
            <a:p>
              <a:pPr algn="ctr"/>
              <a:endParaRPr lang="zh-CN" altLang="en-US">
                <a:solidFill>
                  <a:srgbClr val="FFFFFF"/>
                </a:solidFill>
                <a:ea typeface="微软雅黑" pitchFamily="34" charset="-122"/>
              </a:endParaRPr>
            </a:p>
          </p:txBody>
        </p:sp>
        <p:sp>
          <p:nvSpPr>
            <p:cNvPr id="11" name="新月形 5">
              <a:extLst>
                <a:ext uri="{FF2B5EF4-FFF2-40B4-BE49-F238E27FC236}">
                  <a16:creationId xmlns:a16="http://schemas.microsoft.com/office/drawing/2014/main" id="{EF748F61-9520-4546-A9A6-B72BDF623655}"/>
                </a:ext>
              </a:extLst>
            </p:cNvPr>
            <p:cNvSpPr>
              <a:spLocks noChangeArrowheads="1"/>
            </p:cNvSpPr>
            <p:nvPr/>
          </p:nvSpPr>
          <p:spPr bwMode="auto">
            <a:xfrm rot="4551297">
              <a:off x="681989" y="-665827"/>
              <a:ext cx="1331655" cy="2663310"/>
            </a:xfrm>
            <a:prstGeom prst="moon">
              <a:avLst>
                <a:gd name="adj" fmla="val 15190"/>
              </a:avLst>
            </a:prstGeom>
            <a:solidFill>
              <a:schemeClr val="bg1"/>
            </a:solidFill>
            <a:ln w="3175" cmpd="sng">
              <a:solidFill>
                <a:srgbClr val="F8F8F8"/>
              </a:solidFill>
              <a:miter lim="800000"/>
              <a:headEnd/>
              <a:tailEnd/>
            </a:ln>
          </p:spPr>
          <p:txBody>
            <a:bodyPr anchor="ctr"/>
            <a:lstStyle/>
            <a:p>
              <a:pPr algn="ctr"/>
              <a:endParaRPr lang="zh-CN" altLang="en-US">
                <a:solidFill>
                  <a:srgbClr val="FFFFFF"/>
                </a:solidFill>
                <a:ea typeface="微软雅黑" pitchFamily="34" charset="-122"/>
              </a:endParaRPr>
            </a:p>
          </p:txBody>
        </p:sp>
        <p:sp>
          <p:nvSpPr>
            <p:cNvPr id="12" name="新月形 6">
              <a:extLst>
                <a:ext uri="{FF2B5EF4-FFF2-40B4-BE49-F238E27FC236}">
                  <a16:creationId xmlns:a16="http://schemas.microsoft.com/office/drawing/2014/main" id="{75DFE920-25B9-43F6-B67E-6557E0D8304B}"/>
                </a:ext>
              </a:extLst>
            </p:cNvPr>
            <p:cNvSpPr>
              <a:spLocks noChangeArrowheads="1"/>
            </p:cNvSpPr>
            <p:nvPr/>
          </p:nvSpPr>
          <p:spPr bwMode="auto">
            <a:xfrm rot="9951297">
              <a:off x="1550532" y="16872"/>
              <a:ext cx="1331655" cy="2663311"/>
            </a:xfrm>
            <a:prstGeom prst="moon">
              <a:avLst>
                <a:gd name="adj" fmla="val 15190"/>
              </a:avLst>
            </a:prstGeom>
            <a:solidFill>
              <a:schemeClr val="accent1"/>
            </a:solidFill>
            <a:ln w="3175" cmpd="sng">
              <a:solidFill>
                <a:srgbClr val="F8F8F8"/>
              </a:solidFill>
              <a:miter lim="800000"/>
              <a:headEnd/>
              <a:tailEnd/>
            </a:ln>
          </p:spPr>
          <p:txBody>
            <a:bodyPr anchor="ctr"/>
            <a:lstStyle/>
            <a:p>
              <a:pPr algn="ctr"/>
              <a:endParaRPr lang="zh-CN" altLang="en-US">
                <a:solidFill>
                  <a:srgbClr val="FFFFFF"/>
                </a:solidFill>
                <a:ea typeface="微软雅黑" pitchFamily="34" charset="-122"/>
              </a:endParaRPr>
            </a:p>
          </p:txBody>
        </p:sp>
        <p:sp>
          <p:nvSpPr>
            <p:cNvPr id="13" name="新月形 7">
              <a:extLst>
                <a:ext uri="{FF2B5EF4-FFF2-40B4-BE49-F238E27FC236}">
                  <a16:creationId xmlns:a16="http://schemas.microsoft.com/office/drawing/2014/main" id="{1B526AC1-BDAD-4691-870D-B3C1F867CD56}"/>
                </a:ext>
              </a:extLst>
            </p:cNvPr>
            <p:cNvSpPr>
              <a:spLocks noChangeArrowheads="1"/>
            </p:cNvSpPr>
            <p:nvPr/>
          </p:nvSpPr>
          <p:spPr bwMode="auto">
            <a:xfrm rot="15351297">
              <a:off x="879958" y="874658"/>
              <a:ext cx="1331655" cy="2663310"/>
            </a:xfrm>
            <a:prstGeom prst="moon">
              <a:avLst>
                <a:gd name="adj" fmla="val 15190"/>
              </a:avLst>
            </a:prstGeom>
            <a:solidFill>
              <a:schemeClr val="bg1"/>
            </a:solidFill>
            <a:ln w="3175" cmpd="sng">
              <a:solidFill>
                <a:srgbClr val="F8F8F8"/>
              </a:solidFill>
              <a:miter lim="800000"/>
              <a:headEnd/>
              <a:tailEnd/>
            </a:ln>
          </p:spPr>
          <p:txBody>
            <a:bodyPr anchor="ctr"/>
            <a:lstStyle/>
            <a:p>
              <a:pPr algn="ctr"/>
              <a:endParaRPr lang="zh-CN" altLang="en-US">
                <a:solidFill>
                  <a:srgbClr val="FFFFFF"/>
                </a:solidFill>
                <a:ea typeface="微软雅黑" pitchFamily="34" charset="-122"/>
              </a:endParaRPr>
            </a:p>
          </p:txBody>
        </p:sp>
      </p:grpSp>
      <p:sp>
        <p:nvSpPr>
          <p:cNvPr id="19" name="TextBox 8">
            <a:extLst>
              <a:ext uri="{FF2B5EF4-FFF2-40B4-BE49-F238E27FC236}">
                <a16:creationId xmlns:a16="http://schemas.microsoft.com/office/drawing/2014/main" id="{B2F1ED2A-7770-4F91-B6E4-B745AC43D15D}"/>
              </a:ext>
            </a:extLst>
          </p:cNvPr>
          <p:cNvSpPr txBox="1">
            <a:spLocks noChangeArrowheads="1"/>
          </p:cNvSpPr>
          <p:nvPr/>
        </p:nvSpPr>
        <p:spPr bwMode="auto">
          <a:xfrm>
            <a:off x="1086162" y="4097670"/>
            <a:ext cx="40475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2400" b="1" dirty="0"/>
              <a:t>由于</a:t>
            </a:r>
            <a:r>
              <a:rPr lang="en-US" altLang="zh-CN" sz="2400" b="1" dirty="0"/>
              <a:t>BRT</a:t>
            </a:r>
            <a:r>
              <a:rPr lang="zh-CN" altLang="en-US" sz="2400" b="1" dirty="0"/>
              <a:t>通道只有公交车行驶，而且与其他车道的车流不相交，故单独来分析；</a:t>
            </a:r>
            <a:endParaRPr lang="zh-CN" altLang="zh-CN" sz="2400" b="1" dirty="0"/>
          </a:p>
        </p:txBody>
      </p:sp>
      <p:pic>
        <p:nvPicPr>
          <p:cNvPr id="1026" name="Picture 2" descr="707865650970951262">
            <a:extLst>
              <a:ext uri="{FF2B5EF4-FFF2-40B4-BE49-F238E27FC236}">
                <a16:creationId xmlns:a16="http://schemas.microsoft.com/office/drawing/2014/main" id="{9D678F5F-6A0C-409A-B25F-C376494B0E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1386" y="880439"/>
            <a:ext cx="6140237" cy="509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6681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67"/>
                                        </p:tgtEl>
                                        <p:attrNameLst>
                                          <p:attrName>style.visibility</p:attrName>
                                        </p:attrNameLst>
                                      </p:cBhvr>
                                      <p:to>
                                        <p:strVal val="visible"/>
                                      </p:to>
                                    </p:set>
                                    <p:anim calcmode="lin" valueType="num">
                                      <p:cBhvr additive="base">
                                        <p:cTn id="7" dur="300" fill="hold"/>
                                        <p:tgtEl>
                                          <p:spTgt spid="19467"/>
                                        </p:tgtEl>
                                        <p:attrNameLst>
                                          <p:attrName>ppt_x</p:attrName>
                                        </p:attrNameLst>
                                      </p:cBhvr>
                                      <p:tavLst>
                                        <p:tav tm="0">
                                          <p:val>
                                            <p:strVal val="0-#ppt_w/2"/>
                                          </p:val>
                                        </p:tav>
                                        <p:tav tm="100000">
                                          <p:val>
                                            <p:strVal val="#ppt_x"/>
                                          </p:val>
                                        </p:tav>
                                      </p:tavLst>
                                    </p:anim>
                                    <p:anim calcmode="lin" valueType="num">
                                      <p:cBhvr additive="base">
                                        <p:cTn id="8" dur="300" fill="hold"/>
                                        <p:tgtEl>
                                          <p:spTgt spid="1946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9468"/>
                                        </p:tgtEl>
                                        <p:attrNameLst>
                                          <p:attrName>style.visibility</p:attrName>
                                        </p:attrNameLst>
                                      </p:cBhvr>
                                      <p:to>
                                        <p:strVal val="visible"/>
                                      </p:to>
                                    </p:set>
                                    <p:anim calcmode="lin" valueType="num">
                                      <p:cBhvr additive="base">
                                        <p:cTn id="12" dur="500" fill="hold"/>
                                        <p:tgtEl>
                                          <p:spTgt spid="19468"/>
                                        </p:tgtEl>
                                        <p:attrNameLst>
                                          <p:attrName>ppt_x</p:attrName>
                                        </p:attrNameLst>
                                      </p:cBhvr>
                                      <p:tavLst>
                                        <p:tav tm="0">
                                          <p:val>
                                            <p:strVal val="1+#ppt_w/2"/>
                                          </p:val>
                                        </p:tav>
                                        <p:tav tm="100000">
                                          <p:val>
                                            <p:strVal val="#ppt_x"/>
                                          </p:val>
                                        </p:tav>
                                      </p:tavLst>
                                    </p:anim>
                                    <p:anim calcmode="lin" valueType="num">
                                      <p:cBhvr additive="base">
                                        <p:cTn id="13" dur="500" fill="hold"/>
                                        <p:tgtEl>
                                          <p:spTgt spid="19468"/>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2" presetClass="entr" presetSubtype="8" fill="hold" nodeType="afterEffect">
                                  <p:stCondLst>
                                    <p:cond delay="0"/>
                                  </p:stCondLst>
                                  <p:childTnLst>
                                    <p:set>
                                      <p:cBhvr>
                                        <p:cTn id="16" dur="1" fill="hold">
                                          <p:stCondLst>
                                            <p:cond delay="0"/>
                                          </p:stCondLst>
                                        </p:cTn>
                                        <p:tgtEl>
                                          <p:spTgt spid="19460"/>
                                        </p:tgtEl>
                                        <p:attrNameLst>
                                          <p:attrName>style.visibility</p:attrName>
                                        </p:attrNameLst>
                                      </p:cBhvr>
                                      <p:to>
                                        <p:strVal val="visible"/>
                                      </p:to>
                                    </p:set>
                                    <p:animEffect transition="in" filter="wipe(left)">
                                      <p:cBhvr>
                                        <p:cTn id="17" dur="500"/>
                                        <p:tgtEl>
                                          <p:spTgt spid="19460"/>
                                        </p:tgtEl>
                                      </p:cBhvr>
                                    </p:animEffect>
                                  </p:childTnLst>
                                </p:cTn>
                              </p:par>
                            </p:childTnLst>
                          </p:cTn>
                        </p:par>
                        <p:par>
                          <p:cTn id="18" fill="hold">
                            <p:stCondLst>
                              <p:cond delay="130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1800"/>
                            </p:stCondLst>
                            <p:childTnLst>
                              <p:par>
                                <p:cTn id="25" presetID="21"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p:cBhvr>
                                        <p:cTn id="27" dur="2000"/>
                                        <p:tgtEl>
                                          <p:spTgt spid="9"/>
                                        </p:tgtEl>
                                      </p:cBhvr>
                                    </p:animEffect>
                                  </p:childTnLst>
                                </p:cTn>
                              </p:par>
                            </p:childTnLst>
                          </p:cTn>
                        </p:par>
                        <p:par>
                          <p:cTn id="28" fill="hold">
                            <p:stCondLst>
                              <p:cond delay="380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anim calcmode="lin" valueType="num">
                                      <p:cBhvr>
                                        <p:cTn id="32" dur="500" fill="hold"/>
                                        <p:tgtEl>
                                          <p:spTgt spid="19"/>
                                        </p:tgtEl>
                                        <p:attrNameLst>
                                          <p:attrName>ppt_x</p:attrName>
                                        </p:attrNameLst>
                                      </p:cBhvr>
                                      <p:tavLst>
                                        <p:tav tm="0">
                                          <p:val>
                                            <p:strVal val="#ppt_x"/>
                                          </p:val>
                                        </p:tav>
                                        <p:tav tm="100000">
                                          <p:val>
                                            <p:strVal val="#ppt_x"/>
                                          </p:val>
                                        </p:tav>
                                      </p:tavLst>
                                    </p:anim>
                                    <p:anim calcmode="lin" valueType="num">
                                      <p:cBhvr>
                                        <p:cTn id="33"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7" grpId="0" animBg="1" autoUpdateAnimBg="0"/>
      <p:bldP spid="19468" grpId="0" animBg="1" autoUpdateAnimBg="0"/>
      <p:bldP spid="8" grpId="0" autoUpdateAnimBg="0"/>
      <p:bldP spid="1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4"/>
          <p:cNvSpPr txBox="1">
            <a:spLocks noChangeArrowheads="1"/>
          </p:cNvSpPr>
          <p:nvPr/>
        </p:nvSpPr>
        <p:spPr bwMode="auto">
          <a:xfrm>
            <a:off x="2433638" y="1855788"/>
            <a:ext cx="113347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12000" b="1">
                <a:solidFill>
                  <a:srgbClr val="21A3D0"/>
                </a:solidFill>
                <a:latin typeface="微软雅黑" pitchFamily="34" charset="-122"/>
                <a:ea typeface="微软雅黑" pitchFamily="34" charset="-122"/>
              </a:rPr>
              <a:t>3</a:t>
            </a:r>
            <a:endParaRPr lang="zh-CN" altLang="en-US" sz="12000" b="1">
              <a:solidFill>
                <a:srgbClr val="21A3D0"/>
              </a:solidFill>
              <a:latin typeface="微软雅黑" pitchFamily="34" charset="-122"/>
              <a:ea typeface="微软雅黑" pitchFamily="34" charset="-122"/>
            </a:endParaRPr>
          </a:p>
        </p:txBody>
      </p:sp>
      <p:sp>
        <p:nvSpPr>
          <p:cNvPr id="20483" name="TextBox 5"/>
          <p:cNvSpPr txBox="1">
            <a:spLocks noChangeArrowheads="1"/>
          </p:cNvSpPr>
          <p:nvPr/>
        </p:nvSpPr>
        <p:spPr bwMode="auto">
          <a:xfrm>
            <a:off x="1768475" y="2846388"/>
            <a:ext cx="8477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3000">
                <a:solidFill>
                  <a:srgbClr val="21A3D0"/>
                </a:solidFill>
              </a:rPr>
              <a:t>part</a:t>
            </a:r>
            <a:endParaRPr lang="zh-CN" altLang="en-US" sz="3000">
              <a:solidFill>
                <a:srgbClr val="21A3D0"/>
              </a:solidFill>
            </a:endParaRPr>
          </a:p>
        </p:txBody>
      </p:sp>
      <p:sp>
        <p:nvSpPr>
          <p:cNvPr id="20485" name="TextBox 6"/>
          <p:cNvSpPr txBox="1">
            <a:spLocks noChangeArrowheads="1"/>
          </p:cNvSpPr>
          <p:nvPr/>
        </p:nvSpPr>
        <p:spPr bwMode="auto">
          <a:xfrm>
            <a:off x="3436698" y="2465388"/>
            <a:ext cx="3070104" cy="492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600" b="1" dirty="0">
                <a:solidFill>
                  <a:srgbClr val="2B2E30"/>
                </a:solidFill>
                <a:latin typeface="微软雅黑" pitchFamily="34" charset="-122"/>
                <a:ea typeface="微软雅黑" pitchFamily="34" charset="-122"/>
              </a:rPr>
              <a:t>调查方法</a:t>
            </a:r>
          </a:p>
        </p:txBody>
      </p:sp>
      <p:cxnSp>
        <p:nvCxnSpPr>
          <p:cNvPr id="20488" name="直接连接符 10"/>
          <p:cNvCxnSpPr>
            <a:cxnSpLocks noChangeShapeType="1"/>
          </p:cNvCxnSpPr>
          <p:nvPr/>
        </p:nvCxnSpPr>
        <p:spPr bwMode="auto">
          <a:xfrm flipH="1">
            <a:off x="3576638" y="3328988"/>
            <a:ext cx="8620125" cy="0"/>
          </a:xfrm>
          <a:prstGeom prst="line">
            <a:avLst/>
          </a:prstGeom>
          <a:noFill/>
          <a:ln w="952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489" name="Freeform 10"/>
          <p:cNvSpPr>
            <a:spLocks/>
          </p:cNvSpPr>
          <p:nvPr/>
        </p:nvSpPr>
        <p:spPr bwMode="auto">
          <a:xfrm>
            <a:off x="1150938" y="2205038"/>
            <a:ext cx="1849437" cy="1944687"/>
          </a:xfrm>
          <a:custGeom>
            <a:avLst/>
            <a:gdLst>
              <a:gd name="T0" fmla="*/ 3233 w 3480"/>
              <a:gd name="T1" fmla="*/ 2268 h 3657"/>
              <a:gd name="T2" fmla="*/ 3033 w 3480"/>
              <a:gd name="T3" fmla="*/ 2634 h 3657"/>
              <a:gd name="T4" fmla="*/ 1023 w 3480"/>
              <a:gd name="T5" fmla="*/ 2915 h 3657"/>
              <a:gd name="T6" fmla="*/ 741 w 3480"/>
              <a:gd name="T7" fmla="*/ 905 h 3657"/>
              <a:gd name="T8" fmla="*/ 2017 w 3480"/>
              <a:gd name="T9" fmla="*/ 340 h 3657"/>
              <a:gd name="T10" fmla="*/ 2079 w 3480"/>
              <a:gd name="T11" fmla="*/ 345 h 3657"/>
              <a:gd name="T12" fmla="*/ 2067 w 3480"/>
              <a:gd name="T13" fmla="*/ 489 h 3657"/>
              <a:gd name="T14" fmla="*/ 2289 w 3480"/>
              <a:gd name="T15" fmla="*/ 254 h 3657"/>
              <a:gd name="T16" fmla="*/ 2110 w 3480"/>
              <a:gd name="T17" fmla="*/ 0 h 3657"/>
              <a:gd name="T18" fmla="*/ 2100 w 3480"/>
              <a:gd name="T19" fmla="*/ 113 h 3657"/>
              <a:gd name="T20" fmla="*/ 2038 w 3480"/>
              <a:gd name="T21" fmla="*/ 107 h 3657"/>
              <a:gd name="T22" fmla="*/ 554 w 3480"/>
              <a:gd name="T23" fmla="*/ 764 h 3657"/>
              <a:gd name="T24" fmla="*/ 882 w 3480"/>
              <a:gd name="T25" fmla="*/ 3102 h 3657"/>
              <a:gd name="T26" fmla="*/ 3219 w 3480"/>
              <a:gd name="T27" fmla="*/ 2774 h 3657"/>
              <a:gd name="T28" fmla="*/ 3480 w 3480"/>
              <a:gd name="T29" fmla="*/ 2268 h 3657"/>
              <a:gd name="T30" fmla="*/ 3233 w 3480"/>
              <a:gd name="T31" fmla="*/ 2268 h 3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80" h="3657">
                <a:moveTo>
                  <a:pt x="3233" y="2268"/>
                </a:moveTo>
                <a:cubicBezTo>
                  <a:pt x="3185" y="2397"/>
                  <a:pt x="3118" y="2521"/>
                  <a:pt x="3033" y="2634"/>
                </a:cubicBezTo>
                <a:cubicBezTo>
                  <a:pt x="2556" y="3266"/>
                  <a:pt x="1655" y="3393"/>
                  <a:pt x="1023" y="2915"/>
                </a:cubicBezTo>
                <a:cubicBezTo>
                  <a:pt x="390" y="2438"/>
                  <a:pt x="264" y="1538"/>
                  <a:pt x="741" y="905"/>
                </a:cubicBezTo>
                <a:cubicBezTo>
                  <a:pt x="1041" y="507"/>
                  <a:pt x="1523" y="295"/>
                  <a:pt x="2017" y="340"/>
                </a:cubicBezTo>
                <a:lnTo>
                  <a:pt x="2079" y="345"/>
                </a:lnTo>
                <a:lnTo>
                  <a:pt x="2067" y="489"/>
                </a:lnTo>
                <a:lnTo>
                  <a:pt x="2289" y="254"/>
                </a:lnTo>
                <a:lnTo>
                  <a:pt x="2110" y="0"/>
                </a:lnTo>
                <a:lnTo>
                  <a:pt x="2100" y="113"/>
                </a:lnTo>
                <a:lnTo>
                  <a:pt x="2038" y="107"/>
                </a:lnTo>
                <a:cubicBezTo>
                  <a:pt x="1463" y="55"/>
                  <a:pt x="903" y="302"/>
                  <a:pt x="554" y="764"/>
                </a:cubicBezTo>
                <a:cubicBezTo>
                  <a:pt x="0" y="1500"/>
                  <a:pt x="146" y="2547"/>
                  <a:pt x="882" y="3102"/>
                </a:cubicBezTo>
                <a:cubicBezTo>
                  <a:pt x="1618" y="3657"/>
                  <a:pt x="2664" y="3510"/>
                  <a:pt x="3219" y="2774"/>
                </a:cubicBezTo>
                <a:cubicBezTo>
                  <a:pt x="3336" y="2619"/>
                  <a:pt x="3423" y="2448"/>
                  <a:pt x="3480" y="2268"/>
                </a:cubicBezTo>
                <a:lnTo>
                  <a:pt x="3233" y="226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grpId="0" nodeType="afterEffect">
                                  <p:stCondLst>
                                    <p:cond delay="0"/>
                                  </p:stCondLst>
                                  <p:childTnLst>
                                    <p:animMotion origin="layout" path="M -0.25004 -4.44444E-6 L 2.68115E-6 -4.44444E-6 " pathEditMode="relative" rAng="0" ptsTypes="AA">
                                      <p:cBhvr>
                                        <p:cTn id="6" dur="2000" fill="hold"/>
                                        <p:tgtEl>
                                          <p:spTgt spid="20489"/>
                                        </p:tgtEl>
                                        <p:attrNameLst>
                                          <p:attrName>ppt_x,ppt_y</p:attrName>
                                        </p:attrNameLst>
                                      </p:cBhvr>
                                      <p:rCtr x="12500" y="0"/>
                                    </p:animMotion>
                                  </p:childTnLst>
                                </p:cTn>
                              </p:par>
                              <p:par>
                                <p:cTn id="7" presetID="8" presetClass="emph" presetSubtype="0" fill="hold" grpId="1" nodeType="withEffect">
                                  <p:stCondLst>
                                    <p:cond delay="0"/>
                                  </p:stCondLst>
                                  <p:childTnLst>
                                    <p:animRot by="21600000">
                                      <p:cBhvr>
                                        <p:cTn id="8" dur="2000" fill="hold"/>
                                        <p:tgtEl>
                                          <p:spTgt spid="20489"/>
                                        </p:tgtEl>
                                        <p:attrNameLst>
                                          <p:attrName>r</p:attrName>
                                        </p:attrNameLst>
                                      </p:cBhvr>
                                    </p:animRot>
                                  </p:childTnLst>
                                </p:cTn>
                              </p:par>
                            </p:childTnLst>
                          </p:cTn>
                        </p:par>
                        <p:par>
                          <p:cTn id="9" fill="hold" nodeType="afterGroup">
                            <p:stCondLst>
                              <p:cond delay="2000"/>
                            </p:stCondLst>
                            <p:childTnLst>
                              <p:par>
                                <p:cTn id="10" presetID="47" presetClass="entr" presetSubtype="0" fill="hold" grpId="0" nodeType="afterEffect">
                                  <p:stCondLst>
                                    <p:cond delay="0"/>
                                  </p:stCondLst>
                                  <p:childTnLst>
                                    <p:set>
                                      <p:cBhvr>
                                        <p:cTn id="11" dur="1" fill="hold">
                                          <p:stCondLst>
                                            <p:cond delay="0"/>
                                          </p:stCondLst>
                                        </p:cTn>
                                        <p:tgtEl>
                                          <p:spTgt spid="20483"/>
                                        </p:tgtEl>
                                        <p:attrNameLst>
                                          <p:attrName>style.visibility</p:attrName>
                                        </p:attrNameLst>
                                      </p:cBhvr>
                                      <p:to>
                                        <p:strVal val="visible"/>
                                      </p:to>
                                    </p:set>
                                    <p:animEffect transition="in" filter="fade">
                                      <p:cBhvr>
                                        <p:cTn id="12" dur="1000"/>
                                        <p:tgtEl>
                                          <p:spTgt spid="20483"/>
                                        </p:tgtEl>
                                      </p:cBhvr>
                                    </p:animEffect>
                                    <p:anim calcmode="lin" valueType="num">
                                      <p:cBhvr>
                                        <p:cTn id="13" dur="1000" fill="hold"/>
                                        <p:tgtEl>
                                          <p:spTgt spid="20483"/>
                                        </p:tgtEl>
                                        <p:attrNameLst>
                                          <p:attrName>ppt_x</p:attrName>
                                        </p:attrNameLst>
                                      </p:cBhvr>
                                      <p:tavLst>
                                        <p:tav tm="0">
                                          <p:val>
                                            <p:strVal val="#ppt_x"/>
                                          </p:val>
                                        </p:tav>
                                        <p:tav tm="100000">
                                          <p:val>
                                            <p:strVal val="#ppt_x"/>
                                          </p:val>
                                        </p:tav>
                                      </p:tavLst>
                                    </p:anim>
                                    <p:anim calcmode="lin" valueType="num">
                                      <p:cBhvr>
                                        <p:cTn id="14" dur="1000" fill="hold"/>
                                        <p:tgtEl>
                                          <p:spTgt spid="2048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0482"/>
                                        </p:tgtEl>
                                        <p:attrNameLst>
                                          <p:attrName>style.visibility</p:attrName>
                                        </p:attrNameLst>
                                      </p:cBhvr>
                                      <p:to>
                                        <p:strVal val="visible"/>
                                      </p:to>
                                    </p:set>
                                    <p:animEffect transition="in" filter="fade">
                                      <p:cBhvr>
                                        <p:cTn id="17" dur="1000"/>
                                        <p:tgtEl>
                                          <p:spTgt spid="20482"/>
                                        </p:tgtEl>
                                      </p:cBhvr>
                                    </p:animEffect>
                                    <p:anim calcmode="lin" valueType="num">
                                      <p:cBhvr>
                                        <p:cTn id="18" dur="1000" fill="hold"/>
                                        <p:tgtEl>
                                          <p:spTgt spid="20482"/>
                                        </p:tgtEl>
                                        <p:attrNameLst>
                                          <p:attrName>ppt_x</p:attrName>
                                        </p:attrNameLst>
                                      </p:cBhvr>
                                      <p:tavLst>
                                        <p:tav tm="0">
                                          <p:val>
                                            <p:strVal val="#ppt_x"/>
                                          </p:val>
                                        </p:tav>
                                        <p:tav tm="100000">
                                          <p:val>
                                            <p:strVal val="#ppt_x"/>
                                          </p:val>
                                        </p:tav>
                                      </p:tavLst>
                                    </p:anim>
                                    <p:anim calcmode="lin" valueType="num">
                                      <p:cBhvr>
                                        <p:cTn id="19" dur="1000" fill="hold"/>
                                        <p:tgtEl>
                                          <p:spTgt spid="20482"/>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3000"/>
                            </p:stCondLst>
                            <p:childTnLst>
                              <p:par>
                                <p:cTn id="21" presetID="22" presetClass="entr" presetSubtype="8" fill="hold" nodeType="afterEffect">
                                  <p:stCondLst>
                                    <p:cond delay="0"/>
                                  </p:stCondLst>
                                  <p:childTnLst>
                                    <p:set>
                                      <p:cBhvr>
                                        <p:cTn id="22" dur="1" fill="hold">
                                          <p:stCondLst>
                                            <p:cond delay="0"/>
                                          </p:stCondLst>
                                        </p:cTn>
                                        <p:tgtEl>
                                          <p:spTgt spid="20488"/>
                                        </p:tgtEl>
                                        <p:attrNameLst>
                                          <p:attrName>style.visibility</p:attrName>
                                        </p:attrNameLst>
                                      </p:cBhvr>
                                      <p:to>
                                        <p:strVal val="visible"/>
                                      </p:to>
                                    </p:set>
                                    <p:animEffect transition="in" filter="wipe(left)">
                                      <p:cBhvr>
                                        <p:cTn id="23" dur="2000"/>
                                        <p:tgtEl>
                                          <p:spTgt spid="204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autoUpdateAnimBg="0"/>
      <p:bldP spid="20489" grpId="0" animBg="1"/>
      <p:bldP spid="20489"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p:cNvSpPr>
            <a:spLocks noChangeArrowheads="1"/>
          </p:cNvSpPr>
          <p:nvPr/>
        </p:nvSpPr>
        <p:spPr bwMode="auto">
          <a:xfrm>
            <a:off x="6156052" y="553244"/>
            <a:ext cx="5877695" cy="5784106"/>
          </a:xfrm>
          <a:prstGeom prst="roundRect">
            <a:avLst>
              <a:gd name="adj" fmla="val 2259"/>
            </a:avLst>
          </a:prstGeom>
          <a:gradFill flip="none" rotWithShape="1">
            <a:gsLst>
              <a:gs pos="0">
                <a:schemeClr val="bg1">
                  <a:tint val="66000"/>
                  <a:satMod val="160000"/>
                </a:schemeClr>
              </a:gs>
              <a:gs pos="50000">
                <a:schemeClr val="bg1">
                  <a:tint val="44500"/>
                  <a:satMod val="160000"/>
                </a:schemeClr>
              </a:gs>
              <a:gs pos="100000">
                <a:schemeClr val="bg1">
                  <a:tint val="23500"/>
                  <a:satMod val="160000"/>
                </a:schemeClr>
              </a:gs>
            </a:gsLst>
            <a:path path="circle">
              <a:fillToRect l="100000" t="100000"/>
            </a:path>
            <a:tileRect r="-100000" b="-100000"/>
          </a:gradFill>
          <a:ln w="3175" cmpd="sng">
            <a:solidFill>
              <a:srgbClr val="D7D7D7"/>
            </a:solidFill>
            <a:round/>
            <a:headEnd/>
            <a:tailEnd/>
          </a:ln>
        </p:spPr>
        <p:txBody>
          <a:bodyPr lIns="180000" anchor="ctr"/>
          <a:lstStyle/>
          <a:p>
            <a:pPr algn="just"/>
            <a:r>
              <a:rPr lang="en-US" altLang="zh-CN" sz="2000" b="1" dirty="0">
                <a:latin typeface="宋体" panose="02010600030101010101" pitchFamily="2" charset="-122"/>
              </a:rPr>
              <a:t>  </a:t>
            </a:r>
            <a:r>
              <a:rPr lang="zh-CN" altLang="zh-CN" sz="2000" dirty="0">
                <a:latin typeface="宋体" panose="02010600030101010101" pitchFamily="2" charset="-122"/>
              </a:rPr>
              <a:t>在交叉口的引道上选取</a:t>
            </a:r>
            <a:r>
              <a:rPr lang="en-US" altLang="zh-CN" sz="2000" dirty="0">
                <a:latin typeface="宋体" panose="02010600030101010101" pitchFamily="2" charset="-122"/>
              </a:rPr>
              <a:t>4</a:t>
            </a:r>
            <a:r>
              <a:rPr lang="zh-CN" altLang="zh-CN" sz="2000" dirty="0">
                <a:latin typeface="宋体" panose="02010600030101010101" pitchFamily="2" charset="-122"/>
              </a:rPr>
              <a:t>个断面（中山大道中</a:t>
            </a:r>
            <a:r>
              <a:rPr lang="en-US" altLang="zh-CN" sz="2000" dirty="0">
                <a:latin typeface="宋体" panose="02010600030101010101" pitchFamily="2" charset="-122"/>
              </a:rPr>
              <a:t>57</a:t>
            </a:r>
            <a:r>
              <a:rPr lang="zh-CN" altLang="zh-CN" sz="2000" dirty="0">
                <a:latin typeface="宋体" panose="02010600030101010101" pitchFamily="2" charset="-122"/>
              </a:rPr>
              <a:t>号、车陂路</a:t>
            </a:r>
            <a:r>
              <a:rPr lang="en-US" altLang="zh-CN" sz="2000" dirty="0">
                <a:latin typeface="宋体" panose="02010600030101010101" pitchFamily="2" charset="-122"/>
              </a:rPr>
              <a:t>27</a:t>
            </a:r>
            <a:r>
              <a:rPr lang="zh-CN" altLang="zh-CN" sz="2000" dirty="0">
                <a:latin typeface="宋体" panose="02010600030101010101" pitchFamily="2" charset="-122"/>
              </a:rPr>
              <a:t>号、中山大道西</a:t>
            </a:r>
            <a:r>
              <a:rPr lang="en-US" altLang="zh-CN" sz="2000" dirty="0">
                <a:latin typeface="宋体" panose="02010600030101010101" pitchFamily="2" charset="-122"/>
              </a:rPr>
              <a:t>100</a:t>
            </a:r>
            <a:r>
              <a:rPr lang="zh-CN" altLang="zh-CN" sz="2000" dirty="0">
                <a:latin typeface="宋体" panose="02010600030101010101" pitchFamily="2" charset="-122"/>
              </a:rPr>
              <a:t>号、中山大道中</a:t>
            </a:r>
            <a:r>
              <a:rPr lang="en-US" altLang="zh-CN" sz="2000" dirty="0">
                <a:latin typeface="宋体" panose="02010600030101010101" pitchFamily="2" charset="-122"/>
              </a:rPr>
              <a:t>20</a:t>
            </a:r>
            <a:r>
              <a:rPr lang="zh-CN" altLang="zh-CN" sz="2000" dirty="0">
                <a:latin typeface="宋体" panose="02010600030101010101" pitchFamily="2" charset="-122"/>
              </a:rPr>
              <a:t>号，即图中</a:t>
            </a:r>
            <a:r>
              <a:rPr lang="zh-CN" altLang="zh-CN" sz="2400" b="1" dirty="0">
                <a:latin typeface="宋体" panose="02010600030101010101" pitchFamily="2" charset="-122"/>
              </a:rPr>
              <a:t>红线处</a:t>
            </a:r>
            <a:r>
              <a:rPr lang="zh-CN" altLang="zh-CN" sz="2000" dirty="0">
                <a:latin typeface="宋体" panose="02010600030101010101" pitchFamily="2" charset="-122"/>
              </a:rPr>
              <a:t>）、</a:t>
            </a:r>
            <a:r>
              <a:rPr lang="en-US" altLang="zh-CN" sz="2000" dirty="0">
                <a:latin typeface="宋体" panose="02010600030101010101" pitchFamily="2" charset="-122"/>
              </a:rPr>
              <a:t>8</a:t>
            </a:r>
            <a:r>
              <a:rPr lang="zh-CN" altLang="zh-CN" sz="2000" dirty="0">
                <a:latin typeface="宋体" panose="02010600030101010101" pitchFamily="2" charset="-122"/>
              </a:rPr>
              <a:t>个调查点（如下图中序号所示：①、②、③、④、⑤、⑥、⑦、⑧），采用录像法，在每个调查点都使用手机或者摄像机在保证能看清车辆车牌的精度的情况下对路面车辆进行拍摄，调查完毕后再使用牌照法对视频数据进行处理（观看视频记录每一辆车的类型、车牌后三位及通过四个断面的时间，以此得到车辆在目的行程区间的行程时间和行程车速，以便进行更深入的分析），从而得到</a:t>
            </a:r>
            <a:r>
              <a:rPr lang="en-US" altLang="zh-CN" sz="2000" dirty="0">
                <a:latin typeface="宋体" panose="02010600030101010101" pitchFamily="2" charset="-122"/>
              </a:rPr>
              <a:t>8</a:t>
            </a:r>
            <a:r>
              <a:rPr lang="zh-CN" altLang="zh-CN" sz="2000" dirty="0">
                <a:latin typeface="宋体" panose="02010600030101010101" pitchFamily="2" charset="-122"/>
              </a:rPr>
              <a:t>个路线上的各车辆的行程车速。</a:t>
            </a:r>
          </a:p>
          <a:p>
            <a:pPr algn="just"/>
            <a:r>
              <a:rPr lang="en-US" altLang="zh-CN" sz="2000" dirty="0">
                <a:latin typeface="宋体" panose="02010600030101010101" pitchFamily="2" charset="-122"/>
              </a:rPr>
              <a:t>  </a:t>
            </a:r>
            <a:r>
              <a:rPr lang="zh-CN" altLang="zh-CN" sz="2000" dirty="0">
                <a:latin typeface="宋体" panose="02010600030101010101" pitchFamily="2" charset="-122"/>
              </a:rPr>
              <a:t>每个调查点安排两个人，一个人使用手机摄像机拍摄，另一个人从旁协助与观测路面情况（机动人员）</a:t>
            </a:r>
            <a:endParaRPr kumimoji="0" lang="zh-CN" altLang="en-US" sz="2000" i="0" u="none" strike="noStrike" kern="1200" cap="none" spc="0" normalizeH="0" baseline="0" noProof="0" dirty="0">
              <a:ln>
                <a:noFill/>
              </a:ln>
              <a:effectLst/>
              <a:uLnTx/>
              <a:uFillTx/>
              <a:latin typeface="宋体" panose="02010600030101010101" pitchFamily="2" charset="-122"/>
            </a:endParaRPr>
          </a:p>
        </p:txBody>
      </p:sp>
      <p:sp>
        <p:nvSpPr>
          <p:cNvPr id="15363" name="Oval 4"/>
          <p:cNvSpPr>
            <a:spLocks noChangeArrowheads="1"/>
          </p:cNvSpPr>
          <p:nvPr/>
        </p:nvSpPr>
        <p:spPr bwMode="auto">
          <a:xfrm>
            <a:off x="1779588" y="1925638"/>
            <a:ext cx="3355975" cy="3355975"/>
          </a:xfrm>
          <a:prstGeom prst="ellipse">
            <a:avLst/>
          </a:prstGeom>
          <a:noFill/>
          <a:ln w="12700" cmpd="sng">
            <a:solidFill>
              <a:srgbClr val="2B2E3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solidFill>
                <a:srgbClr val="000000"/>
              </a:solidFill>
              <a:effectLst/>
              <a:uLnTx/>
              <a:uFillTx/>
              <a:latin typeface="Impact" pitchFamily="34" charset="0"/>
              <a:ea typeface="微软雅黑" pitchFamily="34" charset="-122"/>
              <a:cs typeface="+mn-cs"/>
            </a:endParaRPr>
          </a:p>
        </p:txBody>
      </p:sp>
      <p:sp>
        <p:nvSpPr>
          <p:cNvPr id="15367" name="Oval 8"/>
          <p:cNvSpPr>
            <a:spLocks noChangeArrowheads="1"/>
          </p:cNvSpPr>
          <p:nvPr/>
        </p:nvSpPr>
        <p:spPr bwMode="auto">
          <a:xfrm>
            <a:off x="3049588" y="1584325"/>
            <a:ext cx="777875" cy="7778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5368" name="Oval 9"/>
          <p:cNvSpPr>
            <a:spLocks noChangeArrowheads="1"/>
          </p:cNvSpPr>
          <p:nvPr/>
        </p:nvSpPr>
        <p:spPr bwMode="auto">
          <a:xfrm>
            <a:off x="4533268" y="3957406"/>
            <a:ext cx="777875" cy="7778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5369" name="Oval 10"/>
          <p:cNvSpPr>
            <a:spLocks noChangeArrowheads="1"/>
          </p:cNvSpPr>
          <p:nvPr/>
        </p:nvSpPr>
        <p:spPr bwMode="auto">
          <a:xfrm>
            <a:off x="1584325" y="3994150"/>
            <a:ext cx="777875" cy="7778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cxnSp>
        <p:nvCxnSpPr>
          <p:cNvPr id="15370" name="AutoShape 11"/>
          <p:cNvCxnSpPr>
            <a:cxnSpLocks noChangeShapeType="1"/>
          </p:cNvCxnSpPr>
          <p:nvPr/>
        </p:nvCxnSpPr>
        <p:spPr bwMode="auto">
          <a:xfrm flipH="1" flipV="1">
            <a:off x="3478213" y="4214813"/>
            <a:ext cx="9525" cy="452437"/>
          </a:xfrm>
          <a:prstGeom prst="straightConnector1">
            <a:avLst/>
          </a:prstGeom>
          <a:noFill/>
          <a:ln w="9525" cmpd="sng">
            <a:solidFill>
              <a:srgbClr val="2B2E30"/>
            </a:solidFill>
            <a:round/>
            <a:headEnd/>
            <a:tailEnd/>
          </a:ln>
          <a:extLst>
            <a:ext uri="{909E8E84-426E-40DD-AFC4-6F175D3DCCD1}">
              <a14:hiddenFill xmlns:a14="http://schemas.microsoft.com/office/drawing/2010/main">
                <a:noFill/>
              </a14:hiddenFill>
            </a:ext>
          </a:extLst>
        </p:spPr>
      </p:cxnSp>
      <p:cxnSp>
        <p:nvCxnSpPr>
          <p:cNvPr id="15371" name="AutoShape 12"/>
          <p:cNvCxnSpPr>
            <a:cxnSpLocks noChangeShapeType="1"/>
          </p:cNvCxnSpPr>
          <p:nvPr/>
        </p:nvCxnSpPr>
        <p:spPr bwMode="auto">
          <a:xfrm flipH="1">
            <a:off x="4017963" y="3033713"/>
            <a:ext cx="357187" cy="244475"/>
          </a:xfrm>
          <a:prstGeom prst="straightConnector1">
            <a:avLst/>
          </a:prstGeom>
          <a:noFill/>
          <a:ln w="9525" cmpd="sng">
            <a:solidFill>
              <a:srgbClr val="2B2E30"/>
            </a:solidFill>
            <a:round/>
            <a:headEnd/>
            <a:tailEnd/>
          </a:ln>
          <a:extLst>
            <a:ext uri="{909E8E84-426E-40DD-AFC4-6F175D3DCCD1}">
              <a14:hiddenFill xmlns:a14="http://schemas.microsoft.com/office/drawing/2010/main">
                <a:noFill/>
              </a14:hiddenFill>
            </a:ext>
          </a:extLst>
        </p:spPr>
      </p:cxnSp>
      <p:cxnSp>
        <p:nvCxnSpPr>
          <p:cNvPr id="15372" name="AutoShape 13"/>
          <p:cNvCxnSpPr>
            <a:cxnSpLocks noChangeShapeType="1"/>
          </p:cNvCxnSpPr>
          <p:nvPr/>
        </p:nvCxnSpPr>
        <p:spPr bwMode="auto">
          <a:xfrm>
            <a:off x="2524125" y="3033713"/>
            <a:ext cx="414338" cy="244475"/>
          </a:xfrm>
          <a:prstGeom prst="straightConnector1">
            <a:avLst/>
          </a:prstGeom>
          <a:noFill/>
          <a:ln w="9525" cmpd="sng">
            <a:solidFill>
              <a:srgbClr val="2B2E30"/>
            </a:solidFill>
            <a:round/>
            <a:headEnd/>
            <a:tailEnd/>
          </a:ln>
          <a:extLst>
            <a:ext uri="{909E8E84-426E-40DD-AFC4-6F175D3DCCD1}">
              <a14:hiddenFill xmlns:a14="http://schemas.microsoft.com/office/drawing/2010/main">
                <a:noFill/>
              </a14:hiddenFill>
            </a:ext>
          </a:extLst>
        </p:spPr>
      </p:cxnSp>
      <p:sp>
        <p:nvSpPr>
          <p:cNvPr id="15374" name="Oval 16"/>
          <p:cNvSpPr>
            <a:spLocks noChangeArrowheads="1"/>
          </p:cNvSpPr>
          <p:nvPr/>
        </p:nvSpPr>
        <p:spPr bwMode="auto">
          <a:xfrm>
            <a:off x="2722563" y="2792413"/>
            <a:ext cx="1471612" cy="14398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lang="zh-CN" altLang="en-US" sz="2400" b="1" noProof="0" dirty="0">
                <a:solidFill>
                  <a:srgbClr val="FFFFFF"/>
                </a:solidFill>
                <a:latin typeface="Impact" pitchFamily="34" charset="0"/>
                <a:ea typeface="微软雅黑" pitchFamily="34" charset="-122"/>
              </a:rPr>
              <a:t>方案设计</a:t>
            </a:r>
            <a:endParaRPr kumimoji="0" lang="zh-CN" altLang="en-US" sz="1800" b="1" i="0" u="none" strike="noStrike" kern="1200" cap="none" spc="0" normalizeH="0" baseline="0" noProof="0" dirty="0">
              <a:ln>
                <a:noFill/>
              </a:ln>
              <a:solidFill>
                <a:srgbClr val="FFFFFF"/>
              </a:solidFill>
              <a:effectLst/>
              <a:uLnTx/>
              <a:uFillTx/>
              <a:latin typeface="Impact" pitchFamily="34" charset="0"/>
              <a:ea typeface="微软雅黑" pitchFamily="34" charset="-122"/>
              <a:cs typeface="+mn-cs"/>
            </a:endParaRPr>
          </a:p>
        </p:txBody>
      </p:sp>
      <p:sp>
        <p:nvSpPr>
          <p:cNvPr id="15376" name="五边形 22"/>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
        <p:nvSpPr>
          <p:cNvPr id="15377" name="燕尾形 23"/>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pic>
        <p:nvPicPr>
          <p:cNvPr id="7170" name="Picture 2" descr="402289069054967979">
            <a:extLst>
              <a:ext uri="{FF2B5EF4-FFF2-40B4-BE49-F238E27FC236}">
                <a16:creationId xmlns:a16="http://schemas.microsoft.com/office/drawing/2014/main" id="{212DCAD2-F81B-4030-8587-6FBBED8392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5" y="520650"/>
            <a:ext cx="6320537" cy="5784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5037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376"/>
                                        </p:tgtEl>
                                        <p:attrNameLst>
                                          <p:attrName>style.visibility</p:attrName>
                                        </p:attrNameLst>
                                      </p:cBhvr>
                                      <p:to>
                                        <p:strVal val="visible"/>
                                      </p:to>
                                    </p:set>
                                    <p:anim calcmode="lin" valueType="num">
                                      <p:cBhvr additive="base">
                                        <p:cTn id="7" dur="300" fill="hold"/>
                                        <p:tgtEl>
                                          <p:spTgt spid="15376"/>
                                        </p:tgtEl>
                                        <p:attrNameLst>
                                          <p:attrName>ppt_x</p:attrName>
                                        </p:attrNameLst>
                                      </p:cBhvr>
                                      <p:tavLst>
                                        <p:tav tm="0">
                                          <p:val>
                                            <p:strVal val="0-#ppt_w/2"/>
                                          </p:val>
                                        </p:tav>
                                        <p:tav tm="100000">
                                          <p:val>
                                            <p:strVal val="#ppt_x"/>
                                          </p:val>
                                        </p:tav>
                                      </p:tavLst>
                                    </p:anim>
                                    <p:anim calcmode="lin" valueType="num">
                                      <p:cBhvr additive="base">
                                        <p:cTn id="8" dur="300" fill="hold"/>
                                        <p:tgtEl>
                                          <p:spTgt spid="1537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5377"/>
                                        </p:tgtEl>
                                        <p:attrNameLst>
                                          <p:attrName>style.visibility</p:attrName>
                                        </p:attrNameLst>
                                      </p:cBhvr>
                                      <p:to>
                                        <p:strVal val="visible"/>
                                      </p:to>
                                    </p:set>
                                    <p:anim calcmode="lin" valueType="num">
                                      <p:cBhvr additive="base">
                                        <p:cTn id="12" dur="500" fill="hold"/>
                                        <p:tgtEl>
                                          <p:spTgt spid="15377"/>
                                        </p:tgtEl>
                                        <p:attrNameLst>
                                          <p:attrName>ppt_x</p:attrName>
                                        </p:attrNameLst>
                                      </p:cBhvr>
                                      <p:tavLst>
                                        <p:tav tm="0">
                                          <p:val>
                                            <p:strVal val="1+#ppt_w/2"/>
                                          </p:val>
                                        </p:tav>
                                        <p:tav tm="100000">
                                          <p:val>
                                            <p:strVal val="#ppt_x"/>
                                          </p:val>
                                        </p:tav>
                                      </p:tavLst>
                                    </p:anim>
                                    <p:anim calcmode="lin" valueType="num">
                                      <p:cBhvr additive="base">
                                        <p:cTn id="13" dur="500" fill="hold"/>
                                        <p:tgtEl>
                                          <p:spTgt spid="15377"/>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1" presetClass="entr" presetSubtype="1" fill="hold" grpId="0" nodeType="afterEffect">
                                  <p:stCondLst>
                                    <p:cond delay="0"/>
                                  </p:stCondLst>
                                  <p:childTnLst>
                                    <p:set>
                                      <p:cBhvr>
                                        <p:cTn id="16" dur="1" fill="hold">
                                          <p:stCondLst>
                                            <p:cond delay="0"/>
                                          </p:stCondLst>
                                        </p:cTn>
                                        <p:tgtEl>
                                          <p:spTgt spid="15363"/>
                                        </p:tgtEl>
                                        <p:attrNameLst>
                                          <p:attrName>style.visibility</p:attrName>
                                        </p:attrNameLst>
                                      </p:cBhvr>
                                      <p:to>
                                        <p:strVal val="visible"/>
                                      </p:to>
                                    </p:set>
                                    <p:animEffect transition="in" filter="wheel(1)">
                                      <p:cBhvr>
                                        <p:cTn id="17" dur="1000"/>
                                        <p:tgtEl>
                                          <p:spTgt spid="15363"/>
                                        </p:tgtEl>
                                      </p:cBhvr>
                                    </p:animEffect>
                                  </p:childTnLst>
                                </p:cTn>
                              </p:par>
                            </p:childTnLst>
                          </p:cTn>
                        </p:par>
                        <p:par>
                          <p:cTn id="18" fill="hold" nodeType="afterGroup">
                            <p:stCondLst>
                              <p:cond delay="1800"/>
                            </p:stCondLst>
                            <p:childTnLst>
                              <p:par>
                                <p:cTn id="19" presetID="1" presetClass="entr" presetSubtype="0" fill="hold" grpId="1" nodeType="afterEffect">
                                  <p:stCondLst>
                                    <p:cond delay="0"/>
                                  </p:stCondLst>
                                  <p:childTnLst>
                                    <p:set>
                                      <p:cBhvr>
                                        <p:cTn id="20" dur="1" fill="hold">
                                          <p:stCondLst>
                                            <p:cond delay="0"/>
                                          </p:stCondLst>
                                        </p:cTn>
                                        <p:tgtEl>
                                          <p:spTgt spid="15368"/>
                                        </p:tgtEl>
                                        <p:attrNameLst>
                                          <p:attrName>style.visibility</p:attrName>
                                        </p:attrNameLst>
                                      </p:cBhvr>
                                      <p:to>
                                        <p:strVal val="visible"/>
                                      </p:to>
                                    </p:set>
                                  </p:childTnLst>
                                </p:cTn>
                              </p:par>
                              <p:par>
                                <p:cTn id="21" presetID="56" presetClass="path" presetSubtype="0" accel="50000" decel="50000" fill="hold" grpId="0" nodeType="withEffect">
                                  <p:stCondLst>
                                    <p:cond delay="0"/>
                                  </p:stCondLst>
                                  <p:childTnLst>
                                    <p:animMotion origin="layout" path="M 1.5873E-6 3.395E-6 L 0.34088 0.44889 " pathEditMode="relative" rAng="0" ptsTypes="AA">
                                      <p:cBhvr>
                                        <p:cTn id="22" dur="500" spd="-99800" fill="hold"/>
                                        <p:tgtEl>
                                          <p:spTgt spid="15368"/>
                                        </p:tgtEl>
                                        <p:attrNameLst>
                                          <p:attrName>ppt_x,ppt_y</p:attrName>
                                        </p:attrNameLst>
                                      </p:cBhvr>
                                      <p:rCtr x="17000" y="22400"/>
                                    </p:animMotion>
                                  </p:childTnLst>
                                </p:cTn>
                              </p:par>
                              <p:par>
                                <p:cTn id="23" presetID="1" presetClass="entr" presetSubtype="0" fill="hold" grpId="1" nodeType="withEffect">
                                  <p:stCondLst>
                                    <p:cond delay="0"/>
                                  </p:stCondLst>
                                  <p:childTnLst>
                                    <p:set>
                                      <p:cBhvr>
                                        <p:cTn id="24" dur="1" fill="hold">
                                          <p:stCondLst>
                                            <p:cond delay="0"/>
                                          </p:stCondLst>
                                        </p:cTn>
                                        <p:tgtEl>
                                          <p:spTgt spid="15367"/>
                                        </p:tgtEl>
                                        <p:attrNameLst>
                                          <p:attrName>style.visibility</p:attrName>
                                        </p:attrNameLst>
                                      </p:cBhvr>
                                      <p:to>
                                        <p:strVal val="visible"/>
                                      </p:to>
                                    </p:set>
                                  </p:childTnLst>
                                </p:cTn>
                              </p:par>
                              <p:par>
                                <p:cTn id="25" presetID="42" presetClass="path" presetSubtype="0" accel="50000" decel="50000" fill="hold" grpId="0" nodeType="withEffect">
                                  <p:stCondLst>
                                    <p:cond delay="0"/>
                                  </p:stCondLst>
                                  <p:childTnLst>
                                    <p:animMotion origin="layout" path="M -4.73588E-7 -0.39871 L -4.73588E-7 2.01665E-6 " pathEditMode="relative" rAng="0" ptsTypes="AA">
                                      <p:cBhvr>
                                        <p:cTn id="26" dur="500" fill="hold"/>
                                        <p:tgtEl>
                                          <p:spTgt spid="15367"/>
                                        </p:tgtEl>
                                        <p:attrNameLst>
                                          <p:attrName>ppt_x,ppt_y</p:attrName>
                                        </p:attrNameLst>
                                      </p:cBhvr>
                                      <p:rCtr x="0" y="19900"/>
                                    </p:animMotion>
                                  </p:childTnLst>
                                </p:cTn>
                              </p:par>
                              <p:par>
                                <p:cTn id="27" presetID="1" presetClass="entr" presetSubtype="0" fill="hold" grpId="1" nodeType="withEffect">
                                  <p:stCondLst>
                                    <p:cond delay="0"/>
                                  </p:stCondLst>
                                  <p:childTnLst>
                                    <p:set>
                                      <p:cBhvr>
                                        <p:cTn id="28" dur="1" fill="hold">
                                          <p:stCondLst>
                                            <p:cond delay="0"/>
                                          </p:stCondLst>
                                        </p:cTn>
                                        <p:tgtEl>
                                          <p:spTgt spid="15369"/>
                                        </p:tgtEl>
                                        <p:attrNameLst>
                                          <p:attrName>style.visibility</p:attrName>
                                        </p:attrNameLst>
                                      </p:cBhvr>
                                      <p:to>
                                        <p:strVal val="visible"/>
                                      </p:to>
                                    </p:set>
                                  </p:childTnLst>
                                </p:cTn>
                              </p:par>
                              <p:par>
                                <p:cTn id="29" presetID="42" presetClass="path" presetSubtype="0" accel="50000" decel="50000" fill="hold" grpId="0" nodeType="withEffect">
                                  <p:stCondLst>
                                    <p:cond delay="0"/>
                                  </p:stCondLst>
                                  <p:childTnLst>
                                    <p:animMotion origin="layout" path="M -0.24577 0.40703 L -2.00104E-6 2.97872E-6 " pathEditMode="relative" rAng="0" ptsTypes="AA">
                                      <p:cBhvr>
                                        <p:cTn id="30" dur="500" fill="hold"/>
                                        <p:tgtEl>
                                          <p:spTgt spid="15369"/>
                                        </p:tgtEl>
                                        <p:attrNameLst>
                                          <p:attrName>ppt_x,ppt_y</p:attrName>
                                        </p:attrNameLst>
                                      </p:cBhvr>
                                      <p:rCtr x="12300" y="-20200"/>
                                    </p:animMotion>
                                  </p:childTnLst>
                                </p:cTn>
                              </p:par>
                            </p:childTnLst>
                          </p:cTn>
                        </p:par>
                        <p:par>
                          <p:cTn id="31" fill="hold" nodeType="afterGroup">
                            <p:stCondLst>
                              <p:cond delay="2300"/>
                            </p:stCondLst>
                            <p:childTnLst>
                              <p:par>
                                <p:cTn id="32" presetID="31" presetClass="entr" presetSubtype="0" fill="hold" grpId="0" nodeType="afterEffect">
                                  <p:stCondLst>
                                    <p:cond delay="0"/>
                                  </p:stCondLst>
                                  <p:childTnLst>
                                    <p:set>
                                      <p:cBhvr>
                                        <p:cTn id="33" dur="1" fill="hold">
                                          <p:stCondLst>
                                            <p:cond delay="0"/>
                                          </p:stCondLst>
                                        </p:cTn>
                                        <p:tgtEl>
                                          <p:spTgt spid="15374"/>
                                        </p:tgtEl>
                                        <p:attrNameLst>
                                          <p:attrName>style.visibility</p:attrName>
                                        </p:attrNameLst>
                                      </p:cBhvr>
                                      <p:to>
                                        <p:strVal val="visible"/>
                                      </p:to>
                                    </p:set>
                                    <p:anim calcmode="lin" valueType="num">
                                      <p:cBhvr>
                                        <p:cTn id="34" dur="1000" fill="hold"/>
                                        <p:tgtEl>
                                          <p:spTgt spid="15374"/>
                                        </p:tgtEl>
                                        <p:attrNameLst>
                                          <p:attrName>ppt_w</p:attrName>
                                        </p:attrNameLst>
                                      </p:cBhvr>
                                      <p:tavLst>
                                        <p:tav tm="0">
                                          <p:val>
                                            <p:fltVal val="0"/>
                                          </p:val>
                                        </p:tav>
                                        <p:tav tm="100000">
                                          <p:val>
                                            <p:strVal val="#ppt_w"/>
                                          </p:val>
                                        </p:tav>
                                      </p:tavLst>
                                    </p:anim>
                                    <p:anim calcmode="lin" valueType="num">
                                      <p:cBhvr>
                                        <p:cTn id="35" dur="1000" fill="hold"/>
                                        <p:tgtEl>
                                          <p:spTgt spid="15374"/>
                                        </p:tgtEl>
                                        <p:attrNameLst>
                                          <p:attrName>ppt_h</p:attrName>
                                        </p:attrNameLst>
                                      </p:cBhvr>
                                      <p:tavLst>
                                        <p:tav tm="0">
                                          <p:val>
                                            <p:fltVal val="0"/>
                                          </p:val>
                                        </p:tav>
                                        <p:tav tm="100000">
                                          <p:val>
                                            <p:strVal val="#ppt_h"/>
                                          </p:val>
                                        </p:tav>
                                      </p:tavLst>
                                    </p:anim>
                                    <p:anim calcmode="lin" valueType="num">
                                      <p:cBhvr>
                                        <p:cTn id="36" dur="1000" fill="hold"/>
                                        <p:tgtEl>
                                          <p:spTgt spid="15374"/>
                                        </p:tgtEl>
                                        <p:attrNameLst>
                                          <p:attrName>style.rotation</p:attrName>
                                        </p:attrNameLst>
                                      </p:cBhvr>
                                      <p:tavLst>
                                        <p:tav tm="0">
                                          <p:val>
                                            <p:fltVal val="90"/>
                                          </p:val>
                                        </p:tav>
                                        <p:tav tm="100000">
                                          <p:val>
                                            <p:fltVal val="0"/>
                                          </p:val>
                                        </p:tav>
                                      </p:tavLst>
                                    </p:anim>
                                    <p:animEffect transition="in" filter="fade">
                                      <p:cBhvr>
                                        <p:cTn id="37" dur="1000"/>
                                        <p:tgtEl>
                                          <p:spTgt spid="15374"/>
                                        </p:tgtEl>
                                      </p:cBhvr>
                                    </p:animEffect>
                                  </p:childTnLst>
                                </p:cTn>
                              </p:par>
                            </p:childTnLst>
                          </p:cTn>
                        </p:par>
                        <p:par>
                          <p:cTn id="38" fill="hold" nodeType="afterGroup">
                            <p:stCondLst>
                              <p:cond delay="3300"/>
                            </p:stCondLst>
                            <p:childTnLst>
                              <p:par>
                                <p:cTn id="39" presetID="22" presetClass="entr" presetSubtype="4" fill="hold" nodeType="afterEffect">
                                  <p:stCondLst>
                                    <p:cond delay="0"/>
                                  </p:stCondLst>
                                  <p:childTnLst>
                                    <p:set>
                                      <p:cBhvr>
                                        <p:cTn id="40" dur="1" fill="hold">
                                          <p:stCondLst>
                                            <p:cond delay="0"/>
                                          </p:stCondLst>
                                        </p:cTn>
                                        <p:tgtEl>
                                          <p:spTgt spid="15372"/>
                                        </p:tgtEl>
                                        <p:attrNameLst>
                                          <p:attrName>style.visibility</p:attrName>
                                        </p:attrNameLst>
                                      </p:cBhvr>
                                      <p:to>
                                        <p:strVal val="visible"/>
                                      </p:to>
                                    </p:set>
                                    <p:animEffect transition="in" filter="wipe(down)">
                                      <p:cBhvr>
                                        <p:cTn id="41" dur="500"/>
                                        <p:tgtEl>
                                          <p:spTgt spid="15372"/>
                                        </p:tgtEl>
                                      </p:cBhvr>
                                    </p:animEffect>
                                  </p:childTnLst>
                                </p:cTn>
                              </p:par>
                            </p:childTnLst>
                          </p:cTn>
                        </p:par>
                        <p:par>
                          <p:cTn id="42" fill="hold" nodeType="afterGroup">
                            <p:stCondLst>
                              <p:cond delay="3800"/>
                            </p:stCondLst>
                            <p:childTnLst>
                              <p:par>
                                <p:cTn id="43" presetID="22" presetClass="entr" presetSubtype="4" fill="hold" nodeType="afterEffect">
                                  <p:stCondLst>
                                    <p:cond delay="0"/>
                                  </p:stCondLst>
                                  <p:childTnLst>
                                    <p:set>
                                      <p:cBhvr>
                                        <p:cTn id="44" dur="1" fill="hold">
                                          <p:stCondLst>
                                            <p:cond delay="0"/>
                                          </p:stCondLst>
                                        </p:cTn>
                                        <p:tgtEl>
                                          <p:spTgt spid="15371"/>
                                        </p:tgtEl>
                                        <p:attrNameLst>
                                          <p:attrName>style.visibility</p:attrName>
                                        </p:attrNameLst>
                                      </p:cBhvr>
                                      <p:to>
                                        <p:strVal val="visible"/>
                                      </p:to>
                                    </p:set>
                                    <p:animEffect transition="in" filter="wipe(down)">
                                      <p:cBhvr>
                                        <p:cTn id="45" dur="500"/>
                                        <p:tgtEl>
                                          <p:spTgt spid="15371"/>
                                        </p:tgtEl>
                                      </p:cBhvr>
                                    </p:animEffect>
                                  </p:childTnLst>
                                </p:cTn>
                              </p:par>
                            </p:childTnLst>
                          </p:cTn>
                        </p:par>
                        <p:par>
                          <p:cTn id="46" fill="hold" nodeType="afterGroup">
                            <p:stCondLst>
                              <p:cond delay="4300"/>
                            </p:stCondLst>
                            <p:childTnLst>
                              <p:par>
                                <p:cTn id="47" presetID="22" presetClass="entr" presetSubtype="1" fill="hold" nodeType="afterEffect">
                                  <p:stCondLst>
                                    <p:cond delay="0"/>
                                  </p:stCondLst>
                                  <p:childTnLst>
                                    <p:set>
                                      <p:cBhvr>
                                        <p:cTn id="48" dur="1" fill="hold">
                                          <p:stCondLst>
                                            <p:cond delay="0"/>
                                          </p:stCondLst>
                                        </p:cTn>
                                        <p:tgtEl>
                                          <p:spTgt spid="15370"/>
                                        </p:tgtEl>
                                        <p:attrNameLst>
                                          <p:attrName>style.visibility</p:attrName>
                                        </p:attrNameLst>
                                      </p:cBhvr>
                                      <p:to>
                                        <p:strVal val="visible"/>
                                      </p:to>
                                    </p:set>
                                    <p:animEffect transition="in" filter="wipe(up)">
                                      <p:cBhvr>
                                        <p:cTn id="49" dur="500"/>
                                        <p:tgtEl>
                                          <p:spTgt spid="15370"/>
                                        </p:tgtEl>
                                      </p:cBhvr>
                                    </p:animEffect>
                                  </p:childTnLst>
                                </p:cTn>
                              </p:par>
                            </p:childTnLst>
                          </p:cTn>
                        </p:par>
                        <p:par>
                          <p:cTn id="50" fill="hold">
                            <p:stCondLst>
                              <p:cond delay="4800"/>
                            </p:stCondLst>
                            <p:childTnLst>
                              <p:par>
                                <p:cTn id="51" presetID="42" presetClass="entr" presetSubtype="0" fill="hold" grpId="0" nodeType="afterEffect">
                                  <p:stCondLst>
                                    <p:cond delay="0"/>
                                  </p:stCondLst>
                                  <p:childTnLst>
                                    <p:set>
                                      <p:cBhvr>
                                        <p:cTn id="52" dur="1" fill="hold">
                                          <p:stCondLst>
                                            <p:cond delay="0"/>
                                          </p:stCondLst>
                                        </p:cTn>
                                        <p:tgtEl>
                                          <p:spTgt spid="15362"/>
                                        </p:tgtEl>
                                        <p:attrNameLst>
                                          <p:attrName>style.visibility</p:attrName>
                                        </p:attrNameLst>
                                      </p:cBhvr>
                                      <p:to>
                                        <p:strVal val="visible"/>
                                      </p:to>
                                    </p:set>
                                    <p:animEffect transition="in" filter="fade">
                                      <p:cBhvr>
                                        <p:cTn id="53" dur="1000"/>
                                        <p:tgtEl>
                                          <p:spTgt spid="15362"/>
                                        </p:tgtEl>
                                      </p:cBhvr>
                                    </p:animEffect>
                                    <p:anim calcmode="lin" valueType="num">
                                      <p:cBhvr>
                                        <p:cTn id="54" dur="1000" fill="hold"/>
                                        <p:tgtEl>
                                          <p:spTgt spid="15362"/>
                                        </p:tgtEl>
                                        <p:attrNameLst>
                                          <p:attrName>ppt_x</p:attrName>
                                        </p:attrNameLst>
                                      </p:cBhvr>
                                      <p:tavLst>
                                        <p:tav tm="0">
                                          <p:val>
                                            <p:strVal val="#ppt_x"/>
                                          </p:val>
                                        </p:tav>
                                        <p:tav tm="100000">
                                          <p:val>
                                            <p:strVal val="#ppt_x"/>
                                          </p:val>
                                        </p:tav>
                                      </p:tavLst>
                                    </p:anim>
                                    <p:anim calcmode="lin" valueType="num">
                                      <p:cBhvr>
                                        <p:cTn id="55" dur="1000" fill="hold"/>
                                        <p:tgtEl>
                                          <p:spTgt spid="15362"/>
                                        </p:tgtEl>
                                        <p:attrNameLst>
                                          <p:attrName>ppt_y</p:attrName>
                                        </p:attrNameLst>
                                      </p:cBhvr>
                                      <p:tavLst>
                                        <p:tav tm="0">
                                          <p:val>
                                            <p:strVal val="#ppt_y+.1"/>
                                          </p:val>
                                        </p:tav>
                                        <p:tav tm="100000">
                                          <p:val>
                                            <p:strVal val="#ppt_y"/>
                                          </p:val>
                                        </p:tav>
                                      </p:tavLst>
                                    </p:anim>
                                  </p:childTnLst>
                                </p:cTn>
                              </p:par>
                            </p:childTnLst>
                          </p:cTn>
                        </p:par>
                        <p:par>
                          <p:cTn id="56" fill="hold">
                            <p:stCondLst>
                              <p:cond delay="5800"/>
                            </p:stCondLst>
                            <p:childTnLst>
                              <p:par>
                                <p:cTn id="57" presetID="42" presetClass="entr" presetSubtype="0" fill="hold" nodeType="afterEffect">
                                  <p:stCondLst>
                                    <p:cond delay="0"/>
                                  </p:stCondLst>
                                  <p:childTnLst>
                                    <p:set>
                                      <p:cBhvr>
                                        <p:cTn id="58" dur="1" fill="hold">
                                          <p:stCondLst>
                                            <p:cond delay="0"/>
                                          </p:stCondLst>
                                        </p:cTn>
                                        <p:tgtEl>
                                          <p:spTgt spid="7170"/>
                                        </p:tgtEl>
                                        <p:attrNameLst>
                                          <p:attrName>style.visibility</p:attrName>
                                        </p:attrNameLst>
                                      </p:cBhvr>
                                      <p:to>
                                        <p:strVal val="visible"/>
                                      </p:to>
                                    </p:set>
                                    <p:animEffect transition="in" filter="fade">
                                      <p:cBhvr>
                                        <p:cTn id="59" dur="1000"/>
                                        <p:tgtEl>
                                          <p:spTgt spid="7170"/>
                                        </p:tgtEl>
                                      </p:cBhvr>
                                    </p:animEffect>
                                    <p:anim calcmode="lin" valueType="num">
                                      <p:cBhvr>
                                        <p:cTn id="60" dur="1000" fill="hold"/>
                                        <p:tgtEl>
                                          <p:spTgt spid="7170"/>
                                        </p:tgtEl>
                                        <p:attrNameLst>
                                          <p:attrName>ppt_x</p:attrName>
                                        </p:attrNameLst>
                                      </p:cBhvr>
                                      <p:tavLst>
                                        <p:tav tm="0">
                                          <p:val>
                                            <p:strVal val="#ppt_x"/>
                                          </p:val>
                                        </p:tav>
                                        <p:tav tm="100000">
                                          <p:val>
                                            <p:strVal val="#ppt_x"/>
                                          </p:val>
                                        </p:tav>
                                      </p:tavLst>
                                    </p:anim>
                                    <p:anim calcmode="lin" valueType="num">
                                      <p:cBhvr>
                                        <p:cTn id="61"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15363" grpId="0" animBg="1" autoUpdateAnimBg="0"/>
      <p:bldP spid="15367" grpId="0" animBg="1" autoUpdateAnimBg="0"/>
      <p:bldP spid="15367" grpId="1" animBg="1" autoUpdateAnimBg="0"/>
      <p:bldP spid="15368" grpId="0" animBg="1" autoUpdateAnimBg="0"/>
      <p:bldP spid="15368" grpId="1" animBg="1" autoUpdateAnimBg="0"/>
      <p:bldP spid="15369" grpId="0" animBg="1" autoUpdateAnimBg="0"/>
      <p:bldP spid="15369" grpId="1" animBg="1" autoUpdateAnimBg="0"/>
      <p:bldP spid="15374" grpId="0" animBg="1" autoUpdateAnimBg="0"/>
      <p:bldP spid="15376" grpId="0" animBg="1" autoUpdateAnimBg="0"/>
      <p:bldP spid="15377"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1E83E783-C73C-433A-ACB3-967AA83BFC4B}"/>
              </a:ext>
            </a:extLst>
          </p:cNvPr>
          <p:cNvSpPr>
            <a:spLocks noChangeArrowheads="1"/>
          </p:cNvSpPr>
          <p:nvPr/>
        </p:nvSpPr>
        <p:spPr bwMode="auto">
          <a:xfrm>
            <a:off x="6242397" y="711566"/>
            <a:ext cx="5877695" cy="5741770"/>
          </a:xfrm>
          <a:prstGeom prst="roundRect">
            <a:avLst>
              <a:gd name="adj" fmla="val 2259"/>
            </a:avLst>
          </a:prstGeom>
          <a:gradFill flip="none" rotWithShape="1">
            <a:gsLst>
              <a:gs pos="0">
                <a:schemeClr val="bg1">
                  <a:tint val="66000"/>
                  <a:satMod val="160000"/>
                </a:schemeClr>
              </a:gs>
              <a:gs pos="50000">
                <a:schemeClr val="bg1">
                  <a:tint val="44500"/>
                  <a:satMod val="160000"/>
                </a:schemeClr>
              </a:gs>
              <a:gs pos="100000">
                <a:schemeClr val="bg1">
                  <a:tint val="23500"/>
                  <a:satMod val="160000"/>
                </a:schemeClr>
              </a:gs>
            </a:gsLst>
            <a:path path="circle">
              <a:fillToRect l="50000" t="50000" r="50000" b="50000"/>
            </a:path>
            <a:tileRect/>
          </a:gradFill>
          <a:ln w="3175" cmpd="sng">
            <a:solidFill>
              <a:srgbClr val="D7D7D7"/>
            </a:solidFill>
            <a:round/>
            <a:headEnd/>
            <a:tailEnd/>
          </a:ln>
        </p:spPr>
        <p:txBody>
          <a:bodyPr lIns="180000" anchor="ctr"/>
          <a:lstStyle/>
          <a:p>
            <a:pPr indent="304800">
              <a:spcAft>
                <a:spcPts val="0"/>
              </a:spcAft>
            </a:pPr>
            <a:endParaRPr lang="en-US" altLang="zh-CN" sz="2000" kern="100" dirty="0">
              <a:latin typeface="宋体" panose="02010600030101010101" pitchFamily="2" charset="-122"/>
              <a:cs typeface="Times New Roman" panose="02020603050405020304" pitchFamily="18" charset="0"/>
            </a:endParaRPr>
          </a:p>
          <a:p>
            <a:pPr indent="304800">
              <a:spcAft>
                <a:spcPts val="0"/>
              </a:spcAft>
            </a:pPr>
            <a:r>
              <a:rPr lang="zh-CN" altLang="zh-CN" sz="2000" kern="100" dirty="0">
                <a:latin typeface="宋体" panose="02010600030101010101" pitchFamily="2" charset="-122"/>
                <a:cs typeface="Times New Roman" panose="02020603050405020304" pitchFamily="18" charset="0"/>
              </a:rPr>
              <a:t>每个小组负责一个断面，</a:t>
            </a:r>
            <a:r>
              <a:rPr lang="zh-CN" altLang="en-US" sz="2000" kern="100" dirty="0">
                <a:latin typeface="宋体" panose="02010600030101010101" pitchFamily="2" charset="-122"/>
                <a:cs typeface="Times New Roman" panose="02020603050405020304" pitchFamily="18" charset="0"/>
              </a:rPr>
              <a:t>并安排一人观察交叉口自由流情况</a:t>
            </a:r>
            <a:r>
              <a:rPr lang="zh-CN" altLang="zh-CN" sz="2000" kern="100" dirty="0">
                <a:latin typeface="宋体" panose="02010600030101010101" pitchFamily="2" charset="-122"/>
                <a:cs typeface="Times New Roman" panose="02020603050405020304" pitchFamily="18" charset="0"/>
              </a:rPr>
              <a:t>；</a:t>
            </a:r>
            <a:endParaRPr lang="en-US" altLang="zh-CN" sz="2000" kern="100" dirty="0">
              <a:latin typeface="宋体" panose="02010600030101010101" pitchFamily="2" charset="-122"/>
              <a:cs typeface="Times New Roman" panose="02020603050405020304" pitchFamily="18" charset="0"/>
            </a:endParaRPr>
          </a:p>
          <a:p>
            <a:pPr indent="304800">
              <a:spcAft>
                <a:spcPts val="0"/>
              </a:spcAft>
            </a:pPr>
            <a:endParaRPr lang="en-US" altLang="zh-CN" sz="2000" kern="100" dirty="0">
              <a:latin typeface="宋体" panose="02010600030101010101" pitchFamily="2" charset="-122"/>
              <a:cs typeface="Times New Roman" panose="02020603050405020304" pitchFamily="18" charset="0"/>
            </a:endParaRPr>
          </a:p>
          <a:p>
            <a:pPr indent="304800">
              <a:spcAft>
                <a:spcPts val="0"/>
              </a:spcAft>
            </a:pPr>
            <a:r>
              <a:rPr lang="zh-CN" altLang="en-US" sz="2000" kern="100" dirty="0">
                <a:latin typeface="宋体" panose="02010600030101010101" pitchFamily="2" charset="-122"/>
                <a:cs typeface="Times New Roman" panose="02020603050405020304" pitchFamily="18" charset="0"/>
              </a:rPr>
              <a:t>观察自由流：路培玉；</a:t>
            </a:r>
            <a:endParaRPr lang="en-US" altLang="zh-CN" sz="2000" kern="100" dirty="0">
              <a:latin typeface="宋体" panose="02010600030101010101" pitchFamily="2" charset="-122"/>
              <a:cs typeface="Times New Roman" panose="02020603050405020304" pitchFamily="18" charset="0"/>
            </a:endParaRPr>
          </a:p>
          <a:p>
            <a:pPr indent="304800">
              <a:spcAft>
                <a:spcPts val="0"/>
              </a:spcAft>
            </a:pPr>
            <a:endParaRPr lang="zh-CN" altLang="zh-CN" sz="1600" kern="100" dirty="0">
              <a:latin typeface="宋体" panose="02010600030101010101" pitchFamily="2" charset="-122"/>
              <a:cs typeface="Times New Roman" panose="02020603050405020304" pitchFamily="18" charset="0"/>
            </a:endParaRPr>
          </a:p>
          <a:p>
            <a:pPr indent="304800">
              <a:spcAft>
                <a:spcPts val="0"/>
              </a:spcAft>
            </a:pPr>
            <a:r>
              <a:rPr lang="zh-CN" altLang="zh-CN" sz="2000" kern="100" dirty="0">
                <a:latin typeface="宋体" panose="02010600030101010101" pitchFamily="2" charset="-122"/>
                <a:cs typeface="Times New Roman" panose="02020603050405020304" pitchFamily="18" charset="0"/>
              </a:rPr>
              <a:t>西边断面：①号调查点：赖一芃；</a:t>
            </a:r>
            <a:endParaRPr lang="zh-CN" altLang="zh-CN" sz="1600" kern="100" dirty="0">
              <a:latin typeface="宋体" panose="02010600030101010101" pitchFamily="2" charset="-122"/>
              <a:cs typeface="Times New Roman" panose="02020603050405020304" pitchFamily="18" charset="0"/>
            </a:endParaRPr>
          </a:p>
          <a:p>
            <a:pPr marL="533400">
              <a:spcAft>
                <a:spcPts val="0"/>
              </a:spcAft>
            </a:pPr>
            <a:r>
              <a:rPr lang="en-US" altLang="zh-CN" sz="2000" kern="100" dirty="0">
                <a:latin typeface="宋体" panose="02010600030101010101" pitchFamily="2" charset="-122"/>
                <a:cs typeface="Times New Roman" panose="02020603050405020304" pitchFamily="18" charset="0"/>
              </a:rPr>
              <a:t>        </a:t>
            </a:r>
            <a:r>
              <a:rPr lang="zh-CN" altLang="zh-CN" sz="2000" kern="100" dirty="0">
                <a:latin typeface="宋体" panose="02010600030101010101" pitchFamily="2" charset="-122"/>
                <a:cs typeface="Times New Roman" panose="02020603050405020304" pitchFamily="18" charset="0"/>
              </a:rPr>
              <a:t>②号调查点：宗凡清、王晓聪；</a:t>
            </a:r>
            <a:endParaRPr lang="en-US" altLang="zh-CN" sz="2000" kern="100" dirty="0">
              <a:latin typeface="宋体" panose="02010600030101010101" pitchFamily="2" charset="-122"/>
              <a:cs typeface="Times New Roman" panose="02020603050405020304" pitchFamily="18" charset="0"/>
            </a:endParaRPr>
          </a:p>
          <a:p>
            <a:pPr marL="533400">
              <a:spcAft>
                <a:spcPts val="0"/>
              </a:spcAft>
            </a:pPr>
            <a:endParaRPr lang="zh-CN" altLang="zh-CN" sz="1600" kern="100" dirty="0">
              <a:latin typeface="宋体" panose="02010600030101010101" pitchFamily="2" charset="-122"/>
              <a:cs typeface="Times New Roman" panose="02020603050405020304" pitchFamily="18" charset="0"/>
            </a:endParaRPr>
          </a:p>
          <a:p>
            <a:pPr indent="304800">
              <a:spcAft>
                <a:spcPts val="0"/>
              </a:spcAft>
            </a:pPr>
            <a:r>
              <a:rPr lang="zh-CN" altLang="zh-CN" sz="2000" kern="100" dirty="0">
                <a:latin typeface="宋体" panose="02010600030101010101" pitchFamily="2" charset="-122"/>
                <a:cs typeface="Times New Roman" panose="02020603050405020304" pitchFamily="18" charset="0"/>
              </a:rPr>
              <a:t>南边断面：③号调查点：蔡知雨、陈耿</a:t>
            </a:r>
            <a:r>
              <a:rPr lang="zh-CN" altLang="en-US" sz="2000" kern="100" dirty="0">
                <a:latin typeface="宋体" panose="02010600030101010101" pitchFamily="2" charset="-122"/>
                <a:cs typeface="Times New Roman" panose="02020603050405020304" pitchFamily="18" charset="0"/>
              </a:rPr>
              <a:t>祥</a:t>
            </a:r>
            <a:r>
              <a:rPr lang="zh-CN" altLang="zh-CN" sz="2000" kern="100" dirty="0">
                <a:latin typeface="宋体" panose="02010600030101010101" pitchFamily="2" charset="-122"/>
                <a:cs typeface="Times New Roman" panose="02020603050405020304" pitchFamily="18" charset="0"/>
              </a:rPr>
              <a:t>；</a:t>
            </a:r>
            <a:endParaRPr lang="zh-CN" altLang="zh-CN" sz="1600" kern="100" dirty="0">
              <a:latin typeface="宋体" panose="02010600030101010101" pitchFamily="2" charset="-122"/>
              <a:cs typeface="Times New Roman" panose="02020603050405020304" pitchFamily="18" charset="0"/>
            </a:endParaRPr>
          </a:p>
          <a:p>
            <a:pPr marL="533400">
              <a:spcAft>
                <a:spcPts val="0"/>
              </a:spcAft>
            </a:pPr>
            <a:r>
              <a:rPr lang="en-US" altLang="zh-CN" sz="2000" kern="100" dirty="0">
                <a:latin typeface="宋体" panose="02010600030101010101" pitchFamily="2" charset="-122"/>
                <a:cs typeface="Times New Roman" panose="02020603050405020304" pitchFamily="18" charset="0"/>
              </a:rPr>
              <a:t>        </a:t>
            </a:r>
            <a:r>
              <a:rPr lang="zh-CN" altLang="zh-CN" sz="2000" kern="100" dirty="0">
                <a:latin typeface="宋体" panose="02010600030101010101" pitchFamily="2" charset="-122"/>
                <a:cs typeface="Times New Roman" panose="02020603050405020304" pitchFamily="18" charset="0"/>
              </a:rPr>
              <a:t>④号调查点：王洁、杨靖；</a:t>
            </a:r>
            <a:endParaRPr lang="en-US" altLang="zh-CN" sz="2000" kern="100" dirty="0">
              <a:latin typeface="宋体" panose="02010600030101010101" pitchFamily="2" charset="-122"/>
              <a:cs typeface="Times New Roman" panose="02020603050405020304" pitchFamily="18" charset="0"/>
            </a:endParaRPr>
          </a:p>
          <a:p>
            <a:pPr marL="533400">
              <a:spcAft>
                <a:spcPts val="0"/>
              </a:spcAft>
            </a:pPr>
            <a:endParaRPr lang="zh-CN" altLang="zh-CN" sz="1600" kern="100" dirty="0">
              <a:latin typeface="宋体" panose="02010600030101010101" pitchFamily="2" charset="-122"/>
              <a:cs typeface="Times New Roman" panose="02020603050405020304" pitchFamily="18" charset="0"/>
            </a:endParaRPr>
          </a:p>
          <a:p>
            <a:pPr indent="304800">
              <a:spcAft>
                <a:spcPts val="0"/>
              </a:spcAft>
            </a:pPr>
            <a:r>
              <a:rPr lang="zh-CN" altLang="zh-CN" sz="2000" kern="100" dirty="0">
                <a:latin typeface="宋体" panose="02010600030101010101" pitchFamily="2" charset="-122"/>
                <a:cs typeface="Times New Roman" panose="02020603050405020304" pitchFamily="18" charset="0"/>
              </a:rPr>
              <a:t>东边断面：⑤号调查点：胡月海；</a:t>
            </a:r>
            <a:endParaRPr lang="zh-CN" altLang="zh-CN" sz="1600" kern="100" dirty="0">
              <a:latin typeface="宋体" panose="02010600030101010101" pitchFamily="2" charset="-122"/>
              <a:cs typeface="Times New Roman" panose="02020603050405020304" pitchFamily="18" charset="0"/>
            </a:endParaRPr>
          </a:p>
          <a:p>
            <a:pPr marL="533400">
              <a:spcAft>
                <a:spcPts val="0"/>
              </a:spcAft>
            </a:pPr>
            <a:r>
              <a:rPr lang="en-US" altLang="zh-CN" sz="2000" kern="100" dirty="0">
                <a:latin typeface="宋体" panose="02010600030101010101" pitchFamily="2" charset="-122"/>
                <a:cs typeface="Times New Roman" panose="02020603050405020304" pitchFamily="18" charset="0"/>
              </a:rPr>
              <a:t>        </a:t>
            </a:r>
            <a:r>
              <a:rPr lang="zh-CN" altLang="zh-CN" sz="2000" kern="100" dirty="0">
                <a:latin typeface="宋体" panose="02010600030101010101" pitchFamily="2" charset="-122"/>
                <a:cs typeface="Times New Roman" panose="02020603050405020304" pitchFamily="18" charset="0"/>
              </a:rPr>
              <a:t>⑥号调查点：刘睿琦、黄棋；</a:t>
            </a:r>
            <a:endParaRPr lang="en-US" altLang="zh-CN" sz="2000" kern="100" dirty="0">
              <a:latin typeface="宋体" panose="02010600030101010101" pitchFamily="2" charset="-122"/>
              <a:cs typeface="Times New Roman" panose="02020603050405020304" pitchFamily="18" charset="0"/>
            </a:endParaRPr>
          </a:p>
          <a:p>
            <a:pPr marL="533400">
              <a:spcAft>
                <a:spcPts val="0"/>
              </a:spcAft>
            </a:pPr>
            <a:endParaRPr lang="zh-CN" altLang="zh-CN" sz="1600" kern="100" dirty="0">
              <a:latin typeface="宋体" panose="02010600030101010101" pitchFamily="2" charset="-122"/>
              <a:cs typeface="Times New Roman" panose="02020603050405020304" pitchFamily="18" charset="0"/>
            </a:endParaRPr>
          </a:p>
          <a:p>
            <a:pPr indent="304800">
              <a:spcAft>
                <a:spcPts val="0"/>
              </a:spcAft>
            </a:pPr>
            <a:r>
              <a:rPr lang="zh-CN" altLang="zh-CN" sz="2000" kern="100" dirty="0">
                <a:latin typeface="宋体" panose="02010600030101010101" pitchFamily="2" charset="-122"/>
                <a:cs typeface="Times New Roman" panose="02020603050405020304" pitchFamily="18" charset="0"/>
              </a:rPr>
              <a:t>北边断面：⑦号调查点：罗皓泽、夏辰雨；</a:t>
            </a:r>
            <a:endParaRPr lang="zh-CN" altLang="zh-CN" sz="1600" kern="100" dirty="0">
              <a:latin typeface="宋体" panose="02010600030101010101" pitchFamily="2" charset="-122"/>
              <a:cs typeface="Times New Roman" panose="02020603050405020304" pitchFamily="18" charset="0"/>
            </a:endParaRPr>
          </a:p>
          <a:p>
            <a:pPr indent="1066800">
              <a:spcAft>
                <a:spcPts val="0"/>
              </a:spcAft>
            </a:pPr>
            <a:r>
              <a:rPr lang="en-US" altLang="zh-CN" sz="2000" kern="100" dirty="0">
                <a:latin typeface="宋体" panose="02010600030101010101" pitchFamily="2" charset="-122"/>
                <a:cs typeface="Times New Roman" panose="02020603050405020304" pitchFamily="18" charset="0"/>
              </a:rPr>
              <a:t>    </a:t>
            </a:r>
            <a:r>
              <a:rPr lang="zh-CN" altLang="zh-CN" sz="2000" kern="100" dirty="0">
                <a:latin typeface="宋体" panose="02010600030101010101" pitchFamily="2" charset="-122"/>
                <a:cs typeface="Times New Roman" panose="02020603050405020304" pitchFamily="18" charset="0"/>
              </a:rPr>
              <a:t>⑧号调查点：林卓成、王宇航；</a:t>
            </a:r>
            <a:endParaRPr lang="en-US" altLang="zh-CN" sz="2000" kern="100" dirty="0">
              <a:latin typeface="宋体" panose="02010600030101010101" pitchFamily="2" charset="-122"/>
              <a:cs typeface="Times New Roman" panose="02020603050405020304" pitchFamily="18" charset="0"/>
            </a:endParaRPr>
          </a:p>
        </p:txBody>
      </p:sp>
      <p:sp>
        <p:nvSpPr>
          <p:cNvPr id="3" name="文本框 2">
            <a:extLst>
              <a:ext uri="{FF2B5EF4-FFF2-40B4-BE49-F238E27FC236}">
                <a16:creationId xmlns:a16="http://schemas.microsoft.com/office/drawing/2014/main" id="{45D7FAC6-68C8-4BEA-A329-B7F24750B10B}"/>
              </a:ext>
            </a:extLst>
          </p:cNvPr>
          <p:cNvSpPr txBox="1"/>
          <p:nvPr/>
        </p:nvSpPr>
        <p:spPr>
          <a:xfrm>
            <a:off x="8181828" y="764704"/>
            <a:ext cx="1826141" cy="584775"/>
          </a:xfrm>
          <a:prstGeom prst="rect">
            <a:avLst/>
          </a:prstGeom>
          <a:noFill/>
        </p:spPr>
        <p:txBody>
          <a:bodyPr wrap="none" rtlCol="0">
            <a:spAutoFit/>
          </a:bodyPr>
          <a:lstStyle/>
          <a:p>
            <a:r>
              <a:rPr lang="zh-CN" altLang="en-US" sz="3200" b="1" dirty="0"/>
              <a:t>人员安排</a:t>
            </a:r>
          </a:p>
        </p:txBody>
      </p:sp>
      <p:pic>
        <p:nvPicPr>
          <p:cNvPr id="8194" name="Picture 2" descr="402289069054967979">
            <a:extLst>
              <a:ext uri="{FF2B5EF4-FFF2-40B4-BE49-F238E27FC236}">
                <a16:creationId xmlns:a16="http://schemas.microsoft.com/office/drawing/2014/main" id="{8AE5B5B9-816B-4933-8DF0-78A6D12BEB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749" y="980728"/>
            <a:ext cx="5630962" cy="510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4471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reeform 6"/>
          <p:cNvSpPr>
            <a:spLocks/>
          </p:cNvSpPr>
          <p:nvPr/>
        </p:nvSpPr>
        <p:spPr bwMode="auto">
          <a:xfrm>
            <a:off x="665163" y="2740025"/>
            <a:ext cx="10971212" cy="1593850"/>
          </a:xfrm>
          <a:custGeom>
            <a:avLst/>
            <a:gdLst>
              <a:gd name="T0" fmla="*/ 0 w 17309"/>
              <a:gd name="T1" fmla="*/ 1268 h 2514"/>
              <a:gd name="T2" fmla="*/ 1988 w 17309"/>
              <a:gd name="T3" fmla="*/ 1268 h 2514"/>
              <a:gd name="T4" fmla="*/ 1988 w 17309"/>
              <a:gd name="T5" fmla="*/ 1468 h 2514"/>
              <a:gd name="T6" fmla="*/ 3024 w 17309"/>
              <a:gd name="T7" fmla="*/ 2314 h 2514"/>
              <a:gd name="T8" fmla="*/ 4059 w 17309"/>
              <a:gd name="T9" fmla="*/ 1468 h 2514"/>
              <a:gd name="T10" fmla="*/ 4059 w 17309"/>
              <a:gd name="T11" fmla="*/ 1268 h 2514"/>
              <a:gd name="T12" fmla="*/ 5508 w 17309"/>
              <a:gd name="T13" fmla="*/ 1268 h 2514"/>
              <a:gd name="T14" fmla="*/ 5508 w 17309"/>
              <a:gd name="T15" fmla="*/ 1257 h 2514"/>
              <a:gd name="T16" fmla="*/ 6765 w 17309"/>
              <a:gd name="T17" fmla="*/ 0 h 2514"/>
              <a:gd name="T18" fmla="*/ 8021 w 17309"/>
              <a:gd name="T19" fmla="*/ 1257 h 2514"/>
              <a:gd name="T20" fmla="*/ 8021 w 17309"/>
              <a:gd name="T21" fmla="*/ 1268 h 2514"/>
              <a:gd name="T22" fmla="*/ 9394 w 17309"/>
              <a:gd name="T23" fmla="*/ 1268 h 2514"/>
              <a:gd name="T24" fmla="*/ 9394 w 17309"/>
              <a:gd name="T25" fmla="*/ 1468 h 2514"/>
              <a:gd name="T26" fmla="*/ 10430 w 17309"/>
              <a:gd name="T27" fmla="*/ 2314 h 2514"/>
              <a:gd name="T28" fmla="*/ 11465 w 17309"/>
              <a:gd name="T29" fmla="*/ 1468 h 2514"/>
              <a:gd name="T30" fmla="*/ 11465 w 17309"/>
              <a:gd name="T31" fmla="*/ 1268 h 2514"/>
              <a:gd name="T32" fmla="*/ 12883 w 17309"/>
              <a:gd name="T33" fmla="*/ 1268 h 2514"/>
              <a:gd name="T34" fmla="*/ 12883 w 17309"/>
              <a:gd name="T35" fmla="*/ 1257 h 2514"/>
              <a:gd name="T36" fmla="*/ 14140 w 17309"/>
              <a:gd name="T37" fmla="*/ 0 h 2514"/>
              <a:gd name="T38" fmla="*/ 15397 w 17309"/>
              <a:gd name="T39" fmla="*/ 1257 h 2514"/>
              <a:gd name="T40" fmla="*/ 15397 w 17309"/>
              <a:gd name="T41" fmla="*/ 1268 h 2514"/>
              <a:gd name="T42" fmla="*/ 17309 w 17309"/>
              <a:gd name="T43" fmla="*/ 1268 h 2514"/>
              <a:gd name="T44" fmla="*/ 17309 w 17309"/>
              <a:gd name="T45" fmla="*/ 1468 h 2514"/>
              <a:gd name="T46" fmla="*/ 15197 w 17309"/>
              <a:gd name="T47" fmla="*/ 1468 h 2514"/>
              <a:gd name="T48" fmla="*/ 15197 w 17309"/>
              <a:gd name="T49" fmla="*/ 1268 h 2514"/>
              <a:gd name="T50" fmla="*/ 15197 w 17309"/>
              <a:gd name="T51" fmla="*/ 1268 h 2514"/>
              <a:gd name="T52" fmla="*/ 15197 w 17309"/>
              <a:gd name="T53" fmla="*/ 1257 h 2514"/>
              <a:gd name="T54" fmla="*/ 14140 w 17309"/>
              <a:gd name="T55" fmla="*/ 200 h 2514"/>
              <a:gd name="T56" fmla="*/ 13083 w 17309"/>
              <a:gd name="T57" fmla="*/ 1257 h 2514"/>
              <a:gd name="T58" fmla="*/ 13083 w 17309"/>
              <a:gd name="T59" fmla="*/ 1268 h 2514"/>
              <a:gd name="T60" fmla="*/ 13083 w 17309"/>
              <a:gd name="T61" fmla="*/ 1468 h 2514"/>
              <a:gd name="T62" fmla="*/ 11669 w 17309"/>
              <a:gd name="T63" fmla="*/ 1468 h 2514"/>
              <a:gd name="T64" fmla="*/ 10430 w 17309"/>
              <a:gd name="T65" fmla="*/ 2514 h 2514"/>
              <a:gd name="T66" fmla="*/ 9191 w 17309"/>
              <a:gd name="T67" fmla="*/ 1468 h 2514"/>
              <a:gd name="T68" fmla="*/ 7821 w 17309"/>
              <a:gd name="T69" fmla="*/ 1468 h 2514"/>
              <a:gd name="T70" fmla="*/ 7821 w 17309"/>
              <a:gd name="T71" fmla="*/ 1262 h 2514"/>
              <a:gd name="T72" fmla="*/ 7821 w 17309"/>
              <a:gd name="T73" fmla="*/ 1262 h 2514"/>
              <a:gd name="T74" fmla="*/ 7821 w 17309"/>
              <a:gd name="T75" fmla="*/ 1257 h 2514"/>
              <a:gd name="T76" fmla="*/ 6765 w 17309"/>
              <a:gd name="T77" fmla="*/ 200 h 2514"/>
              <a:gd name="T78" fmla="*/ 5708 w 17309"/>
              <a:gd name="T79" fmla="*/ 1257 h 2514"/>
              <a:gd name="T80" fmla="*/ 5708 w 17309"/>
              <a:gd name="T81" fmla="*/ 1263 h 2514"/>
              <a:gd name="T82" fmla="*/ 5708 w 17309"/>
              <a:gd name="T83" fmla="*/ 1468 h 2514"/>
              <a:gd name="T84" fmla="*/ 4263 w 17309"/>
              <a:gd name="T85" fmla="*/ 1468 h 2514"/>
              <a:gd name="T86" fmla="*/ 3024 w 17309"/>
              <a:gd name="T87" fmla="*/ 2514 h 2514"/>
              <a:gd name="T88" fmla="*/ 1785 w 17309"/>
              <a:gd name="T89" fmla="*/ 1468 h 2514"/>
              <a:gd name="T90" fmla="*/ 0 w 17309"/>
              <a:gd name="T91" fmla="*/ 1468 h 2514"/>
              <a:gd name="T92" fmla="*/ 0 w 17309"/>
              <a:gd name="T93" fmla="*/ 1268 h 2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309" h="2514">
                <a:moveTo>
                  <a:pt x="0" y="1268"/>
                </a:moveTo>
                <a:lnTo>
                  <a:pt x="1988" y="1268"/>
                </a:lnTo>
                <a:lnTo>
                  <a:pt x="1988" y="1468"/>
                </a:lnTo>
                <a:cubicBezTo>
                  <a:pt x="2086" y="1950"/>
                  <a:pt x="2512" y="2314"/>
                  <a:pt x="3024" y="2314"/>
                </a:cubicBezTo>
                <a:cubicBezTo>
                  <a:pt x="3535" y="2314"/>
                  <a:pt x="3961" y="1950"/>
                  <a:pt x="4059" y="1468"/>
                </a:cubicBezTo>
                <a:lnTo>
                  <a:pt x="4059" y="1268"/>
                </a:lnTo>
                <a:lnTo>
                  <a:pt x="5508" y="1268"/>
                </a:lnTo>
                <a:lnTo>
                  <a:pt x="5508" y="1257"/>
                </a:lnTo>
                <a:cubicBezTo>
                  <a:pt x="5508" y="563"/>
                  <a:pt x="6071" y="0"/>
                  <a:pt x="6765" y="0"/>
                </a:cubicBezTo>
                <a:cubicBezTo>
                  <a:pt x="7459" y="0"/>
                  <a:pt x="8021" y="563"/>
                  <a:pt x="8021" y="1257"/>
                </a:cubicBezTo>
                <a:lnTo>
                  <a:pt x="8021" y="1268"/>
                </a:lnTo>
                <a:lnTo>
                  <a:pt x="9394" y="1268"/>
                </a:lnTo>
                <a:lnTo>
                  <a:pt x="9394" y="1468"/>
                </a:lnTo>
                <a:cubicBezTo>
                  <a:pt x="9492" y="1950"/>
                  <a:pt x="9918" y="2314"/>
                  <a:pt x="10430" y="2314"/>
                </a:cubicBezTo>
                <a:cubicBezTo>
                  <a:pt x="10941" y="2314"/>
                  <a:pt x="11367" y="1950"/>
                  <a:pt x="11465" y="1468"/>
                </a:cubicBezTo>
                <a:lnTo>
                  <a:pt x="11465" y="1268"/>
                </a:lnTo>
                <a:lnTo>
                  <a:pt x="12883" y="1268"/>
                </a:lnTo>
                <a:lnTo>
                  <a:pt x="12883" y="1257"/>
                </a:lnTo>
                <a:cubicBezTo>
                  <a:pt x="12883" y="563"/>
                  <a:pt x="13446" y="0"/>
                  <a:pt x="14140" y="0"/>
                </a:cubicBezTo>
                <a:cubicBezTo>
                  <a:pt x="14834" y="0"/>
                  <a:pt x="15397" y="563"/>
                  <a:pt x="15397" y="1257"/>
                </a:cubicBezTo>
                <a:lnTo>
                  <a:pt x="15397" y="1268"/>
                </a:lnTo>
                <a:lnTo>
                  <a:pt x="17309" y="1268"/>
                </a:lnTo>
                <a:lnTo>
                  <a:pt x="17309" y="1468"/>
                </a:lnTo>
                <a:lnTo>
                  <a:pt x="15197" y="1468"/>
                </a:lnTo>
                <a:lnTo>
                  <a:pt x="15197" y="1268"/>
                </a:lnTo>
                <a:lnTo>
                  <a:pt x="15197" y="1257"/>
                </a:lnTo>
                <a:cubicBezTo>
                  <a:pt x="15197" y="673"/>
                  <a:pt x="14724" y="200"/>
                  <a:pt x="14140" y="200"/>
                </a:cubicBezTo>
                <a:cubicBezTo>
                  <a:pt x="13557" y="200"/>
                  <a:pt x="13083" y="673"/>
                  <a:pt x="13083" y="1257"/>
                </a:cubicBezTo>
                <a:lnTo>
                  <a:pt x="13083" y="1268"/>
                </a:lnTo>
                <a:lnTo>
                  <a:pt x="13083" y="1468"/>
                </a:lnTo>
                <a:lnTo>
                  <a:pt x="11669" y="1468"/>
                </a:lnTo>
                <a:cubicBezTo>
                  <a:pt x="11568" y="2061"/>
                  <a:pt x="11052" y="2514"/>
                  <a:pt x="10430" y="2514"/>
                </a:cubicBezTo>
                <a:cubicBezTo>
                  <a:pt x="9807" y="2514"/>
                  <a:pt x="9291" y="2061"/>
                  <a:pt x="9191" y="1468"/>
                </a:cubicBezTo>
                <a:lnTo>
                  <a:pt x="7821" y="1468"/>
                </a:lnTo>
                <a:lnTo>
                  <a:pt x="7821" y="1262"/>
                </a:lnTo>
                <a:lnTo>
                  <a:pt x="7821" y="1257"/>
                </a:lnTo>
                <a:cubicBezTo>
                  <a:pt x="7821" y="673"/>
                  <a:pt x="7348" y="200"/>
                  <a:pt x="6765" y="200"/>
                </a:cubicBezTo>
                <a:cubicBezTo>
                  <a:pt x="6181" y="200"/>
                  <a:pt x="5708" y="673"/>
                  <a:pt x="5708" y="1257"/>
                </a:cubicBezTo>
                <a:lnTo>
                  <a:pt x="5708" y="1263"/>
                </a:lnTo>
                <a:lnTo>
                  <a:pt x="5708" y="1468"/>
                </a:lnTo>
                <a:lnTo>
                  <a:pt x="4263" y="1468"/>
                </a:lnTo>
                <a:cubicBezTo>
                  <a:pt x="4162" y="2061"/>
                  <a:pt x="3646" y="2514"/>
                  <a:pt x="3024" y="2514"/>
                </a:cubicBezTo>
                <a:cubicBezTo>
                  <a:pt x="2401" y="2514"/>
                  <a:pt x="1885" y="2061"/>
                  <a:pt x="1785" y="1468"/>
                </a:cubicBezTo>
                <a:lnTo>
                  <a:pt x="0" y="1468"/>
                </a:lnTo>
                <a:lnTo>
                  <a:pt x="0" y="12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9" name="椭圆 16"/>
          <p:cNvSpPr>
            <a:spLocks noChangeArrowheads="1"/>
          </p:cNvSpPr>
          <p:nvPr/>
        </p:nvSpPr>
        <p:spPr bwMode="auto">
          <a:xfrm>
            <a:off x="1876425" y="2797175"/>
            <a:ext cx="1389063" cy="1385888"/>
          </a:xfrm>
          <a:prstGeom prst="ellipse">
            <a:avLst/>
          </a:prstGeom>
          <a:solidFill>
            <a:schemeClr val="bg1"/>
          </a:solidFill>
          <a:ln w="25400" cmpd="sng">
            <a:solidFill>
              <a:srgbClr val="FFFFEB"/>
            </a:solidFill>
            <a:round/>
            <a:headEnd/>
            <a:tailEnd/>
          </a:ln>
        </p:spPr>
        <p:txBody>
          <a:bodyPr lIns="72574" tIns="36287" rIns="72574" bIns="36287" anchor="ctr"/>
          <a:lstStyle/>
          <a:p>
            <a:pPr algn="ctr" eaLnBrk="0" hangingPunct="0"/>
            <a:r>
              <a:rPr lang="zh-CN" altLang="en-US" b="1" dirty="0">
                <a:solidFill>
                  <a:srgbClr val="FFFFFF"/>
                </a:solidFill>
                <a:latin typeface="微软雅黑" pitchFamily="34" charset="-122"/>
                <a:ea typeface="微软雅黑" pitchFamily="34" charset="-122"/>
                <a:sym typeface="宋体" pitchFamily="2" charset="-122"/>
              </a:rPr>
              <a:t>手机拍摄软件</a:t>
            </a:r>
            <a:endParaRPr lang="zh-CN" altLang="en-US" dirty="0">
              <a:latin typeface="微软雅黑" pitchFamily="34" charset="-122"/>
              <a:ea typeface="微软雅黑" pitchFamily="34" charset="-122"/>
            </a:endParaRPr>
          </a:p>
        </p:txBody>
      </p:sp>
      <p:sp>
        <p:nvSpPr>
          <p:cNvPr id="22540" name="椭圆 17"/>
          <p:cNvSpPr>
            <a:spLocks noChangeArrowheads="1"/>
          </p:cNvSpPr>
          <p:nvPr/>
        </p:nvSpPr>
        <p:spPr bwMode="auto">
          <a:xfrm>
            <a:off x="4257675" y="2871788"/>
            <a:ext cx="1389063" cy="1385887"/>
          </a:xfrm>
          <a:prstGeom prst="ellipse">
            <a:avLst/>
          </a:prstGeom>
          <a:solidFill>
            <a:schemeClr val="accent1"/>
          </a:solidFill>
          <a:ln w="25400" cmpd="sng">
            <a:solidFill>
              <a:srgbClr val="FFFFEB"/>
            </a:solidFill>
            <a:round/>
            <a:headEnd/>
            <a:tailEnd/>
          </a:ln>
        </p:spPr>
        <p:txBody>
          <a:bodyPr lIns="72574" tIns="36287" rIns="72574" bIns="36287" anchor="ctr"/>
          <a:lstStyle/>
          <a:p>
            <a:pPr algn="ctr" eaLnBrk="0" hangingPunct="0"/>
            <a:r>
              <a:rPr lang="zh-CN" altLang="en-US" b="1" dirty="0">
                <a:solidFill>
                  <a:srgbClr val="F8F8F8"/>
                </a:solidFill>
                <a:latin typeface="微软雅黑" pitchFamily="34" charset="-122"/>
                <a:ea typeface="微软雅黑" pitchFamily="34" charset="-122"/>
              </a:rPr>
              <a:t>记录用笔</a:t>
            </a:r>
          </a:p>
        </p:txBody>
      </p:sp>
      <p:sp>
        <p:nvSpPr>
          <p:cNvPr id="22541" name="椭圆 18"/>
          <p:cNvSpPr>
            <a:spLocks noChangeArrowheads="1"/>
          </p:cNvSpPr>
          <p:nvPr/>
        </p:nvSpPr>
        <p:spPr bwMode="auto">
          <a:xfrm>
            <a:off x="6580188" y="2811463"/>
            <a:ext cx="1389062" cy="1385887"/>
          </a:xfrm>
          <a:prstGeom prst="ellipse">
            <a:avLst/>
          </a:prstGeom>
          <a:solidFill>
            <a:schemeClr val="bg1"/>
          </a:solidFill>
          <a:ln w="25400" cmpd="sng">
            <a:solidFill>
              <a:srgbClr val="FFFFEB"/>
            </a:solidFill>
            <a:round/>
            <a:headEnd/>
            <a:tailEnd/>
          </a:ln>
        </p:spPr>
        <p:txBody>
          <a:bodyPr lIns="72574" tIns="36287" rIns="72574" bIns="36287" anchor="ctr"/>
          <a:lstStyle/>
          <a:p>
            <a:pPr algn="ctr" eaLnBrk="0" hangingPunct="0"/>
            <a:r>
              <a:rPr lang="zh-CN" altLang="en-US" b="1" dirty="0">
                <a:solidFill>
                  <a:srgbClr val="FFFFFF"/>
                </a:solidFill>
                <a:latin typeface="微软雅黑" pitchFamily="34" charset="-122"/>
                <a:ea typeface="微软雅黑" pitchFamily="34" charset="-122"/>
                <a:sym typeface="宋体" pitchFamily="2" charset="-122"/>
              </a:rPr>
              <a:t>记录用纸</a:t>
            </a:r>
            <a:endParaRPr lang="zh-CN" altLang="en-US" dirty="0">
              <a:latin typeface="微软雅黑" pitchFamily="34" charset="-122"/>
              <a:ea typeface="微软雅黑" pitchFamily="34" charset="-122"/>
            </a:endParaRPr>
          </a:p>
        </p:txBody>
      </p:sp>
      <p:sp>
        <p:nvSpPr>
          <p:cNvPr id="22542" name="椭圆 19"/>
          <p:cNvSpPr>
            <a:spLocks noChangeArrowheads="1"/>
          </p:cNvSpPr>
          <p:nvPr/>
        </p:nvSpPr>
        <p:spPr bwMode="auto">
          <a:xfrm>
            <a:off x="8951913" y="2844800"/>
            <a:ext cx="1389062" cy="1385888"/>
          </a:xfrm>
          <a:prstGeom prst="ellipse">
            <a:avLst/>
          </a:prstGeom>
          <a:solidFill>
            <a:schemeClr val="accent1"/>
          </a:solidFill>
          <a:ln w="25400" cmpd="sng">
            <a:solidFill>
              <a:srgbClr val="FFFFEB"/>
            </a:solidFill>
            <a:round/>
            <a:headEnd/>
            <a:tailEnd/>
          </a:ln>
        </p:spPr>
        <p:txBody>
          <a:bodyPr lIns="72574" tIns="36287" rIns="72574" bIns="36287" anchor="ctr"/>
          <a:lstStyle/>
          <a:p>
            <a:pPr algn="ctr" eaLnBrk="0" hangingPunct="0"/>
            <a:r>
              <a:rPr lang="zh-CN" altLang="en-US" b="1" dirty="0">
                <a:solidFill>
                  <a:srgbClr val="FFFFFF"/>
                </a:solidFill>
                <a:latin typeface="微软雅黑" pitchFamily="34" charset="-122"/>
                <a:ea typeface="微软雅黑" pitchFamily="34" charset="-122"/>
                <a:sym typeface="宋体" pitchFamily="2" charset="-122"/>
              </a:rPr>
              <a:t>三脚架</a:t>
            </a:r>
            <a:endParaRPr lang="zh-CN" altLang="en-US" dirty="0">
              <a:latin typeface="微软雅黑" pitchFamily="34" charset="-122"/>
              <a:ea typeface="微软雅黑" pitchFamily="34" charset="-122"/>
            </a:endParaRPr>
          </a:p>
        </p:txBody>
      </p:sp>
      <p:sp>
        <p:nvSpPr>
          <p:cNvPr id="22551" name="TextBox 28"/>
          <p:cNvSpPr txBox="1">
            <a:spLocks noChangeArrowheads="1"/>
          </p:cNvSpPr>
          <p:nvPr/>
        </p:nvSpPr>
        <p:spPr bwMode="auto">
          <a:xfrm>
            <a:off x="5287902" y="552958"/>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800" dirty="0">
                <a:latin typeface="微软雅黑" pitchFamily="34" charset="-122"/>
                <a:ea typeface="微软雅黑" pitchFamily="34" charset="-122"/>
              </a:rPr>
              <a:t>调查工具</a:t>
            </a:r>
          </a:p>
        </p:txBody>
      </p:sp>
      <p:sp>
        <p:nvSpPr>
          <p:cNvPr id="22552" name="五边形 29"/>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553" name="燕尾形 30"/>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left)">
                                      <p:cBhvr>
                                        <p:cTn id="7" dur="10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Group 8"/>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309" y="980728"/>
            <a:ext cx="1464866" cy="99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 Box 16"/>
          <p:cNvSpPr txBox="1">
            <a:spLocks noChangeArrowheads="1"/>
          </p:cNvSpPr>
          <p:nvPr/>
        </p:nvSpPr>
        <p:spPr bwMode="auto">
          <a:xfrm>
            <a:off x="1633885" y="1292499"/>
            <a:ext cx="2373313"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dirty="0">
                <a:solidFill>
                  <a:srgbClr val="F8F8F8"/>
                </a:solidFill>
                <a:ea typeface="微软雅黑" pitchFamily="34" charset="-122"/>
              </a:rPr>
              <a:t>延误组</a:t>
            </a:r>
          </a:p>
        </p:txBody>
      </p:sp>
      <p:sp>
        <p:nvSpPr>
          <p:cNvPr id="23557" name="Rectangle 17"/>
          <p:cNvSpPr>
            <a:spLocks noChangeArrowheads="1"/>
          </p:cNvSpPr>
          <p:nvPr/>
        </p:nvSpPr>
        <p:spPr bwMode="auto">
          <a:xfrm>
            <a:off x="0" y="1920259"/>
            <a:ext cx="5544439" cy="4610445"/>
          </a:xfrm>
          <a:prstGeom prst="rect">
            <a:avLst/>
          </a:prstGeom>
          <a:solidFill>
            <a:srgbClr val="DDDDD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400" b="1" dirty="0"/>
              <a:t>数据共享：</a:t>
            </a:r>
            <a:endParaRPr lang="en-US" altLang="zh-CN" sz="2400" b="1" dirty="0"/>
          </a:p>
          <a:p>
            <a:r>
              <a:rPr lang="en-US" altLang="zh-CN" sz="2400" b="1" dirty="0"/>
              <a:t>1</a:t>
            </a:r>
            <a:r>
              <a:rPr lang="zh-CN" altLang="en-US" sz="2400" b="1" dirty="0"/>
              <a:t>、</a:t>
            </a:r>
            <a:r>
              <a:rPr lang="zh-CN" altLang="zh-CN" sz="2400" b="1" dirty="0"/>
              <a:t>为</a:t>
            </a:r>
            <a:r>
              <a:rPr lang="zh-CN" altLang="en-US" sz="2400" b="1" dirty="0"/>
              <a:t>延误组</a:t>
            </a:r>
            <a:r>
              <a:rPr lang="zh-CN" altLang="zh-CN" sz="2400" b="1" dirty="0"/>
              <a:t>提供中山大道上的行车视频</a:t>
            </a:r>
            <a:r>
              <a:rPr lang="zh-CN" altLang="en-US" sz="2400" b="1" dirty="0"/>
              <a:t>及</a:t>
            </a:r>
            <a:r>
              <a:rPr lang="zh-CN" altLang="zh-CN" sz="2400" b="1" dirty="0"/>
              <a:t>汇总数据</a:t>
            </a:r>
            <a:r>
              <a:rPr lang="zh-CN" altLang="en-US" sz="2400" b="1" dirty="0"/>
              <a:t>；</a:t>
            </a:r>
            <a:endParaRPr lang="en-US" altLang="zh-CN" sz="2400" b="1" dirty="0"/>
          </a:p>
          <a:p>
            <a:r>
              <a:rPr lang="en-US" altLang="zh-CN" sz="2400" b="1" dirty="0"/>
              <a:t>2</a:t>
            </a:r>
            <a:r>
              <a:rPr lang="zh-CN" altLang="en-US" sz="2400" b="1" dirty="0"/>
              <a:t>、获取</a:t>
            </a:r>
            <a:r>
              <a:rPr lang="zh-CN" altLang="zh-CN" sz="2400" b="1" dirty="0"/>
              <a:t>车辆通过交叉口的车辆（直行的车辆和右转的车辆）的延误率与数据分析</a:t>
            </a:r>
            <a:r>
              <a:rPr lang="zh-CN" altLang="en-US" sz="2400" b="1" dirty="0"/>
              <a:t>；</a:t>
            </a:r>
            <a:endParaRPr lang="en-US" altLang="zh-CN" sz="2400" dirty="0"/>
          </a:p>
          <a:p>
            <a:endParaRPr lang="en-US" altLang="zh-CN" sz="2400" dirty="0"/>
          </a:p>
          <a:p>
            <a:r>
              <a:rPr lang="zh-CN" altLang="en-US" sz="2400" dirty="0"/>
              <a:t>目标：</a:t>
            </a:r>
            <a:r>
              <a:rPr lang="zh-CN" altLang="zh-CN" sz="2400" dirty="0"/>
              <a:t>进一步分析在中山大道</a:t>
            </a:r>
            <a:r>
              <a:rPr lang="en-US" altLang="zh-CN" sz="2400" dirty="0"/>
              <a:t>-</a:t>
            </a:r>
            <a:r>
              <a:rPr lang="zh-CN" altLang="zh-CN" sz="2400" dirty="0"/>
              <a:t>车陂路交叉口上车辆的延误情况和该交叉口对车辆行程车速的影响</a:t>
            </a:r>
            <a:r>
              <a:rPr lang="zh-CN" altLang="en-US" sz="2400" dirty="0"/>
              <a:t>。</a:t>
            </a:r>
            <a:endParaRPr lang="zh-CN" altLang="en-US" dirty="0"/>
          </a:p>
        </p:txBody>
      </p:sp>
      <p:sp>
        <p:nvSpPr>
          <p:cNvPr id="23565" name="TextBox 24"/>
          <p:cNvSpPr txBox="1">
            <a:spLocks noChangeArrowheads="1"/>
          </p:cNvSpPr>
          <p:nvPr/>
        </p:nvSpPr>
        <p:spPr bwMode="auto">
          <a:xfrm>
            <a:off x="4390221" y="317500"/>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600" dirty="0">
                <a:latin typeface="微软雅黑" pitchFamily="34" charset="-122"/>
                <a:ea typeface="微软雅黑" pitchFamily="34" charset="-122"/>
              </a:rPr>
              <a:t>与其他组的合作</a:t>
            </a:r>
          </a:p>
        </p:txBody>
      </p:sp>
      <p:sp>
        <p:nvSpPr>
          <p:cNvPr id="23566" name="五边形 25"/>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3567" name="燕尾形 26"/>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8" name="内容占位符 4">
            <a:extLst>
              <a:ext uri="{FF2B5EF4-FFF2-40B4-BE49-F238E27FC236}">
                <a16:creationId xmlns:a16="http://schemas.microsoft.com/office/drawing/2014/main" id="{7CFA8B1A-6270-48DA-B0FB-A7F18B5B94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8301" y="2095102"/>
            <a:ext cx="6744256" cy="3719733"/>
          </a:xfrm>
          <a:prstGeom prst="rect">
            <a:avLst/>
          </a:prstGeom>
        </p:spPr>
      </p:pic>
      <p:sp>
        <p:nvSpPr>
          <p:cNvPr id="9" name="圆: 空心 8">
            <a:extLst>
              <a:ext uri="{FF2B5EF4-FFF2-40B4-BE49-F238E27FC236}">
                <a16:creationId xmlns:a16="http://schemas.microsoft.com/office/drawing/2014/main" id="{AA3495E3-0EDC-415C-A4B8-DE46DE7C3F91}"/>
              </a:ext>
            </a:extLst>
          </p:cNvPr>
          <p:cNvSpPr/>
          <p:nvPr/>
        </p:nvSpPr>
        <p:spPr>
          <a:xfrm>
            <a:off x="6530429" y="3356992"/>
            <a:ext cx="1958107" cy="1475808"/>
          </a:xfrm>
          <a:prstGeom prst="donut">
            <a:avLst>
              <a:gd name="adj" fmla="val 475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圆: 空心 9">
            <a:extLst>
              <a:ext uri="{FF2B5EF4-FFF2-40B4-BE49-F238E27FC236}">
                <a16:creationId xmlns:a16="http://schemas.microsoft.com/office/drawing/2014/main" id="{140A79BB-3E4D-429E-9513-8F7A8FA4A764}"/>
              </a:ext>
            </a:extLst>
          </p:cNvPr>
          <p:cNvSpPr/>
          <p:nvPr/>
        </p:nvSpPr>
        <p:spPr>
          <a:xfrm>
            <a:off x="9943686" y="3217064"/>
            <a:ext cx="1958107" cy="1475808"/>
          </a:xfrm>
          <a:prstGeom prst="donut">
            <a:avLst>
              <a:gd name="adj" fmla="val 475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4529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Group 1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95633" y="980728"/>
            <a:ext cx="1578718" cy="99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Text Box 18"/>
          <p:cNvSpPr txBox="1">
            <a:spLocks noChangeArrowheads="1"/>
          </p:cNvSpPr>
          <p:nvPr/>
        </p:nvSpPr>
        <p:spPr bwMode="auto">
          <a:xfrm>
            <a:off x="8073610" y="1258847"/>
            <a:ext cx="2374900" cy="3683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dirty="0">
                <a:solidFill>
                  <a:srgbClr val="F8F8F8"/>
                </a:solidFill>
                <a:ea typeface="微软雅黑" pitchFamily="34" charset="-122"/>
              </a:rPr>
              <a:t>五类车小组</a:t>
            </a:r>
          </a:p>
        </p:txBody>
      </p:sp>
      <p:sp>
        <p:nvSpPr>
          <p:cNvPr id="23559" name="Rectangle 19"/>
          <p:cNvSpPr>
            <a:spLocks noChangeArrowheads="1"/>
          </p:cNvSpPr>
          <p:nvPr/>
        </p:nvSpPr>
        <p:spPr bwMode="auto">
          <a:xfrm>
            <a:off x="6251416" y="1736770"/>
            <a:ext cx="5972861" cy="4846612"/>
          </a:xfrm>
          <a:prstGeom prst="rect">
            <a:avLst/>
          </a:prstGeom>
          <a:solidFill>
            <a:srgbClr val="DDDDD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400" b="1" dirty="0"/>
              <a:t>数据共享：</a:t>
            </a:r>
            <a:endParaRPr lang="en-US" altLang="zh-CN" sz="2400" b="1" dirty="0"/>
          </a:p>
          <a:p>
            <a:r>
              <a:rPr lang="en-US" altLang="zh-CN" sz="2400" b="1" dirty="0"/>
              <a:t>1</a:t>
            </a:r>
            <a:r>
              <a:rPr lang="zh-CN" altLang="en-US" sz="2400" b="1" dirty="0"/>
              <a:t>、为五类车小组</a:t>
            </a:r>
            <a:r>
              <a:rPr lang="zh-CN" altLang="zh-CN" sz="2400" b="1" dirty="0"/>
              <a:t>拍摄与提供四个方向的交叉口视频资料</a:t>
            </a:r>
            <a:r>
              <a:rPr lang="zh-CN" altLang="en-US" sz="2400" b="1" dirty="0"/>
              <a:t>；</a:t>
            </a:r>
            <a:endParaRPr lang="en-US" altLang="zh-CN" sz="2400" b="1" dirty="0"/>
          </a:p>
          <a:p>
            <a:r>
              <a:rPr lang="en-US" altLang="zh-CN" sz="2400" b="1" dirty="0"/>
              <a:t>2</a:t>
            </a:r>
            <a:r>
              <a:rPr lang="zh-CN" altLang="en-US" sz="2400" b="1" dirty="0"/>
              <a:t>、获取</a:t>
            </a:r>
            <a:r>
              <a:rPr lang="zh-CN" altLang="zh-CN" sz="2400" b="1" dirty="0"/>
              <a:t>五类车通过交叉口造成车辆</a:t>
            </a:r>
            <a:r>
              <a:rPr lang="zh-CN" altLang="zh-CN" sz="2400" dirty="0"/>
              <a:t>（主要是直行的车辆，因为五类车在交叉口处形成车团的时候对直行车辆影响比较大，对右转车辆的影响不大）</a:t>
            </a:r>
            <a:r>
              <a:rPr lang="zh-CN" altLang="zh-CN" sz="2400" b="1" dirty="0"/>
              <a:t>延误情况的数据与分析</a:t>
            </a:r>
            <a:r>
              <a:rPr lang="zh-CN" altLang="en-US" sz="2400" b="1" dirty="0"/>
              <a:t>；</a:t>
            </a:r>
            <a:endParaRPr lang="en-US" altLang="zh-CN" sz="2400" b="1" dirty="0"/>
          </a:p>
          <a:p>
            <a:endParaRPr lang="en-US" altLang="zh-CN" sz="2400" b="1" dirty="0"/>
          </a:p>
          <a:p>
            <a:r>
              <a:rPr lang="zh-CN" altLang="en-US" sz="2400" b="1" dirty="0"/>
              <a:t>目标：</a:t>
            </a:r>
            <a:r>
              <a:rPr lang="zh-CN" altLang="zh-CN" sz="2400" dirty="0"/>
              <a:t>进一步分析在中山大道</a:t>
            </a:r>
            <a:r>
              <a:rPr lang="en-US" altLang="zh-CN" sz="2400" dirty="0"/>
              <a:t>-</a:t>
            </a:r>
            <a:r>
              <a:rPr lang="zh-CN" altLang="zh-CN" sz="2400" dirty="0"/>
              <a:t>车陂路交叉口上车辆的延误情况和该交叉口对我们车辆行程车速的影响</a:t>
            </a:r>
            <a:r>
              <a:rPr lang="zh-CN" altLang="en-US" sz="2400" dirty="0"/>
              <a:t>。</a:t>
            </a:r>
          </a:p>
        </p:txBody>
      </p:sp>
      <p:sp>
        <p:nvSpPr>
          <p:cNvPr id="23565" name="TextBox 24"/>
          <p:cNvSpPr txBox="1">
            <a:spLocks noChangeArrowheads="1"/>
          </p:cNvSpPr>
          <p:nvPr/>
        </p:nvSpPr>
        <p:spPr bwMode="auto">
          <a:xfrm>
            <a:off x="4390221" y="308735"/>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600" dirty="0">
                <a:latin typeface="微软雅黑" pitchFamily="34" charset="-122"/>
                <a:ea typeface="微软雅黑" pitchFamily="34" charset="-122"/>
              </a:rPr>
              <a:t>与其他组的合作</a:t>
            </a:r>
          </a:p>
        </p:txBody>
      </p:sp>
      <p:sp>
        <p:nvSpPr>
          <p:cNvPr id="23566" name="五边形 25"/>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3567" name="燕尾形 26"/>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5" name="图片 4">
            <a:extLst>
              <a:ext uri="{FF2B5EF4-FFF2-40B4-BE49-F238E27FC236}">
                <a16:creationId xmlns:a16="http://schemas.microsoft.com/office/drawing/2014/main" id="{84B9B09D-FE20-4FB4-95F1-CB8DA2ED58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627147"/>
            <a:ext cx="6222068" cy="4956235"/>
          </a:xfrm>
          <a:prstGeom prst="rect">
            <a:avLst/>
          </a:prstGeom>
        </p:spPr>
      </p:pic>
      <p:pic>
        <p:nvPicPr>
          <p:cNvPr id="7" name="图片 6">
            <a:extLst>
              <a:ext uri="{FF2B5EF4-FFF2-40B4-BE49-F238E27FC236}">
                <a16:creationId xmlns:a16="http://schemas.microsoft.com/office/drawing/2014/main" id="{D22B47D5-94ED-4FDB-81F3-07C305AE26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817" y="3839344"/>
            <a:ext cx="4007500" cy="28198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圆: 空心 13">
            <a:extLst>
              <a:ext uri="{FF2B5EF4-FFF2-40B4-BE49-F238E27FC236}">
                <a16:creationId xmlns:a16="http://schemas.microsoft.com/office/drawing/2014/main" id="{501911D4-B1A6-443B-9591-24FC3EB0548E}"/>
              </a:ext>
            </a:extLst>
          </p:cNvPr>
          <p:cNvSpPr/>
          <p:nvPr/>
        </p:nvSpPr>
        <p:spPr>
          <a:xfrm>
            <a:off x="2425973" y="2844024"/>
            <a:ext cx="970470" cy="881920"/>
          </a:xfrm>
          <a:prstGeom prst="donut">
            <a:avLst>
              <a:gd name="adj" fmla="val 475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箭头: 下 7">
            <a:extLst>
              <a:ext uri="{FF2B5EF4-FFF2-40B4-BE49-F238E27FC236}">
                <a16:creationId xmlns:a16="http://schemas.microsoft.com/office/drawing/2014/main" id="{F0A8CF9A-5585-42C4-B12A-E8A64F6C9F7F}"/>
              </a:ext>
            </a:extLst>
          </p:cNvPr>
          <p:cNvSpPr/>
          <p:nvPr/>
        </p:nvSpPr>
        <p:spPr bwMode="auto">
          <a:xfrm rot="2064518">
            <a:off x="2128366" y="3347202"/>
            <a:ext cx="317680" cy="440960"/>
          </a:xfrm>
          <a:prstGeom prst="downArrow">
            <a:avLst>
              <a:gd name="adj1" fmla="val 17019"/>
              <a:gd name="adj2" fmla="val 50000"/>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16" name="圆: 空心 15">
            <a:extLst>
              <a:ext uri="{FF2B5EF4-FFF2-40B4-BE49-F238E27FC236}">
                <a16:creationId xmlns:a16="http://schemas.microsoft.com/office/drawing/2014/main" id="{24287FFB-A858-4516-B9B8-5AABED50C5AF}"/>
              </a:ext>
            </a:extLst>
          </p:cNvPr>
          <p:cNvSpPr/>
          <p:nvPr/>
        </p:nvSpPr>
        <p:spPr>
          <a:xfrm>
            <a:off x="3627265" y="2831088"/>
            <a:ext cx="970470" cy="881920"/>
          </a:xfrm>
          <a:prstGeom prst="donut">
            <a:avLst>
              <a:gd name="adj" fmla="val 475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箭头: 下 16">
            <a:extLst>
              <a:ext uri="{FF2B5EF4-FFF2-40B4-BE49-F238E27FC236}">
                <a16:creationId xmlns:a16="http://schemas.microsoft.com/office/drawing/2014/main" id="{5F4817B8-0072-4BFE-92ED-2B2FEE3B93AB}"/>
              </a:ext>
            </a:extLst>
          </p:cNvPr>
          <p:cNvSpPr/>
          <p:nvPr/>
        </p:nvSpPr>
        <p:spPr bwMode="auto">
          <a:xfrm rot="19104019">
            <a:off x="4645119" y="3321901"/>
            <a:ext cx="317680" cy="440960"/>
          </a:xfrm>
          <a:prstGeom prst="downArrow">
            <a:avLst>
              <a:gd name="adj1" fmla="val 17019"/>
              <a:gd name="adj2" fmla="val 50000"/>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a:extLst>
              <a:ext uri="{FF2B5EF4-FFF2-40B4-BE49-F238E27FC236}">
                <a16:creationId xmlns:a16="http://schemas.microsoft.com/office/drawing/2014/main" id="{9D0ECB55-603B-4A69-B87B-C46C77AE01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66139" y="3498375"/>
            <a:ext cx="4007500" cy="270739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par>
                          <p:cTn id="12" fill="hold">
                            <p:stCondLst>
                              <p:cond delay="500"/>
                            </p:stCondLst>
                            <p:childTnLst>
                              <p:par>
                                <p:cTn id="13" presetID="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childTnLst>
                          </p:cTn>
                        </p:par>
                        <p:par>
                          <p:cTn id="26" fill="hold">
                            <p:stCondLst>
                              <p:cond delay="500"/>
                            </p:stCondLst>
                            <p:childTnLst>
                              <p:par>
                                <p:cTn id="27" presetID="6" presetClass="entr" presetSubtype="16"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circle(in)">
                                      <p:cBhvr>
                                        <p:cTn id="2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 grpId="0" animBg="1"/>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4"/>
          <p:cNvSpPr txBox="1">
            <a:spLocks noChangeArrowheads="1"/>
          </p:cNvSpPr>
          <p:nvPr/>
        </p:nvSpPr>
        <p:spPr bwMode="auto">
          <a:xfrm>
            <a:off x="2433638" y="1855788"/>
            <a:ext cx="113347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12000" b="1">
                <a:solidFill>
                  <a:srgbClr val="21A3D0"/>
                </a:solidFill>
                <a:latin typeface="微软雅黑" pitchFamily="34" charset="-122"/>
                <a:ea typeface="微软雅黑" pitchFamily="34" charset="-122"/>
              </a:rPr>
              <a:t>4</a:t>
            </a:r>
            <a:endParaRPr lang="zh-CN" altLang="en-US" sz="12000" b="1">
              <a:solidFill>
                <a:srgbClr val="21A3D0"/>
              </a:solidFill>
              <a:latin typeface="微软雅黑" pitchFamily="34" charset="-122"/>
              <a:ea typeface="微软雅黑" pitchFamily="34" charset="-122"/>
            </a:endParaRPr>
          </a:p>
        </p:txBody>
      </p:sp>
      <p:sp>
        <p:nvSpPr>
          <p:cNvPr id="25603" name="TextBox 5"/>
          <p:cNvSpPr txBox="1">
            <a:spLocks noChangeArrowheads="1"/>
          </p:cNvSpPr>
          <p:nvPr/>
        </p:nvSpPr>
        <p:spPr bwMode="auto">
          <a:xfrm>
            <a:off x="1768475" y="2846388"/>
            <a:ext cx="8477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3000">
                <a:solidFill>
                  <a:srgbClr val="21A3D0"/>
                </a:solidFill>
              </a:rPr>
              <a:t>part</a:t>
            </a:r>
            <a:endParaRPr lang="zh-CN" altLang="en-US" sz="3000">
              <a:solidFill>
                <a:srgbClr val="21A3D0"/>
              </a:solidFill>
            </a:endParaRPr>
          </a:p>
        </p:txBody>
      </p:sp>
      <p:grpSp>
        <p:nvGrpSpPr>
          <p:cNvPr id="25604" name="Group 4"/>
          <p:cNvGrpSpPr>
            <a:grpSpLocks/>
          </p:cNvGrpSpPr>
          <p:nvPr/>
        </p:nvGrpSpPr>
        <p:grpSpPr bwMode="auto">
          <a:xfrm>
            <a:off x="3436699" y="2465388"/>
            <a:ext cx="8484199" cy="1034379"/>
            <a:chOff x="20397" y="0"/>
            <a:chExt cx="8483314" cy="1034905"/>
          </a:xfrm>
        </p:grpSpPr>
        <p:sp>
          <p:nvSpPr>
            <p:cNvPr id="25605" name="TextBox 6"/>
            <p:cNvSpPr txBox="1">
              <a:spLocks noChangeArrowheads="1"/>
            </p:cNvSpPr>
            <p:nvPr/>
          </p:nvSpPr>
          <p:spPr bwMode="auto">
            <a:xfrm>
              <a:off x="20397" y="0"/>
              <a:ext cx="306993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600" b="1" dirty="0">
                  <a:solidFill>
                    <a:srgbClr val="2B2E30"/>
                  </a:solidFill>
                  <a:latin typeface="微软雅黑" pitchFamily="34" charset="-122"/>
                  <a:ea typeface="微软雅黑" pitchFamily="34" charset="-122"/>
                </a:rPr>
                <a:t>数据处理与分析</a:t>
              </a:r>
            </a:p>
          </p:txBody>
        </p:sp>
        <p:sp>
          <p:nvSpPr>
            <p:cNvPr id="25606" name="TextBox 7"/>
            <p:cNvSpPr txBox="1">
              <a:spLocks noChangeArrowheads="1"/>
            </p:cNvSpPr>
            <p:nvPr/>
          </p:nvSpPr>
          <p:spPr bwMode="auto">
            <a:xfrm>
              <a:off x="133871" y="665385"/>
              <a:ext cx="8369840" cy="369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dirty="0">
                  <a:ea typeface="微软雅黑" pitchFamily="34" charset="-122"/>
                </a:rPr>
                <a:t>●</a:t>
              </a:r>
              <a:r>
                <a:rPr lang="zh-CN" altLang="en-US" dirty="0">
                  <a:ea typeface="微软雅黑" pitchFamily="34" charset="-122"/>
                </a:rPr>
                <a:t>数据处理主要步骤及遇到问题 </a:t>
              </a:r>
              <a:r>
                <a:rPr lang="en-US" dirty="0">
                  <a:ea typeface="微软雅黑" pitchFamily="34" charset="-122"/>
                </a:rPr>
                <a:t>●</a:t>
              </a:r>
              <a:r>
                <a:rPr lang="zh-CN" altLang="en-US" dirty="0">
                  <a:ea typeface="微软雅黑" pitchFamily="34" charset="-122"/>
                </a:rPr>
                <a:t>总体数据展示   </a:t>
              </a:r>
              <a:r>
                <a:rPr lang="en-US" dirty="0">
                  <a:ea typeface="微软雅黑" pitchFamily="34" charset="-122"/>
                </a:rPr>
                <a:t>●</a:t>
              </a:r>
              <a:r>
                <a:rPr lang="zh-CN" altLang="en-US" dirty="0">
                  <a:ea typeface="微软雅黑" pitchFamily="34" charset="-122"/>
                </a:rPr>
                <a:t>直行路线展示   </a:t>
              </a:r>
              <a:r>
                <a:rPr lang="en-US" dirty="0">
                  <a:ea typeface="微软雅黑" pitchFamily="34" charset="-122"/>
                </a:rPr>
                <a:t>●</a:t>
              </a:r>
              <a:r>
                <a:rPr lang="zh-CN" altLang="en-US" dirty="0">
                  <a:ea typeface="微软雅黑" pitchFamily="34" charset="-122"/>
                </a:rPr>
                <a:t>右转路线展示</a:t>
              </a:r>
              <a:endParaRPr lang="zh-CN" altLang="en-US" dirty="0"/>
            </a:p>
          </p:txBody>
        </p:sp>
      </p:grpSp>
      <p:cxnSp>
        <p:nvCxnSpPr>
          <p:cNvPr id="25608" name="直接连接符 10"/>
          <p:cNvCxnSpPr>
            <a:cxnSpLocks noChangeShapeType="1"/>
          </p:cNvCxnSpPr>
          <p:nvPr/>
        </p:nvCxnSpPr>
        <p:spPr bwMode="auto">
          <a:xfrm flipH="1">
            <a:off x="3567113" y="3573016"/>
            <a:ext cx="8620125" cy="0"/>
          </a:xfrm>
          <a:prstGeom prst="line">
            <a:avLst/>
          </a:prstGeom>
          <a:noFill/>
          <a:ln w="952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609" name="Freeform 10"/>
          <p:cNvSpPr>
            <a:spLocks/>
          </p:cNvSpPr>
          <p:nvPr/>
        </p:nvSpPr>
        <p:spPr bwMode="auto">
          <a:xfrm>
            <a:off x="1150938" y="2205038"/>
            <a:ext cx="1849437" cy="1944687"/>
          </a:xfrm>
          <a:custGeom>
            <a:avLst/>
            <a:gdLst>
              <a:gd name="T0" fmla="*/ 3233 w 3480"/>
              <a:gd name="T1" fmla="*/ 2268 h 3657"/>
              <a:gd name="T2" fmla="*/ 3033 w 3480"/>
              <a:gd name="T3" fmla="*/ 2634 h 3657"/>
              <a:gd name="T4" fmla="*/ 1023 w 3480"/>
              <a:gd name="T5" fmla="*/ 2915 h 3657"/>
              <a:gd name="T6" fmla="*/ 741 w 3480"/>
              <a:gd name="T7" fmla="*/ 905 h 3657"/>
              <a:gd name="T8" fmla="*/ 2017 w 3480"/>
              <a:gd name="T9" fmla="*/ 340 h 3657"/>
              <a:gd name="T10" fmla="*/ 2079 w 3480"/>
              <a:gd name="T11" fmla="*/ 345 h 3657"/>
              <a:gd name="T12" fmla="*/ 2067 w 3480"/>
              <a:gd name="T13" fmla="*/ 489 h 3657"/>
              <a:gd name="T14" fmla="*/ 2289 w 3480"/>
              <a:gd name="T15" fmla="*/ 254 h 3657"/>
              <a:gd name="T16" fmla="*/ 2110 w 3480"/>
              <a:gd name="T17" fmla="*/ 0 h 3657"/>
              <a:gd name="T18" fmla="*/ 2100 w 3480"/>
              <a:gd name="T19" fmla="*/ 113 h 3657"/>
              <a:gd name="T20" fmla="*/ 2038 w 3480"/>
              <a:gd name="T21" fmla="*/ 107 h 3657"/>
              <a:gd name="T22" fmla="*/ 554 w 3480"/>
              <a:gd name="T23" fmla="*/ 764 h 3657"/>
              <a:gd name="T24" fmla="*/ 882 w 3480"/>
              <a:gd name="T25" fmla="*/ 3102 h 3657"/>
              <a:gd name="T26" fmla="*/ 3219 w 3480"/>
              <a:gd name="T27" fmla="*/ 2774 h 3657"/>
              <a:gd name="T28" fmla="*/ 3480 w 3480"/>
              <a:gd name="T29" fmla="*/ 2268 h 3657"/>
              <a:gd name="T30" fmla="*/ 3233 w 3480"/>
              <a:gd name="T31" fmla="*/ 2268 h 3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80" h="3657">
                <a:moveTo>
                  <a:pt x="3233" y="2268"/>
                </a:moveTo>
                <a:cubicBezTo>
                  <a:pt x="3185" y="2397"/>
                  <a:pt x="3118" y="2521"/>
                  <a:pt x="3033" y="2634"/>
                </a:cubicBezTo>
                <a:cubicBezTo>
                  <a:pt x="2556" y="3266"/>
                  <a:pt x="1655" y="3393"/>
                  <a:pt x="1023" y="2915"/>
                </a:cubicBezTo>
                <a:cubicBezTo>
                  <a:pt x="390" y="2438"/>
                  <a:pt x="264" y="1538"/>
                  <a:pt x="741" y="905"/>
                </a:cubicBezTo>
                <a:cubicBezTo>
                  <a:pt x="1041" y="507"/>
                  <a:pt x="1523" y="295"/>
                  <a:pt x="2017" y="340"/>
                </a:cubicBezTo>
                <a:lnTo>
                  <a:pt x="2079" y="345"/>
                </a:lnTo>
                <a:lnTo>
                  <a:pt x="2067" y="489"/>
                </a:lnTo>
                <a:lnTo>
                  <a:pt x="2289" y="254"/>
                </a:lnTo>
                <a:lnTo>
                  <a:pt x="2110" y="0"/>
                </a:lnTo>
                <a:lnTo>
                  <a:pt x="2100" y="113"/>
                </a:lnTo>
                <a:lnTo>
                  <a:pt x="2038" y="107"/>
                </a:lnTo>
                <a:cubicBezTo>
                  <a:pt x="1463" y="55"/>
                  <a:pt x="903" y="302"/>
                  <a:pt x="554" y="764"/>
                </a:cubicBezTo>
                <a:cubicBezTo>
                  <a:pt x="0" y="1500"/>
                  <a:pt x="146" y="2547"/>
                  <a:pt x="882" y="3102"/>
                </a:cubicBezTo>
                <a:cubicBezTo>
                  <a:pt x="1618" y="3657"/>
                  <a:pt x="2664" y="3510"/>
                  <a:pt x="3219" y="2774"/>
                </a:cubicBezTo>
                <a:cubicBezTo>
                  <a:pt x="3336" y="2619"/>
                  <a:pt x="3423" y="2448"/>
                  <a:pt x="3480" y="2268"/>
                </a:cubicBezTo>
                <a:lnTo>
                  <a:pt x="3233" y="226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grpId="0" nodeType="afterEffect">
                                  <p:stCondLst>
                                    <p:cond delay="0"/>
                                  </p:stCondLst>
                                  <p:childTnLst>
                                    <p:animMotion origin="layout" path="M -0.25004 -4.44444E-6 L 2.68115E-6 -4.44444E-6 " pathEditMode="relative" rAng="0" ptsTypes="AA">
                                      <p:cBhvr>
                                        <p:cTn id="6" dur="2000" fill="hold"/>
                                        <p:tgtEl>
                                          <p:spTgt spid="25609"/>
                                        </p:tgtEl>
                                        <p:attrNameLst>
                                          <p:attrName>ppt_x,ppt_y</p:attrName>
                                        </p:attrNameLst>
                                      </p:cBhvr>
                                      <p:rCtr x="12500" y="0"/>
                                    </p:animMotion>
                                  </p:childTnLst>
                                </p:cTn>
                              </p:par>
                              <p:par>
                                <p:cTn id="7" presetID="8" presetClass="emph" presetSubtype="0" fill="hold" grpId="1" nodeType="withEffect">
                                  <p:stCondLst>
                                    <p:cond delay="0"/>
                                  </p:stCondLst>
                                  <p:childTnLst>
                                    <p:animRot by="21600000">
                                      <p:cBhvr>
                                        <p:cTn id="8" dur="2000" fill="hold"/>
                                        <p:tgtEl>
                                          <p:spTgt spid="25609"/>
                                        </p:tgtEl>
                                        <p:attrNameLst>
                                          <p:attrName>r</p:attrName>
                                        </p:attrNameLst>
                                      </p:cBhvr>
                                    </p:animRot>
                                  </p:childTnLst>
                                </p:cTn>
                              </p:par>
                            </p:childTnLst>
                          </p:cTn>
                        </p:par>
                        <p:par>
                          <p:cTn id="9" fill="hold" nodeType="afterGroup">
                            <p:stCondLst>
                              <p:cond delay="2000"/>
                            </p:stCondLst>
                            <p:childTnLst>
                              <p:par>
                                <p:cTn id="10" presetID="47" presetClass="entr" presetSubtype="0" fill="hold" grpId="0" nodeType="afterEffect">
                                  <p:stCondLst>
                                    <p:cond delay="0"/>
                                  </p:stCondLst>
                                  <p:childTnLst>
                                    <p:set>
                                      <p:cBhvr>
                                        <p:cTn id="11" dur="1" fill="hold">
                                          <p:stCondLst>
                                            <p:cond delay="0"/>
                                          </p:stCondLst>
                                        </p:cTn>
                                        <p:tgtEl>
                                          <p:spTgt spid="25603"/>
                                        </p:tgtEl>
                                        <p:attrNameLst>
                                          <p:attrName>style.visibility</p:attrName>
                                        </p:attrNameLst>
                                      </p:cBhvr>
                                      <p:to>
                                        <p:strVal val="visible"/>
                                      </p:to>
                                    </p:set>
                                    <p:animEffect transition="in" filter="fade">
                                      <p:cBhvr>
                                        <p:cTn id="12" dur="1000"/>
                                        <p:tgtEl>
                                          <p:spTgt spid="25603"/>
                                        </p:tgtEl>
                                      </p:cBhvr>
                                    </p:animEffect>
                                    <p:anim calcmode="lin" valueType="num">
                                      <p:cBhvr>
                                        <p:cTn id="13" dur="1000" fill="hold"/>
                                        <p:tgtEl>
                                          <p:spTgt spid="25603"/>
                                        </p:tgtEl>
                                        <p:attrNameLst>
                                          <p:attrName>ppt_x</p:attrName>
                                        </p:attrNameLst>
                                      </p:cBhvr>
                                      <p:tavLst>
                                        <p:tav tm="0">
                                          <p:val>
                                            <p:strVal val="#ppt_x"/>
                                          </p:val>
                                        </p:tav>
                                        <p:tav tm="100000">
                                          <p:val>
                                            <p:strVal val="#ppt_x"/>
                                          </p:val>
                                        </p:tav>
                                      </p:tavLst>
                                    </p:anim>
                                    <p:anim calcmode="lin" valueType="num">
                                      <p:cBhvr>
                                        <p:cTn id="14" dur="1000" fill="hold"/>
                                        <p:tgtEl>
                                          <p:spTgt spid="2560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5602"/>
                                        </p:tgtEl>
                                        <p:attrNameLst>
                                          <p:attrName>style.visibility</p:attrName>
                                        </p:attrNameLst>
                                      </p:cBhvr>
                                      <p:to>
                                        <p:strVal val="visible"/>
                                      </p:to>
                                    </p:set>
                                    <p:animEffect transition="in" filter="fade">
                                      <p:cBhvr>
                                        <p:cTn id="17" dur="1000"/>
                                        <p:tgtEl>
                                          <p:spTgt spid="25602"/>
                                        </p:tgtEl>
                                      </p:cBhvr>
                                    </p:animEffect>
                                    <p:anim calcmode="lin" valueType="num">
                                      <p:cBhvr>
                                        <p:cTn id="18" dur="1000" fill="hold"/>
                                        <p:tgtEl>
                                          <p:spTgt spid="25602"/>
                                        </p:tgtEl>
                                        <p:attrNameLst>
                                          <p:attrName>ppt_x</p:attrName>
                                        </p:attrNameLst>
                                      </p:cBhvr>
                                      <p:tavLst>
                                        <p:tav tm="0">
                                          <p:val>
                                            <p:strVal val="#ppt_x"/>
                                          </p:val>
                                        </p:tav>
                                        <p:tav tm="100000">
                                          <p:val>
                                            <p:strVal val="#ppt_x"/>
                                          </p:val>
                                        </p:tav>
                                      </p:tavLst>
                                    </p:anim>
                                    <p:anim calcmode="lin" valueType="num">
                                      <p:cBhvr>
                                        <p:cTn id="19" dur="1000" fill="hold"/>
                                        <p:tgtEl>
                                          <p:spTgt spid="25602"/>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3000"/>
                            </p:stCondLst>
                            <p:childTnLst>
                              <p:par>
                                <p:cTn id="21" presetID="22" presetClass="entr" presetSubtype="8" fill="hold" nodeType="afterEffect">
                                  <p:stCondLst>
                                    <p:cond delay="0"/>
                                  </p:stCondLst>
                                  <p:childTnLst>
                                    <p:set>
                                      <p:cBhvr>
                                        <p:cTn id="22" dur="1" fill="hold">
                                          <p:stCondLst>
                                            <p:cond delay="0"/>
                                          </p:stCondLst>
                                        </p:cTn>
                                        <p:tgtEl>
                                          <p:spTgt spid="25608"/>
                                        </p:tgtEl>
                                        <p:attrNameLst>
                                          <p:attrName>style.visibility</p:attrName>
                                        </p:attrNameLst>
                                      </p:cBhvr>
                                      <p:to>
                                        <p:strVal val="visible"/>
                                      </p:to>
                                    </p:set>
                                    <p:animEffect transition="in" filter="wipe(left)">
                                      <p:cBhvr>
                                        <p:cTn id="23" dur="2000"/>
                                        <p:tgtEl>
                                          <p:spTgt spid="25608"/>
                                        </p:tgtEl>
                                      </p:cBhvr>
                                    </p:animEffect>
                                  </p:childTnLst>
                                </p:cTn>
                              </p:par>
                            </p:childTnLst>
                          </p:cTn>
                        </p:par>
                        <p:par>
                          <p:cTn id="24" fill="hold" nodeType="afterGroup">
                            <p:stCondLst>
                              <p:cond delay="5000"/>
                            </p:stCondLst>
                            <p:childTnLst>
                              <p:par>
                                <p:cTn id="25" presetID="16" presetClass="entr" presetSubtype="42" fill="hold" nodeType="afterEffect">
                                  <p:stCondLst>
                                    <p:cond delay="0"/>
                                  </p:stCondLst>
                                  <p:childTnLst>
                                    <p:set>
                                      <p:cBhvr>
                                        <p:cTn id="26" dur="1" fill="hold">
                                          <p:stCondLst>
                                            <p:cond delay="0"/>
                                          </p:stCondLst>
                                        </p:cTn>
                                        <p:tgtEl>
                                          <p:spTgt spid="25604"/>
                                        </p:tgtEl>
                                        <p:attrNameLst>
                                          <p:attrName>style.visibility</p:attrName>
                                        </p:attrNameLst>
                                      </p:cBhvr>
                                      <p:to>
                                        <p:strVal val="visible"/>
                                      </p:to>
                                    </p:set>
                                    <p:animEffect transition="in" filter="barn(outHorizontal)">
                                      <p:cBhvr>
                                        <p:cTn id="27" dur="10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autoUpdateAnimBg="0"/>
      <p:bldP spid="25609" grpId="0" animBg="1"/>
      <p:bldP spid="25609"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8" name="Group 4"/>
          <p:cNvGrpSpPr>
            <a:grpSpLocks/>
          </p:cNvGrpSpPr>
          <p:nvPr/>
        </p:nvGrpSpPr>
        <p:grpSpPr bwMode="auto">
          <a:xfrm>
            <a:off x="1971675" y="2759075"/>
            <a:ext cx="7850188" cy="3532188"/>
            <a:chOff x="0" y="0"/>
            <a:chExt cx="3629" cy="1633"/>
          </a:xfrm>
        </p:grpSpPr>
        <p:sp>
          <p:nvSpPr>
            <p:cNvPr id="26629" name="Freeform 30"/>
            <p:cNvSpPr>
              <a:spLocks/>
            </p:cNvSpPr>
            <p:nvPr/>
          </p:nvSpPr>
          <p:spPr bwMode="auto">
            <a:xfrm>
              <a:off x="726" y="1225"/>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2"/>
              </a:solidFill>
              <a:miter lim="800000"/>
              <a:headEnd/>
              <a:tailEn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30" name="Freeform 31"/>
            <p:cNvSpPr>
              <a:spLocks/>
            </p:cNvSpPr>
            <p:nvPr/>
          </p:nvSpPr>
          <p:spPr bwMode="auto">
            <a:xfrm>
              <a:off x="1451" y="81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2"/>
              </a:solidFill>
              <a:miter lim="800000"/>
              <a:headEnd/>
              <a:tailEn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31" name="Freeform 32"/>
            <p:cNvSpPr>
              <a:spLocks/>
            </p:cNvSpPr>
            <p:nvPr/>
          </p:nvSpPr>
          <p:spPr bwMode="auto">
            <a:xfrm>
              <a:off x="2177" y="408"/>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2"/>
              </a:solidFill>
              <a:miter lim="800000"/>
              <a:headEnd/>
              <a:tailEn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32" name="Freeform 33"/>
            <p:cNvSpPr>
              <a:spLocks/>
            </p:cNvSpPr>
            <p:nvPr/>
          </p:nvSpPr>
          <p:spPr bwMode="auto">
            <a:xfrm>
              <a:off x="2903" y="0"/>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2"/>
              </a:solidFill>
              <a:miter lim="800000"/>
              <a:headEnd/>
              <a:tailEn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33" name="Line 34"/>
            <p:cNvSpPr>
              <a:spLocks noChangeShapeType="1"/>
            </p:cNvSpPr>
            <p:nvPr/>
          </p:nvSpPr>
          <p:spPr bwMode="auto">
            <a:xfrm flipH="1">
              <a:off x="0" y="1633"/>
              <a:ext cx="726" cy="0"/>
            </a:xfrm>
            <a:prstGeom prst="line">
              <a:avLst/>
            </a:prstGeom>
            <a:noFill/>
            <a:ln w="25400" cmpd="sng">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6634" name="AutoShape 42"/>
          <p:cNvSpPr>
            <a:spLocks/>
          </p:cNvSpPr>
          <p:nvPr/>
        </p:nvSpPr>
        <p:spPr bwMode="auto">
          <a:xfrm rot="17429802">
            <a:off x="3983038" y="3152775"/>
            <a:ext cx="1276350" cy="1276350"/>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6635" name="AutoShape 43"/>
          <p:cNvSpPr>
            <a:spLocks/>
          </p:cNvSpPr>
          <p:nvPr/>
        </p:nvSpPr>
        <p:spPr bwMode="auto">
          <a:xfrm rot="17429802">
            <a:off x="5600700" y="2270125"/>
            <a:ext cx="1276350" cy="1276350"/>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6636" name="AutoShape 44"/>
          <p:cNvSpPr>
            <a:spLocks/>
          </p:cNvSpPr>
          <p:nvPr/>
        </p:nvSpPr>
        <p:spPr bwMode="auto">
          <a:xfrm rot="17429802">
            <a:off x="7121525" y="1435100"/>
            <a:ext cx="1276350" cy="1276350"/>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6642" name="AutoShape 42"/>
          <p:cNvSpPr>
            <a:spLocks/>
          </p:cNvSpPr>
          <p:nvPr/>
        </p:nvSpPr>
        <p:spPr bwMode="auto">
          <a:xfrm rot="17429802">
            <a:off x="2723746" y="4178389"/>
            <a:ext cx="1276350" cy="1276350"/>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6643" name="TextBox 56"/>
          <p:cNvSpPr txBox="1">
            <a:spLocks noChangeArrowheads="1"/>
          </p:cNvSpPr>
          <p:nvPr/>
        </p:nvSpPr>
        <p:spPr bwMode="auto">
          <a:xfrm>
            <a:off x="1147763" y="388938"/>
            <a:ext cx="2492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b="1" dirty="0">
                <a:latin typeface="微软雅黑" pitchFamily="34" charset="-122"/>
                <a:ea typeface="微软雅黑" pitchFamily="34" charset="-122"/>
              </a:rPr>
              <a:t>数据处理主要步骤：</a:t>
            </a:r>
          </a:p>
        </p:txBody>
      </p:sp>
      <p:sp>
        <p:nvSpPr>
          <p:cNvPr id="26644" name="五边形 57"/>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45" name="燕尾形 58"/>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 name="矩形 2">
            <a:extLst>
              <a:ext uri="{FF2B5EF4-FFF2-40B4-BE49-F238E27FC236}">
                <a16:creationId xmlns:a16="http://schemas.microsoft.com/office/drawing/2014/main" id="{5C8D4637-4499-44A3-9EAC-4058596EF4B1}"/>
              </a:ext>
            </a:extLst>
          </p:cNvPr>
          <p:cNvSpPr/>
          <p:nvPr/>
        </p:nvSpPr>
        <p:spPr>
          <a:xfrm>
            <a:off x="3814046" y="4393688"/>
            <a:ext cx="1194997" cy="923330"/>
          </a:xfrm>
          <a:prstGeom prst="rect">
            <a:avLst/>
          </a:prstGeom>
        </p:spPr>
        <p:txBody>
          <a:bodyPr wrap="square">
            <a:spAutoFit/>
          </a:bodyPr>
          <a:lstStyle/>
          <a:p>
            <a:r>
              <a:rPr lang="zh-CN" altLang="en-US" dirty="0">
                <a:solidFill>
                  <a:srgbClr val="FF0000"/>
                </a:solidFill>
              </a:rPr>
              <a:t>用统一格式，记录车辆信息</a:t>
            </a:r>
            <a:endParaRPr lang="en-US" altLang="zh-CN" dirty="0"/>
          </a:p>
        </p:txBody>
      </p:sp>
      <p:sp>
        <p:nvSpPr>
          <p:cNvPr id="24" name="矩形 23">
            <a:extLst>
              <a:ext uri="{FF2B5EF4-FFF2-40B4-BE49-F238E27FC236}">
                <a16:creationId xmlns:a16="http://schemas.microsoft.com/office/drawing/2014/main" id="{2A50963B-02C4-4802-970D-CB19AF12A267}"/>
              </a:ext>
            </a:extLst>
          </p:cNvPr>
          <p:cNvSpPr/>
          <p:nvPr/>
        </p:nvSpPr>
        <p:spPr>
          <a:xfrm>
            <a:off x="5418125" y="3449440"/>
            <a:ext cx="1194997" cy="923330"/>
          </a:xfrm>
          <a:prstGeom prst="rect">
            <a:avLst/>
          </a:prstGeom>
        </p:spPr>
        <p:txBody>
          <a:bodyPr wrap="square">
            <a:spAutoFit/>
          </a:bodyPr>
          <a:lstStyle/>
          <a:p>
            <a:r>
              <a:rPr lang="zh-CN" altLang="en-US" dirty="0"/>
              <a:t>计算各条线路的</a:t>
            </a:r>
            <a:r>
              <a:rPr lang="zh-CN" altLang="en-US" dirty="0">
                <a:solidFill>
                  <a:srgbClr val="7030A0"/>
                </a:solidFill>
              </a:rPr>
              <a:t>行程车速</a:t>
            </a:r>
            <a:endParaRPr lang="en-US" altLang="zh-CN" dirty="0">
              <a:solidFill>
                <a:srgbClr val="7030A0"/>
              </a:solidFill>
            </a:endParaRPr>
          </a:p>
        </p:txBody>
      </p:sp>
      <p:sp>
        <p:nvSpPr>
          <p:cNvPr id="27" name="矩形 26">
            <a:extLst>
              <a:ext uri="{FF2B5EF4-FFF2-40B4-BE49-F238E27FC236}">
                <a16:creationId xmlns:a16="http://schemas.microsoft.com/office/drawing/2014/main" id="{74CED92F-2871-4D1E-AB0F-C8B22B872059}"/>
              </a:ext>
            </a:extLst>
          </p:cNvPr>
          <p:cNvSpPr/>
          <p:nvPr/>
        </p:nvSpPr>
        <p:spPr>
          <a:xfrm>
            <a:off x="2292208" y="5436790"/>
            <a:ext cx="1194997" cy="646331"/>
          </a:xfrm>
          <a:prstGeom prst="rect">
            <a:avLst/>
          </a:prstGeom>
        </p:spPr>
        <p:txBody>
          <a:bodyPr wrap="square">
            <a:spAutoFit/>
          </a:bodyPr>
          <a:lstStyle/>
          <a:p>
            <a:r>
              <a:rPr lang="zh-CN" altLang="en-US" dirty="0"/>
              <a:t>实地</a:t>
            </a:r>
            <a:r>
              <a:rPr lang="zh-CN" altLang="en-US" dirty="0">
                <a:solidFill>
                  <a:srgbClr val="FFC000"/>
                </a:solidFill>
              </a:rPr>
              <a:t>拍摄调查视频</a:t>
            </a:r>
            <a:endParaRPr lang="en-US" altLang="zh-CN" dirty="0">
              <a:solidFill>
                <a:srgbClr val="FFC000"/>
              </a:solidFill>
            </a:endParaRPr>
          </a:p>
        </p:txBody>
      </p:sp>
      <p:sp>
        <p:nvSpPr>
          <p:cNvPr id="4" name="矩形 3">
            <a:extLst>
              <a:ext uri="{FF2B5EF4-FFF2-40B4-BE49-F238E27FC236}">
                <a16:creationId xmlns:a16="http://schemas.microsoft.com/office/drawing/2014/main" id="{60BDB12E-596C-49E2-8E6C-2695B9723BC2}"/>
              </a:ext>
            </a:extLst>
          </p:cNvPr>
          <p:cNvSpPr/>
          <p:nvPr/>
        </p:nvSpPr>
        <p:spPr>
          <a:xfrm rot="10800000" flipV="1">
            <a:off x="6929934" y="2454685"/>
            <a:ext cx="1273994" cy="1200329"/>
          </a:xfrm>
          <a:prstGeom prst="rect">
            <a:avLst/>
          </a:prstGeom>
        </p:spPr>
        <p:txBody>
          <a:bodyPr wrap="square">
            <a:spAutoFit/>
          </a:bodyPr>
          <a:lstStyle/>
          <a:p>
            <a:r>
              <a:rPr lang="zh-CN" altLang="en-US" dirty="0"/>
              <a:t>根据预期目标做数据分析，</a:t>
            </a:r>
            <a:r>
              <a:rPr lang="zh-CN" altLang="en-US" dirty="0">
                <a:solidFill>
                  <a:srgbClr val="0067AC"/>
                </a:solidFill>
              </a:rPr>
              <a:t>做出图表</a:t>
            </a:r>
          </a:p>
        </p:txBody>
      </p:sp>
      <p:sp>
        <p:nvSpPr>
          <p:cNvPr id="5" name="矩形 4">
            <a:extLst>
              <a:ext uri="{FF2B5EF4-FFF2-40B4-BE49-F238E27FC236}">
                <a16:creationId xmlns:a16="http://schemas.microsoft.com/office/drawing/2014/main" id="{F7774D69-617D-44F1-80E9-9D243717A59C}"/>
              </a:ext>
            </a:extLst>
          </p:cNvPr>
          <p:cNvSpPr/>
          <p:nvPr/>
        </p:nvSpPr>
        <p:spPr>
          <a:xfrm>
            <a:off x="8251393" y="1543618"/>
            <a:ext cx="1648819" cy="1200329"/>
          </a:xfrm>
          <a:prstGeom prst="rect">
            <a:avLst/>
          </a:prstGeom>
        </p:spPr>
        <p:txBody>
          <a:bodyPr wrap="square">
            <a:spAutoFit/>
          </a:bodyPr>
          <a:lstStyle/>
          <a:p>
            <a:r>
              <a:rPr lang="zh-CN" altLang="en-US" dirty="0"/>
              <a:t>根据图表进一步得到更多信息，做</a:t>
            </a:r>
            <a:r>
              <a:rPr lang="zh-CN" altLang="en-US" dirty="0">
                <a:solidFill>
                  <a:srgbClr val="FF9900"/>
                </a:solidFill>
              </a:rPr>
              <a:t>整体分析</a:t>
            </a:r>
          </a:p>
        </p:txBody>
      </p:sp>
      <p:pic>
        <p:nvPicPr>
          <p:cNvPr id="6" name="图片 5">
            <a:extLst>
              <a:ext uri="{FF2B5EF4-FFF2-40B4-BE49-F238E27FC236}">
                <a16:creationId xmlns:a16="http://schemas.microsoft.com/office/drawing/2014/main" id="{DA887BC8-C347-479E-B135-1B1AD05BB731}"/>
              </a:ext>
            </a:extLst>
          </p:cNvPr>
          <p:cNvPicPr>
            <a:picLocks noChangeAspect="1"/>
          </p:cNvPicPr>
          <p:nvPr/>
        </p:nvPicPr>
        <p:blipFill>
          <a:blip r:embed="rId2"/>
          <a:stretch>
            <a:fillRect/>
          </a:stretch>
        </p:blipFill>
        <p:spPr>
          <a:xfrm>
            <a:off x="123855" y="3683900"/>
            <a:ext cx="2468355" cy="1663427"/>
          </a:xfrm>
          <a:prstGeom prst="rect">
            <a:avLst/>
          </a:prstGeom>
        </p:spPr>
      </p:pic>
      <p:pic>
        <p:nvPicPr>
          <p:cNvPr id="9" name="图片 8">
            <a:extLst>
              <a:ext uri="{FF2B5EF4-FFF2-40B4-BE49-F238E27FC236}">
                <a16:creationId xmlns:a16="http://schemas.microsoft.com/office/drawing/2014/main" id="{B00D4DDC-F232-4C67-ADC7-C60BEAB15A52}"/>
              </a:ext>
            </a:extLst>
          </p:cNvPr>
          <p:cNvPicPr>
            <a:picLocks noChangeAspect="1"/>
          </p:cNvPicPr>
          <p:nvPr/>
        </p:nvPicPr>
        <p:blipFill rotWithShape="1">
          <a:blip r:embed="rId3"/>
          <a:srcRect t="1993"/>
          <a:stretch/>
        </p:blipFill>
        <p:spPr>
          <a:xfrm>
            <a:off x="252919" y="727537"/>
            <a:ext cx="5040218" cy="2864624"/>
          </a:xfrm>
          <a:prstGeom prst="rect">
            <a:avLst/>
          </a:prstGeom>
        </p:spPr>
      </p:pic>
      <p:pic>
        <p:nvPicPr>
          <p:cNvPr id="10" name="图片 9">
            <a:extLst>
              <a:ext uri="{FF2B5EF4-FFF2-40B4-BE49-F238E27FC236}">
                <a16:creationId xmlns:a16="http://schemas.microsoft.com/office/drawing/2014/main" id="{8E9E3020-4FB9-423B-8CC6-0290B65AA866}"/>
              </a:ext>
            </a:extLst>
          </p:cNvPr>
          <p:cNvPicPr>
            <a:picLocks noChangeAspect="1"/>
          </p:cNvPicPr>
          <p:nvPr/>
        </p:nvPicPr>
        <p:blipFill>
          <a:blip r:embed="rId4"/>
          <a:stretch>
            <a:fillRect/>
          </a:stretch>
        </p:blipFill>
        <p:spPr>
          <a:xfrm>
            <a:off x="1057557" y="869899"/>
            <a:ext cx="4317816" cy="2766994"/>
          </a:xfrm>
          <a:prstGeom prst="rect">
            <a:avLst/>
          </a:prstGeom>
        </p:spPr>
      </p:pic>
      <p:pic>
        <p:nvPicPr>
          <p:cNvPr id="11" name="图片 10">
            <a:extLst>
              <a:ext uri="{FF2B5EF4-FFF2-40B4-BE49-F238E27FC236}">
                <a16:creationId xmlns:a16="http://schemas.microsoft.com/office/drawing/2014/main" id="{63444D7E-72F6-47F3-9BE1-3501B74BF856}"/>
              </a:ext>
            </a:extLst>
          </p:cNvPr>
          <p:cNvPicPr>
            <a:picLocks noChangeAspect="1"/>
          </p:cNvPicPr>
          <p:nvPr/>
        </p:nvPicPr>
        <p:blipFill>
          <a:blip r:embed="rId5"/>
          <a:stretch>
            <a:fillRect/>
          </a:stretch>
        </p:blipFill>
        <p:spPr>
          <a:xfrm>
            <a:off x="8251393" y="2961329"/>
            <a:ext cx="2933777" cy="3663139"/>
          </a:xfrm>
          <a:prstGeom prst="rect">
            <a:avLst/>
          </a:prstGeom>
        </p:spPr>
      </p:pic>
      <p:pic>
        <p:nvPicPr>
          <p:cNvPr id="2" name="图片 1">
            <a:extLst>
              <a:ext uri="{FF2B5EF4-FFF2-40B4-BE49-F238E27FC236}">
                <a16:creationId xmlns:a16="http://schemas.microsoft.com/office/drawing/2014/main" id="{C49B6902-0043-423B-94BC-FC51E1A0EC26}"/>
              </a:ext>
            </a:extLst>
          </p:cNvPr>
          <p:cNvPicPr>
            <a:picLocks noChangeAspect="1"/>
          </p:cNvPicPr>
          <p:nvPr/>
        </p:nvPicPr>
        <p:blipFill>
          <a:blip r:embed="rId6"/>
          <a:stretch>
            <a:fillRect/>
          </a:stretch>
        </p:blipFill>
        <p:spPr>
          <a:xfrm>
            <a:off x="1156507" y="1516073"/>
            <a:ext cx="4270301" cy="21059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644"/>
                                        </p:tgtEl>
                                        <p:attrNameLst>
                                          <p:attrName>style.visibility</p:attrName>
                                        </p:attrNameLst>
                                      </p:cBhvr>
                                      <p:to>
                                        <p:strVal val="visible"/>
                                      </p:to>
                                    </p:set>
                                    <p:anim calcmode="lin" valueType="num">
                                      <p:cBhvr additive="base">
                                        <p:cTn id="7" dur="300" fill="hold"/>
                                        <p:tgtEl>
                                          <p:spTgt spid="26644"/>
                                        </p:tgtEl>
                                        <p:attrNameLst>
                                          <p:attrName>ppt_x</p:attrName>
                                        </p:attrNameLst>
                                      </p:cBhvr>
                                      <p:tavLst>
                                        <p:tav tm="0">
                                          <p:val>
                                            <p:strVal val="0-#ppt_w/2"/>
                                          </p:val>
                                        </p:tav>
                                        <p:tav tm="100000">
                                          <p:val>
                                            <p:strVal val="#ppt_x"/>
                                          </p:val>
                                        </p:tav>
                                      </p:tavLst>
                                    </p:anim>
                                    <p:anim calcmode="lin" valueType="num">
                                      <p:cBhvr additive="base">
                                        <p:cTn id="8" dur="300" fill="hold"/>
                                        <p:tgtEl>
                                          <p:spTgt spid="2664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26645"/>
                                        </p:tgtEl>
                                        <p:attrNameLst>
                                          <p:attrName>style.visibility</p:attrName>
                                        </p:attrNameLst>
                                      </p:cBhvr>
                                      <p:to>
                                        <p:strVal val="visible"/>
                                      </p:to>
                                    </p:set>
                                    <p:anim calcmode="lin" valueType="num">
                                      <p:cBhvr additive="base">
                                        <p:cTn id="12" dur="500" fill="hold"/>
                                        <p:tgtEl>
                                          <p:spTgt spid="26645"/>
                                        </p:tgtEl>
                                        <p:attrNameLst>
                                          <p:attrName>ppt_x</p:attrName>
                                        </p:attrNameLst>
                                      </p:cBhvr>
                                      <p:tavLst>
                                        <p:tav tm="0">
                                          <p:val>
                                            <p:strVal val="1+#ppt_w/2"/>
                                          </p:val>
                                        </p:tav>
                                        <p:tav tm="100000">
                                          <p:val>
                                            <p:strVal val="#ppt_x"/>
                                          </p:val>
                                        </p:tav>
                                      </p:tavLst>
                                    </p:anim>
                                    <p:anim calcmode="lin" valueType="num">
                                      <p:cBhvr additive="base">
                                        <p:cTn id="13" dur="500" fill="hold"/>
                                        <p:tgtEl>
                                          <p:spTgt spid="26645"/>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6643"/>
                                        </p:tgtEl>
                                        <p:attrNameLst>
                                          <p:attrName>style.visibility</p:attrName>
                                        </p:attrNameLst>
                                      </p:cBhvr>
                                      <p:to>
                                        <p:strVal val="visible"/>
                                      </p:to>
                                    </p:set>
                                    <p:anim calcmode="lin" valueType="num">
                                      <p:cBhvr>
                                        <p:cTn id="17" dur="300" fill="hold"/>
                                        <p:tgtEl>
                                          <p:spTgt spid="26643"/>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26643"/>
                                        </p:tgtEl>
                                        <p:attrNameLst>
                                          <p:attrName>ppt_y</p:attrName>
                                        </p:attrNameLst>
                                      </p:cBhvr>
                                      <p:tavLst>
                                        <p:tav tm="0">
                                          <p:val>
                                            <p:strVal val="#ppt_y"/>
                                          </p:val>
                                        </p:tav>
                                        <p:tav tm="100000">
                                          <p:val>
                                            <p:strVal val="#ppt_y"/>
                                          </p:val>
                                        </p:tav>
                                      </p:tavLst>
                                    </p:anim>
                                    <p:anim calcmode="lin" valueType="num">
                                      <p:cBhvr>
                                        <p:cTn id="19" dur="300" fill="hold"/>
                                        <p:tgtEl>
                                          <p:spTgt spid="26643"/>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2664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26643"/>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nodeType="clickEffect">
                                  <p:stCondLst>
                                    <p:cond delay="0"/>
                                  </p:stCondLst>
                                  <p:childTnLst>
                                    <p:set>
                                      <p:cBhvr>
                                        <p:cTn id="33" dur="1" fill="hold">
                                          <p:stCondLst>
                                            <p:cond delay="0"/>
                                          </p:stCondLst>
                                        </p:cTn>
                                        <p:tgtEl>
                                          <p:spTgt spid="6"/>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nodeType="clickEffect">
                                  <p:stCondLst>
                                    <p:cond delay="0"/>
                                  </p:stCondLst>
                                  <p:childTnLst>
                                    <p:set>
                                      <p:cBhvr>
                                        <p:cTn id="45" dur="1" fill="hold">
                                          <p:stCondLst>
                                            <p:cond delay="0"/>
                                          </p:stCondLst>
                                        </p:cTn>
                                        <p:tgtEl>
                                          <p:spTgt spid="9"/>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2"/>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childTnLst>
                                    <p:animEffect transition="out" filter="fade">
                                      <p:cBhvr>
                                        <p:cTn id="57" dur="500"/>
                                        <p:tgtEl>
                                          <p:spTgt spid="2"/>
                                        </p:tgtEl>
                                      </p:cBhvr>
                                    </p:animEffect>
                                    <p:set>
                                      <p:cBhvr>
                                        <p:cTn id="58" dur="1" fill="hold">
                                          <p:stCondLst>
                                            <p:cond delay="499"/>
                                          </p:stCondLst>
                                        </p:cTn>
                                        <p:tgtEl>
                                          <p:spTgt spid="2"/>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xit" presetSubtype="21" fill="hold" nodeType="clickEffect">
                                  <p:stCondLst>
                                    <p:cond delay="0"/>
                                  </p:stCondLst>
                                  <p:childTnLst>
                                    <p:animEffect transition="out" filter="barn(inVertical)">
                                      <p:cBhvr>
                                        <p:cTn id="67" dur="500"/>
                                        <p:tgtEl>
                                          <p:spTgt spid="10"/>
                                        </p:tgtEl>
                                      </p:cBhvr>
                                    </p:animEffect>
                                    <p:set>
                                      <p:cBhvr>
                                        <p:cTn id="68" dur="1" fill="hold">
                                          <p:stCondLst>
                                            <p:cond delay="499"/>
                                          </p:stCondLst>
                                        </p:cTn>
                                        <p:tgtEl>
                                          <p:spTgt spid="10"/>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grpId="0" nodeType="clickEffect">
                                  <p:stCondLst>
                                    <p:cond delay="0"/>
                                  </p:stCondLst>
                                  <p:childTnLst>
                                    <p:set>
                                      <p:cBhvr>
                                        <p:cTn id="72" dur="1" fill="hold">
                                          <p:stCondLst>
                                            <p:cond delay="0"/>
                                          </p:stCondLst>
                                        </p:cTn>
                                        <p:tgtEl>
                                          <p:spTgt spid="4"/>
                                        </p:tgtEl>
                                        <p:attrNameLst>
                                          <p:attrName>style.visibility</p:attrName>
                                        </p:attrNameLst>
                                      </p:cBhvr>
                                      <p:to>
                                        <p:strVal val="visible"/>
                                      </p:to>
                                    </p:set>
                                    <p:animEffect transition="in" filter="barn(inVertical)">
                                      <p:cBhvr>
                                        <p:cTn id="73" dur="500"/>
                                        <p:tgtEl>
                                          <p:spTgt spid="4"/>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nodeType="click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wipe(down)">
                                      <p:cBhvr>
                                        <p:cTn id="78" dur="500"/>
                                        <p:tgtEl>
                                          <p:spTgt spid="11"/>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xit" presetSubtype="4" fill="hold" nodeType="clickEffect">
                                  <p:stCondLst>
                                    <p:cond delay="0"/>
                                  </p:stCondLst>
                                  <p:childTnLst>
                                    <p:anim calcmode="lin" valueType="num">
                                      <p:cBhvr additive="base">
                                        <p:cTn id="82" dur="500"/>
                                        <p:tgtEl>
                                          <p:spTgt spid="11"/>
                                        </p:tgtEl>
                                        <p:attrNameLst>
                                          <p:attrName>ppt_x</p:attrName>
                                        </p:attrNameLst>
                                      </p:cBhvr>
                                      <p:tavLst>
                                        <p:tav tm="0">
                                          <p:val>
                                            <p:strVal val="ppt_x"/>
                                          </p:val>
                                        </p:tav>
                                        <p:tav tm="100000">
                                          <p:val>
                                            <p:strVal val="ppt_x"/>
                                          </p:val>
                                        </p:tav>
                                      </p:tavLst>
                                    </p:anim>
                                    <p:anim calcmode="lin" valueType="num">
                                      <p:cBhvr additive="base">
                                        <p:cTn id="83" dur="500"/>
                                        <p:tgtEl>
                                          <p:spTgt spid="11"/>
                                        </p:tgtEl>
                                        <p:attrNameLst>
                                          <p:attrName>ppt_y</p:attrName>
                                        </p:attrNameLst>
                                      </p:cBhvr>
                                      <p:tavLst>
                                        <p:tav tm="0">
                                          <p:val>
                                            <p:strVal val="ppt_y"/>
                                          </p:val>
                                        </p:tav>
                                        <p:tav tm="100000">
                                          <p:val>
                                            <p:strVal val="1+ppt_h/2"/>
                                          </p:val>
                                        </p:tav>
                                      </p:tavLst>
                                    </p:anim>
                                    <p:set>
                                      <p:cBhvr>
                                        <p:cTn id="84" dur="1" fill="hold">
                                          <p:stCondLst>
                                            <p:cond delay="499"/>
                                          </p:stCondLst>
                                        </p:cTn>
                                        <p:tgtEl>
                                          <p:spTgt spid="11"/>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14" presetClass="entr" presetSubtype="10" fill="hold" grpId="0" nodeType="click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randombar(horizontal)">
                                      <p:cBhvr>
                                        <p:cTn id="8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43" grpId="0" autoUpdateAnimBg="0"/>
      <p:bldP spid="26644" grpId="0" animBg="1" autoUpdateAnimBg="0"/>
      <p:bldP spid="26645" grpId="0" animBg="1" autoUpdateAnimBg="0"/>
      <p:bldP spid="3" grpId="0"/>
      <p:bldP spid="24" grpId="0"/>
      <p:bldP spid="27" grpId="0"/>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文本框 181"/>
          <p:cNvSpPr txBox="1">
            <a:spLocks noChangeArrowheads="1"/>
          </p:cNvSpPr>
          <p:nvPr/>
        </p:nvSpPr>
        <p:spPr bwMode="auto">
          <a:xfrm>
            <a:off x="1195031" y="1079209"/>
            <a:ext cx="5911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400" dirty="0">
                <a:solidFill>
                  <a:srgbClr val="2B2E30"/>
                </a:solidFill>
                <a:latin typeface="微软雅黑" pitchFamily="34" charset="-122"/>
                <a:ea typeface="微软雅黑" pitchFamily="34" charset="-122"/>
              </a:rPr>
              <a:t>1</a:t>
            </a:r>
            <a:r>
              <a:rPr lang="zh-CN" altLang="en-US" sz="2400" dirty="0">
                <a:solidFill>
                  <a:srgbClr val="2B2E30"/>
                </a:solidFill>
                <a:latin typeface="微软雅黑" pitchFamily="34" charset="-122"/>
                <a:ea typeface="微软雅黑" pitchFamily="34" charset="-122"/>
              </a:rPr>
              <a:t>、早高峰时期车辆较多；</a:t>
            </a:r>
            <a:endParaRPr lang="en-US" altLang="zh-CN" sz="2400" dirty="0">
              <a:solidFill>
                <a:srgbClr val="2B2E30"/>
              </a:solidFill>
              <a:latin typeface="微软雅黑" pitchFamily="34" charset="-122"/>
              <a:ea typeface="微软雅黑" pitchFamily="34" charset="-122"/>
            </a:endParaRPr>
          </a:p>
        </p:txBody>
      </p:sp>
      <p:sp>
        <p:nvSpPr>
          <p:cNvPr id="13322" name="五边形 48"/>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23" name="燕尾形 49"/>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2" name="文本框 1">
            <a:extLst>
              <a:ext uri="{FF2B5EF4-FFF2-40B4-BE49-F238E27FC236}">
                <a16:creationId xmlns:a16="http://schemas.microsoft.com/office/drawing/2014/main" id="{462ECF81-0884-4586-BCE1-5F5FB2A4D716}"/>
              </a:ext>
            </a:extLst>
          </p:cNvPr>
          <p:cNvSpPr txBox="1"/>
          <p:nvPr/>
        </p:nvSpPr>
        <p:spPr>
          <a:xfrm>
            <a:off x="1201836" y="368578"/>
            <a:ext cx="4176465" cy="400110"/>
          </a:xfrm>
          <a:prstGeom prst="rect">
            <a:avLst/>
          </a:prstGeom>
          <a:noFill/>
        </p:spPr>
        <p:txBody>
          <a:bodyPr wrap="square" rtlCol="0">
            <a:spAutoFit/>
          </a:bodyPr>
          <a:lstStyle/>
          <a:p>
            <a:r>
              <a:rPr lang="zh-CN" altLang="en-US" sz="2000" b="1" dirty="0">
                <a:latin typeface="+mj-ea"/>
                <a:ea typeface="+mj-ea"/>
              </a:rPr>
              <a:t>数据处理初步过程遇到的问题：</a:t>
            </a:r>
          </a:p>
        </p:txBody>
      </p:sp>
      <p:pic>
        <p:nvPicPr>
          <p:cNvPr id="4" name="图片 3">
            <a:extLst>
              <a:ext uri="{FF2B5EF4-FFF2-40B4-BE49-F238E27FC236}">
                <a16:creationId xmlns:a16="http://schemas.microsoft.com/office/drawing/2014/main" id="{3C1BE33B-F199-40AC-A051-355799FC40EE}"/>
              </a:ext>
            </a:extLst>
          </p:cNvPr>
          <p:cNvPicPr>
            <a:picLocks noChangeAspect="1"/>
          </p:cNvPicPr>
          <p:nvPr/>
        </p:nvPicPr>
        <p:blipFill>
          <a:blip r:embed="rId2"/>
          <a:stretch>
            <a:fillRect/>
          </a:stretch>
        </p:blipFill>
        <p:spPr>
          <a:xfrm>
            <a:off x="1262565" y="2708920"/>
            <a:ext cx="5843928" cy="3393702"/>
          </a:xfrm>
          <a:prstGeom prst="rect">
            <a:avLst/>
          </a:prstGeom>
        </p:spPr>
      </p:pic>
      <p:pic>
        <p:nvPicPr>
          <p:cNvPr id="5" name="图片 4">
            <a:extLst>
              <a:ext uri="{FF2B5EF4-FFF2-40B4-BE49-F238E27FC236}">
                <a16:creationId xmlns:a16="http://schemas.microsoft.com/office/drawing/2014/main" id="{7E1C140B-A899-4B9B-BF5B-BD72611E8281}"/>
              </a:ext>
            </a:extLst>
          </p:cNvPr>
          <p:cNvPicPr>
            <a:picLocks noChangeAspect="1"/>
          </p:cNvPicPr>
          <p:nvPr/>
        </p:nvPicPr>
        <p:blipFill>
          <a:blip r:embed="rId3"/>
          <a:stretch>
            <a:fillRect/>
          </a:stretch>
        </p:blipFill>
        <p:spPr>
          <a:xfrm>
            <a:off x="5450309" y="2780928"/>
            <a:ext cx="6236970" cy="3486779"/>
          </a:xfrm>
          <a:prstGeom prst="rect">
            <a:avLst/>
          </a:prstGeom>
        </p:spPr>
      </p:pic>
      <p:pic>
        <p:nvPicPr>
          <p:cNvPr id="6" name="图片 5">
            <a:extLst>
              <a:ext uri="{FF2B5EF4-FFF2-40B4-BE49-F238E27FC236}">
                <a16:creationId xmlns:a16="http://schemas.microsoft.com/office/drawing/2014/main" id="{A6D8CE23-CDEC-4FE9-8E73-6CB6B0AC7C88}"/>
              </a:ext>
            </a:extLst>
          </p:cNvPr>
          <p:cNvPicPr>
            <a:picLocks noChangeAspect="1"/>
          </p:cNvPicPr>
          <p:nvPr/>
        </p:nvPicPr>
        <p:blipFill>
          <a:blip r:embed="rId4"/>
          <a:stretch>
            <a:fillRect/>
          </a:stretch>
        </p:blipFill>
        <p:spPr>
          <a:xfrm>
            <a:off x="2497981" y="2992851"/>
            <a:ext cx="5424860" cy="3062931"/>
          </a:xfrm>
          <a:prstGeom prst="rect">
            <a:avLst/>
          </a:prstGeom>
        </p:spPr>
      </p:pic>
      <p:sp>
        <p:nvSpPr>
          <p:cNvPr id="7" name="矩形 6">
            <a:extLst>
              <a:ext uri="{FF2B5EF4-FFF2-40B4-BE49-F238E27FC236}">
                <a16:creationId xmlns:a16="http://schemas.microsoft.com/office/drawing/2014/main" id="{E106A2C0-0DBB-4D07-9077-6684077834CE}"/>
              </a:ext>
            </a:extLst>
          </p:cNvPr>
          <p:cNvSpPr/>
          <p:nvPr/>
        </p:nvSpPr>
        <p:spPr>
          <a:xfrm>
            <a:off x="1195136" y="1559159"/>
            <a:ext cx="6096000" cy="461665"/>
          </a:xfrm>
          <a:prstGeom prst="rect">
            <a:avLst/>
          </a:prstGeom>
        </p:spPr>
        <p:txBody>
          <a:bodyPr>
            <a:spAutoFit/>
          </a:bodyPr>
          <a:lstStyle/>
          <a:p>
            <a:pPr eaLnBrk="1" hangingPunct="1"/>
            <a:r>
              <a:rPr lang="en-US" altLang="zh-CN" sz="2400" dirty="0">
                <a:solidFill>
                  <a:srgbClr val="2B2E30"/>
                </a:solidFill>
                <a:latin typeface="微软雅黑" pitchFamily="34" charset="-122"/>
                <a:ea typeface="微软雅黑" pitchFamily="34" charset="-122"/>
              </a:rPr>
              <a:t>2</a:t>
            </a:r>
            <a:r>
              <a:rPr lang="zh-CN" altLang="en-US" sz="2400" dirty="0">
                <a:solidFill>
                  <a:srgbClr val="2B2E30"/>
                </a:solidFill>
                <a:latin typeface="微软雅黑" pitchFamily="34" charset="-122"/>
                <a:ea typeface="微软雅黑" pitchFamily="34" charset="-122"/>
              </a:rPr>
              <a:t>、部分路线上大车现象遮挡严重；</a:t>
            </a:r>
            <a:endParaRPr lang="en-US" altLang="zh-CN" sz="2400" dirty="0">
              <a:solidFill>
                <a:srgbClr val="2B2E30"/>
              </a:solidFill>
              <a:latin typeface="微软雅黑" pitchFamily="34" charset="-122"/>
              <a:ea typeface="微软雅黑" pitchFamily="34" charset="-122"/>
            </a:endParaRPr>
          </a:p>
        </p:txBody>
      </p:sp>
      <p:sp>
        <p:nvSpPr>
          <p:cNvPr id="8" name="矩形 7">
            <a:extLst>
              <a:ext uri="{FF2B5EF4-FFF2-40B4-BE49-F238E27FC236}">
                <a16:creationId xmlns:a16="http://schemas.microsoft.com/office/drawing/2014/main" id="{81D3256C-761A-4BAD-9226-CB767B17352F}"/>
              </a:ext>
            </a:extLst>
          </p:cNvPr>
          <p:cNvSpPr/>
          <p:nvPr/>
        </p:nvSpPr>
        <p:spPr>
          <a:xfrm>
            <a:off x="1182433" y="2061135"/>
            <a:ext cx="6397905" cy="461665"/>
          </a:xfrm>
          <a:prstGeom prst="rect">
            <a:avLst/>
          </a:prstGeom>
        </p:spPr>
        <p:txBody>
          <a:bodyPr wrap="none">
            <a:spAutoFit/>
          </a:bodyPr>
          <a:lstStyle/>
          <a:p>
            <a:pPr eaLnBrk="1" hangingPunct="1"/>
            <a:r>
              <a:rPr lang="en-US" altLang="zh-CN" sz="2400" dirty="0">
                <a:solidFill>
                  <a:srgbClr val="2B2E30"/>
                </a:solidFill>
                <a:latin typeface="微软雅黑" pitchFamily="34" charset="-122"/>
                <a:ea typeface="微软雅黑" pitchFamily="34" charset="-122"/>
              </a:rPr>
              <a:t>3</a:t>
            </a:r>
            <a:r>
              <a:rPr lang="zh-CN" altLang="en-US" dirty="0">
                <a:solidFill>
                  <a:srgbClr val="2B2E30"/>
                </a:solidFill>
                <a:latin typeface="微软雅黑" pitchFamily="34" charset="-122"/>
                <a:ea typeface="微软雅黑" pitchFamily="34" charset="-122"/>
              </a:rPr>
              <a:t>、</a:t>
            </a:r>
            <a:r>
              <a:rPr lang="zh-CN" altLang="en-US" sz="2400" dirty="0">
                <a:solidFill>
                  <a:srgbClr val="2B2E30"/>
                </a:solidFill>
                <a:latin typeface="微软雅黑" pitchFamily="34" charset="-122"/>
                <a:ea typeface="微软雅黑" pitchFamily="34" charset="-122"/>
              </a:rPr>
              <a:t>部分区域光线过强，对识别车牌造成影响；</a:t>
            </a:r>
            <a:endParaRPr lang="zh-CN" altLang="en-US" sz="2400" dirty="0"/>
          </a:p>
        </p:txBody>
      </p:sp>
    </p:spTree>
    <p:extLst>
      <p:ext uri="{BB962C8B-B14F-4D97-AF65-F5344CB8AC3E}">
        <p14:creationId xmlns:p14="http://schemas.microsoft.com/office/powerpoint/2010/main" val="20696825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322"/>
                                        </p:tgtEl>
                                        <p:attrNameLst>
                                          <p:attrName>style.visibility</p:attrName>
                                        </p:attrNameLst>
                                      </p:cBhvr>
                                      <p:to>
                                        <p:strVal val="visible"/>
                                      </p:to>
                                    </p:set>
                                    <p:anim calcmode="lin" valueType="num">
                                      <p:cBhvr additive="base">
                                        <p:cTn id="7" dur="300" fill="hold"/>
                                        <p:tgtEl>
                                          <p:spTgt spid="13322"/>
                                        </p:tgtEl>
                                        <p:attrNameLst>
                                          <p:attrName>ppt_x</p:attrName>
                                        </p:attrNameLst>
                                      </p:cBhvr>
                                      <p:tavLst>
                                        <p:tav tm="0">
                                          <p:val>
                                            <p:strVal val="0-#ppt_w/2"/>
                                          </p:val>
                                        </p:tav>
                                        <p:tav tm="100000">
                                          <p:val>
                                            <p:strVal val="#ppt_x"/>
                                          </p:val>
                                        </p:tav>
                                      </p:tavLst>
                                    </p:anim>
                                    <p:anim calcmode="lin" valueType="num">
                                      <p:cBhvr additive="base">
                                        <p:cTn id="8" dur="300" fill="hold"/>
                                        <p:tgtEl>
                                          <p:spTgt spid="1332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3323"/>
                                        </p:tgtEl>
                                        <p:attrNameLst>
                                          <p:attrName>style.visibility</p:attrName>
                                        </p:attrNameLst>
                                      </p:cBhvr>
                                      <p:to>
                                        <p:strVal val="visible"/>
                                      </p:to>
                                    </p:set>
                                    <p:anim calcmode="lin" valueType="num">
                                      <p:cBhvr additive="base">
                                        <p:cTn id="12" dur="500" fill="hold"/>
                                        <p:tgtEl>
                                          <p:spTgt spid="13323"/>
                                        </p:tgtEl>
                                        <p:attrNameLst>
                                          <p:attrName>ppt_x</p:attrName>
                                        </p:attrNameLst>
                                      </p:cBhvr>
                                      <p:tavLst>
                                        <p:tav tm="0">
                                          <p:val>
                                            <p:strVal val="1+#ppt_w/2"/>
                                          </p:val>
                                        </p:tav>
                                        <p:tav tm="100000">
                                          <p:val>
                                            <p:strVal val="#ppt_x"/>
                                          </p:val>
                                        </p:tav>
                                      </p:tavLst>
                                    </p:anim>
                                    <p:anim calcmode="lin" valueType="num">
                                      <p:cBhvr additive="base">
                                        <p:cTn id="13" dur="500" fill="hold"/>
                                        <p:tgtEl>
                                          <p:spTgt spid="1332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13319"/>
                                        </p:tgtEl>
                                        <p:attrNameLst>
                                          <p:attrName>style.visibility</p:attrName>
                                        </p:attrNameLst>
                                      </p:cBhvr>
                                      <p:to>
                                        <p:strVal val="visible"/>
                                      </p:to>
                                    </p:set>
                                    <p:animEffect transition="in" filter="randombar(horizontal)">
                                      <p:cBhvr>
                                        <p:cTn id="18" dur="500"/>
                                        <p:tgtEl>
                                          <p:spTgt spid="13319"/>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4"/>
                                        </p:tgtEl>
                                      </p:cBhvr>
                                    </p:animEffect>
                                    <p:set>
                                      <p:cBhvr>
                                        <p:cTn id="32" dur="1" fill="hold">
                                          <p:stCondLst>
                                            <p:cond delay="499"/>
                                          </p:stCondLst>
                                        </p:cTn>
                                        <p:tgtEl>
                                          <p:spTgt spid="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xit" presetSubtype="4" fill="hold" nodeType="clickEffect">
                                  <p:stCondLst>
                                    <p:cond delay="0"/>
                                  </p:stCondLst>
                                  <p:childTnLst>
                                    <p:anim calcmode="lin" valueType="num">
                                      <p:cBhvr additive="base">
                                        <p:cTn id="40" dur="500"/>
                                        <p:tgtEl>
                                          <p:spTgt spid="5"/>
                                        </p:tgtEl>
                                        <p:attrNameLst>
                                          <p:attrName>ppt_x</p:attrName>
                                        </p:attrNameLst>
                                      </p:cBhvr>
                                      <p:tavLst>
                                        <p:tav tm="0">
                                          <p:val>
                                            <p:strVal val="ppt_x"/>
                                          </p:val>
                                        </p:tav>
                                        <p:tav tm="100000">
                                          <p:val>
                                            <p:strVal val="ppt_x"/>
                                          </p:val>
                                        </p:tav>
                                      </p:tavLst>
                                    </p:anim>
                                    <p:anim calcmode="lin" valueType="num">
                                      <p:cBhvr additive="base">
                                        <p:cTn id="41" dur="500"/>
                                        <p:tgtEl>
                                          <p:spTgt spid="5"/>
                                        </p:tgtEl>
                                        <p:attrNameLst>
                                          <p:attrName>ppt_y</p:attrName>
                                        </p:attrNameLst>
                                      </p:cBhvr>
                                      <p:tavLst>
                                        <p:tav tm="0">
                                          <p:val>
                                            <p:strVal val="ppt_y"/>
                                          </p:val>
                                        </p:tav>
                                        <p:tav tm="100000">
                                          <p:val>
                                            <p:strVal val="1+ppt_h/2"/>
                                          </p:val>
                                        </p:tav>
                                      </p:tavLst>
                                    </p:anim>
                                    <p:set>
                                      <p:cBhvr>
                                        <p:cTn id="42" dur="1" fill="hold">
                                          <p:stCondLst>
                                            <p:cond delay="499"/>
                                          </p:stCondLst>
                                        </p:cTn>
                                        <p:tgtEl>
                                          <p:spTgt spid="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9" grpId="0"/>
      <p:bldP spid="13322" grpId="0" animBg="1" autoUpdateAnimBg="0"/>
      <p:bldP spid="13323" grpId="0" animBg="1" autoUpdateAnimBg="0"/>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4"/>
          <p:cNvSpPr txBox="1">
            <a:spLocks noChangeArrowheads="1"/>
          </p:cNvSpPr>
          <p:nvPr/>
        </p:nvSpPr>
        <p:spPr bwMode="auto">
          <a:xfrm>
            <a:off x="2433638" y="1855788"/>
            <a:ext cx="252184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dirty="0">
                <a:solidFill>
                  <a:schemeClr val="bg1"/>
                </a:solidFill>
                <a:latin typeface="微软雅黑" panose="020B0503020204020204" pitchFamily="34" charset="-122"/>
                <a:ea typeface="微软雅黑" panose="020B0503020204020204" pitchFamily="34" charset="-122"/>
              </a:rPr>
              <a:t>4.1</a:t>
            </a:r>
          </a:p>
        </p:txBody>
      </p:sp>
      <p:sp>
        <p:nvSpPr>
          <p:cNvPr id="8195" name="TextBox 5"/>
          <p:cNvSpPr txBox="1">
            <a:spLocks noChangeArrowheads="1"/>
          </p:cNvSpPr>
          <p:nvPr/>
        </p:nvSpPr>
        <p:spPr bwMode="auto">
          <a:xfrm>
            <a:off x="1768475" y="2846388"/>
            <a:ext cx="8477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sz="3000">
                <a:solidFill>
                  <a:schemeClr val="bg1"/>
                </a:solidFill>
              </a:rPr>
              <a:t>part</a:t>
            </a:r>
            <a:endParaRPr lang="zh-CN" altLang="en-US" sz="3000">
              <a:solidFill>
                <a:schemeClr val="bg1"/>
              </a:solidFill>
            </a:endParaRPr>
          </a:p>
        </p:txBody>
      </p:sp>
      <p:sp>
        <p:nvSpPr>
          <p:cNvPr id="8197" name="TextBox 6"/>
          <p:cNvSpPr txBox="1">
            <a:spLocks noChangeArrowheads="1"/>
          </p:cNvSpPr>
          <p:nvPr/>
        </p:nvSpPr>
        <p:spPr bwMode="auto">
          <a:xfrm>
            <a:off x="5015230" y="2537460"/>
            <a:ext cx="4902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chemeClr val="tx2"/>
                </a:solidFill>
                <a:latin typeface="微软雅黑" panose="020B0503020204020204" pitchFamily="34" charset="-122"/>
                <a:ea typeface="微软雅黑" panose="020B0503020204020204" pitchFamily="34" charset="-122"/>
              </a:rPr>
              <a:t>总体数据的行程车速分析</a:t>
            </a:r>
          </a:p>
        </p:txBody>
      </p:sp>
      <p:cxnSp>
        <p:nvCxnSpPr>
          <p:cNvPr id="8200" name="直接连接符 10"/>
          <p:cNvCxnSpPr>
            <a:cxnSpLocks noChangeShapeType="1"/>
          </p:cNvCxnSpPr>
          <p:nvPr/>
        </p:nvCxnSpPr>
        <p:spPr bwMode="auto">
          <a:xfrm flipH="1">
            <a:off x="3576638" y="3328988"/>
            <a:ext cx="8620125" cy="0"/>
          </a:xfrm>
          <a:prstGeom prst="line">
            <a:avLst/>
          </a:prstGeom>
          <a:noFill/>
          <a:ln w="9525"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01" name="Freeform 10"/>
          <p:cNvSpPr/>
          <p:nvPr/>
        </p:nvSpPr>
        <p:spPr bwMode="auto">
          <a:xfrm>
            <a:off x="1150938" y="2205038"/>
            <a:ext cx="1849437" cy="1944687"/>
          </a:xfrm>
          <a:custGeom>
            <a:avLst/>
            <a:gdLst>
              <a:gd name="T0" fmla="*/ 3233 w 3480"/>
              <a:gd name="T1" fmla="*/ 2268 h 3657"/>
              <a:gd name="T2" fmla="*/ 3033 w 3480"/>
              <a:gd name="T3" fmla="*/ 2634 h 3657"/>
              <a:gd name="T4" fmla="*/ 1023 w 3480"/>
              <a:gd name="T5" fmla="*/ 2915 h 3657"/>
              <a:gd name="T6" fmla="*/ 741 w 3480"/>
              <a:gd name="T7" fmla="*/ 905 h 3657"/>
              <a:gd name="T8" fmla="*/ 2017 w 3480"/>
              <a:gd name="T9" fmla="*/ 340 h 3657"/>
              <a:gd name="T10" fmla="*/ 2079 w 3480"/>
              <a:gd name="T11" fmla="*/ 345 h 3657"/>
              <a:gd name="T12" fmla="*/ 2067 w 3480"/>
              <a:gd name="T13" fmla="*/ 489 h 3657"/>
              <a:gd name="T14" fmla="*/ 2289 w 3480"/>
              <a:gd name="T15" fmla="*/ 254 h 3657"/>
              <a:gd name="T16" fmla="*/ 2110 w 3480"/>
              <a:gd name="T17" fmla="*/ 0 h 3657"/>
              <a:gd name="T18" fmla="*/ 2100 w 3480"/>
              <a:gd name="T19" fmla="*/ 113 h 3657"/>
              <a:gd name="T20" fmla="*/ 2038 w 3480"/>
              <a:gd name="T21" fmla="*/ 107 h 3657"/>
              <a:gd name="T22" fmla="*/ 554 w 3480"/>
              <a:gd name="T23" fmla="*/ 764 h 3657"/>
              <a:gd name="T24" fmla="*/ 882 w 3480"/>
              <a:gd name="T25" fmla="*/ 3102 h 3657"/>
              <a:gd name="T26" fmla="*/ 3219 w 3480"/>
              <a:gd name="T27" fmla="*/ 2774 h 3657"/>
              <a:gd name="T28" fmla="*/ 3480 w 3480"/>
              <a:gd name="T29" fmla="*/ 2268 h 3657"/>
              <a:gd name="T30" fmla="*/ 3233 w 3480"/>
              <a:gd name="T31" fmla="*/ 2268 h 3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80" h="3657">
                <a:moveTo>
                  <a:pt x="3233" y="2268"/>
                </a:moveTo>
                <a:cubicBezTo>
                  <a:pt x="3185" y="2397"/>
                  <a:pt x="3118" y="2521"/>
                  <a:pt x="3033" y="2634"/>
                </a:cubicBezTo>
                <a:cubicBezTo>
                  <a:pt x="2556" y="3266"/>
                  <a:pt x="1655" y="3393"/>
                  <a:pt x="1023" y="2915"/>
                </a:cubicBezTo>
                <a:cubicBezTo>
                  <a:pt x="390" y="2438"/>
                  <a:pt x="264" y="1538"/>
                  <a:pt x="741" y="905"/>
                </a:cubicBezTo>
                <a:cubicBezTo>
                  <a:pt x="1041" y="507"/>
                  <a:pt x="1523" y="295"/>
                  <a:pt x="2017" y="340"/>
                </a:cubicBezTo>
                <a:lnTo>
                  <a:pt x="2079" y="345"/>
                </a:lnTo>
                <a:lnTo>
                  <a:pt x="2067" y="489"/>
                </a:lnTo>
                <a:lnTo>
                  <a:pt x="2289" y="254"/>
                </a:lnTo>
                <a:lnTo>
                  <a:pt x="2110" y="0"/>
                </a:lnTo>
                <a:lnTo>
                  <a:pt x="2100" y="113"/>
                </a:lnTo>
                <a:lnTo>
                  <a:pt x="2038" y="107"/>
                </a:lnTo>
                <a:cubicBezTo>
                  <a:pt x="1463" y="55"/>
                  <a:pt x="903" y="302"/>
                  <a:pt x="554" y="764"/>
                </a:cubicBezTo>
                <a:cubicBezTo>
                  <a:pt x="0" y="1500"/>
                  <a:pt x="146" y="2547"/>
                  <a:pt x="882" y="3102"/>
                </a:cubicBezTo>
                <a:cubicBezTo>
                  <a:pt x="1618" y="3657"/>
                  <a:pt x="2664" y="3510"/>
                  <a:pt x="3219" y="2774"/>
                </a:cubicBezTo>
                <a:cubicBezTo>
                  <a:pt x="3336" y="2619"/>
                  <a:pt x="3423" y="2448"/>
                  <a:pt x="3480" y="2268"/>
                </a:cubicBezTo>
                <a:lnTo>
                  <a:pt x="3233" y="2268"/>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extLst>
      <p:ext uri="{BB962C8B-B14F-4D97-AF65-F5344CB8AC3E}">
        <p14:creationId xmlns:p14="http://schemas.microsoft.com/office/powerpoint/2010/main" val="3759330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0.25004 -4.44444E-6 L 2.68115E-6 -4.44444E-6 " pathEditMode="relative" rAng="0" ptsTypes="AA">
                                      <p:cBhvr>
                                        <p:cTn id="6" dur="2000" fill="hold"/>
                                        <p:tgtEl>
                                          <p:spTgt spid="8201"/>
                                        </p:tgtEl>
                                        <p:attrNameLst>
                                          <p:attrName>ppt_x</p:attrName>
                                          <p:attrName>ppt_y</p:attrName>
                                        </p:attrNameLst>
                                      </p:cBhvr>
                                      <p:rCtr x="12500" y="0"/>
                                    </p:animMotion>
                                  </p:childTnLst>
                                </p:cTn>
                              </p:par>
                              <p:par>
                                <p:cTn id="7" presetID="8" presetClass="emph" presetSubtype="0" fill="hold" grpId="1" nodeType="withEffect">
                                  <p:stCondLst>
                                    <p:cond delay="0"/>
                                  </p:stCondLst>
                                  <p:childTnLst>
                                    <p:animRot by="21600000">
                                      <p:cBhvr>
                                        <p:cTn id="8" dur="2000" fill="hold"/>
                                        <p:tgtEl>
                                          <p:spTgt spid="8201"/>
                                        </p:tgtEl>
                                        <p:attrNameLst>
                                          <p:attrName>r</p:attrName>
                                        </p:attrNameLst>
                                      </p:cBhvr>
                                    </p:animRot>
                                  </p:childTnLst>
                                </p:cTn>
                              </p:par>
                            </p:childTnLst>
                          </p:cTn>
                        </p:par>
                        <p:par>
                          <p:cTn id="9" fill="hold">
                            <p:stCondLst>
                              <p:cond delay="2000"/>
                            </p:stCondLst>
                            <p:childTnLst>
                              <p:par>
                                <p:cTn id="10" presetID="47" presetClass="entr" presetSubtype="0" fill="hold" grpId="0" nodeType="after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fade">
                                      <p:cBhvr>
                                        <p:cTn id="12" dur="1000"/>
                                        <p:tgtEl>
                                          <p:spTgt spid="8195"/>
                                        </p:tgtEl>
                                      </p:cBhvr>
                                    </p:animEffect>
                                    <p:anim calcmode="lin" valueType="num">
                                      <p:cBhvr>
                                        <p:cTn id="13" dur="1000" fill="hold"/>
                                        <p:tgtEl>
                                          <p:spTgt spid="8195"/>
                                        </p:tgtEl>
                                        <p:attrNameLst>
                                          <p:attrName>ppt_x</p:attrName>
                                        </p:attrNameLst>
                                      </p:cBhvr>
                                      <p:tavLst>
                                        <p:tav tm="0">
                                          <p:val>
                                            <p:strVal val="#ppt_x"/>
                                          </p:val>
                                        </p:tav>
                                        <p:tav tm="100000">
                                          <p:val>
                                            <p:strVal val="#ppt_x"/>
                                          </p:val>
                                        </p:tav>
                                      </p:tavLst>
                                    </p:anim>
                                    <p:anim calcmode="lin" valueType="num">
                                      <p:cBhvr>
                                        <p:cTn id="14" dur="1000" fill="hold"/>
                                        <p:tgtEl>
                                          <p:spTgt spid="819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8194"/>
                                        </p:tgtEl>
                                        <p:attrNameLst>
                                          <p:attrName>style.visibility</p:attrName>
                                        </p:attrNameLst>
                                      </p:cBhvr>
                                      <p:to>
                                        <p:strVal val="visible"/>
                                      </p:to>
                                    </p:set>
                                    <p:animEffect transition="in" filter="fade">
                                      <p:cBhvr>
                                        <p:cTn id="17" dur="1000"/>
                                        <p:tgtEl>
                                          <p:spTgt spid="8194"/>
                                        </p:tgtEl>
                                      </p:cBhvr>
                                    </p:animEffect>
                                    <p:anim calcmode="lin" valueType="num">
                                      <p:cBhvr>
                                        <p:cTn id="18" dur="1000" fill="hold"/>
                                        <p:tgtEl>
                                          <p:spTgt spid="8194"/>
                                        </p:tgtEl>
                                        <p:attrNameLst>
                                          <p:attrName>ppt_x</p:attrName>
                                        </p:attrNameLst>
                                      </p:cBhvr>
                                      <p:tavLst>
                                        <p:tav tm="0">
                                          <p:val>
                                            <p:strVal val="#ppt_x"/>
                                          </p:val>
                                        </p:tav>
                                        <p:tav tm="100000">
                                          <p:val>
                                            <p:strVal val="#ppt_x"/>
                                          </p:val>
                                        </p:tav>
                                      </p:tavLst>
                                    </p:anim>
                                    <p:anim calcmode="lin" valueType="num">
                                      <p:cBhvr>
                                        <p:cTn id="19" dur="1000" fill="hold"/>
                                        <p:tgtEl>
                                          <p:spTgt spid="8194"/>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8200"/>
                                        </p:tgtEl>
                                        <p:attrNameLst>
                                          <p:attrName>style.visibility</p:attrName>
                                        </p:attrNameLst>
                                      </p:cBhvr>
                                      <p:to>
                                        <p:strVal val="visible"/>
                                      </p:to>
                                    </p:set>
                                    <p:animEffect transition="in" filter="wipe(left)">
                                      <p:cBhvr>
                                        <p:cTn id="23" dur="2000"/>
                                        <p:tgtEl>
                                          <p:spTgt spid="8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195" grpId="0" autoUpdateAnimBg="0"/>
      <p:bldP spid="8201" grpId="0" animBg="1"/>
      <p:bldP spid="8201"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62" name="Group 14"/>
          <p:cNvGrpSpPr>
            <a:grpSpLocks/>
          </p:cNvGrpSpPr>
          <p:nvPr/>
        </p:nvGrpSpPr>
        <p:grpSpPr bwMode="auto">
          <a:xfrm>
            <a:off x="3527425" y="2051050"/>
            <a:ext cx="2514600" cy="1355725"/>
            <a:chOff x="0" y="0"/>
            <a:chExt cx="2514497" cy="1355672"/>
          </a:xfrm>
        </p:grpSpPr>
        <p:sp>
          <p:nvSpPr>
            <p:cNvPr id="27663" name="文本框 54"/>
            <p:cNvSpPr txBox="1">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27664"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rgbClr val="F8F8F8"/>
                  </a:solidFill>
                  <a:latin typeface="微软雅黑" pitchFamily="34" charset="-122"/>
                  <a:ea typeface="微软雅黑" pitchFamily="34" charset="-122"/>
                </a:rPr>
                <a:t>请输入您想要的文字</a:t>
              </a:r>
            </a:p>
          </p:txBody>
        </p:sp>
        <p:sp>
          <p:nvSpPr>
            <p:cNvPr id="27665"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27666"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grpSp>
      <p:grpSp>
        <p:nvGrpSpPr>
          <p:cNvPr id="27667" name="Group 19"/>
          <p:cNvGrpSpPr>
            <a:grpSpLocks/>
          </p:cNvGrpSpPr>
          <p:nvPr/>
        </p:nvGrpSpPr>
        <p:grpSpPr bwMode="auto">
          <a:xfrm>
            <a:off x="3567113" y="3711575"/>
            <a:ext cx="2514600" cy="1355725"/>
            <a:chOff x="0" y="0"/>
            <a:chExt cx="2514497" cy="1355672"/>
          </a:xfrm>
        </p:grpSpPr>
        <p:sp>
          <p:nvSpPr>
            <p:cNvPr id="27668" name="文本框 54"/>
            <p:cNvSpPr txBox="1">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27669"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rgbClr val="F8F8F8"/>
                  </a:solidFill>
                  <a:latin typeface="微软雅黑" pitchFamily="34" charset="-122"/>
                  <a:ea typeface="微软雅黑" pitchFamily="34" charset="-122"/>
                </a:rPr>
                <a:t>请输入您想要的文字</a:t>
              </a:r>
            </a:p>
          </p:txBody>
        </p:sp>
        <p:sp>
          <p:nvSpPr>
            <p:cNvPr id="27670"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27671"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grpSp>
      <p:grpSp>
        <p:nvGrpSpPr>
          <p:cNvPr id="27677" name="Group 29"/>
          <p:cNvGrpSpPr>
            <a:grpSpLocks/>
          </p:cNvGrpSpPr>
          <p:nvPr/>
        </p:nvGrpSpPr>
        <p:grpSpPr bwMode="auto">
          <a:xfrm>
            <a:off x="6024563" y="3681413"/>
            <a:ext cx="2514600" cy="1355725"/>
            <a:chOff x="0" y="0"/>
            <a:chExt cx="2514497" cy="1355672"/>
          </a:xfrm>
        </p:grpSpPr>
        <p:sp>
          <p:nvSpPr>
            <p:cNvPr id="27678" name="文本框 54"/>
            <p:cNvSpPr txBox="1">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27679"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rgbClr val="F8F8F8"/>
                  </a:solidFill>
                  <a:latin typeface="微软雅黑" pitchFamily="34" charset="-122"/>
                  <a:ea typeface="微软雅黑" pitchFamily="34" charset="-122"/>
                </a:rPr>
                <a:t>请输入您想要的文字</a:t>
              </a:r>
            </a:p>
          </p:txBody>
        </p:sp>
        <p:sp>
          <p:nvSpPr>
            <p:cNvPr id="27680"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27681"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grpSp>
      <p:sp>
        <p:nvSpPr>
          <p:cNvPr id="27682" name="TextBox 31"/>
          <p:cNvSpPr txBox="1">
            <a:spLocks noChangeArrowheads="1"/>
          </p:cNvSpPr>
          <p:nvPr/>
        </p:nvSpPr>
        <p:spPr bwMode="auto">
          <a:xfrm>
            <a:off x="1147763" y="388938"/>
            <a:ext cx="3373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2000" b="1" dirty="0">
                <a:latin typeface="微软雅黑" pitchFamily="34" charset="-122"/>
                <a:ea typeface="微软雅黑" pitchFamily="34" charset="-122"/>
              </a:rPr>
              <a:t>4.1.1</a:t>
            </a:r>
            <a:r>
              <a:rPr lang="zh-CN" altLang="en-US" sz="2000" b="1" dirty="0">
                <a:latin typeface="微软雅黑" pitchFamily="34" charset="-122"/>
                <a:ea typeface="微软雅黑" pitchFamily="34" charset="-122"/>
              </a:rPr>
              <a:t>大型车早高峰期数据：</a:t>
            </a:r>
          </a:p>
          <a:p>
            <a:pPr eaLnBrk="1" hangingPunct="1"/>
            <a:endParaRPr lang="zh-CN" altLang="en-US" sz="2000" b="1" dirty="0">
              <a:latin typeface="微软雅黑" pitchFamily="34" charset="-122"/>
              <a:ea typeface="微软雅黑" pitchFamily="34" charset="-122"/>
            </a:endParaRPr>
          </a:p>
        </p:txBody>
      </p:sp>
      <p:sp>
        <p:nvSpPr>
          <p:cNvPr id="27683" name="五边形 32"/>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7684" name="燕尾形 33"/>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1026" name="图片 3">
            <a:extLst>
              <a:ext uri="{FF2B5EF4-FFF2-40B4-BE49-F238E27FC236}">
                <a16:creationId xmlns:a16="http://schemas.microsoft.com/office/drawing/2014/main" id="{4ED76D8B-E7E9-475C-8E1D-D7CF1901C0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8575" y="3103812"/>
            <a:ext cx="5110451" cy="3165663"/>
          </a:xfrm>
          <a:prstGeom prst="rect">
            <a:avLst/>
          </a:prstGeom>
          <a:noFill/>
          <a:extLst>
            <a:ext uri="{909E8E84-426E-40DD-AFC4-6F175D3DCCD1}">
              <a14:hiddenFill xmlns:a14="http://schemas.microsoft.com/office/drawing/2010/main">
                <a:solidFill>
                  <a:srgbClr val="FFFFFF"/>
                </a:solidFill>
              </a14:hiddenFill>
            </a:ext>
          </a:extLst>
        </p:spPr>
      </p:pic>
      <p:pic>
        <p:nvPicPr>
          <p:cNvPr id="1025" name="图片 40">
            <a:extLst>
              <a:ext uri="{FF2B5EF4-FFF2-40B4-BE49-F238E27FC236}">
                <a16:creationId xmlns:a16="http://schemas.microsoft.com/office/drawing/2014/main" id="{7582E32C-E77A-47B3-8716-6FBC55CE5E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6787" y="2446210"/>
            <a:ext cx="1767868" cy="51888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a:extLst>
              <a:ext uri="{FF2B5EF4-FFF2-40B4-BE49-F238E27FC236}">
                <a16:creationId xmlns:a16="http://schemas.microsoft.com/office/drawing/2014/main" id="{89537015-77CC-406C-8EC9-96A59800A53C}"/>
              </a:ext>
            </a:extLst>
          </p:cNvPr>
          <p:cNvSpPr>
            <a:spLocks noChangeArrowheads="1"/>
          </p:cNvSpPr>
          <p:nvPr/>
        </p:nvSpPr>
        <p:spPr bwMode="auto">
          <a:xfrm>
            <a:off x="1147763" y="1217264"/>
            <a:ext cx="825504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tabLst/>
            </a:pPr>
            <a:endParaRPr kumimoji="0" lang="en-US" altLang="zh-CN" sz="12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zh-CN" altLang="zh-CN"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所有早高峰期</a:t>
            </a:r>
            <a:r>
              <a:rPr kumimoji="0" lang="zh-CN" altLang="en-US"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大型车的</a:t>
            </a:r>
            <a:r>
              <a:rPr kumimoji="0" lang="zh-CN" altLang="zh-CN"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行程车速图像</a:t>
            </a:r>
            <a:r>
              <a:rPr lang="zh-CN" altLang="en-US" dirty="0">
                <a:latin typeface="宋体" panose="02010600030101010101" pitchFamily="2" charset="-122"/>
                <a:cs typeface="Times New Roman" panose="02020603050405020304" pitchFamily="18" charset="0"/>
              </a:rPr>
              <a:t>：</a:t>
            </a:r>
            <a:endParaRPr kumimoji="0" lang="zh-CN" altLang="zh-CN"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5" name="矩形 4">
            <a:extLst>
              <a:ext uri="{FF2B5EF4-FFF2-40B4-BE49-F238E27FC236}">
                <a16:creationId xmlns:a16="http://schemas.microsoft.com/office/drawing/2014/main" id="{299165EC-903D-4E3A-8633-CB86D3FC4005}"/>
              </a:ext>
            </a:extLst>
          </p:cNvPr>
          <p:cNvSpPr/>
          <p:nvPr/>
        </p:nvSpPr>
        <p:spPr>
          <a:xfrm>
            <a:off x="6579034" y="2987153"/>
            <a:ext cx="3840881" cy="2049985"/>
          </a:xfrm>
          <a:prstGeom prst="rect">
            <a:avLst/>
          </a:prstGeom>
        </p:spPr>
        <p:txBody>
          <a:bodyPr wrap="square">
            <a:spAutoFit/>
          </a:bodyPr>
          <a:lstStyle/>
          <a:p>
            <a:pPr marL="252095" indent="-367030" algn="just">
              <a:lnSpc>
                <a:spcPct val="172000"/>
              </a:lnSpc>
              <a:spcBef>
                <a:spcPts val="1300"/>
              </a:spcBef>
              <a:spcAft>
                <a:spcPts val="1300"/>
              </a:spcAft>
            </a:pPr>
            <a:r>
              <a:rPr lang="zh-CN" altLang="en-US" b="1" dirty="0">
                <a:latin typeface="黑体" panose="02010609060101010101" pitchFamily="49" charset="-122"/>
                <a:cs typeface="Times New Roman" panose="02020603050405020304" pitchFamily="18" charset="0"/>
              </a:rPr>
              <a:t>分析</a:t>
            </a:r>
            <a:r>
              <a:rPr lang="zh-CN" altLang="en-US" dirty="0">
                <a:latin typeface="黑体" panose="02010609060101010101" pitchFamily="49" charset="-122"/>
                <a:cs typeface="Times New Roman" panose="02020603050405020304" pitchFamily="18" charset="0"/>
              </a:rPr>
              <a:t>：</a:t>
            </a:r>
            <a:r>
              <a:rPr lang="zh-CN" altLang="zh-CN" dirty="0">
                <a:latin typeface="黑体" panose="02010609060101010101" pitchFamily="49" charset="-122"/>
                <a:cs typeface="Times New Roman" panose="02020603050405020304" pitchFamily="18" charset="0"/>
              </a:rPr>
              <a:t>整体行程车速数据的函数拟合结果大致呈一个“双峰型”函数，</a:t>
            </a:r>
            <a:r>
              <a:rPr lang="zh-CN" altLang="zh-CN" b="1" dirty="0">
                <a:latin typeface="黑体" panose="02010609060101010101" pitchFamily="49" charset="-122"/>
                <a:cs typeface="Times New Roman" panose="02020603050405020304" pitchFamily="18" charset="0"/>
              </a:rPr>
              <a:t>行程车速在</a:t>
            </a:r>
            <a:r>
              <a:rPr lang="en-US" altLang="zh-CN" b="1" dirty="0">
                <a:latin typeface="黑体" panose="02010609060101010101" pitchFamily="49" charset="-122"/>
                <a:cs typeface="Times New Roman" panose="02020603050405020304" pitchFamily="18" charset="0"/>
              </a:rPr>
              <a:t>20km/h</a:t>
            </a:r>
            <a:r>
              <a:rPr lang="zh-CN" altLang="zh-CN" b="1" dirty="0">
                <a:latin typeface="黑体" panose="02010609060101010101" pitchFamily="49" charset="-122"/>
                <a:cs typeface="Times New Roman" panose="02020603050405020304" pitchFamily="18" charset="0"/>
              </a:rPr>
              <a:t>左右和在</a:t>
            </a:r>
            <a:r>
              <a:rPr lang="en-US" altLang="zh-CN" b="1" dirty="0">
                <a:latin typeface="黑体" panose="02010609060101010101" pitchFamily="49" charset="-122"/>
                <a:cs typeface="Times New Roman" panose="02020603050405020304" pitchFamily="18" charset="0"/>
              </a:rPr>
              <a:t>35km/h</a:t>
            </a:r>
            <a:r>
              <a:rPr lang="zh-CN" altLang="zh-CN" b="1" dirty="0">
                <a:latin typeface="黑体" panose="02010609060101010101" pitchFamily="49" charset="-122"/>
                <a:cs typeface="Times New Roman" panose="02020603050405020304" pitchFamily="18" charset="0"/>
              </a:rPr>
              <a:t>左右的大型车辆较多。</a:t>
            </a:r>
            <a:endParaRPr lang="zh-CN" altLang="zh-CN" sz="2400" dirty="0">
              <a:effectLst/>
              <a:latin typeface="黑体" panose="02010609060101010101" pitchFamily="49" charset="-122"/>
              <a:ea typeface="黑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683"/>
                                        </p:tgtEl>
                                        <p:attrNameLst>
                                          <p:attrName>style.visibility</p:attrName>
                                        </p:attrNameLst>
                                      </p:cBhvr>
                                      <p:to>
                                        <p:strVal val="visible"/>
                                      </p:to>
                                    </p:set>
                                    <p:anim calcmode="lin" valueType="num">
                                      <p:cBhvr additive="base">
                                        <p:cTn id="7" dur="300" fill="hold"/>
                                        <p:tgtEl>
                                          <p:spTgt spid="27683"/>
                                        </p:tgtEl>
                                        <p:attrNameLst>
                                          <p:attrName>ppt_x</p:attrName>
                                        </p:attrNameLst>
                                      </p:cBhvr>
                                      <p:tavLst>
                                        <p:tav tm="0">
                                          <p:val>
                                            <p:strVal val="0-#ppt_w/2"/>
                                          </p:val>
                                        </p:tav>
                                        <p:tav tm="100000">
                                          <p:val>
                                            <p:strVal val="#ppt_x"/>
                                          </p:val>
                                        </p:tav>
                                      </p:tavLst>
                                    </p:anim>
                                    <p:anim calcmode="lin" valueType="num">
                                      <p:cBhvr additive="base">
                                        <p:cTn id="8" dur="300" fill="hold"/>
                                        <p:tgtEl>
                                          <p:spTgt spid="2768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27684"/>
                                        </p:tgtEl>
                                        <p:attrNameLst>
                                          <p:attrName>style.visibility</p:attrName>
                                        </p:attrNameLst>
                                      </p:cBhvr>
                                      <p:to>
                                        <p:strVal val="visible"/>
                                      </p:to>
                                    </p:set>
                                    <p:anim calcmode="lin" valueType="num">
                                      <p:cBhvr additive="base">
                                        <p:cTn id="12" dur="500" fill="hold"/>
                                        <p:tgtEl>
                                          <p:spTgt spid="27684"/>
                                        </p:tgtEl>
                                        <p:attrNameLst>
                                          <p:attrName>ppt_x</p:attrName>
                                        </p:attrNameLst>
                                      </p:cBhvr>
                                      <p:tavLst>
                                        <p:tav tm="0">
                                          <p:val>
                                            <p:strVal val="1+#ppt_w/2"/>
                                          </p:val>
                                        </p:tav>
                                        <p:tav tm="100000">
                                          <p:val>
                                            <p:strVal val="#ppt_x"/>
                                          </p:val>
                                        </p:tav>
                                      </p:tavLst>
                                    </p:anim>
                                    <p:anim calcmode="lin" valueType="num">
                                      <p:cBhvr additive="base">
                                        <p:cTn id="13" dur="500" fill="hold"/>
                                        <p:tgtEl>
                                          <p:spTgt spid="2768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7682"/>
                                        </p:tgtEl>
                                        <p:attrNameLst>
                                          <p:attrName>style.visibility</p:attrName>
                                        </p:attrNameLst>
                                      </p:cBhvr>
                                      <p:to>
                                        <p:strVal val="visible"/>
                                      </p:to>
                                    </p:set>
                                    <p:anim calcmode="lin" valueType="num">
                                      <p:cBhvr>
                                        <p:cTn id="17" dur="300" fill="hold"/>
                                        <p:tgtEl>
                                          <p:spTgt spid="27682"/>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27682"/>
                                        </p:tgtEl>
                                        <p:attrNameLst>
                                          <p:attrName>ppt_y</p:attrName>
                                        </p:attrNameLst>
                                      </p:cBhvr>
                                      <p:tavLst>
                                        <p:tav tm="0">
                                          <p:val>
                                            <p:strVal val="#ppt_y"/>
                                          </p:val>
                                        </p:tav>
                                        <p:tav tm="100000">
                                          <p:val>
                                            <p:strVal val="#ppt_y"/>
                                          </p:val>
                                        </p:tav>
                                      </p:tavLst>
                                    </p:anim>
                                    <p:anim calcmode="lin" valueType="num">
                                      <p:cBhvr>
                                        <p:cTn id="19" dur="300" fill="hold"/>
                                        <p:tgtEl>
                                          <p:spTgt spid="27682"/>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2768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27682"/>
                                        </p:tgtEl>
                                      </p:cBhvr>
                                    </p:animEffect>
                                  </p:childTnLst>
                                </p:cTn>
                              </p:par>
                            </p:childTnLst>
                          </p:cTn>
                        </p:par>
                        <p:par>
                          <p:cTn id="22" fill="hold" nodeType="afterGroup">
                            <p:stCondLst>
                              <p:cond delay="1520"/>
                            </p:stCondLst>
                            <p:childTnLst>
                              <p:par>
                                <p:cTn id="23" presetID="31" presetClass="entr" presetSubtype="0" fill="hold" nodeType="afterEffect">
                                  <p:stCondLst>
                                    <p:cond delay="0"/>
                                  </p:stCondLst>
                                  <p:childTnLst>
                                    <p:set>
                                      <p:cBhvr>
                                        <p:cTn id="24" dur="1" fill="hold">
                                          <p:stCondLst>
                                            <p:cond delay="0"/>
                                          </p:stCondLst>
                                        </p:cTn>
                                        <p:tgtEl>
                                          <p:spTgt spid="27662"/>
                                        </p:tgtEl>
                                        <p:attrNameLst>
                                          <p:attrName>style.visibility</p:attrName>
                                        </p:attrNameLst>
                                      </p:cBhvr>
                                      <p:to>
                                        <p:strVal val="visible"/>
                                      </p:to>
                                    </p:set>
                                    <p:anim calcmode="lin" valueType="num">
                                      <p:cBhvr>
                                        <p:cTn id="25" dur="500" fill="hold"/>
                                        <p:tgtEl>
                                          <p:spTgt spid="27662"/>
                                        </p:tgtEl>
                                        <p:attrNameLst>
                                          <p:attrName>ppt_w</p:attrName>
                                        </p:attrNameLst>
                                      </p:cBhvr>
                                      <p:tavLst>
                                        <p:tav tm="0">
                                          <p:val>
                                            <p:fltVal val="0"/>
                                          </p:val>
                                        </p:tav>
                                        <p:tav tm="100000">
                                          <p:val>
                                            <p:strVal val="#ppt_w"/>
                                          </p:val>
                                        </p:tav>
                                      </p:tavLst>
                                    </p:anim>
                                    <p:anim calcmode="lin" valueType="num">
                                      <p:cBhvr>
                                        <p:cTn id="26" dur="500" fill="hold"/>
                                        <p:tgtEl>
                                          <p:spTgt spid="27662"/>
                                        </p:tgtEl>
                                        <p:attrNameLst>
                                          <p:attrName>ppt_h</p:attrName>
                                        </p:attrNameLst>
                                      </p:cBhvr>
                                      <p:tavLst>
                                        <p:tav tm="0">
                                          <p:val>
                                            <p:fltVal val="0"/>
                                          </p:val>
                                        </p:tav>
                                        <p:tav tm="100000">
                                          <p:val>
                                            <p:strVal val="#ppt_h"/>
                                          </p:val>
                                        </p:tav>
                                      </p:tavLst>
                                    </p:anim>
                                    <p:anim calcmode="lin" valueType="num">
                                      <p:cBhvr>
                                        <p:cTn id="27" dur="500" fill="hold"/>
                                        <p:tgtEl>
                                          <p:spTgt spid="27662"/>
                                        </p:tgtEl>
                                        <p:attrNameLst>
                                          <p:attrName>style.rotation</p:attrName>
                                        </p:attrNameLst>
                                      </p:cBhvr>
                                      <p:tavLst>
                                        <p:tav tm="0">
                                          <p:val>
                                            <p:fltVal val="90"/>
                                          </p:val>
                                        </p:tav>
                                        <p:tav tm="100000">
                                          <p:val>
                                            <p:fltVal val="0"/>
                                          </p:val>
                                        </p:tav>
                                      </p:tavLst>
                                    </p:anim>
                                    <p:animEffect transition="in" filter="fade">
                                      <p:cBhvr>
                                        <p:cTn id="28" dur="500"/>
                                        <p:tgtEl>
                                          <p:spTgt spid="27662"/>
                                        </p:tgtEl>
                                      </p:cBhvr>
                                    </p:animEffect>
                                  </p:childTnLst>
                                </p:cTn>
                              </p:par>
                            </p:childTnLst>
                          </p:cTn>
                        </p:par>
                        <p:par>
                          <p:cTn id="29" fill="hold" nodeType="afterGroup">
                            <p:stCondLst>
                              <p:cond delay="2020"/>
                            </p:stCondLst>
                            <p:childTnLst>
                              <p:par>
                                <p:cTn id="30" presetID="31" presetClass="entr" presetSubtype="0" fill="hold" nodeType="afterEffect">
                                  <p:stCondLst>
                                    <p:cond delay="0"/>
                                  </p:stCondLst>
                                  <p:childTnLst>
                                    <p:set>
                                      <p:cBhvr>
                                        <p:cTn id="31" dur="1" fill="hold">
                                          <p:stCondLst>
                                            <p:cond delay="0"/>
                                          </p:stCondLst>
                                        </p:cTn>
                                        <p:tgtEl>
                                          <p:spTgt spid="27677"/>
                                        </p:tgtEl>
                                        <p:attrNameLst>
                                          <p:attrName>style.visibility</p:attrName>
                                        </p:attrNameLst>
                                      </p:cBhvr>
                                      <p:to>
                                        <p:strVal val="visible"/>
                                      </p:to>
                                    </p:set>
                                    <p:anim calcmode="lin" valueType="num">
                                      <p:cBhvr>
                                        <p:cTn id="32" dur="500" fill="hold"/>
                                        <p:tgtEl>
                                          <p:spTgt spid="27677"/>
                                        </p:tgtEl>
                                        <p:attrNameLst>
                                          <p:attrName>ppt_w</p:attrName>
                                        </p:attrNameLst>
                                      </p:cBhvr>
                                      <p:tavLst>
                                        <p:tav tm="0">
                                          <p:val>
                                            <p:fltVal val="0"/>
                                          </p:val>
                                        </p:tav>
                                        <p:tav tm="100000">
                                          <p:val>
                                            <p:strVal val="#ppt_w"/>
                                          </p:val>
                                        </p:tav>
                                      </p:tavLst>
                                    </p:anim>
                                    <p:anim calcmode="lin" valueType="num">
                                      <p:cBhvr>
                                        <p:cTn id="33" dur="500" fill="hold"/>
                                        <p:tgtEl>
                                          <p:spTgt spid="27677"/>
                                        </p:tgtEl>
                                        <p:attrNameLst>
                                          <p:attrName>ppt_h</p:attrName>
                                        </p:attrNameLst>
                                      </p:cBhvr>
                                      <p:tavLst>
                                        <p:tav tm="0">
                                          <p:val>
                                            <p:fltVal val="0"/>
                                          </p:val>
                                        </p:tav>
                                        <p:tav tm="100000">
                                          <p:val>
                                            <p:strVal val="#ppt_h"/>
                                          </p:val>
                                        </p:tav>
                                      </p:tavLst>
                                    </p:anim>
                                    <p:anim calcmode="lin" valueType="num">
                                      <p:cBhvr>
                                        <p:cTn id="34" dur="500" fill="hold"/>
                                        <p:tgtEl>
                                          <p:spTgt spid="27677"/>
                                        </p:tgtEl>
                                        <p:attrNameLst>
                                          <p:attrName>style.rotation</p:attrName>
                                        </p:attrNameLst>
                                      </p:cBhvr>
                                      <p:tavLst>
                                        <p:tav tm="0">
                                          <p:val>
                                            <p:fltVal val="90"/>
                                          </p:val>
                                        </p:tav>
                                        <p:tav tm="100000">
                                          <p:val>
                                            <p:fltVal val="0"/>
                                          </p:val>
                                        </p:tav>
                                      </p:tavLst>
                                    </p:anim>
                                    <p:animEffect transition="in" filter="fade">
                                      <p:cBhvr>
                                        <p:cTn id="35" dur="500"/>
                                        <p:tgtEl>
                                          <p:spTgt spid="27677"/>
                                        </p:tgtEl>
                                      </p:cBhvr>
                                    </p:animEffect>
                                  </p:childTnLst>
                                </p:cTn>
                              </p:par>
                            </p:childTnLst>
                          </p:cTn>
                        </p:par>
                        <p:par>
                          <p:cTn id="36" fill="hold" nodeType="afterGroup">
                            <p:stCondLst>
                              <p:cond delay="2520"/>
                            </p:stCondLst>
                            <p:childTnLst>
                              <p:par>
                                <p:cTn id="37" presetID="31" presetClass="entr" presetSubtype="0" fill="hold" nodeType="afterEffect">
                                  <p:stCondLst>
                                    <p:cond delay="0"/>
                                  </p:stCondLst>
                                  <p:childTnLst>
                                    <p:set>
                                      <p:cBhvr>
                                        <p:cTn id="38" dur="1" fill="hold">
                                          <p:stCondLst>
                                            <p:cond delay="0"/>
                                          </p:stCondLst>
                                        </p:cTn>
                                        <p:tgtEl>
                                          <p:spTgt spid="27667"/>
                                        </p:tgtEl>
                                        <p:attrNameLst>
                                          <p:attrName>style.visibility</p:attrName>
                                        </p:attrNameLst>
                                      </p:cBhvr>
                                      <p:to>
                                        <p:strVal val="visible"/>
                                      </p:to>
                                    </p:set>
                                    <p:anim calcmode="lin" valueType="num">
                                      <p:cBhvr>
                                        <p:cTn id="39" dur="500" fill="hold"/>
                                        <p:tgtEl>
                                          <p:spTgt spid="27667"/>
                                        </p:tgtEl>
                                        <p:attrNameLst>
                                          <p:attrName>ppt_w</p:attrName>
                                        </p:attrNameLst>
                                      </p:cBhvr>
                                      <p:tavLst>
                                        <p:tav tm="0">
                                          <p:val>
                                            <p:fltVal val="0"/>
                                          </p:val>
                                        </p:tav>
                                        <p:tav tm="100000">
                                          <p:val>
                                            <p:strVal val="#ppt_w"/>
                                          </p:val>
                                        </p:tav>
                                      </p:tavLst>
                                    </p:anim>
                                    <p:anim calcmode="lin" valueType="num">
                                      <p:cBhvr>
                                        <p:cTn id="40" dur="500" fill="hold"/>
                                        <p:tgtEl>
                                          <p:spTgt spid="27667"/>
                                        </p:tgtEl>
                                        <p:attrNameLst>
                                          <p:attrName>ppt_h</p:attrName>
                                        </p:attrNameLst>
                                      </p:cBhvr>
                                      <p:tavLst>
                                        <p:tav tm="0">
                                          <p:val>
                                            <p:fltVal val="0"/>
                                          </p:val>
                                        </p:tav>
                                        <p:tav tm="100000">
                                          <p:val>
                                            <p:strVal val="#ppt_h"/>
                                          </p:val>
                                        </p:tav>
                                      </p:tavLst>
                                    </p:anim>
                                    <p:anim calcmode="lin" valueType="num">
                                      <p:cBhvr>
                                        <p:cTn id="41" dur="500" fill="hold"/>
                                        <p:tgtEl>
                                          <p:spTgt spid="27667"/>
                                        </p:tgtEl>
                                        <p:attrNameLst>
                                          <p:attrName>style.rotation</p:attrName>
                                        </p:attrNameLst>
                                      </p:cBhvr>
                                      <p:tavLst>
                                        <p:tav tm="0">
                                          <p:val>
                                            <p:fltVal val="90"/>
                                          </p:val>
                                        </p:tav>
                                        <p:tav tm="100000">
                                          <p:val>
                                            <p:fltVal val="0"/>
                                          </p:val>
                                        </p:tav>
                                      </p:tavLst>
                                    </p:anim>
                                    <p:animEffect transition="in" filter="fade">
                                      <p:cBhvr>
                                        <p:cTn id="42" dur="500"/>
                                        <p:tgtEl>
                                          <p:spTgt spid="27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82" grpId="0" autoUpdateAnimBg="0"/>
      <p:bldP spid="27683" grpId="0" animBg="1" autoUpdateAnimBg="0"/>
      <p:bldP spid="27684"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62" name="Group 14"/>
          <p:cNvGrpSpPr>
            <a:grpSpLocks/>
          </p:cNvGrpSpPr>
          <p:nvPr/>
        </p:nvGrpSpPr>
        <p:grpSpPr bwMode="auto">
          <a:xfrm>
            <a:off x="3527425" y="2051050"/>
            <a:ext cx="2514600" cy="1355725"/>
            <a:chOff x="0" y="0"/>
            <a:chExt cx="2514497" cy="1355672"/>
          </a:xfrm>
        </p:grpSpPr>
        <p:sp>
          <p:nvSpPr>
            <p:cNvPr id="27663" name="文本框 54"/>
            <p:cNvSpPr txBox="1">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27664"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rgbClr val="F8F8F8"/>
                  </a:solidFill>
                  <a:latin typeface="微软雅黑" pitchFamily="34" charset="-122"/>
                  <a:ea typeface="微软雅黑" pitchFamily="34" charset="-122"/>
                </a:rPr>
                <a:t>请输入您想要的文字</a:t>
              </a:r>
            </a:p>
          </p:txBody>
        </p:sp>
        <p:sp>
          <p:nvSpPr>
            <p:cNvPr id="27665"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27666"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grpSp>
      <p:grpSp>
        <p:nvGrpSpPr>
          <p:cNvPr id="27667" name="Group 19"/>
          <p:cNvGrpSpPr>
            <a:grpSpLocks/>
          </p:cNvGrpSpPr>
          <p:nvPr/>
        </p:nvGrpSpPr>
        <p:grpSpPr bwMode="auto">
          <a:xfrm>
            <a:off x="3567113" y="3711575"/>
            <a:ext cx="2514600" cy="1355725"/>
            <a:chOff x="0" y="0"/>
            <a:chExt cx="2514497" cy="1355672"/>
          </a:xfrm>
        </p:grpSpPr>
        <p:sp>
          <p:nvSpPr>
            <p:cNvPr id="27668" name="文本框 54"/>
            <p:cNvSpPr txBox="1">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27669"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rgbClr val="F8F8F8"/>
                  </a:solidFill>
                  <a:latin typeface="微软雅黑" pitchFamily="34" charset="-122"/>
                  <a:ea typeface="微软雅黑" pitchFamily="34" charset="-122"/>
                </a:rPr>
                <a:t>请输入您想要的文字</a:t>
              </a:r>
            </a:p>
          </p:txBody>
        </p:sp>
        <p:sp>
          <p:nvSpPr>
            <p:cNvPr id="27670"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27671"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grpSp>
      <p:grpSp>
        <p:nvGrpSpPr>
          <p:cNvPr id="27677" name="Group 29"/>
          <p:cNvGrpSpPr>
            <a:grpSpLocks/>
          </p:cNvGrpSpPr>
          <p:nvPr/>
        </p:nvGrpSpPr>
        <p:grpSpPr bwMode="auto">
          <a:xfrm>
            <a:off x="6024563" y="3681413"/>
            <a:ext cx="2514600" cy="1355725"/>
            <a:chOff x="0" y="0"/>
            <a:chExt cx="2514497" cy="1355672"/>
          </a:xfrm>
        </p:grpSpPr>
        <p:sp>
          <p:nvSpPr>
            <p:cNvPr id="27678" name="文本框 54"/>
            <p:cNvSpPr txBox="1">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27679"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rgbClr val="F8F8F8"/>
                  </a:solidFill>
                  <a:latin typeface="微软雅黑" pitchFamily="34" charset="-122"/>
                  <a:ea typeface="微软雅黑" pitchFamily="34" charset="-122"/>
                </a:rPr>
                <a:t>请输入您想要的文字</a:t>
              </a:r>
            </a:p>
          </p:txBody>
        </p:sp>
        <p:sp>
          <p:nvSpPr>
            <p:cNvPr id="27680"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27681"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grpSp>
      <p:sp>
        <p:nvSpPr>
          <p:cNvPr id="27682" name="TextBox 31"/>
          <p:cNvSpPr txBox="1">
            <a:spLocks noChangeArrowheads="1"/>
          </p:cNvSpPr>
          <p:nvPr/>
        </p:nvSpPr>
        <p:spPr bwMode="auto">
          <a:xfrm>
            <a:off x="1147763" y="388938"/>
            <a:ext cx="319350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2000" b="1" dirty="0">
                <a:latin typeface="微软雅黑" pitchFamily="34" charset="-122"/>
                <a:ea typeface="微软雅黑" pitchFamily="34" charset="-122"/>
              </a:rPr>
              <a:t>4.1.2 </a:t>
            </a:r>
            <a:r>
              <a:rPr lang="zh-CN" altLang="en-US" sz="2000" b="1" dirty="0">
                <a:latin typeface="微软雅黑" pitchFamily="34" charset="-122"/>
                <a:ea typeface="微软雅黑" pitchFamily="34" charset="-122"/>
              </a:rPr>
              <a:t>大型车平峰期数据：</a:t>
            </a:r>
          </a:p>
          <a:p>
            <a:pPr eaLnBrk="1" hangingPunct="1"/>
            <a:endParaRPr lang="zh-CN" altLang="en-US" sz="2000" b="1" dirty="0">
              <a:latin typeface="微软雅黑" pitchFamily="34" charset="-122"/>
              <a:ea typeface="微软雅黑" pitchFamily="34" charset="-122"/>
            </a:endParaRPr>
          </a:p>
        </p:txBody>
      </p:sp>
      <p:sp>
        <p:nvSpPr>
          <p:cNvPr id="27683" name="五边形 32"/>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7684" name="燕尾形 33"/>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 name="Rectangle 3">
            <a:extLst>
              <a:ext uri="{FF2B5EF4-FFF2-40B4-BE49-F238E27FC236}">
                <a16:creationId xmlns:a16="http://schemas.microsoft.com/office/drawing/2014/main" id="{89537015-77CC-406C-8EC9-96A59800A53C}"/>
              </a:ext>
            </a:extLst>
          </p:cNvPr>
          <p:cNvSpPr>
            <a:spLocks noChangeArrowheads="1"/>
          </p:cNvSpPr>
          <p:nvPr/>
        </p:nvSpPr>
        <p:spPr bwMode="auto">
          <a:xfrm>
            <a:off x="1147763" y="1140320"/>
            <a:ext cx="8255045"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zh-CN" altLang="zh-CN"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zh-CN" sz="12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zh-CN" altLang="zh-CN"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所有</a:t>
            </a:r>
            <a:r>
              <a:rPr kumimoji="0" lang="zh-CN" altLang="en-US"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平</a:t>
            </a:r>
            <a:r>
              <a:rPr kumimoji="0" lang="zh-CN" altLang="zh-CN"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峰期</a:t>
            </a:r>
            <a:r>
              <a:rPr kumimoji="0" lang="zh-CN" altLang="en-US"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大型车的</a:t>
            </a:r>
            <a:r>
              <a:rPr kumimoji="0" lang="zh-CN" altLang="zh-CN"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行程车速图像</a:t>
            </a:r>
            <a:r>
              <a:rPr lang="zh-CN" altLang="en-US" dirty="0">
                <a:latin typeface="宋体" panose="02010600030101010101" pitchFamily="2" charset="-122"/>
                <a:cs typeface="Times New Roman" panose="02020603050405020304" pitchFamily="18" charset="0"/>
              </a:rPr>
              <a:t>：</a:t>
            </a:r>
            <a:endParaRPr kumimoji="0" lang="zh-CN" altLang="zh-CN"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5" name="矩形 4">
            <a:extLst>
              <a:ext uri="{FF2B5EF4-FFF2-40B4-BE49-F238E27FC236}">
                <a16:creationId xmlns:a16="http://schemas.microsoft.com/office/drawing/2014/main" id="{299165EC-903D-4E3A-8633-CB86D3FC4005}"/>
              </a:ext>
            </a:extLst>
          </p:cNvPr>
          <p:cNvSpPr/>
          <p:nvPr/>
        </p:nvSpPr>
        <p:spPr>
          <a:xfrm>
            <a:off x="6579034" y="2987153"/>
            <a:ext cx="3840881" cy="3139321"/>
          </a:xfrm>
          <a:prstGeom prst="rect">
            <a:avLst/>
          </a:prstGeom>
        </p:spPr>
        <p:txBody>
          <a:bodyPr wrap="square">
            <a:spAutoFit/>
          </a:bodyPr>
          <a:lstStyle/>
          <a:p>
            <a:r>
              <a:rPr lang="zh-CN" altLang="en-US" b="1" dirty="0"/>
              <a:t>分析</a:t>
            </a:r>
            <a:r>
              <a:rPr lang="zh-CN" altLang="en-US" dirty="0"/>
              <a:t>：</a:t>
            </a:r>
            <a:r>
              <a:rPr lang="zh-CN" altLang="zh-CN" dirty="0"/>
              <a:t>在平峰期时，大型车的行程车速大部分都在</a:t>
            </a:r>
            <a:r>
              <a:rPr lang="en-US" altLang="zh-CN" b="1" dirty="0"/>
              <a:t>23km/h</a:t>
            </a:r>
            <a:r>
              <a:rPr lang="zh-CN" altLang="zh-CN" b="1" dirty="0"/>
              <a:t>至</a:t>
            </a:r>
            <a:r>
              <a:rPr lang="en-US" altLang="zh-CN" b="1" dirty="0"/>
              <a:t>31km/h</a:t>
            </a:r>
            <a:r>
              <a:rPr lang="zh-CN" altLang="zh-CN" dirty="0"/>
              <a:t>之间，整体行程车速数据的函数拟合结果大致呈一个近似的“正态分布”</a:t>
            </a:r>
            <a:r>
              <a:rPr lang="zh-CN" altLang="en-US" dirty="0"/>
              <a:t>。</a:t>
            </a:r>
            <a:endParaRPr lang="en-US" altLang="zh-CN" dirty="0"/>
          </a:p>
          <a:p>
            <a:endParaRPr lang="en-US" altLang="zh-CN" dirty="0"/>
          </a:p>
          <a:p>
            <a:r>
              <a:rPr lang="zh-CN" altLang="en-US" b="1" dirty="0"/>
              <a:t>对比</a:t>
            </a:r>
            <a:r>
              <a:rPr lang="zh-CN" altLang="en-US" dirty="0"/>
              <a:t>：</a:t>
            </a:r>
            <a:r>
              <a:rPr lang="zh-CN" altLang="zh-CN" dirty="0"/>
              <a:t>与大型车高峰期时的平均行程车速进行比较，平峰期的大型车的行程车速比较快一些而且标准差更小，</a:t>
            </a:r>
            <a:r>
              <a:rPr lang="zh-CN" altLang="zh-CN" b="1" dirty="0"/>
              <a:t>说明平峰期时大型车所受到的延误影响较小，故整体的行程车速更快、更加集中一些</a:t>
            </a:r>
            <a:r>
              <a:rPr lang="zh-CN" altLang="zh-CN" dirty="0"/>
              <a:t>。</a:t>
            </a:r>
          </a:p>
        </p:txBody>
      </p:sp>
      <p:pic>
        <p:nvPicPr>
          <p:cNvPr id="24" name="图片 23">
            <a:extLst>
              <a:ext uri="{FF2B5EF4-FFF2-40B4-BE49-F238E27FC236}">
                <a16:creationId xmlns:a16="http://schemas.microsoft.com/office/drawing/2014/main" id="{695A52CD-979B-45EA-92CB-8C909C32D52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266787" y="2853692"/>
            <a:ext cx="4543562" cy="3239604"/>
          </a:xfrm>
          <a:prstGeom prst="rect">
            <a:avLst/>
          </a:prstGeom>
          <a:noFill/>
          <a:ln>
            <a:noFill/>
          </a:ln>
        </p:spPr>
      </p:pic>
      <p:pic>
        <p:nvPicPr>
          <p:cNvPr id="25" name="图片 24">
            <a:extLst>
              <a:ext uri="{FF2B5EF4-FFF2-40B4-BE49-F238E27FC236}">
                <a16:creationId xmlns:a16="http://schemas.microsoft.com/office/drawing/2014/main" id="{0D2980C1-E83B-4756-BDBE-4118B111B73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266787" y="2276873"/>
            <a:ext cx="2137708" cy="576820"/>
          </a:xfrm>
          <a:prstGeom prst="rect">
            <a:avLst/>
          </a:prstGeom>
          <a:noFill/>
          <a:ln>
            <a:noFill/>
          </a:ln>
        </p:spPr>
      </p:pic>
    </p:spTree>
    <p:extLst>
      <p:ext uri="{BB962C8B-B14F-4D97-AF65-F5344CB8AC3E}">
        <p14:creationId xmlns:p14="http://schemas.microsoft.com/office/powerpoint/2010/main" val="35708974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683"/>
                                        </p:tgtEl>
                                        <p:attrNameLst>
                                          <p:attrName>style.visibility</p:attrName>
                                        </p:attrNameLst>
                                      </p:cBhvr>
                                      <p:to>
                                        <p:strVal val="visible"/>
                                      </p:to>
                                    </p:set>
                                    <p:anim calcmode="lin" valueType="num">
                                      <p:cBhvr additive="base">
                                        <p:cTn id="7" dur="300" fill="hold"/>
                                        <p:tgtEl>
                                          <p:spTgt spid="27683"/>
                                        </p:tgtEl>
                                        <p:attrNameLst>
                                          <p:attrName>ppt_x</p:attrName>
                                        </p:attrNameLst>
                                      </p:cBhvr>
                                      <p:tavLst>
                                        <p:tav tm="0">
                                          <p:val>
                                            <p:strVal val="0-#ppt_w/2"/>
                                          </p:val>
                                        </p:tav>
                                        <p:tav tm="100000">
                                          <p:val>
                                            <p:strVal val="#ppt_x"/>
                                          </p:val>
                                        </p:tav>
                                      </p:tavLst>
                                    </p:anim>
                                    <p:anim calcmode="lin" valueType="num">
                                      <p:cBhvr additive="base">
                                        <p:cTn id="8" dur="300" fill="hold"/>
                                        <p:tgtEl>
                                          <p:spTgt spid="2768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27684"/>
                                        </p:tgtEl>
                                        <p:attrNameLst>
                                          <p:attrName>style.visibility</p:attrName>
                                        </p:attrNameLst>
                                      </p:cBhvr>
                                      <p:to>
                                        <p:strVal val="visible"/>
                                      </p:to>
                                    </p:set>
                                    <p:anim calcmode="lin" valueType="num">
                                      <p:cBhvr additive="base">
                                        <p:cTn id="12" dur="500" fill="hold"/>
                                        <p:tgtEl>
                                          <p:spTgt spid="27684"/>
                                        </p:tgtEl>
                                        <p:attrNameLst>
                                          <p:attrName>ppt_x</p:attrName>
                                        </p:attrNameLst>
                                      </p:cBhvr>
                                      <p:tavLst>
                                        <p:tav tm="0">
                                          <p:val>
                                            <p:strVal val="1+#ppt_w/2"/>
                                          </p:val>
                                        </p:tav>
                                        <p:tav tm="100000">
                                          <p:val>
                                            <p:strVal val="#ppt_x"/>
                                          </p:val>
                                        </p:tav>
                                      </p:tavLst>
                                    </p:anim>
                                    <p:anim calcmode="lin" valueType="num">
                                      <p:cBhvr additive="base">
                                        <p:cTn id="13" dur="500" fill="hold"/>
                                        <p:tgtEl>
                                          <p:spTgt spid="2768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7682"/>
                                        </p:tgtEl>
                                        <p:attrNameLst>
                                          <p:attrName>style.visibility</p:attrName>
                                        </p:attrNameLst>
                                      </p:cBhvr>
                                      <p:to>
                                        <p:strVal val="visible"/>
                                      </p:to>
                                    </p:set>
                                    <p:anim calcmode="lin" valueType="num">
                                      <p:cBhvr>
                                        <p:cTn id="17" dur="300" fill="hold"/>
                                        <p:tgtEl>
                                          <p:spTgt spid="27682"/>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27682"/>
                                        </p:tgtEl>
                                        <p:attrNameLst>
                                          <p:attrName>ppt_y</p:attrName>
                                        </p:attrNameLst>
                                      </p:cBhvr>
                                      <p:tavLst>
                                        <p:tav tm="0">
                                          <p:val>
                                            <p:strVal val="#ppt_y"/>
                                          </p:val>
                                        </p:tav>
                                        <p:tav tm="100000">
                                          <p:val>
                                            <p:strVal val="#ppt_y"/>
                                          </p:val>
                                        </p:tav>
                                      </p:tavLst>
                                    </p:anim>
                                    <p:anim calcmode="lin" valueType="num">
                                      <p:cBhvr>
                                        <p:cTn id="19" dur="300" fill="hold"/>
                                        <p:tgtEl>
                                          <p:spTgt spid="27682"/>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2768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27682"/>
                                        </p:tgtEl>
                                      </p:cBhvr>
                                    </p:animEffect>
                                  </p:childTnLst>
                                </p:cTn>
                              </p:par>
                            </p:childTnLst>
                          </p:cTn>
                        </p:par>
                        <p:par>
                          <p:cTn id="22" fill="hold" nodeType="afterGroup">
                            <p:stCondLst>
                              <p:cond delay="1490"/>
                            </p:stCondLst>
                            <p:childTnLst>
                              <p:par>
                                <p:cTn id="23" presetID="31" presetClass="entr" presetSubtype="0" fill="hold" nodeType="afterEffect">
                                  <p:stCondLst>
                                    <p:cond delay="0"/>
                                  </p:stCondLst>
                                  <p:childTnLst>
                                    <p:set>
                                      <p:cBhvr>
                                        <p:cTn id="24" dur="1" fill="hold">
                                          <p:stCondLst>
                                            <p:cond delay="0"/>
                                          </p:stCondLst>
                                        </p:cTn>
                                        <p:tgtEl>
                                          <p:spTgt spid="27662"/>
                                        </p:tgtEl>
                                        <p:attrNameLst>
                                          <p:attrName>style.visibility</p:attrName>
                                        </p:attrNameLst>
                                      </p:cBhvr>
                                      <p:to>
                                        <p:strVal val="visible"/>
                                      </p:to>
                                    </p:set>
                                    <p:anim calcmode="lin" valueType="num">
                                      <p:cBhvr>
                                        <p:cTn id="25" dur="500" fill="hold"/>
                                        <p:tgtEl>
                                          <p:spTgt spid="27662"/>
                                        </p:tgtEl>
                                        <p:attrNameLst>
                                          <p:attrName>ppt_w</p:attrName>
                                        </p:attrNameLst>
                                      </p:cBhvr>
                                      <p:tavLst>
                                        <p:tav tm="0">
                                          <p:val>
                                            <p:fltVal val="0"/>
                                          </p:val>
                                        </p:tav>
                                        <p:tav tm="100000">
                                          <p:val>
                                            <p:strVal val="#ppt_w"/>
                                          </p:val>
                                        </p:tav>
                                      </p:tavLst>
                                    </p:anim>
                                    <p:anim calcmode="lin" valueType="num">
                                      <p:cBhvr>
                                        <p:cTn id="26" dur="500" fill="hold"/>
                                        <p:tgtEl>
                                          <p:spTgt spid="27662"/>
                                        </p:tgtEl>
                                        <p:attrNameLst>
                                          <p:attrName>ppt_h</p:attrName>
                                        </p:attrNameLst>
                                      </p:cBhvr>
                                      <p:tavLst>
                                        <p:tav tm="0">
                                          <p:val>
                                            <p:fltVal val="0"/>
                                          </p:val>
                                        </p:tav>
                                        <p:tav tm="100000">
                                          <p:val>
                                            <p:strVal val="#ppt_h"/>
                                          </p:val>
                                        </p:tav>
                                      </p:tavLst>
                                    </p:anim>
                                    <p:anim calcmode="lin" valueType="num">
                                      <p:cBhvr>
                                        <p:cTn id="27" dur="500" fill="hold"/>
                                        <p:tgtEl>
                                          <p:spTgt spid="27662"/>
                                        </p:tgtEl>
                                        <p:attrNameLst>
                                          <p:attrName>style.rotation</p:attrName>
                                        </p:attrNameLst>
                                      </p:cBhvr>
                                      <p:tavLst>
                                        <p:tav tm="0">
                                          <p:val>
                                            <p:fltVal val="90"/>
                                          </p:val>
                                        </p:tav>
                                        <p:tav tm="100000">
                                          <p:val>
                                            <p:fltVal val="0"/>
                                          </p:val>
                                        </p:tav>
                                      </p:tavLst>
                                    </p:anim>
                                    <p:animEffect transition="in" filter="fade">
                                      <p:cBhvr>
                                        <p:cTn id="28" dur="500"/>
                                        <p:tgtEl>
                                          <p:spTgt spid="27662"/>
                                        </p:tgtEl>
                                      </p:cBhvr>
                                    </p:animEffect>
                                  </p:childTnLst>
                                </p:cTn>
                              </p:par>
                            </p:childTnLst>
                          </p:cTn>
                        </p:par>
                        <p:par>
                          <p:cTn id="29" fill="hold" nodeType="afterGroup">
                            <p:stCondLst>
                              <p:cond delay="1990"/>
                            </p:stCondLst>
                            <p:childTnLst>
                              <p:par>
                                <p:cTn id="30" presetID="31" presetClass="entr" presetSubtype="0" fill="hold" nodeType="afterEffect">
                                  <p:stCondLst>
                                    <p:cond delay="0"/>
                                  </p:stCondLst>
                                  <p:childTnLst>
                                    <p:set>
                                      <p:cBhvr>
                                        <p:cTn id="31" dur="1" fill="hold">
                                          <p:stCondLst>
                                            <p:cond delay="0"/>
                                          </p:stCondLst>
                                        </p:cTn>
                                        <p:tgtEl>
                                          <p:spTgt spid="27677"/>
                                        </p:tgtEl>
                                        <p:attrNameLst>
                                          <p:attrName>style.visibility</p:attrName>
                                        </p:attrNameLst>
                                      </p:cBhvr>
                                      <p:to>
                                        <p:strVal val="visible"/>
                                      </p:to>
                                    </p:set>
                                    <p:anim calcmode="lin" valueType="num">
                                      <p:cBhvr>
                                        <p:cTn id="32" dur="500" fill="hold"/>
                                        <p:tgtEl>
                                          <p:spTgt spid="27677"/>
                                        </p:tgtEl>
                                        <p:attrNameLst>
                                          <p:attrName>ppt_w</p:attrName>
                                        </p:attrNameLst>
                                      </p:cBhvr>
                                      <p:tavLst>
                                        <p:tav tm="0">
                                          <p:val>
                                            <p:fltVal val="0"/>
                                          </p:val>
                                        </p:tav>
                                        <p:tav tm="100000">
                                          <p:val>
                                            <p:strVal val="#ppt_w"/>
                                          </p:val>
                                        </p:tav>
                                      </p:tavLst>
                                    </p:anim>
                                    <p:anim calcmode="lin" valueType="num">
                                      <p:cBhvr>
                                        <p:cTn id="33" dur="500" fill="hold"/>
                                        <p:tgtEl>
                                          <p:spTgt spid="27677"/>
                                        </p:tgtEl>
                                        <p:attrNameLst>
                                          <p:attrName>ppt_h</p:attrName>
                                        </p:attrNameLst>
                                      </p:cBhvr>
                                      <p:tavLst>
                                        <p:tav tm="0">
                                          <p:val>
                                            <p:fltVal val="0"/>
                                          </p:val>
                                        </p:tav>
                                        <p:tav tm="100000">
                                          <p:val>
                                            <p:strVal val="#ppt_h"/>
                                          </p:val>
                                        </p:tav>
                                      </p:tavLst>
                                    </p:anim>
                                    <p:anim calcmode="lin" valueType="num">
                                      <p:cBhvr>
                                        <p:cTn id="34" dur="500" fill="hold"/>
                                        <p:tgtEl>
                                          <p:spTgt spid="27677"/>
                                        </p:tgtEl>
                                        <p:attrNameLst>
                                          <p:attrName>style.rotation</p:attrName>
                                        </p:attrNameLst>
                                      </p:cBhvr>
                                      <p:tavLst>
                                        <p:tav tm="0">
                                          <p:val>
                                            <p:fltVal val="90"/>
                                          </p:val>
                                        </p:tav>
                                        <p:tav tm="100000">
                                          <p:val>
                                            <p:fltVal val="0"/>
                                          </p:val>
                                        </p:tav>
                                      </p:tavLst>
                                    </p:anim>
                                    <p:animEffect transition="in" filter="fade">
                                      <p:cBhvr>
                                        <p:cTn id="35" dur="500"/>
                                        <p:tgtEl>
                                          <p:spTgt spid="27677"/>
                                        </p:tgtEl>
                                      </p:cBhvr>
                                    </p:animEffect>
                                  </p:childTnLst>
                                </p:cTn>
                              </p:par>
                            </p:childTnLst>
                          </p:cTn>
                        </p:par>
                        <p:par>
                          <p:cTn id="36" fill="hold" nodeType="afterGroup">
                            <p:stCondLst>
                              <p:cond delay="2490"/>
                            </p:stCondLst>
                            <p:childTnLst>
                              <p:par>
                                <p:cTn id="37" presetID="31" presetClass="entr" presetSubtype="0" fill="hold" nodeType="afterEffect">
                                  <p:stCondLst>
                                    <p:cond delay="0"/>
                                  </p:stCondLst>
                                  <p:childTnLst>
                                    <p:set>
                                      <p:cBhvr>
                                        <p:cTn id="38" dur="1" fill="hold">
                                          <p:stCondLst>
                                            <p:cond delay="0"/>
                                          </p:stCondLst>
                                        </p:cTn>
                                        <p:tgtEl>
                                          <p:spTgt spid="27667"/>
                                        </p:tgtEl>
                                        <p:attrNameLst>
                                          <p:attrName>style.visibility</p:attrName>
                                        </p:attrNameLst>
                                      </p:cBhvr>
                                      <p:to>
                                        <p:strVal val="visible"/>
                                      </p:to>
                                    </p:set>
                                    <p:anim calcmode="lin" valueType="num">
                                      <p:cBhvr>
                                        <p:cTn id="39" dur="500" fill="hold"/>
                                        <p:tgtEl>
                                          <p:spTgt spid="27667"/>
                                        </p:tgtEl>
                                        <p:attrNameLst>
                                          <p:attrName>ppt_w</p:attrName>
                                        </p:attrNameLst>
                                      </p:cBhvr>
                                      <p:tavLst>
                                        <p:tav tm="0">
                                          <p:val>
                                            <p:fltVal val="0"/>
                                          </p:val>
                                        </p:tav>
                                        <p:tav tm="100000">
                                          <p:val>
                                            <p:strVal val="#ppt_w"/>
                                          </p:val>
                                        </p:tav>
                                      </p:tavLst>
                                    </p:anim>
                                    <p:anim calcmode="lin" valueType="num">
                                      <p:cBhvr>
                                        <p:cTn id="40" dur="500" fill="hold"/>
                                        <p:tgtEl>
                                          <p:spTgt spid="27667"/>
                                        </p:tgtEl>
                                        <p:attrNameLst>
                                          <p:attrName>ppt_h</p:attrName>
                                        </p:attrNameLst>
                                      </p:cBhvr>
                                      <p:tavLst>
                                        <p:tav tm="0">
                                          <p:val>
                                            <p:fltVal val="0"/>
                                          </p:val>
                                        </p:tav>
                                        <p:tav tm="100000">
                                          <p:val>
                                            <p:strVal val="#ppt_h"/>
                                          </p:val>
                                        </p:tav>
                                      </p:tavLst>
                                    </p:anim>
                                    <p:anim calcmode="lin" valueType="num">
                                      <p:cBhvr>
                                        <p:cTn id="41" dur="500" fill="hold"/>
                                        <p:tgtEl>
                                          <p:spTgt spid="27667"/>
                                        </p:tgtEl>
                                        <p:attrNameLst>
                                          <p:attrName>style.rotation</p:attrName>
                                        </p:attrNameLst>
                                      </p:cBhvr>
                                      <p:tavLst>
                                        <p:tav tm="0">
                                          <p:val>
                                            <p:fltVal val="90"/>
                                          </p:val>
                                        </p:tav>
                                        <p:tav tm="100000">
                                          <p:val>
                                            <p:fltVal val="0"/>
                                          </p:val>
                                        </p:tav>
                                      </p:tavLst>
                                    </p:anim>
                                    <p:animEffect transition="in" filter="fade">
                                      <p:cBhvr>
                                        <p:cTn id="42" dur="500"/>
                                        <p:tgtEl>
                                          <p:spTgt spid="27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82" grpId="0" autoUpdateAnimBg="0"/>
      <p:bldP spid="27683" grpId="0" animBg="1" autoUpdateAnimBg="0"/>
      <p:bldP spid="27684"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04" name="TextBox 34"/>
          <p:cNvSpPr txBox="1">
            <a:spLocks noChangeArrowheads="1"/>
          </p:cNvSpPr>
          <p:nvPr/>
        </p:nvSpPr>
        <p:spPr bwMode="auto">
          <a:xfrm>
            <a:off x="1147763" y="388938"/>
            <a:ext cx="344998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000" b="1" dirty="0">
                <a:latin typeface="微软雅黑" pitchFamily="34" charset="-122"/>
                <a:ea typeface="微软雅黑" pitchFamily="34" charset="-122"/>
              </a:rPr>
              <a:t>4.1.3 </a:t>
            </a:r>
            <a:r>
              <a:rPr lang="zh-CN" altLang="en-US" sz="2000" b="1" dirty="0">
                <a:latin typeface="微软雅黑" pitchFamily="34" charset="-122"/>
                <a:ea typeface="微软雅黑" pitchFamily="34" charset="-122"/>
              </a:rPr>
              <a:t>小型车早高峰期数据：</a:t>
            </a:r>
          </a:p>
          <a:p>
            <a:pPr eaLnBrk="1" hangingPunct="1"/>
            <a:endParaRPr lang="zh-CN" altLang="en-US" sz="2000" b="1" dirty="0">
              <a:latin typeface="微软雅黑" pitchFamily="34" charset="-122"/>
              <a:ea typeface="微软雅黑" pitchFamily="34" charset="-122"/>
            </a:endParaRPr>
          </a:p>
        </p:txBody>
      </p:sp>
      <p:sp>
        <p:nvSpPr>
          <p:cNvPr id="28705" name="五边形 35"/>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706" name="燕尾形 36"/>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 name="矩形 2">
            <a:extLst>
              <a:ext uri="{FF2B5EF4-FFF2-40B4-BE49-F238E27FC236}">
                <a16:creationId xmlns:a16="http://schemas.microsoft.com/office/drawing/2014/main" id="{C33B5082-61C7-4EFA-9339-EB4186C4AC21}"/>
              </a:ext>
            </a:extLst>
          </p:cNvPr>
          <p:cNvSpPr/>
          <p:nvPr/>
        </p:nvSpPr>
        <p:spPr>
          <a:xfrm>
            <a:off x="1147763" y="1111453"/>
            <a:ext cx="6096000" cy="553998"/>
          </a:xfrm>
          <a:prstGeom prst="rect">
            <a:avLst/>
          </a:prstGeom>
        </p:spPr>
        <p:txBody>
          <a:bodyPr>
            <a:spAutoFit/>
          </a:bodyPr>
          <a:lstStyle/>
          <a:p>
            <a:pPr lvl="0" eaLnBrk="0" hangingPunct="0">
              <a:buFontTx/>
              <a:buChar char="•"/>
            </a:pPr>
            <a:endParaRPr lang="en-US" altLang="zh-CN" sz="1200" dirty="0">
              <a:latin typeface="宋体" panose="02010600030101010101" pitchFamily="2" charset="-122"/>
              <a:cs typeface="Times New Roman" panose="02020603050405020304" pitchFamily="18" charset="0"/>
            </a:endParaRPr>
          </a:p>
          <a:p>
            <a:pPr lvl="0" eaLnBrk="0" hangingPunct="0"/>
            <a:r>
              <a:rPr lang="zh-CN" altLang="zh-CN" dirty="0">
                <a:latin typeface="宋体" panose="02010600030101010101" pitchFamily="2" charset="-122"/>
                <a:cs typeface="Times New Roman" panose="02020603050405020304" pitchFamily="18" charset="0"/>
              </a:rPr>
              <a:t>所有早高峰期</a:t>
            </a:r>
            <a:r>
              <a:rPr lang="zh-CN" altLang="en-US" dirty="0">
                <a:latin typeface="宋体" panose="02010600030101010101" pitchFamily="2" charset="-122"/>
                <a:cs typeface="Times New Roman" panose="02020603050405020304" pitchFamily="18" charset="0"/>
              </a:rPr>
              <a:t>小型车的</a:t>
            </a:r>
            <a:r>
              <a:rPr lang="zh-CN" altLang="zh-CN" dirty="0">
                <a:latin typeface="宋体" panose="02010600030101010101" pitchFamily="2" charset="-122"/>
                <a:cs typeface="Times New Roman" panose="02020603050405020304" pitchFamily="18" charset="0"/>
              </a:rPr>
              <a:t>行程车速图像</a:t>
            </a:r>
            <a:r>
              <a:rPr lang="zh-CN" altLang="en-US" dirty="0">
                <a:latin typeface="宋体" panose="02010600030101010101" pitchFamily="2" charset="-122"/>
                <a:cs typeface="Times New Roman" panose="02020603050405020304" pitchFamily="18" charset="0"/>
              </a:rPr>
              <a:t>：</a:t>
            </a:r>
            <a:endParaRPr lang="zh-CN" altLang="zh-CN" dirty="0"/>
          </a:p>
        </p:txBody>
      </p:sp>
      <p:pic>
        <p:nvPicPr>
          <p:cNvPr id="37" name="图片 36">
            <a:extLst>
              <a:ext uri="{FF2B5EF4-FFF2-40B4-BE49-F238E27FC236}">
                <a16:creationId xmlns:a16="http://schemas.microsoft.com/office/drawing/2014/main" id="{BBB8F2A5-BE1A-49BF-87D4-CC955796A11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14263" y="2786859"/>
            <a:ext cx="4984118" cy="3594469"/>
          </a:xfrm>
          <a:prstGeom prst="rect">
            <a:avLst/>
          </a:prstGeom>
          <a:noFill/>
          <a:ln>
            <a:noFill/>
          </a:ln>
        </p:spPr>
      </p:pic>
      <p:sp>
        <p:nvSpPr>
          <p:cNvPr id="4" name="矩形 3">
            <a:extLst>
              <a:ext uri="{FF2B5EF4-FFF2-40B4-BE49-F238E27FC236}">
                <a16:creationId xmlns:a16="http://schemas.microsoft.com/office/drawing/2014/main" id="{F6E7D26E-4CFB-4F13-ADC3-4451ABD68292}"/>
              </a:ext>
            </a:extLst>
          </p:cNvPr>
          <p:cNvSpPr/>
          <p:nvPr/>
        </p:nvSpPr>
        <p:spPr>
          <a:xfrm>
            <a:off x="6674445" y="2786859"/>
            <a:ext cx="2904777" cy="2585323"/>
          </a:xfrm>
          <a:prstGeom prst="rect">
            <a:avLst/>
          </a:prstGeom>
        </p:spPr>
        <p:txBody>
          <a:bodyPr wrap="square">
            <a:spAutoFit/>
          </a:bodyPr>
          <a:lstStyle/>
          <a:p>
            <a:r>
              <a:rPr lang="zh-CN" altLang="en-US" b="1" dirty="0">
                <a:cs typeface="Times New Roman" panose="02020603050405020304" pitchFamily="18" charset="0"/>
              </a:rPr>
              <a:t>分析</a:t>
            </a:r>
            <a:r>
              <a:rPr lang="zh-CN" altLang="en-US" dirty="0">
                <a:cs typeface="Times New Roman" panose="02020603050405020304" pitchFamily="18" charset="0"/>
              </a:rPr>
              <a:t>：</a:t>
            </a:r>
            <a:r>
              <a:rPr lang="zh-CN" altLang="zh-CN" dirty="0">
                <a:cs typeface="Times New Roman" panose="02020603050405020304" pitchFamily="18" charset="0"/>
              </a:rPr>
              <a:t>在早高峰期时，</a:t>
            </a:r>
            <a:r>
              <a:rPr lang="zh-CN" altLang="en-US" dirty="0">
                <a:cs typeface="Times New Roman" panose="02020603050405020304" pitchFamily="18" charset="0"/>
              </a:rPr>
              <a:t>小</a:t>
            </a:r>
            <a:r>
              <a:rPr lang="zh-CN" altLang="zh-CN" dirty="0">
                <a:cs typeface="Times New Roman" panose="02020603050405020304" pitchFamily="18" charset="0"/>
              </a:rPr>
              <a:t>型车的行程车速大部分都在</a:t>
            </a:r>
            <a:r>
              <a:rPr lang="en-US" altLang="zh-CN" b="1" dirty="0">
                <a:cs typeface="Times New Roman" panose="02020603050405020304" pitchFamily="18" charset="0"/>
              </a:rPr>
              <a:t>15km/h</a:t>
            </a:r>
            <a:r>
              <a:rPr lang="zh-CN" altLang="zh-CN" b="1" dirty="0">
                <a:cs typeface="Times New Roman" panose="02020603050405020304" pitchFamily="18" charset="0"/>
              </a:rPr>
              <a:t>至</a:t>
            </a:r>
            <a:r>
              <a:rPr lang="en-US" altLang="zh-CN" b="1" dirty="0">
                <a:cs typeface="Times New Roman" panose="02020603050405020304" pitchFamily="18" charset="0"/>
              </a:rPr>
              <a:t>40km/h</a:t>
            </a:r>
            <a:r>
              <a:rPr lang="zh-CN" altLang="zh-CN" dirty="0">
                <a:cs typeface="Times New Roman" panose="02020603050405020304" pitchFamily="18" charset="0"/>
              </a:rPr>
              <a:t>之间，整体行程车速数据的函数拟合结果大致呈一个近似的“正态分布”，行程车速在</a:t>
            </a:r>
            <a:r>
              <a:rPr lang="en-US" altLang="zh-CN" dirty="0">
                <a:cs typeface="Times New Roman" panose="02020603050405020304" pitchFamily="18" charset="0"/>
              </a:rPr>
              <a:t>15km/h</a:t>
            </a:r>
            <a:r>
              <a:rPr lang="zh-CN" altLang="zh-CN" dirty="0">
                <a:cs typeface="Times New Roman" panose="02020603050405020304" pitchFamily="18" charset="0"/>
              </a:rPr>
              <a:t>以下和在</a:t>
            </a:r>
            <a:r>
              <a:rPr lang="en-US" altLang="zh-CN" dirty="0">
                <a:cs typeface="Times New Roman" panose="02020603050405020304" pitchFamily="18" charset="0"/>
              </a:rPr>
              <a:t>40km/h</a:t>
            </a:r>
            <a:r>
              <a:rPr lang="zh-CN" altLang="zh-CN" dirty="0">
                <a:cs typeface="Times New Roman" panose="02020603050405020304" pitchFamily="18" charset="0"/>
              </a:rPr>
              <a:t>以上的大型车辆很少</a:t>
            </a:r>
            <a:r>
              <a:rPr lang="zh-CN" altLang="en-US" dirty="0">
                <a:cs typeface="Times New Roman" panose="02020603050405020304" pitchFamily="18" charset="0"/>
              </a:rPr>
              <a:t>。</a:t>
            </a:r>
            <a:endParaRPr lang="zh-CN" altLang="en-US" dirty="0"/>
          </a:p>
        </p:txBody>
      </p:sp>
      <p:pic>
        <p:nvPicPr>
          <p:cNvPr id="9" name="图片 8">
            <a:extLst>
              <a:ext uri="{FF2B5EF4-FFF2-40B4-BE49-F238E27FC236}">
                <a16:creationId xmlns:a16="http://schemas.microsoft.com/office/drawing/2014/main" id="{5DF46307-084B-45AC-B96A-97518B7AB1D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12556" y="2029286"/>
            <a:ext cx="2160240" cy="643788"/>
          </a:xfrm>
          <a:prstGeom prst="rect">
            <a:avLst/>
          </a:prstGeom>
          <a:noFill/>
          <a:ln>
            <a:noFill/>
          </a:ln>
        </p:spPr>
      </p:pic>
    </p:spTree>
    <p:extLst>
      <p:ext uri="{BB962C8B-B14F-4D97-AF65-F5344CB8AC3E}">
        <p14:creationId xmlns:p14="http://schemas.microsoft.com/office/powerpoint/2010/main" val="25347408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705"/>
                                        </p:tgtEl>
                                        <p:attrNameLst>
                                          <p:attrName>style.visibility</p:attrName>
                                        </p:attrNameLst>
                                      </p:cBhvr>
                                      <p:to>
                                        <p:strVal val="visible"/>
                                      </p:to>
                                    </p:set>
                                    <p:anim calcmode="lin" valueType="num">
                                      <p:cBhvr additive="base">
                                        <p:cTn id="7" dur="300" fill="hold"/>
                                        <p:tgtEl>
                                          <p:spTgt spid="28705"/>
                                        </p:tgtEl>
                                        <p:attrNameLst>
                                          <p:attrName>ppt_x</p:attrName>
                                        </p:attrNameLst>
                                      </p:cBhvr>
                                      <p:tavLst>
                                        <p:tav tm="0">
                                          <p:val>
                                            <p:strVal val="0-#ppt_w/2"/>
                                          </p:val>
                                        </p:tav>
                                        <p:tav tm="100000">
                                          <p:val>
                                            <p:strVal val="#ppt_x"/>
                                          </p:val>
                                        </p:tav>
                                      </p:tavLst>
                                    </p:anim>
                                    <p:anim calcmode="lin" valueType="num">
                                      <p:cBhvr additive="base">
                                        <p:cTn id="8" dur="300" fill="hold"/>
                                        <p:tgtEl>
                                          <p:spTgt spid="2870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28706"/>
                                        </p:tgtEl>
                                        <p:attrNameLst>
                                          <p:attrName>style.visibility</p:attrName>
                                        </p:attrNameLst>
                                      </p:cBhvr>
                                      <p:to>
                                        <p:strVal val="visible"/>
                                      </p:to>
                                    </p:set>
                                    <p:anim calcmode="lin" valueType="num">
                                      <p:cBhvr additive="base">
                                        <p:cTn id="12" dur="500" fill="hold"/>
                                        <p:tgtEl>
                                          <p:spTgt spid="28706"/>
                                        </p:tgtEl>
                                        <p:attrNameLst>
                                          <p:attrName>ppt_x</p:attrName>
                                        </p:attrNameLst>
                                      </p:cBhvr>
                                      <p:tavLst>
                                        <p:tav tm="0">
                                          <p:val>
                                            <p:strVal val="1+#ppt_w/2"/>
                                          </p:val>
                                        </p:tav>
                                        <p:tav tm="100000">
                                          <p:val>
                                            <p:strVal val="#ppt_x"/>
                                          </p:val>
                                        </p:tav>
                                      </p:tavLst>
                                    </p:anim>
                                    <p:anim calcmode="lin" valueType="num">
                                      <p:cBhvr additive="base">
                                        <p:cTn id="13" dur="500" fill="hold"/>
                                        <p:tgtEl>
                                          <p:spTgt spid="28706"/>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8704"/>
                                        </p:tgtEl>
                                        <p:attrNameLst>
                                          <p:attrName>style.visibility</p:attrName>
                                        </p:attrNameLst>
                                      </p:cBhvr>
                                      <p:to>
                                        <p:strVal val="visible"/>
                                      </p:to>
                                    </p:set>
                                    <p:anim calcmode="lin" valueType="num">
                                      <p:cBhvr>
                                        <p:cTn id="17" dur="300" fill="hold"/>
                                        <p:tgtEl>
                                          <p:spTgt spid="28704"/>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28704"/>
                                        </p:tgtEl>
                                        <p:attrNameLst>
                                          <p:attrName>ppt_y</p:attrName>
                                        </p:attrNameLst>
                                      </p:cBhvr>
                                      <p:tavLst>
                                        <p:tav tm="0">
                                          <p:val>
                                            <p:strVal val="#ppt_y"/>
                                          </p:val>
                                        </p:tav>
                                        <p:tav tm="100000">
                                          <p:val>
                                            <p:strVal val="#ppt_y"/>
                                          </p:val>
                                        </p:tav>
                                      </p:tavLst>
                                    </p:anim>
                                    <p:anim calcmode="lin" valueType="num">
                                      <p:cBhvr>
                                        <p:cTn id="19" dur="300" fill="hold"/>
                                        <p:tgtEl>
                                          <p:spTgt spid="28704"/>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2870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287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04" grpId="0" autoUpdateAnimBg="0"/>
      <p:bldP spid="28705" grpId="0" animBg="1" autoUpdateAnimBg="0"/>
      <p:bldP spid="28706"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04" name="TextBox 34"/>
          <p:cNvSpPr txBox="1">
            <a:spLocks noChangeArrowheads="1"/>
          </p:cNvSpPr>
          <p:nvPr/>
        </p:nvSpPr>
        <p:spPr bwMode="auto">
          <a:xfrm>
            <a:off x="1147763" y="388938"/>
            <a:ext cx="319350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000" b="1" dirty="0">
                <a:latin typeface="微软雅黑" pitchFamily="34" charset="-122"/>
                <a:ea typeface="微软雅黑" pitchFamily="34" charset="-122"/>
              </a:rPr>
              <a:t>4.1.4 </a:t>
            </a:r>
            <a:r>
              <a:rPr lang="zh-CN" altLang="en-US" sz="2000" b="1" dirty="0">
                <a:latin typeface="微软雅黑" pitchFamily="34" charset="-122"/>
                <a:ea typeface="微软雅黑" pitchFamily="34" charset="-122"/>
              </a:rPr>
              <a:t>小型车平峰期数据：</a:t>
            </a:r>
          </a:p>
          <a:p>
            <a:pPr eaLnBrk="1" hangingPunct="1"/>
            <a:endParaRPr lang="zh-CN" altLang="en-US" sz="2000" b="1" dirty="0">
              <a:latin typeface="微软雅黑" pitchFamily="34" charset="-122"/>
              <a:ea typeface="微软雅黑" pitchFamily="34" charset="-122"/>
            </a:endParaRPr>
          </a:p>
        </p:txBody>
      </p:sp>
      <p:sp>
        <p:nvSpPr>
          <p:cNvPr id="28705" name="五边形 35"/>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706" name="燕尾形 36"/>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 name="矩形 2">
            <a:extLst>
              <a:ext uri="{FF2B5EF4-FFF2-40B4-BE49-F238E27FC236}">
                <a16:creationId xmlns:a16="http://schemas.microsoft.com/office/drawing/2014/main" id="{C33B5082-61C7-4EFA-9339-EB4186C4AC21}"/>
              </a:ext>
            </a:extLst>
          </p:cNvPr>
          <p:cNvSpPr/>
          <p:nvPr/>
        </p:nvSpPr>
        <p:spPr>
          <a:xfrm>
            <a:off x="1147763" y="1111453"/>
            <a:ext cx="6096000" cy="553998"/>
          </a:xfrm>
          <a:prstGeom prst="rect">
            <a:avLst/>
          </a:prstGeom>
        </p:spPr>
        <p:txBody>
          <a:bodyPr>
            <a:spAutoFit/>
          </a:bodyPr>
          <a:lstStyle/>
          <a:p>
            <a:pPr lvl="0" eaLnBrk="0" hangingPunct="0">
              <a:buFontTx/>
              <a:buChar char="•"/>
            </a:pPr>
            <a:endParaRPr lang="en-US" altLang="zh-CN" sz="1200" dirty="0">
              <a:latin typeface="宋体" panose="02010600030101010101" pitchFamily="2" charset="-122"/>
              <a:cs typeface="Times New Roman" panose="02020603050405020304" pitchFamily="18" charset="0"/>
            </a:endParaRPr>
          </a:p>
          <a:p>
            <a:pPr lvl="0" eaLnBrk="0" hangingPunct="0"/>
            <a:r>
              <a:rPr lang="zh-CN" altLang="zh-CN" dirty="0">
                <a:latin typeface="宋体" panose="02010600030101010101" pitchFamily="2" charset="-122"/>
                <a:cs typeface="Times New Roman" panose="02020603050405020304" pitchFamily="18" charset="0"/>
              </a:rPr>
              <a:t>所有</a:t>
            </a:r>
            <a:r>
              <a:rPr lang="zh-CN" altLang="en-US" dirty="0">
                <a:latin typeface="宋体" panose="02010600030101010101" pitchFamily="2" charset="-122"/>
                <a:cs typeface="Times New Roman" panose="02020603050405020304" pitchFamily="18" charset="0"/>
              </a:rPr>
              <a:t>平</a:t>
            </a:r>
            <a:r>
              <a:rPr lang="zh-CN" altLang="zh-CN" dirty="0">
                <a:latin typeface="宋体" panose="02010600030101010101" pitchFamily="2" charset="-122"/>
                <a:cs typeface="Times New Roman" panose="02020603050405020304" pitchFamily="18" charset="0"/>
              </a:rPr>
              <a:t>峰期</a:t>
            </a:r>
            <a:r>
              <a:rPr lang="zh-CN" altLang="en-US" dirty="0">
                <a:latin typeface="宋体" panose="02010600030101010101" pitchFamily="2" charset="-122"/>
                <a:cs typeface="Times New Roman" panose="02020603050405020304" pitchFamily="18" charset="0"/>
              </a:rPr>
              <a:t>小型车的</a:t>
            </a:r>
            <a:r>
              <a:rPr lang="zh-CN" altLang="zh-CN" dirty="0">
                <a:latin typeface="宋体" panose="02010600030101010101" pitchFamily="2" charset="-122"/>
                <a:cs typeface="Times New Roman" panose="02020603050405020304" pitchFamily="18" charset="0"/>
              </a:rPr>
              <a:t>行程车速图像</a:t>
            </a:r>
            <a:r>
              <a:rPr lang="zh-CN" altLang="en-US" dirty="0">
                <a:latin typeface="宋体" panose="02010600030101010101" pitchFamily="2" charset="-122"/>
                <a:cs typeface="Times New Roman" panose="02020603050405020304" pitchFamily="18" charset="0"/>
              </a:rPr>
              <a:t>：</a:t>
            </a:r>
            <a:endParaRPr lang="zh-CN" altLang="zh-CN" dirty="0"/>
          </a:p>
        </p:txBody>
      </p:sp>
      <p:pic>
        <p:nvPicPr>
          <p:cNvPr id="40" name="图片 39">
            <a:extLst>
              <a:ext uri="{FF2B5EF4-FFF2-40B4-BE49-F238E27FC236}">
                <a16:creationId xmlns:a16="http://schemas.microsoft.com/office/drawing/2014/main" id="{DA6E134D-6610-491C-9477-1155F233E8B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31127" y="2924944"/>
            <a:ext cx="4751230" cy="3240360"/>
          </a:xfrm>
          <a:prstGeom prst="rect">
            <a:avLst/>
          </a:prstGeom>
          <a:noFill/>
          <a:ln>
            <a:noFill/>
          </a:ln>
        </p:spPr>
      </p:pic>
      <p:sp>
        <p:nvSpPr>
          <p:cNvPr id="5" name="矩形 4">
            <a:extLst>
              <a:ext uri="{FF2B5EF4-FFF2-40B4-BE49-F238E27FC236}">
                <a16:creationId xmlns:a16="http://schemas.microsoft.com/office/drawing/2014/main" id="{D926E2B2-D108-4DEE-83CD-A44336964BAE}"/>
              </a:ext>
            </a:extLst>
          </p:cNvPr>
          <p:cNvSpPr/>
          <p:nvPr/>
        </p:nvSpPr>
        <p:spPr>
          <a:xfrm>
            <a:off x="5917516" y="476672"/>
            <a:ext cx="4921001" cy="4765472"/>
          </a:xfrm>
          <a:prstGeom prst="rect">
            <a:avLst/>
          </a:prstGeom>
        </p:spPr>
        <p:txBody>
          <a:bodyPr wrap="square">
            <a:spAutoFit/>
          </a:bodyPr>
          <a:lstStyle/>
          <a:p>
            <a:pPr marL="252095" indent="-367030" algn="just">
              <a:lnSpc>
                <a:spcPct val="172000"/>
              </a:lnSpc>
              <a:spcBef>
                <a:spcPts val="1300"/>
              </a:spcBef>
              <a:spcAft>
                <a:spcPts val="1300"/>
              </a:spcAft>
            </a:pPr>
            <a:r>
              <a:rPr lang="zh-CN" altLang="en-US" b="1" dirty="0">
                <a:latin typeface="黑体" panose="02010609060101010101" pitchFamily="49" charset="-122"/>
                <a:cs typeface="Times New Roman" panose="02020603050405020304" pitchFamily="18" charset="0"/>
              </a:rPr>
              <a:t>分析：</a:t>
            </a:r>
            <a:r>
              <a:rPr lang="zh-CN" altLang="zh-CN" dirty="0">
                <a:latin typeface="黑体" panose="02010609060101010101" pitchFamily="49" charset="-122"/>
                <a:cs typeface="Times New Roman" panose="02020603050405020304" pitchFamily="18" charset="0"/>
              </a:rPr>
              <a:t>在平峰期时，大型车的行程车速大部分都在</a:t>
            </a:r>
            <a:r>
              <a:rPr lang="en-US" altLang="zh-CN" b="1" dirty="0">
                <a:latin typeface="宋体" panose="02010600030101010101" pitchFamily="2" charset="-122"/>
                <a:ea typeface="黑体" panose="02010609060101010101" pitchFamily="49" charset="-122"/>
                <a:cs typeface="Times New Roman" panose="02020603050405020304" pitchFamily="18" charset="0"/>
              </a:rPr>
              <a:t>16km/h</a:t>
            </a:r>
            <a:r>
              <a:rPr lang="zh-CN" altLang="zh-CN" b="1" dirty="0">
                <a:latin typeface="黑体" panose="02010609060101010101" pitchFamily="49" charset="-122"/>
                <a:cs typeface="Times New Roman" panose="02020603050405020304" pitchFamily="18" charset="0"/>
              </a:rPr>
              <a:t>至</a:t>
            </a:r>
            <a:r>
              <a:rPr lang="en-US" altLang="zh-CN" b="1" dirty="0">
                <a:latin typeface="黑体" panose="02010609060101010101" pitchFamily="49" charset="-122"/>
                <a:cs typeface="Times New Roman" panose="02020603050405020304" pitchFamily="18" charset="0"/>
              </a:rPr>
              <a:t>40km/h</a:t>
            </a:r>
            <a:r>
              <a:rPr lang="zh-CN" altLang="zh-CN" dirty="0">
                <a:latin typeface="黑体" panose="02010609060101010101" pitchFamily="49" charset="-122"/>
                <a:cs typeface="Times New Roman" panose="02020603050405020304" pitchFamily="18" charset="0"/>
              </a:rPr>
              <a:t>之间，整体行程车速数据的函数拟合结果大致呈一个近似的“正偏态分布</a:t>
            </a:r>
            <a:r>
              <a:rPr lang="zh-CN" altLang="en-US" dirty="0">
                <a:latin typeface="黑体" panose="02010609060101010101" pitchFamily="49" charset="-122"/>
                <a:cs typeface="Times New Roman" panose="02020603050405020304" pitchFamily="18" charset="0"/>
              </a:rPr>
              <a:t>”。</a:t>
            </a:r>
            <a:endParaRPr lang="en-US" altLang="zh-CN" dirty="0">
              <a:latin typeface="黑体" panose="02010609060101010101" pitchFamily="49" charset="-122"/>
              <a:cs typeface="Times New Roman" panose="02020603050405020304" pitchFamily="18" charset="0"/>
            </a:endParaRPr>
          </a:p>
          <a:p>
            <a:pPr marL="252095" indent="-367030" algn="just">
              <a:lnSpc>
                <a:spcPct val="172000"/>
              </a:lnSpc>
              <a:spcBef>
                <a:spcPts val="1300"/>
              </a:spcBef>
              <a:spcAft>
                <a:spcPts val="1300"/>
              </a:spcAft>
            </a:pPr>
            <a:r>
              <a:rPr lang="zh-CN" altLang="en-US" b="1" dirty="0">
                <a:latin typeface="黑体" panose="02010609060101010101" pitchFamily="49" charset="-122"/>
                <a:cs typeface="Times New Roman" panose="02020603050405020304" pitchFamily="18" charset="0"/>
              </a:rPr>
              <a:t>对比：与小型车高峰期时的平均行程车速进行比较，平峰期的小型车的行程车速比较快一些。而且标准差更小，说明平峰期时小型车所受到的延误影响较小，故整体的行程车速更快、更加集中一些。</a:t>
            </a:r>
            <a:endParaRPr lang="zh-CN" altLang="zh-CN" sz="2400" dirty="0">
              <a:solidFill>
                <a:srgbClr val="FF0000"/>
              </a:solidFill>
              <a:effectLst/>
              <a:latin typeface="黑体" panose="02010609060101010101" pitchFamily="49" charset="-122"/>
              <a:ea typeface="黑体" panose="02010609060101010101" pitchFamily="49" charset="-122"/>
              <a:cs typeface="Times New Roman" panose="02020603050405020304" pitchFamily="18" charset="0"/>
            </a:endParaRPr>
          </a:p>
        </p:txBody>
      </p:sp>
      <p:pic>
        <p:nvPicPr>
          <p:cNvPr id="9" name="图片 8">
            <a:extLst>
              <a:ext uri="{FF2B5EF4-FFF2-40B4-BE49-F238E27FC236}">
                <a16:creationId xmlns:a16="http://schemas.microsoft.com/office/drawing/2014/main" id="{1CDD6124-0D12-43C6-B708-C2892073D16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201837" y="2132856"/>
            <a:ext cx="2016224" cy="7200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705"/>
                                        </p:tgtEl>
                                        <p:attrNameLst>
                                          <p:attrName>style.visibility</p:attrName>
                                        </p:attrNameLst>
                                      </p:cBhvr>
                                      <p:to>
                                        <p:strVal val="visible"/>
                                      </p:to>
                                    </p:set>
                                    <p:anim calcmode="lin" valueType="num">
                                      <p:cBhvr additive="base">
                                        <p:cTn id="7" dur="300" fill="hold"/>
                                        <p:tgtEl>
                                          <p:spTgt spid="28705"/>
                                        </p:tgtEl>
                                        <p:attrNameLst>
                                          <p:attrName>ppt_x</p:attrName>
                                        </p:attrNameLst>
                                      </p:cBhvr>
                                      <p:tavLst>
                                        <p:tav tm="0">
                                          <p:val>
                                            <p:strVal val="0-#ppt_w/2"/>
                                          </p:val>
                                        </p:tav>
                                        <p:tav tm="100000">
                                          <p:val>
                                            <p:strVal val="#ppt_x"/>
                                          </p:val>
                                        </p:tav>
                                      </p:tavLst>
                                    </p:anim>
                                    <p:anim calcmode="lin" valueType="num">
                                      <p:cBhvr additive="base">
                                        <p:cTn id="8" dur="300" fill="hold"/>
                                        <p:tgtEl>
                                          <p:spTgt spid="2870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28706"/>
                                        </p:tgtEl>
                                        <p:attrNameLst>
                                          <p:attrName>style.visibility</p:attrName>
                                        </p:attrNameLst>
                                      </p:cBhvr>
                                      <p:to>
                                        <p:strVal val="visible"/>
                                      </p:to>
                                    </p:set>
                                    <p:anim calcmode="lin" valueType="num">
                                      <p:cBhvr additive="base">
                                        <p:cTn id="12" dur="500" fill="hold"/>
                                        <p:tgtEl>
                                          <p:spTgt spid="28706"/>
                                        </p:tgtEl>
                                        <p:attrNameLst>
                                          <p:attrName>ppt_x</p:attrName>
                                        </p:attrNameLst>
                                      </p:cBhvr>
                                      <p:tavLst>
                                        <p:tav tm="0">
                                          <p:val>
                                            <p:strVal val="1+#ppt_w/2"/>
                                          </p:val>
                                        </p:tav>
                                        <p:tav tm="100000">
                                          <p:val>
                                            <p:strVal val="#ppt_x"/>
                                          </p:val>
                                        </p:tav>
                                      </p:tavLst>
                                    </p:anim>
                                    <p:anim calcmode="lin" valueType="num">
                                      <p:cBhvr additive="base">
                                        <p:cTn id="13" dur="500" fill="hold"/>
                                        <p:tgtEl>
                                          <p:spTgt spid="28706"/>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8704"/>
                                        </p:tgtEl>
                                        <p:attrNameLst>
                                          <p:attrName>style.visibility</p:attrName>
                                        </p:attrNameLst>
                                      </p:cBhvr>
                                      <p:to>
                                        <p:strVal val="visible"/>
                                      </p:to>
                                    </p:set>
                                    <p:anim calcmode="lin" valueType="num">
                                      <p:cBhvr>
                                        <p:cTn id="17" dur="300" fill="hold"/>
                                        <p:tgtEl>
                                          <p:spTgt spid="28704"/>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28704"/>
                                        </p:tgtEl>
                                        <p:attrNameLst>
                                          <p:attrName>ppt_y</p:attrName>
                                        </p:attrNameLst>
                                      </p:cBhvr>
                                      <p:tavLst>
                                        <p:tav tm="0">
                                          <p:val>
                                            <p:strVal val="#ppt_y"/>
                                          </p:val>
                                        </p:tav>
                                        <p:tav tm="100000">
                                          <p:val>
                                            <p:strVal val="#ppt_y"/>
                                          </p:val>
                                        </p:tav>
                                      </p:tavLst>
                                    </p:anim>
                                    <p:anim calcmode="lin" valueType="num">
                                      <p:cBhvr>
                                        <p:cTn id="19" dur="300" fill="hold"/>
                                        <p:tgtEl>
                                          <p:spTgt spid="28704"/>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2870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287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04" grpId="0" autoUpdateAnimBg="0"/>
      <p:bldP spid="28705" grpId="0" animBg="1" autoUpdateAnimBg="0"/>
      <p:bldP spid="28706"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4"/>
          <p:cNvSpPr txBox="1">
            <a:spLocks noChangeArrowheads="1"/>
          </p:cNvSpPr>
          <p:nvPr/>
        </p:nvSpPr>
        <p:spPr bwMode="auto">
          <a:xfrm>
            <a:off x="2433638" y="1855788"/>
            <a:ext cx="2340610" cy="1938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chemeClr val="bg1"/>
                </a:solidFill>
                <a:latin typeface="微软雅黑" panose="020B0503020204020204" pitchFamily="34" charset="-122"/>
                <a:ea typeface="微软雅黑" panose="020B0503020204020204" pitchFamily="34" charset="-122"/>
              </a:rPr>
              <a:t>4.2</a:t>
            </a:r>
          </a:p>
        </p:txBody>
      </p:sp>
      <p:sp>
        <p:nvSpPr>
          <p:cNvPr id="8195" name="TextBox 5"/>
          <p:cNvSpPr txBox="1">
            <a:spLocks noChangeArrowheads="1"/>
          </p:cNvSpPr>
          <p:nvPr/>
        </p:nvSpPr>
        <p:spPr bwMode="auto">
          <a:xfrm>
            <a:off x="1768475" y="2846388"/>
            <a:ext cx="8477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sz="3000">
                <a:solidFill>
                  <a:schemeClr val="bg1"/>
                </a:solidFill>
              </a:rPr>
              <a:t>part</a:t>
            </a:r>
            <a:endParaRPr lang="zh-CN" altLang="en-US" sz="3000">
              <a:solidFill>
                <a:schemeClr val="bg1"/>
              </a:solidFill>
            </a:endParaRPr>
          </a:p>
        </p:txBody>
      </p:sp>
      <p:sp>
        <p:nvSpPr>
          <p:cNvPr id="8197" name="TextBox 6"/>
          <p:cNvSpPr txBox="1">
            <a:spLocks noChangeArrowheads="1"/>
          </p:cNvSpPr>
          <p:nvPr/>
        </p:nvSpPr>
        <p:spPr bwMode="auto">
          <a:xfrm>
            <a:off x="5015230" y="2537460"/>
            <a:ext cx="490220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chemeClr val="tx2"/>
                </a:solidFill>
                <a:latin typeface="微软雅黑" panose="020B0503020204020204" pitchFamily="34" charset="-122"/>
                <a:ea typeface="微软雅黑" panose="020B0503020204020204" pitchFamily="34" charset="-122"/>
              </a:rPr>
              <a:t>直行线路的行程车速分析</a:t>
            </a:r>
          </a:p>
        </p:txBody>
      </p:sp>
      <p:cxnSp>
        <p:nvCxnSpPr>
          <p:cNvPr id="8200" name="直接连接符 10"/>
          <p:cNvCxnSpPr>
            <a:cxnSpLocks noChangeShapeType="1"/>
          </p:cNvCxnSpPr>
          <p:nvPr/>
        </p:nvCxnSpPr>
        <p:spPr bwMode="auto">
          <a:xfrm flipH="1">
            <a:off x="3576638" y="3328988"/>
            <a:ext cx="8620125" cy="0"/>
          </a:xfrm>
          <a:prstGeom prst="line">
            <a:avLst/>
          </a:prstGeom>
          <a:noFill/>
          <a:ln w="9525"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01" name="Freeform 10"/>
          <p:cNvSpPr/>
          <p:nvPr/>
        </p:nvSpPr>
        <p:spPr bwMode="auto">
          <a:xfrm>
            <a:off x="1150938" y="2205038"/>
            <a:ext cx="1849437" cy="1944687"/>
          </a:xfrm>
          <a:custGeom>
            <a:avLst/>
            <a:gdLst>
              <a:gd name="T0" fmla="*/ 3233 w 3480"/>
              <a:gd name="T1" fmla="*/ 2268 h 3657"/>
              <a:gd name="T2" fmla="*/ 3033 w 3480"/>
              <a:gd name="T3" fmla="*/ 2634 h 3657"/>
              <a:gd name="T4" fmla="*/ 1023 w 3480"/>
              <a:gd name="T5" fmla="*/ 2915 h 3657"/>
              <a:gd name="T6" fmla="*/ 741 w 3480"/>
              <a:gd name="T7" fmla="*/ 905 h 3657"/>
              <a:gd name="T8" fmla="*/ 2017 w 3480"/>
              <a:gd name="T9" fmla="*/ 340 h 3657"/>
              <a:gd name="T10" fmla="*/ 2079 w 3480"/>
              <a:gd name="T11" fmla="*/ 345 h 3657"/>
              <a:gd name="T12" fmla="*/ 2067 w 3480"/>
              <a:gd name="T13" fmla="*/ 489 h 3657"/>
              <a:gd name="T14" fmla="*/ 2289 w 3480"/>
              <a:gd name="T15" fmla="*/ 254 h 3657"/>
              <a:gd name="T16" fmla="*/ 2110 w 3480"/>
              <a:gd name="T17" fmla="*/ 0 h 3657"/>
              <a:gd name="T18" fmla="*/ 2100 w 3480"/>
              <a:gd name="T19" fmla="*/ 113 h 3657"/>
              <a:gd name="T20" fmla="*/ 2038 w 3480"/>
              <a:gd name="T21" fmla="*/ 107 h 3657"/>
              <a:gd name="T22" fmla="*/ 554 w 3480"/>
              <a:gd name="T23" fmla="*/ 764 h 3657"/>
              <a:gd name="T24" fmla="*/ 882 w 3480"/>
              <a:gd name="T25" fmla="*/ 3102 h 3657"/>
              <a:gd name="T26" fmla="*/ 3219 w 3480"/>
              <a:gd name="T27" fmla="*/ 2774 h 3657"/>
              <a:gd name="T28" fmla="*/ 3480 w 3480"/>
              <a:gd name="T29" fmla="*/ 2268 h 3657"/>
              <a:gd name="T30" fmla="*/ 3233 w 3480"/>
              <a:gd name="T31" fmla="*/ 2268 h 3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80" h="3657">
                <a:moveTo>
                  <a:pt x="3233" y="2268"/>
                </a:moveTo>
                <a:cubicBezTo>
                  <a:pt x="3185" y="2397"/>
                  <a:pt x="3118" y="2521"/>
                  <a:pt x="3033" y="2634"/>
                </a:cubicBezTo>
                <a:cubicBezTo>
                  <a:pt x="2556" y="3266"/>
                  <a:pt x="1655" y="3393"/>
                  <a:pt x="1023" y="2915"/>
                </a:cubicBezTo>
                <a:cubicBezTo>
                  <a:pt x="390" y="2438"/>
                  <a:pt x="264" y="1538"/>
                  <a:pt x="741" y="905"/>
                </a:cubicBezTo>
                <a:cubicBezTo>
                  <a:pt x="1041" y="507"/>
                  <a:pt x="1523" y="295"/>
                  <a:pt x="2017" y="340"/>
                </a:cubicBezTo>
                <a:lnTo>
                  <a:pt x="2079" y="345"/>
                </a:lnTo>
                <a:lnTo>
                  <a:pt x="2067" y="489"/>
                </a:lnTo>
                <a:lnTo>
                  <a:pt x="2289" y="254"/>
                </a:lnTo>
                <a:lnTo>
                  <a:pt x="2110" y="0"/>
                </a:lnTo>
                <a:lnTo>
                  <a:pt x="2100" y="113"/>
                </a:lnTo>
                <a:lnTo>
                  <a:pt x="2038" y="107"/>
                </a:lnTo>
                <a:cubicBezTo>
                  <a:pt x="1463" y="55"/>
                  <a:pt x="903" y="302"/>
                  <a:pt x="554" y="764"/>
                </a:cubicBezTo>
                <a:cubicBezTo>
                  <a:pt x="0" y="1500"/>
                  <a:pt x="146" y="2547"/>
                  <a:pt x="882" y="3102"/>
                </a:cubicBezTo>
                <a:cubicBezTo>
                  <a:pt x="1618" y="3657"/>
                  <a:pt x="2664" y="3510"/>
                  <a:pt x="3219" y="2774"/>
                </a:cubicBezTo>
                <a:cubicBezTo>
                  <a:pt x="3336" y="2619"/>
                  <a:pt x="3423" y="2448"/>
                  <a:pt x="3480" y="2268"/>
                </a:cubicBezTo>
                <a:lnTo>
                  <a:pt x="3233" y="2268"/>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TextBox 6">
            <a:extLst>
              <a:ext uri="{FF2B5EF4-FFF2-40B4-BE49-F238E27FC236}">
                <a16:creationId xmlns:a16="http://schemas.microsoft.com/office/drawing/2014/main" id="{8DB18D79-C89F-4A3F-B64B-DC3692EC141F}"/>
              </a:ext>
            </a:extLst>
          </p:cNvPr>
          <p:cNvSpPr txBox="1">
            <a:spLocks noChangeArrowheads="1"/>
          </p:cNvSpPr>
          <p:nvPr/>
        </p:nvSpPr>
        <p:spPr bwMode="auto">
          <a:xfrm>
            <a:off x="6314405" y="3721980"/>
            <a:ext cx="4902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tx2"/>
                </a:solidFill>
                <a:latin typeface="微软雅黑" panose="020B0503020204020204" pitchFamily="34" charset="-122"/>
                <a:ea typeface="微软雅黑" panose="020B0503020204020204" pitchFamily="34" charset="-122"/>
              </a:rPr>
              <a:t>以线路</a:t>
            </a:r>
            <a:r>
              <a:rPr lang="en-US" altLang="zh-CN" sz="2000" b="1" dirty="0">
                <a:solidFill>
                  <a:schemeClr val="tx2"/>
                </a:solidFill>
                <a:latin typeface="微软雅黑" panose="020B0503020204020204" pitchFamily="34" charset="-122"/>
                <a:ea typeface="微软雅黑" panose="020B0503020204020204" pitchFamily="34" charset="-122"/>
              </a:rPr>
              <a:t>4-7</a:t>
            </a:r>
            <a:r>
              <a:rPr lang="zh-CN" altLang="en-US" sz="2000" b="1" dirty="0">
                <a:solidFill>
                  <a:schemeClr val="tx2"/>
                </a:solidFill>
                <a:latin typeface="微软雅黑" panose="020B0503020204020204" pitchFamily="34" charset="-122"/>
                <a:ea typeface="微软雅黑" panose="020B0503020204020204" pitchFamily="34" charset="-122"/>
              </a:rPr>
              <a:t>为例</a:t>
            </a:r>
          </a:p>
        </p:txBody>
      </p:sp>
      <p:pic>
        <p:nvPicPr>
          <p:cNvPr id="8" name="Picture 2" descr="f55d3e9effbada1a4d9a726bf79d8ec">
            <a:extLst>
              <a:ext uri="{FF2B5EF4-FFF2-40B4-BE49-F238E27FC236}">
                <a16:creationId xmlns:a16="http://schemas.microsoft.com/office/drawing/2014/main" id="{02D74B86-9643-4B9E-8867-75FCB20D70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9509" y="1197178"/>
            <a:ext cx="7174878" cy="4263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0.25004 -4.44444E-6 L 2.68115E-6 -4.44444E-6 " pathEditMode="relative" rAng="0" ptsTypes="AA">
                                      <p:cBhvr>
                                        <p:cTn id="6" dur="2000" fill="hold"/>
                                        <p:tgtEl>
                                          <p:spTgt spid="8201"/>
                                        </p:tgtEl>
                                        <p:attrNameLst>
                                          <p:attrName>ppt_x</p:attrName>
                                          <p:attrName>ppt_y</p:attrName>
                                        </p:attrNameLst>
                                      </p:cBhvr>
                                      <p:rCtr x="12500" y="0"/>
                                    </p:animMotion>
                                  </p:childTnLst>
                                </p:cTn>
                              </p:par>
                              <p:par>
                                <p:cTn id="7" presetID="8" presetClass="emph" presetSubtype="0" fill="hold" grpId="1" nodeType="withEffect">
                                  <p:stCondLst>
                                    <p:cond delay="0"/>
                                  </p:stCondLst>
                                  <p:childTnLst>
                                    <p:animRot by="21600000">
                                      <p:cBhvr>
                                        <p:cTn id="8" dur="2000" fill="hold"/>
                                        <p:tgtEl>
                                          <p:spTgt spid="8201"/>
                                        </p:tgtEl>
                                        <p:attrNameLst>
                                          <p:attrName>r</p:attrName>
                                        </p:attrNameLst>
                                      </p:cBhvr>
                                    </p:animRot>
                                  </p:childTnLst>
                                </p:cTn>
                              </p:par>
                              <p:par>
                                <p:cTn id="9" presetID="47" presetClass="entr" presetSubtype="0" fill="hold" grpId="0" nodeType="withEffect">
                                  <p:stCondLst>
                                    <p:cond delay="0"/>
                                  </p:stCondLst>
                                  <p:childTnLst>
                                    <p:set>
                                      <p:cBhvr>
                                        <p:cTn id="10" dur="1" fill="hold">
                                          <p:stCondLst>
                                            <p:cond delay="0"/>
                                          </p:stCondLst>
                                        </p:cTn>
                                        <p:tgtEl>
                                          <p:spTgt spid="8195"/>
                                        </p:tgtEl>
                                        <p:attrNameLst>
                                          <p:attrName>style.visibility</p:attrName>
                                        </p:attrNameLst>
                                      </p:cBhvr>
                                      <p:to>
                                        <p:strVal val="visible"/>
                                      </p:to>
                                    </p:set>
                                    <p:animEffect transition="in" filter="fade">
                                      <p:cBhvr>
                                        <p:cTn id="11" dur="1000"/>
                                        <p:tgtEl>
                                          <p:spTgt spid="8195"/>
                                        </p:tgtEl>
                                      </p:cBhvr>
                                    </p:animEffect>
                                    <p:anim calcmode="lin" valueType="num">
                                      <p:cBhvr>
                                        <p:cTn id="12" dur="1000" fill="hold"/>
                                        <p:tgtEl>
                                          <p:spTgt spid="8195"/>
                                        </p:tgtEl>
                                        <p:attrNameLst>
                                          <p:attrName>ppt_x</p:attrName>
                                        </p:attrNameLst>
                                      </p:cBhvr>
                                      <p:tavLst>
                                        <p:tav tm="0">
                                          <p:val>
                                            <p:strVal val="#ppt_x"/>
                                          </p:val>
                                        </p:tav>
                                        <p:tav tm="100000">
                                          <p:val>
                                            <p:strVal val="#ppt_x"/>
                                          </p:val>
                                        </p:tav>
                                      </p:tavLst>
                                    </p:anim>
                                    <p:anim calcmode="lin" valueType="num">
                                      <p:cBhvr>
                                        <p:cTn id="13" dur="1000" fill="hold"/>
                                        <p:tgtEl>
                                          <p:spTgt spid="8195"/>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8194"/>
                                        </p:tgtEl>
                                        <p:attrNameLst>
                                          <p:attrName>style.visibility</p:attrName>
                                        </p:attrNameLst>
                                      </p:cBhvr>
                                      <p:to>
                                        <p:strVal val="visible"/>
                                      </p:to>
                                    </p:set>
                                    <p:animEffect transition="in" filter="fade">
                                      <p:cBhvr>
                                        <p:cTn id="16" dur="1000"/>
                                        <p:tgtEl>
                                          <p:spTgt spid="8194"/>
                                        </p:tgtEl>
                                      </p:cBhvr>
                                    </p:animEffect>
                                    <p:anim calcmode="lin" valueType="num">
                                      <p:cBhvr>
                                        <p:cTn id="17" dur="1000" fill="hold"/>
                                        <p:tgtEl>
                                          <p:spTgt spid="8194"/>
                                        </p:tgtEl>
                                        <p:attrNameLst>
                                          <p:attrName>ppt_x</p:attrName>
                                        </p:attrNameLst>
                                      </p:cBhvr>
                                      <p:tavLst>
                                        <p:tav tm="0">
                                          <p:val>
                                            <p:strVal val="#ppt_x"/>
                                          </p:val>
                                        </p:tav>
                                        <p:tav tm="100000">
                                          <p:val>
                                            <p:strVal val="#ppt_x"/>
                                          </p:val>
                                        </p:tav>
                                      </p:tavLst>
                                    </p:anim>
                                    <p:anim calcmode="lin" valueType="num">
                                      <p:cBhvr>
                                        <p:cTn id="18" dur="1000" fill="hold"/>
                                        <p:tgtEl>
                                          <p:spTgt spid="8194"/>
                                        </p:tgtEl>
                                        <p:attrNameLst>
                                          <p:attrName>ppt_y</p:attrName>
                                        </p:attrNameLst>
                                      </p:cBhvr>
                                      <p:tavLst>
                                        <p:tav tm="0">
                                          <p:val>
                                            <p:strVal val="#ppt_y-.1"/>
                                          </p:val>
                                        </p:tav>
                                        <p:tav tm="100000">
                                          <p:val>
                                            <p:strVal val="#ppt_y"/>
                                          </p:val>
                                        </p:tav>
                                      </p:tavLst>
                                    </p:anim>
                                  </p:childTnLst>
                                </p:cTn>
                              </p:par>
                              <p:par>
                                <p:cTn id="19" presetID="22" presetClass="entr" presetSubtype="8" fill="hold" nodeType="withEffect">
                                  <p:stCondLst>
                                    <p:cond delay="0"/>
                                  </p:stCondLst>
                                  <p:childTnLst>
                                    <p:set>
                                      <p:cBhvr>
                                        <p:cTn id="20" dur="1" fill="hold">
                                          <p:stCondLst>
                                            <p:cond delay="0"/>
                                          </p:stCondLst>
                                        </p:cTn>
                                        <p:tgtEl>
                                          <p:spTgt spid="8200"/>
                                        </p:tgtEl>
                                        <p:attrNameLst>
                                          <p:attrName>style.visibility</p:attrName>
                                        </p:attrNameLst>
                                      </p:cBhvr>
                                      <p:to>
                                        <p:strVal val="visible"/>
                                      </p:to>
                                    </p:set>
                                    <p:animEffect transition="in" filter="wipe(left)">
                                      <p:cBhvr>
                                        <p:cTn id="21" dur="2000"/>
                                        <p:tgtEl>
                                          <p:spTgt spid="8200"/>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inVertical)">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195" grpId="0" autoUpdateAnimBg="0"/>
      <p:bldP spid="8201" grpId="0" animBg="1"/>
      <p:bldP spid="8201" grpId="1" animBg="1"/>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ChangeArrowheads="1"/>
          </p:cNvSpPr>
          <p:nvPr/>
        </p:nvSpPr>
        <p:spPr bwMode="auto">
          <a:xfrm>
            <a:off x="1924050" y="2312988"/>
            <a:ext cx="6334125" cy="28638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574" tIns="36287" rIns="72574" bIns="36287" anchor="ctr"/>
          <a:lstStyle/>
          <a:p>
            <a:pPr algn="ctr"/>
            <a:endParaRPr lang="zh-CN" altLang="en-US" sz="1500">
              <a:solidFill>
                <a:schemeClr val="bg1"/>
              </a:solidFill>
            </a:endParaRPr>
          </a:p>
        </p:txBody>
      </p:sp>
      <p:sp>
        <p:nvSpPr>
          <p:cNvPr id="24581" name="Rectangle 9"/>
          <p:cNvSpPr>
            <a:spLocks noChangeArrowheads="1"/>
          </p:cNvSpPr>
          <p:nvPr/>
        </p:nvSpPr>
        <p:spPr bwMode="auto">
          <a:xfrm>
            <a:off x="1318260" y="1475105"/>
            <a:ext cx="6096000" cy="45027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p>
            <a:pPr eaLnBrk="0" hangingPunct="0">
              <a:lnSpc>
                <a:spcPct val="120000"/>
              </a:lnSpc>
            </a:pPr>
            <a:r>
              <a:rPr lang="zh-CN" altLang="en-US" sz="2400" b="1" dirty="0"/>
              <a:t>在调查中，小型客车（简称小车）占绝大多数，而调查的该段路径平峰时期与高峰时期样本量近似，故仅计算小车平峰时期的最小样本量。根据《交通调查与分析》中的要求，取置信水平为90%，分布统计量t=1.64，允许偏精度E=2km/h，调查数据算得标准差（即标准离差）为S=6.39。</a:t>
            </a:r>
          </a:p>
          <a:p>
            <a:pPr eaLnBrk="0" hangingPunct="0">
              <a:lnSpc>
                <a:spcPct val="120000"/>
              </a:lnSpc>
            </a:pPr>
            <a:r>
              <a:rPr lang="zh-CN" altLang="en-US" sz="2400" b="1" dirty="0"/>
              <a:t>故最小样本量为：</a:t>
            </a:r>
          </a:p>
          <a:p>
            <a:pPr eaLnBrk="0" hangingPunct="0">
              <a:lnSpc>
                <a:spcPct val="120000"/>
              </a:lnSpc>
            </a:pPr>
            <a:r>
              <a:rPr lang="zh-CN" altLang="en-US" sz="2400" b="1" dirty="0"/>
              <a:t> N=（t/ E）²=27.455（辆）</a:t>
            </a:r>
          </a:p>
          <a:p>
            <a:pPr eaLnBrk="0" hangingPunct="0">
              <a:lnSpc>
                <a:spcPct val="120000"/>
              </a:lnSpc>
            </a:pPr>
            <a:r>
              <a:rPr lang="zh-CN" altLang="en-US" sz="2400" b="1" dirty="0"/>
              <a:t>而实际的样本量为30，符合要求。</a:t>
            </a:r>
          </a:p>
        </p:txBody>
      </p:sp>
      <p:sp>
        <p:nvSpPr>
          <p:cNvPr id="24585" name="Freeform 6"/>
          <p:cNvSpPr>
            <a:spLocks noEditPoints="1"/>
          </p:cNvSpPr>
          <p:nvPr/>
        </p:nvSpPr>
        <p:spPr bwMode="auto">
          <a:xfrm>
            <a:off x="9685655" y="1233805"/>
            <a:ext cx="1843088" cy="1841500"/>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rgbClr val="197A9C"/>
          </a:solidFill>
          <a:ln>
            <a:noFill/>
          </a:ln>
          <a:extLst>
            <a:ext uri="{91240B29-F687-4F45-9708-019B960494DF}">
              <a14:hiddenLine xmlns:a14="http://schemas.microsoft.com/office/drawing/2010/main" w="9525">
                <a:solidFill>
                  <a:srgbClr val="000000"/>
                </a:solidFill>
                <a:round/>
              </a14:hiddenLine>
            </a:ext>
          </a:extLst>
        </p:spPr>
        <p:txBody>
          <a:bodyPr lIns="72574" tIns="36287" rIns="72574" bIns="36287"/>
          <a:lstStyle/>
          <a:p>
            <a:endParaRPr lang="zh-CN" altLang="en-US"/>
          </a:p>
        </p:txBody>
      </p:sp>
      <p:sp>
        <p:nvSpPr>
          <p:cNvPr id="24586" name="Freeform 6"/>
          <p:cNvSpPr>
            <a:spLocks noEditPoints="1"/>
          </p:cNvSpPr>
          <p:nvPr/>
        </p:nvSpPr>
        <p:spPr bwMode="auto">
          <a:xfrm>
            <a:off x="8632508" y="3074988"/>
            <a:ext cx="2535237" cy="2535237"/>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72574" tIns="36287" rIns="72574" bIns="36287"/>
          <a:lstStyle/>
          <a:p>
            <a:endParaRPr lang="zh-CN" altLang="en-US"/>
          </a:p>
        </p:txBody>
      </p:sp>
      <p:sp>
        <p:nvSpPr>
          <p:cNvPr id="24587" name="Freeform 6"/>
          <p:cNvSpPr>
            <a:spLocks noEditPoints="1"/>
          </p:cNvSpPr>
          <p:nvPr/>
        </p:nvSpPr>
        <p:spPr bwMode="auto">
          <a:xfrm>
            <a:off x="8025130" y="1763078"/>
            <a:ext cx="1660525" cy="1660525"/>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72574" tIns="36287" rIns="72574" bIns="36287"/>
          <a:lstStyle/>
          <a:p>
            <a:endParaRPr lang="zh-CN" altLang="en-US"/>
          </a:p>
        </p:txBody>
      </p:sp>
      <p:sp>
        <p:nvSpPr>
          <p:cNvPr id="24589" name="五边形 18"/>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4590" name="燕尾形 19"/>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 name="TextBox 16">
            <a:extLst>
              <a:ext uri="{FF2B5EF4-FFF2-40B4-BE49-F238E27FC236}">
                <a16:creationId xmlns:a16="http://schemas.microsoft.com/office/drawing/2014/main" id="{9DEC120E-376D-4F3B-A68B-8239EFF7A447}"/>
              </a:ext>
            </a:extLst>
          </p:cNvPr>
          <p:cNvSpPr txBox="1">
            <a:spLocks noChangeArrowheads="1"/>
          </p:cNvSpPr>
          <p:nvPr/>
        </p:nvSpPr>
        <p:spPr bwMode="auto">
          <a:xfrm>
            <a:off x="1147763" y="388938"/>
            <a:ext cx="26741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2000" b="1" dirty="0">
                <a:latin typeface="微软雅黑" pitchFamily="34" charset="-122"/>
                <a:ea typeface="微软雅黑" pitchFamily="34" charset="-122"/>
              </a:rPr>
              <a:t>4.3.1</a:t>
            </a:r>
            <a:r>
              <a:rPr lang="zh-CN" altLang="en-US" sz="2000" b="1" dirty="0">
                <a:solidFill>
                  <a:schemeClr val="tx2"/>
                </a:solidFill>
                <a:ea typeface="微软雅黑" pitchFamily="34" charset="-122"/>
              </a:rPr>
              <a:t>最小样本量计算 </a:t>
            </a:r>
            <a:endParaRPr lang="zh-CN" altLang="en-US" sz="2000" b="1" dirty="0">
              <a:latin typeface="微软雅黑" pitchFamily="34" charset="-122"/>
              <a:ea typeface="微软雅黑"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589"/>
                                        </p:tgtEl>
                                        <p:attrNameLst>
                                          <p:attrName>style.visibility</p:attrName>
                                        </p:attrNameLst>
                                      </p:cBhvr>
                                      <p:to>
                                        <p:strVal val="visible"/>
                                      </p:to>
                                    </p:set>
                                    <p:anim calcmode="lin" valueType="num">
                                      <p:cBhvr additive="base">
                                        <p:cTn id="7" dur="300" fill="hold"/>
                                        <p:tgtEl>
                                          <p:spTgt spid="24589"/>
                                        </p:tgtEl>
                                        <p:attrNameLst>
                                          <p:attrName>ppt_x</p:attrName>
                                        </p:attrNameLst>
                                      </p:cBhvr>
                                      <p:tavLst>
                                        <p:tav tm="0">
                                          <p:val>
                                            <p:strVal val="0-#ppt_w/2"/>
                                          </p:val>
                                        </p:tav>
                                        <p:tav tm="100000">
                                          <p:val>
                                            <p:strVal val="#ppt_x"/>
                                          </p:val>
                                        </p:tav>
                                      </p:tavLst>
                                    </p:anim>
                                    <p:anim calcmode="lin" valueType="num">
                                      <p:cBhvr additive="base">
                                        <p:cTn id="8" dur="300" fill="hold"/>
                                        <p:tgtEl>
                                          <p:spTgt spid="24589"/>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24590"/>
                                        </p:tgtEl>
                                        <p:attrNameLst>
                                          <p:attrName>style.visibility</p:attrName>
                                        </p:attrNameLst>
                                      </p:cBhvr>
                                      <p:to>
                                        <p:strVal val="visible"/>
                                      </p:to>
                                    </p:set>
                                    <p:anim calcmode="lin" valueType="num">
                                      <p:cBhvr additive="base">
                                        <p:cTn id="12" dur="500" fill="hold"/>
                                        <p:tgtEl>
                                          <p:spTgt spid="24590"/>
                                        </p:tgtEl>
                                        <p:attrNameLst>
                                          <p:attrName>ppt_x</p:attrName>
                                        </p:attrNameLst>
                                      </p:cBhvr>
                                      <p:tavLst>
                                        <p:tav tm="0">
                                          <p:val>
                                            <p:strVal val="1+#ppt_w/2"/>
                                          </p:val>
                                        </p:tav>
                                        <p:tav tm="100000">
                                          <p:val>
                                            <p:strVal val="#ppt_x"/>
                                          </p:val>
                                        </p:tav>
                                      </p:tavLst>
                                    </p:anim>
                                    <p:anim calcmode="lin" valueType="num">
                                      <p:cBhvr additive="base">
                                        <p:cTn id="13" dur="500" fill="hold"/>
                                        <p:tgtEl>
                                          <p:spTgt spid="24590"/>
                                        </p:tgtEl>
                                        <p:attrNameLst>
                                          <p:attrName>ppt_y</p:attrName>
                                        </p:attrNameLst>
                                      </p:cBhvr>
                                      <p:tavLst>
                                        <p:tav tm="0">
                                          <p:val>
                                            <p:strVal val="#ppt_y"/>
                                          </p:val>
                                        </p:tav>
                                        <p:tav tm="100000">
                                          <p:val>
                                            <p:strVal val="#ppt_y"/>
                                          </p:val>
                                        </p:tav>
                                      </p:tavLst>
                                    </p:anim>
                                  </p:childTnLst>
                                </p:cTn>
                              </p:par>
                              <p:par>
                                <p:cTn id="14" presetID="8" presetClass="emph" presetSubtype="0" repeatCount="indefinite" fill="hold" grpId="0" nodeType="withEffect">
                                  <p:stCondLst>
                                    <p:cond delay="0"/>
                                  </p:stCondLst>
                                  <p:childTnLst>
                                    <p:animRot by="-21599820">
                                      <p:cBhvr>
                                        <p:cTn id="15" dur="2000" fill="hold"/>
                                        <p:tgtEl>
                                          <p:spTgt spid="24586"/>
                                        </p:tgtEl>
                                        <p:attrNameLst>
                                          <p:attrName>r</p:attrName>
                                        </p:attrNameLst>
                                      </p:cBhvr>
                                    </p:animRot>
                                  </p:childTnLst>
                                </p:cTn>
                              </p:par>
                              <p:par>
                                <p:cTn id="16" presetID="8" presetClass="emph" presetSubtype="0" repeatCount="indefinite" fill="hold" grpId="0" nodeType="withEffect">
                                  <p:stCondLst>
                                    <p:cond delay="0"/>
                                  </p:stCondLst>
                                  <p:endCondLst>
                                    <p:cond evt="onNext" delay="0">
                                      <p:tgtEl>
                                        <p:sldTgt/>
                                      </p:tgtEl>
                                    </p:cond>
                                  </p:endCondLst>
                                  <p:childTnLst>
                                    <p:animRot by="21600000">
                                      <p:cBhvr>
                                        <p:cTn id="17" dur="800" fill="hold"/>
                                        <p:tgtEl>
                                          <p:spTgt spid="24587"/>
                                        </p:tgtEl>
                                        <p:attrNameLst>
                                          <p:attrName>r</p:attrName>
                                        </p:attrNameLst>
                                      </p:cBhvr>
                                    </p:animRot>
                                  </p:childTnLst>
                                </p:cTn>
                              </p:par>
                              <p:par>
                                <p:cTn id="18" presetID="8" presetClass="emph" presetSubtype="0" repeatCount="indefinite" fill="hold" grpId="0" nodeType="withEffect">
                                  <p:stCondLst>
                                    <p:cond delay="0"/>
                                  </p:stCondLst>
                                  <p:childTnLst>
                                    <p:animRot by="-21599820">
                                      <p:cBhvr>
                                        <p:cTn id="19" dur="1400" fill="hold"/>
                                        <p:tgtEl>
                                          <p:spTgt spid="24585"/>
                                        </p:tgtEl>
                                        <p:attrNameLst>
                                          <p:attrName>r</p:attrName>
                                        </p:attrNameLst>
                                      </p:cBhvr>
                                    </p:animRot>
                                  </p:childTnLst>
                                </p:cTn>
                              </p:par>
                            </p:childTnLst>
                          </p:cTn>
                        </p:par>
                        <p:par>
                          <p:cTn id="20" fill="hold">
                            <p:stCondLst>
                              <p:cond delay="2300"/>
                            </p:stCondLst>
                            <p:childTnLst>
                              <p:par>
                                <p:cTn id="21" presetID="22" presetClass="entr" presetSubtype="8" fill="hold" grpId="0" nodeType="afterEffect">
                                  <p:stCondLst>
                                    <p:cond delay="0"/>
                                  </p:stCondLst>
                                  <p:childTnLst>
                                    <p:set>
                                      <p:cBhvr>
                                        <p:cTn id="22" dur="1" fill="hold">
                                          <p:stCondLst>
                                            <p:cond delay="0"/>
                                          </p:stCondLst>
                                        </p:cTn>
                                        <p:tgtEl>
                                          <p:spTgt spid="24581"/>
                                        </p:tgtEl>
                                        <p:attrNameLst>
                                          <p:attrName>style.visibility</p:attrName>
                                        </p:attrNameLst>
                                      </p:cBhvr>
                                      <p:to>
                                        <p:strVal val="visible"/>
                                      </p:to>
                                    </p:set>
                                    <p:animEffect transition="in" filter="wipe(left)">
                                      <p:cBhvr>
                                        <p:cTn id="23" dur="500"/>
                                        <p:tgtEl>
                                          <p:spTgt spid="24581"/>
                                        </p:tgtEl>
                                      </p:cBhvr>
                                    </p:animEffect>
                                  </p:childTnLst>
                                </p:cTn>
                              </p:par>
                            </p:childTnLst>
                          </p:cTn>
                        </p:par>
                        <p:par>
                          <p:cTn id="24" fill="hold">
                            <p:stCondLst>
                              <p:cond delay="28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 calcmode="lin" valueType="num">
                                      <p:cBhvr>
                                        <p:cTn id="27" dur="3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8" dur="300" fill="hold"/>
                                        <p:tgtEl>
                                          <p:spTgt spid="10"/>
                                        </p:tgtEl>
                                        <p:attrNameLst>
                                          <p:attrName>ppt_y</p:attrName>
                                        </p:attrNameLst>
                                      </p:cBhvr>
                                      <p:tavLst>
                                        <p:tav tm="0">
                                          <p:val>
                                            <p:strVal val="#ppt_y"/>
                                          </p:val>
                                        </p:tav>
                                        <p:tav tm="100000">
                                          <p:val>
                                            <p:strVal val="#ppt_y"/>
                                          </p:val>
                                        </p:tav>
                                      </p:tavLst>
                                    </p:anim>
                                    <p:anim calcmode="lin" valueType="num">
                                      <p:cBhvr>
                                        <p:cTn id="29" dur="3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0" dur="3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1" dur="3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bldLvl="0" animBg="1" autoUpdateAnimBg="0"/>
      <p:bldP spid="24585" grpId="0" bldLvl="0" animBg="1"/>
      <p:bldP spid="24586" grpId="0" bldLvl="0" animBg="1"/>
      <p:bldP spid="24587" grpId="0" bldLvl="0" animBg="1"/>
      <p:bldP spid="24589" grpId="0" animBg="1" autoUpdateAnimBg="0"/>
      <p:bldP spid="24590" grpId="0" animBg="1" autoUpdateAnimBg="0"/>
      <p:bldP spid="10"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txBox="1">
            <a:spLocks noChangeArrowheads="1"/>
          </p:cNvSpPr>
          <p:nvPr/>
        </p:nvSpPr>
        <p:spPr bwMode="auto">
          <a:xfrm>
            <a:off x="1414780" y="317500"/>
            <a:ext cx="8126095"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chemeClr val="tx2"/>
                </a:solidFill>
                <a:ea typeface="微软雅黑" panose="020B0503020204020204" pitchFamily="34" charset="-122"/>
              </a:rPr>
              <a:t>总体情况：</a:t>
            </a:r>
          </a:p>
        </p:txBody>
      </p:sp>
      <p:sp>
        <p:nvSpPr>
          <p:cNvPr id="7172" name="五边形 2"/>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173" name="燕尾形 8"/>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7174" name="Group 6"/>
          <p:cNvGrpSpPr/>
          <p:nvPr/>
        </p:nvGrpSpPr>
        <p:grpSpPr bwMode="auto">
          <a:xfrm>
            <a:off x="1414463" y="2328863"/>
            <a:ext cx="3713162" cy="523875"/>
            <a:chOff x="0" y="0"/>
            <a:chExt cx="3396604" cy="479288"/>
          </a:xfrm>
        </p:grpSpPr>
        <p:sp>
          <p:nvSpPr>
            <p:cNvPr id="7175" name="椭圆 84"/>
            <p:cNvSpPr>
              <a:spLocks noChangeArrowheads="1"/>
            </p:cNvSpPr>
            <p:nvPr/>
          </p:nvSpPr>
          <p:spPr bwMode="auto">
            <a:xfrm>
              <a:off x="3123750" y="206434"/>
              <a:ext cx="272854" cy="272854"/>
            </a:xfrm>
            <a:prstGeom prst="ellipse">
              <a:avLst/>
            </a:prstGeom>
            <a:solidFill>
              <a:srgbClr val="A9BECB">
                <a:alpha val="5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ndParaRPr>
            </a:p>
          </p:txBody>
        </p:sp>
        <p:cxnSp>
          <p:nvCxnSpPr>
            <p:cNvPr id="7176" name="直接连接符 85"/>
            <p:cNvCxnSpPr>
              <a:cxnSpLocks noChangeShapeType="1"/>
            </p:cNvCxnSpPr>
            <p:nvPr/>
          </p:nvCxnSpPr>
          <p:spPr bwMode="auto">
            <a:xfrm>
              <a:off x="0" y="0"/>
              <a:ext cx="2833304" cy="0"/>
            </a:xfrm>
            <a:prstGeom prst="line">
              <a:avLst/>
            </a:prstGeom>
            <a:noFill/>
            <a:ln w="19050" cmpd="sng">
              <a:solidFill>
                <a:srgbClr val="21A3D0"/>
              </a:solidFill>
              <a:prstDash val="sys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77" name="直接连接符 86"/>
            <p:cNvCxnSpPr>
              <a:cxnSpLocks noChangeShapeType="1"/>
            </p:cNvCxnSpPr>
            <p:nvPr/>
          </p:nvCxnSpPr>
          <p:spPr bwMode="auto">
            <a:xfrm>
              <a:off x="2833304" y="0"/>
              <a:ext cx="426874" cy="334908"/>
            </a:xfrm>
            <a:prstGeom prst="line">
              <a:avLst/>
            </a:prstGeom>
            <a:noFill/>
            <a:ln w="19050" cmpd="sng">
              <a:solidFill>
                <a:srgbClr val="21A3D0"/>
              </a:solidFill>
              <a:prstDash val="sysDash"/>
              <a:round/>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178" name="Group 10"/>
          <p:cNvGrpSpPr/>
          <p:nvPr/>
        </p:nvGrpSpPr>
        <p:grpSpPr bwMode="auto">
          <a:xfrm flipH="1">
            <a:off x="7162800" y="2328863"/>
            <a:ext cx="3713163" cy="523875"/>
            <a:chOff x="0" y="0"/>
            <a:chExt cx="3396604" cy="479288"/>
          </a:xfrm>
        </p:grpSpPr>
        <p:sp>
          <p:nvSpPr>
            <p:cNvPr id="7179" name="椭圆 88"/>
            <p:cNvSpPr>
              <a:spLocks noChangeArrowheads="1"/>
            </p:cNvSpPr>
            <p:nvPr/>
          </p:nvSpPr>
          <p:spPr bwMode="auto">
            <a:xfrm>
              <a:off x="3123750" y="206434"/>
              <a:ext cx="272854" cy="272854"/>
            </a:xfrm>
            <a:prstGeom prst="ellipse">
              <a:avLst/>
            </a:prstGeom>
            <a:solidFill>
              <a:srgbClr val="A9BECB">
                <a:alpha val="5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ndParaRPr>
            </a:p>
          </p:txBody>
        </p:sp>
        <p:cxnSp>
          <p:nvCxnSpPr>
            <p:cNvPr id="7180" name="直接连接符 89"/>
            <p:cNvCxnSpPr>
              <a:cxnSpLocks noChangeShapeType="1"/>
            </p:cNvCxnSpPr>
            <p:nvPr/>
          </p:nvCxnSpPr>
          <p:spPr bwMode="auto">
            <a:xfrm>
              <a:off x="0" y="0"/>
              <a:ext cx="2833304" cy="0"/>
            </a:xfrm>
            <a:prstGeom prst="line">
              <a:avLst/>
            </a:prstGeom>
            <a:noFill/>
            <a:ln w="19050" cmpd="sng">
              <a:solidFill>
                <a:srgbClr val="21A3D0"/>
              </a:solidFill>
              <a:prstDash val="sys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1" name="直接连接符 90"/>
            <p:cNvCxnSpPr>
              <a:cxnSpLocks noChangeShapeType="1"/>
            </p:cNvCxnSpPr>
            <p:nvPr/>
          </p:nvCxnSpPr>
          <p:spPr bwMode="auto">
            <a:xfrm>
              <a:off x="2833304" y="0"/>
              <a:ext cx="426874" cy="334908"/>
            </a:xfrm>
            <a:prstGeom prst="line">
              <a:avLst/>
            </a:prstGeom>
            <a:noFill/>
            <a:ln w="19050" cmpd="sng">
              <a:solidFill>
                <a:srgbClr val="21A3D0"/>
              </a:solidFill>
              <a:prstDash val="sysDash"/>
              <a:round/>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182" name="Group 14"/>
          <p:cNvGrpSpPr/>
          <p:nvPr/>
        </p:nvGrpSpPr>
        <p:grpSpPr bwMode="auto">
          <a:xfrm flipV="1">
            <a:off x="1414463" y="4584700"/>
            <a:ext cx="3713162" cy="523875"/>
            <a:chOff x="0" y="0"/>
            <a:chExt cx="3396604" cy="479288"/>
          </a:xfrm>
        </p:grpSpPr>
        <p:sp>
          <p:nvSpPr>
            <p:cNvPr id="7183" name="椭圆 92"/>
            <p:cNvSpPr>
              <a:spLocks noChangeArrowheads="1"/>
            </p:cNvSpPr>
            <p:nvPr/>
          </p:nvSpPr>
          <p:spPr bwMode="auto">
            <a:xfrm>
              <a:off x="3123750" y="206434"/>
              <a:ext cx="272854" cy="272854"/>
            </a:xfrm>
            <a:prstGeom prst="ellipse">
              <a:avLst/>
            </a:prstGeom>
            <a:solidFill>
              <a:srgbClr val="A9BECB">
                <a:alpha val="5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ndParaRPr>
            </a:p>
          </p:txBody>
        </p:sp>
        <p:cxnSp>
          <p:nvCxnSpPr>
            <p:cNvPr id="7184" name="直接连接符 93"/>
            <p:cNvCxnSpPr>
              <a:cxnSpLocks noChangeShapeType="1"/>
            </p:cNvCxnSpPr>
            <p:nvPr/>
          </p:nvCxnSpPr>
          <p:spPr bwMode="auto">
            <a:xfrm>
              <a:off x="0" y="0"/>
              <a:ext cx="2833304" cy="0"/>
            </a:xfrm>
            <a:prstGeom prst="line">
              <a:avLst/>
            </a:prstGeom>
            <a:noFill/>
            <a:ln w="19050" cmpd="sng">
              <a:solidFill>
                <a:srgbClr val="21A3D0"/>
              </a:solidFill>
              <a:prstDash val="sys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5" name="直接连接符 94"/>
            <p:cNvCxnSpPr>
              <a:cxnSpLocks noChangeShapeType="1"/>
            </p:cNvCxnSpPr>
            <p:nvPr/>
          </p:nvCxnSpPr>
          <p:spPr bwMode="auto">
            <a:xfrm>
              <a:off x="2833304" y="0"/>
              <a:ext cx="426874" cy="334908"/>
            </a:xfrm>
            <a:prstGeom prst="line">
              <a:avLst/>
            </a:prstGeom>
            <a:noFill/>
            <a:ln w="19050" cmpd="sng">
              <a:solidFill>
                <a:srgbClr val="21A3D0"/>
              </a:solidFill>
              <a:prstDash val="sysDash"/>
              <a:round/>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186" name="Group 18"/>
          <p:cNvGrpSpPr/>
          <p:nvPr/>
        </p:nvGrpSpPr>
        <p:grpSpPr bwMode="auto">
          <a:xfrm flipH="1" flipV="1">
            <a:off x="7162800" y="4584700"/>
            <a:ext cx="3713163" cy="523875"/>
            <a:chOff x="0" y="0"/>
            <a:chExt cx="3396604" cy="479288"/>
          </a:xfrm>
        </p:grpSpPr>
        <p:sp>
          <p:nvSpPr>
            <p:cNvPr id="7187" name="椭圆 96"/>
            <p:cNvSpPr>
              <a:spLocks noChangeArrowheads="1"/>
            </p:cNvSpPr>
            <p:nvPr/>
          </p:nvSpPr>
          <p:spPr bwMode="auto">
            <a:xfrm>
              <a:off x="3123750" y="206434"/>
              <a:ext cx="272854" cy="272854"/>
            </a:xfrm>
            <a:prstGeom prst="ellipse">
              <a:avLst/>
            </a:prstGeom>
            <a:solidFill>
              <a:srgbClr val="A9BECB">
                <a:alpha val="5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ndParaRPr>
            </a:p>
          </p:txBody>
        </p:sp>
        <p:cxnSp>
          <p:nvCxnSpPr>
            <p:cNvPr id="7188" name="直接连接符 97"/>
            <p:cNvCxnSpPr>
              <a:cxnSpLocks noChangeShapeType="1"/>
            </p:cNvCxnSpPr>
            <p:nvPr/>
          </p:nvCxnSpPr>
          <p:spPr bwMode="auto">
            <a:xfrm>
              <a:off x="0" y="0"/>
              <a:ext cx="2833304" cy="0"/>
            </a:xfrm>
            <a:prstGeom prst="line">
              <a:avLst/>
            </a:prstGeom>
            <a:noFill/>
            <a:ln w="19050" cmpd="sng">
              <a:solidFill>
                <a:srgbClr val="21A3D0"/>
              </a:solidFill>
              <a:prstDash val="sys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9" name="直接连接符 98"/>
            <p:cNvCxnSpPr>
              <a:cxnSpLocks noChangeShapeType="1"/>
            </p:cNvCxnSpPr>
            <p:nvPr/>
          </p:nvCxnSpPr>
          <p:spPr bwMode="auto">
            <a:xfrm>
              <a:off x="2833304" y="0"/>
              <a:ext cx="426874" cy="334908"/>
            </a:xfrm>
            <a:prstGeom prst="line">
              <a:avLst/>
            </a:prstGeom>
            <a:noFill/>
            <a:ln w="19050" cmpd="sng">
              <a:solidFill>
                <a:srgbClr val="21A3D0"/>
              </a:solidFill>
              <a:prstDash val="sysDash"/>
              <a:round/>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190" name="Group 22"/>
          <p:cNvGrpSpPr/>
          <p:nvPr/>
        </p:nvGrpSpPr>
        <p:grpSpPr bwMode="auto">
          <a:xfrm>
            <a:off x="4565650" y="2185988"/>
            <a:ext cx="3125788" cy="3125787"/>
            <a:chOff x="0" y="0"/>
            <a:chExt cx="4922" cy="4922"/>
          </a:xfrm>
        </p:grpSpPr>
        <p:sp>
          <p:nvSpPr>
            <p:cNvPr id="7191" name="椭圆 77"/>
            <p:cNvSpPr>
              <a:spLocks noChangeArrowheads="1"/>
            </p:cNvSpPr>
            <p:nvPr/>
          </p:nvSpPr>
          <p:spPr bwMode="auto">
            <a:xfrm>
              <a:off x="0" y="0"/>
              <a:ext cx="4923" cy="4922"/>
            </a:xfrm>
            <a:prstGeom prst="ellipse">
              <a:avLst/>
            </a:prstGeom>
            <a:noFill/>
            <a:ln w="38100" cmpd="sng">
              <a:solidFill>
                <a:schemeClr val="accent1"/>
              </a:solidFill>
              <a:round/>
            </a:ln>
            <a:extLst>
              <a:ext uri="{909E8E84-426E-40DD-AFC4-6F175D3DCCD1}">
                <a14:hiddenFill xmlns:a14="http://schemas.microsoft.com/office/drawing/2010/main">
                  <a:solidFill>
                    <a:srgbClr val="FFFFFF"/>
                  </a:solidFill>
                </a14:hiddenFill>
              </a:ext>
            </a:extLst>
          </p:spPr>
          <p:txBody>
            <a:bodyPr/>
            <a:lstStyle/>
            <a:p>
              <a:endParaRPr lang="zh-CN" altLang="en-US" sz="1500">
                <a:solidFill>
                  <a:srgbClr val="2B2E30"/>
                </a:solidFill>
              </a:endParaRPr>
            </a:p>
          </p:txBody>
        </p:sp>
        <p:grpSp>
          <p:nvGrpSpPr>
            <p:cNvPr id="7192" name="Group 24"/>
            <p:cNvGrpSpPr/>
            <p:nvPr/>
          </p:nvGrpSpPr>
          <p:grpSpPr bwMode="auto">
            <a:xfrm>
              <a:off x="415" y="467"/>
              <a:ext cx="4070" cy="4075"/>
              <a:chOff x="0" y="0"/>
              <a:chExt cx="3411642" cy="3417058"/>
            </a:xfrm>
          </p:grpSpPr>
          <p:sp>
            <p:nvSpPr>
              <p:cNvPr id="7193" name="未知"/>
              <p:cNvSpPr/>
              <p:nvPr/>
            </p:nvSpPr>
            <p:spPr bwMode="auto">
              <a:xfrm>
                <a:off x="1713102" y="198810"/>
                <a:ext cx="131072" cy="320905"/>
              </a:xfrm>
              <a:custGeom>
                <a:avLst/>
                <a:gdLst>
                  <a:gd name="T0" fmla="*/ 217 w 217"/>
                  <a:gd name="T1" fmla="*/ 2 h 532"/>
                  <a:gd name="T2" fmla="*/ 5 w 217"/>
                  <a:gd name="T3" fmla="*/ 0 h 532"/>
                  <a:gd name="T4" fmla="*/ 0 w 217"/>
                  <a:gd name="T5" fmla="*/ 530 h 532"/>
                  <a:gd name="T6" fmla="*/ 212 w 217"/>
                  <a:gd name="T7" fmla="*/ 532 h 532"/>
                  <a:gd name="T8" fmla="*/ 217 w 217"/>
                  <a:gd name="T9" fmla="*/ 2 h 532"/>
                </a:gdLst>
                <a:ahLst/>
                <a:cxnLst>
                  <a:cxn ang="0">
                    <a:pos x="T0" y="T1"/>
                  </a:cxn>
                  <a:cxn ang="0">
                    <a:pos x="T2" y="T3"/>
                  </a:cxn>
                  <a:cxn ang="0">
                    <a:pos x="T4" y="T5"/>
                  </a:cxn>
                  <a:cxn ang="0">
                    <a:pos x="T6" y="T7"/>
                  </a:cxn>
                  <a:cxn ang="0">
                    <a:pos x="T8" y="T9"/>
                  </a:cxn>
                </a:cxnLst>
                <a:rect l="0" t="0" r="r" b="b"/>
                <a:pathLst>
                  <a:path w="217" h="532">
                    <a:moveTo>
                      <a:pt x="217" y="2"/>
                    </a:moveTo>
                    <a:lnTo>
                      <a:pt x="5" y="0"/>
                    </a:lnTo>
                    <a:lnTo>
                      <a:pt x="0" y="530"/>
                    </a:lnTo>
                    <a:lnTo>
                      <a:pt x="212" y="532"/>
                    </a:lnTo>
                    <a:lnTo>
                      <a:pt x="217" y="2"/>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94" name="未知"/>
              <p:cNvSpPr/>
              <p:nvPr/>
            </p:nvSpPr>
            <p:spPr bwMode="auto">
              <a:xfrm>
                <a:off x="955795" y="344673"/>
                <a:ext cx="271854" cy="340355"/>
              </a:xfrm>
              <a:custGeom>
                <a:avLst/>
                <a:gdLst>
                  <a:gd name="T0" fmla="*/ 185 w 445"/>
                  <a:gd name="T1" fmla="*/ 0 h 567"/>
                  <a:gd name="T2" fmla="*/ 0 w 445"/>
                  <a:gd name="T3" fmla="*/ 104 h 567"/>
                  <a:gd name="T4" fmla="*/ 260 w 445"/>
                  <a:gd name="T5" fmla="*/ 567 h 567"/>
                  <a:gd name="T6" fmla="*/ 445 w 445"/>
                  <a:gd name="T7" fmla="*/ 463 h 567"/>
                  <a:gd name="T8" fmla="*/ 185 w 445"/>
                  <a:gd name="T9" fmla="*/ 0 h 567"/>
                </a:gdLst>
                <a:ahLst/>
                <a:cxnLst>
                  <a:cxn ang="0">
                    <a:pos x="T0" y="T1"/>
                  </a:cxn>
                  <a:cxn ang="0">
                    <a:pos x="T2" y="T3"/>
                  </a:cxn>
                  <a:cxn ang="0">
                    <a:pos x="T4" y="T5"/>
                  </a:cxn>
                  <a:cxn ang="0">
                    <a:pos x="T6" y="T7"/>
                  </a:cxn>
                  <a:cxn ang="0">
                    <a:pos x="T8" y="T9"/>
                  </a:cxn>
                </a:cxnLst>
                <a:rect l="0" t="0" r="r" b="b"/>
                <a:pathLst>
                  <a:path w="445" h="567">
                    <a:moveTo>
                      <a:pt x="185" y="0"/>
                    </a:moveTo>
                    <a:lnTo>
                      <a:pt x="0" y="104"/>
                    </a:lnTo>
                    <a:lnTo>
                      <a:pt x="260" y="567"/>
                    </a:lnTo>
                    <a:lnTo>
                      <a:pt x="445" y="463"/>
                    </a:lnTo>
                    <a:lnTo>
                      <a:pt x="185"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95" name="未知"/>
              <p:cNvSpPr/>
              <p:nvPr/>
            </p:nvSpPr>
            <p:spPr bwMode="auto">
              <a:xfrm>
                <a:off x="402383" y="855206"/>
                <a:ext cx="339819" cy="277146"/>
              </a:xfrm>
              <a:custGeom>
                <a:avLst/>
                <a:gdLst>
                  <a:gd name="T0" fmla="*/ 109 w 566"/>
                  <a:gd name="T1" fmla="*/ 0 h 453"/>
                  <a:gd name="T2" fmla="*/ 0 w 566"/>
                  <a:gd name="T3" fmla="*/ 183 h 453"/>
                  <a:gd name="T4" fmla="*/ 457 w 566"/>
                  <a:gd name="T5" fmla="*/ 453 h 453"/>
                  <a:gd name="T6" fmla="*/ 566 w 566"/>
                  <a:gd name="T7" fmla="*/ 270 h 453"/>
                  <a:gd name="T8" fmla="*/ 109 w 566"/>
                  <a:gd name="T9" fmla="*/ 0 h 453"/>
                </a:gdLst>
                <a:ahLst/>
                <a:cxnLst>
                  <a:cxn ang="0">
                    <a:pos x="T0" y="T1"/>
                  </a:cxn>
                  <a:cxn ang="0">
                    <a:pos x="T2" y="T3"/>
                  </a:cxn>
                  <a:cxn ang="0">
                    <a:pos x="T4" y="T5"/>
                  </a:cxn>
                  <a:cxn ang="0">
                    <a:pos x="T6" y="T7"/>
                  </a:cxn>
                  <a:cxn ang="0">
                    <a:pos x="T8" y="T9"/>
                  </a:cxn>
                </a:cxnLst>
                <a:rect l="0" t="0" r="r" b="b"/>
                <a:pathLst>
                  <a:path w="566" h="453">
                    <a:moveTo>
                      <a:pt x="109" y="0"/>
                    </a:moveTo>
                    <a:lnTo>
                      <a:pt x="0" y="183"/>
                    </a:lnTo>
                    <a:lnTo>
                      <a:pt x="457" y="453"/>
                    </a:lnTo>
                    <a:lnTo>
                      <a:pt x="566" y="270"/>
                    </a:lnTo>
                    <a:lnTo>
                      <a:pt x="109"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96" name="未知"/>
              <p:cNvSpPr/>
              <p:nvPr/>
            </p:nvSpPr>
            <p:spPr bwMode="auto">
              <a:xfrm>
                <a:off x="198494" y="1603990"/>
                <a:ext cx="325251" cy="131283"/>
              </a:xfrm>
              <a:custGeom>
                <a:avLst/>
                <a:gdLst>
                  <a:gd name="T0" fmla="*/ 2 w 533"/>
                  <a:gd name="T1" fmla="*/ 0 h 218"/>
                  <a:gd name="T2" fmla="*/ 0 w 533"/>
                  <a:gd name="T3" fmla="*/ 212 h 218"/>
                  <a:gd name="T4" fmla="*/ 530 w 533"/>
                  <a:gd name="T5" fmla="*/ 218 h 218"/>
                  <a:gd name="T6" fmla="*/ 533 w 533"/>
                  <a:gd name="T7" fmla="*/ 5 h 218"/>
                  <a:gd name="T8" fmla="*/ 2 w 533"/>
                  <a:gd name="T9" fmla="*/ 0 h 218"/>
                </a:gdLst>
                <a:ahLst/>
                <a:cxnLst>
                  <a:cxn ang="0">
                    <a:pos x="T0" y="T1"/>
                  </a:cxn>
                  <a:cxn ang="0">
                    <a:pos x="T2" y="T3"/>
                  </a:cxn>
                  <a:cxn ang="0">
                    <a:pos x="T4" y="T5"/>
                  </a:cxn>
                  <a:cxn ang="0">
                    <a:pos x="T6" y="T7"/>
                  </a:cxn>
                  <a:cxn ang="0">
                    <a:pos x="T8" y="T9"/>
                  </a:cxn>
                </a:cxnLst>
                <a:rect l="0" t="0" r="r" b="b"/>
                <a:pathLst>
                  <a:path w="533" h="218">
                    <a:moveTo>
                      <a:pt x="2" y="0"/>
                    </a:moveTo>
                    <a:lnTo>
                      <a:pt x="0" y="212"/>
                    </a:lnTo>
                    <a:lnTo>
                      <a:pt x="530" y="218"/>
                    </a:lnTo>
                    <a:lnTo>
                      <a:pt x="533" y="5"/>
                    </a:lnTo>
                    <a:lnTo>
                      <a:pt x="2"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97" name="未知"/>
              <p:cNvSpPr/>
              <p:nvPr/>
            </p:nvSpPr>
            <p:spPr bwMode="auto">
              <a:xfrm>
                <a:off x="344128" y="2221497"/>
                <a:ext cx="339819" cy="272282"/>
              </a:xfrm>
              <a:custGeom>
                <a:avLst/>
                <a:gdLst>
                  <a:gd name="T0" fmla="*/ 0 w 567"/>
                  <a:gd name="T1" fmla="*/ 260 h 445"/>
                  <a:gd name="T2" fmla="*/ 105 w 567"/>
                  <a:gd name="T3" fmla="*/ 445 h 445"/>
                  <a:gd name="T4" fmla="*/ 567 w 567"/>
                  <a:gd name="T5" fmla="*/ 185 h 445"/>
                  <a:gd name="T6" fmla="*/ 463 w 567"/>
                  <a:gd name="T7" fmla="*/ 0 h 445"/>
                  <a:gd name="T8" fmla="*/ 0 w 567"/>
                  <a:gd name="T9" fmla="*/ 260 h 445"/>
                </a:gdLst>
                <a:ahLst/>
                <a:cxnLst>
                  <a:cxn ang="0">
                    <a:pos x="T0" y="T1"/>
                  </a:cxn>
                  <a:cxn ang="0">
                    <a:pos x="T2" y="T3"/>
                  </a:cxn>
                  <a:cxn ang="0">
                    <a:pos x="T4" y="T5"/>
                  </a:cxn>
                  <a:cxn ang="0">
                    <a:pos x="T6" y="T7"/>
                  </a:cxn>
                  <a:cxn ang="0">
                    <a:pos x="T8" y="T9"/>
                  </a:cxn>
                </a:cxnLst>
                <a:rect l="0" t="0" r="r" b="b"/>
                <a:pathLst>
                  <a:path w="567" h="445">
                    <a:moveTo>
                      <a:pt x="0" y="260"/>
                    </a:moveTo>
                    <a:lnTo>
                      <a:pt x="105" y="445"/>
                    </a:lnTo>
                    <a:lnTo>
                      <a:pt x="567" y="185"/>
                    </a:lnTo>
                    <a:lnTo>
                      <a:pt x="463" y="0"/>
                    </a:lnTo>
                    <a:lnTo>
                      <a:pt x="0" y="26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98" name="未知"/>
              <p:cNvSpPr/>
              <p:nvPr/>
            </p:nvSpPr>
            <p:spPr bwMode="auto">
              <a:xfrm>
                <a:off x="1552905" y="1555367"/>
                <a:ext cx="339819" cy="340355"/>
              </a:xfrm>
              <a:custGeom>
                <a:avLst/>
                <a:gdLst>
                  <a:gd name="T0" fmla="*/ 427 w 565"/>
                  <a:gd name="T1" fmla="*/ 38 h 565"/>
                  <a:gd name="T2" fmla="*/ 388 w 565"/>
                  <a:gd name="T3" fmla="*/ 20 h 565"/>
                  <a:gd name="T4" fmla="*/ 347 w 565"/>
                  <a:gd name="T5" fmla="*/ 7 h 565"/>
                  <a:gd name="T6" fmla="*/ 294 w 565"/>
                  <a:gd name="T7" fmla="*/ 0 h 565"/>
                  <a:gd name="T8" fmla="*/ 252 w 565"/>
                  <a:gd name="T9" fmla="*/ 1 h 565"/>
                  <a:gd name="T10" fmla="*/ 200 w 565"/>
                  <a:gd name="T11" fmla="*/ 12 h 565"/>
                  <a:gd name="T12" fmla="*/ 150 w 565"/>
                  <a:gd name="T13" fmla="*/ 33 h 565"/>
                  <a:gd name="T14" fmla="*/ 93 w 565"/>
                  <a:gd name="T15" fmla="*/ 72 h 565"/>
                  <a:gd name="T16" fmla="*/ 64 w 565"/>
                  <a:gd name="T17" fmla="*/ 103 h 565"/>
                  <a:gd name="T18" fmla="*/ 39 w 565"/>
                  <a:gd name="T19" fmla="*/ 139 h 565"/>
                  <a:gd name="T20" fmla="*/ 15 w 565"/>
                  <a:gd name="T21" fmla="*/ 190 h 565"/>
                  <a:gd name="T22" fmla="*/ 4 w 565"/>
                  <a:gd name="T23" fmla="*/ 231 h 565"/>
                  <a:gd name="T24" fmla="*/ 0 w 565"/>
                  <a:gd name="T25" fmla="*/ 272 h 565"/>
                  <a:gd name="T26" fmla="*/ 3 w 565"/>
                  <a:gd name="T27" fmla="*/ 326 h 565"/>
                  <a:gd name="T28" fmla="*/ 22 w 565"/>
                  <a:gd name="T29" fmla="*/ 392 h 565"/>
                  <a:gd name="T30" fmla="*/ 40 w 565"/>
                  <a:gd name="T31" fmla="*/ 428 h 565"/>
                  <a:gd name="T32" fmla="*/ 73 w 565"/>
                  <a:gd name="T33" fmla="*/ 472 h 565"/>
                  <a:gd name="T34" fmla="*/ 104 w 565"/>
                  <a:gd name="T35" fmla="*/ 502 h 565"/>
                  <a:gd name="T36" fmla="*/ 152 w 565"/>
                  <a:gd name="T37" fmla="*/ 534 h 565"/>
                  <a:gd name="T38" fmla="*/ 204 w 565"/>
                  <a:gd name="T39" fmla="*/ 554 h 565"/>
                  <a:gd name="T40" fmla="*/ 245 w 565"/>
                  <a:gd name="T41" fmla="*/ 563 h 565"/>
                  <a:gd name="T42" fmla="*/ 299 w 565"/>
                  <a:gd name="T43" fmla="*/ 565 h 565"/>
                  <a:gd name="T44" fmla="*/ 353 w 565"/>
                  <a:gd name="T45" fmla="*/ 557 h 565"/>
                  <a:gd name="T46" fmla="*/ 404 w 565"/>
                  <a:gd name="T47" fmla="*/ 538 h 565"/>
                  <a:gd name="T48" fmla="*/ 451 w 565"/>
                  <a:gd name="T49" fmla="*/ 510 h 565"/>
                  <a:gd name="T50" fmla="*/ 493 w 565"/>
                  <a:gd name="T51" fmla="*/ 472 h 565"/>
                  <a:gd name="T52" fmla="*/ 527 w 565"/>
                  <a:gd name="T53" fmla="*/ 427 h 565"/>
                  <a:gd name="T54" fmla="*/ 551 w 565"/>
                  <a:gd name="T55" fmla="*/ 375 h 565"/>
                  <a:gd name="T56" fmla="*/ 565 w 565"/>
                  <a:gd name="T57" fmla="*/ 307 h 565"/>
                  <a:gd name="T58" fmla="*/ 564 w 565"/>
                  <a:gd name="T59" fmla="*/ 253 h 565"/>
                  <a:gd name="T60" fmla="*/ 553 w 565"/>
                  <a:gd name="T61" fmla="*/ 199 h 565"/>
                  <a:gd name="T62" fmla="*/ 532 w 565"/>
                  <a:gd name="T63" fmla="*/ 149 h 565"/>
                  <a:gd name="T64" fmla="*/ 510 w 565"/>
                  <a:gd name="T65" fmla="*/ 114 h 565"/>
                  <a:gd name="T66" fmla="*/ 483 w 565"/>
                  <a:gd name="T67" fmla="*/ 82 h 565"/>
                  <a:gd name="T68" fmla="*/ 427 w 565"/>
                  <a:gd name="T69" fmla="*/ 38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5" h="565">
                    <a:moveTo>
                      <a:pt x="427" y="38"/>
                    </a:moveTo>
                    <a:lnTo>
                      <a:pt x="388" y="20"/>
                    </a:lnTo>
                    <a:lnTo>
                      <a:pt x="347" y="7"/>
                    </a:lnTo>
                    <a:lnTo>
                      <a:pt x="294" y="0"/>
                    </a:lnTo>
                    <a:lnTo>
                      <a:pt x="252" y="1"/>
                    </a:lnTo>
                    <a:lnTo>
                      <a:pt x="200" y="12"/>
                    </a:lnTo>
                    <a:lnTo>
                      <a:pt x="150" y="33"/>
                    </a:lnTo>
                    <a:lnTo>
                      <a:pt x="93" y="72"/>
                    </a:lnTo>
                    <a:lnTo>
                      <a:pt x="64" y="103"/>
                    </a:lnTo>
                    <a:lnTo>
                      <a:pt x="39" y="139"/>
                    </a:lnTo>
                    <a:lnTo>
                      <a:pt x="15" y="190"/>
                    </a:lnTo>
                    <a:lnTo>
                      <a:pt x="4" y="231"/>
                    </a:lnTo>
                    <a:lnTo>
                      <a:pt x="0" y="272"/>
                    </a:lnTo>
                    <a:lnTo>
                      <a:pt x="3" y="326"/>
                    </a:lnTo>
                    <a:lnTo>
                      <a:pt x="22" y="392"/>
                    </a:lnTo>
                    <a:lnTo>
                      <a:pt x="40" y="428"/>
                    </a:lnTo>
                    <a:lnTo>
                      <a:pt x="73" y="472"/>
                    </a:lnTo>
                    <a:lnTo>
                      <a:pt x="104" y="502"/>
                    </a:lnTo>
                    <a:lnTo>
                      <a:pt x="152" y="534"/>
                    </a:lnTo>
                    <a:lnTo>
                      <a:pt x="204" y="554"/>
                    </a:lnTo>
                    <a:lnTo>
                      <a:pt x="245" y="563"/>
                    </a:lnTo>
                    <a:lnTo>
                      <a:pt x="299" y="565"/>
                    </a:lnTo>
                    <a:lnTo>
                      <a:pt x="353" y="557"/>
                    </a:lnTo>
                    <a:lnTo>
                      <a:pt x="404" y="538"/>
                    </a:lnTo>
                    <a:lnTo>
                      <a:pt x="451" y="510"/>
                    </a:lnTo>
                    <a:lnTo>
                      <a:pt x="493" y="472"/>
                    </a:lnTo>
                    <a:lnTo>
                      <a:pt x="527" y="427"/>
                    </a:lnTo>
                    <a:lnTo>
                      <a:pt x="551" y="375"/>
                    </a:lnTo>
                    <a:lnTo>
                      <a:pt x="565" y="307"/>
                    </a:lnTo>
                    <a:lnTo>
                      <a:pt x="564" y="253"/>
                    </a:lnTo>
                    <a:lnTo>
                      <a:pt x="553" y="199"/>
                    </a:lnTo>
                    <a:lnTo>
                      <a:pt x="532" y="149"/>
                    </a:lnTo>
                    <a:lnTo>
                      <a:pt x="510" y="114"/>
                    </a:lnTo>
                    <a:lnTo>
                      <a:pt x="483" y="82"/>
                    </a:lnTo>
                    <a:lnTo>
                      <a:pt x="427" y="38"/>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99" name="未知"/>
              <p:cNvSpPr/>
              <p:nvPr/>
            </p:nvSpPr>
            <p:spPr bwMode="auto">
              <a:xfrm>
                <a:off x="1193672" y="685028"/>
                <a:ext cx="611673" cy="1074553"/>
              </a:xfrm>
              <a:custGeom>
                <a:avLst/>
                <a:gdLst>
                  <a:gd name="T0" fmla="*/ 852 w 1013"/>
                  <a:gd name="T1" fmla="*/ 1940 h 1940"/>
                  <a:gd name="T2" fmla="*/ 0 w 1013"/>
                  <a:gd name="T3" fmla="*/ 74 h 1940"/>
                  <a:gd name="T4" fmla="*/ 161 w 1013"/>
                  <a:gd name="T5" fmla="*/ 0 h 1940"/>
                  <a:gd name="T6" fmla="*/ 1013 w 1013"/>
                  <a:gd name="T7" fmla="*/ 1867 h 1940"/>
                  <a:gd name="T8" fmla="*/ 852 w 1013"/>
                  <a:gd name="T9" fmla="*/ 1940 h 1940"/>
                </a:gdLst>
                <a:ahLst/>
                <a:cxnLst>
                  <a:cxn ang="0">
                    <a:pos x="T0" y="T1"/>
                  </a:cxn>
                  <a:cxn ang="0">
                    <a:pos x="T2" y="T3"/>
                  </a:cxn>
                  <a:cxn ang="0">
                    <a:pos x="T4" y="T5"/>
                  </a:cxn>
                  <a:cxn ang="0">
                    <a:pos x="T6" y="T7"/>
                  </a:cxn>
                  <a:cxn ang="0">
                    <a:pos x="T8" y="T9"/>
                  </a:cxn>
                </a:cxnLst>
                <a:rect l="0" t="0" r="r" b="b"/>
                <a:pathLst>
                  <a:path w="1013" h="1940">
                    <a:moveTo>
                      <a:pt x="852" y="1940"/>
                    </a:moveTo>
                    <a:lnTo>
                      <a:pt x="0" y="74"/>
                    </a:lnTo>
                    <a:lnTo>
                      <a:pt x="161" y="0"/>
                    </a:lnTo>
                    <a:lnTo>
                      <a:pt x="1013" y="1867"/>
                    </a:lnTo>
                    <a:lnTo>
                      <a:pt x="852" y="194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00" name="未知"/>
              <p:cNvSpPr/>
              <p:nvPr/>
            </p:nvSpPr>
            <p:spPr bwMode="auto">
              <a:xfrm>
                <a:off x="853853" y="2707715"/>
                <a:ext cx="276706" cy="340355"/>
              </a:xfrm>
              <a:custGeom>
                <a:avLst/>
                <a:gdLst>
                  <a:gd name="T0" fmla="*/ 0 w 453"/>
                  <a:gd name="T1" fmla="*/ 456 h 564"/>
                  <a:gd name="T2" fmla="*/ 183 w 453"/>
                  <a:gd name="T3" fmla="*/ 564 h 564"/>
                  <a:gd name="T4" fmla="*/ 453 w 453"/>
                  <a:gd name="T5" fmla="*/ 107 h 564"/>
                  <a:gd name="T6" fmla="*/ 270 w 453"/>
                  <a:gd name="T7" fmla="*/ 0 h 564"/>
                  <a:gd name="T8" fmla="*/ 0 w 453"/>
                  <a:gd name="T9" fmla="*/ 456 h 564"/>
                </a:gdLst>
                <a:ahLst/>
                <a:cxnLst>
                  <a:cxn ang="0">
                    <a:pos x="T0" y="T1"/>
                  </a:cxn>
                  <a:cxn ang="0">
                    <a:pos x="T2" y="T3"/>
                  </a:cxn>
                  <a:cxn ang="0">
                    <a:pos x="T4" y="T5"/>
                  </a:cxn>
                  <a:cxn ang="0">
                    <a:pos x="T6" y="T7"/>
                  </a:cxn>
                  <a:cxn ang="0">
                    <a:pos x="T8" y="T9"/>
                  </a:cxn>
                </a:cxnLst>
                <a:rect l="0" t="0" r="r" b="b"/>
                <a:pathLst>
                  <a:path w="453" h="564">
                    <a:moveTo>
                      <a:pt x="0" y="456"/>
                    </a:moveTo>
                    <a:lnTo>
                      <a:pt x="183" y="564"/>
                    </a:lnTo>
                    <a:lnTo>
                      <a:pt x="453" y="107"/>
                    </a:lnTo>
                    <a:lnTo>
                      <a:pt x="270" y="0"/>
                    </a:lnTo>
                    <a:lnTo>
                      <a:pt x="0" y="456"/>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01" name="未知"/>
              <p:cNvSpPr/>
              <p:nvPr/>
            </p:nvSpPr>
            <p:spPr bwMode="auto">
              <a:xfrm>
                <a:off x="1601450" y="2926516"/>
                <a:ext cx="131072" cy="325769"/>
              </a:xfrm>
              <a:custGeom>
                <a:avLst/>
                <a:gdLst>
                  <a:gd name="T0" fmla="*/ 0 w 218"/>
                  <a:gd name="T1" fmla="*/ 530 h 534"/>
                  <a:gd name="T2" fmla="*/ 213 w 218"/>
                  <a:gd name="T3" fmla="*/ 534 h 534"/>
                  <a:gd name="T4" fmla="*/ 218 w 218"/>
                  <a:gd name="T5" fmla="*/ 2 h 534"/>
                  <a:gd name="T6" fmla="*/ 5 w 218"/>
                  <a:gd name="T7" fmla="*/ 0 h 534"/>
                  <a:gd name="T8" fmla="*/ 0 w 218"/>
                  <a:gd name="T9" fmla="*/ 530 h 534"/>
                </a:gdLst>
                <a:ahLst/>
                <a:cxnLst>
                  <a:cxn ang="0">
                    <a:pos x="T0" y="T1"/>
                  </a:cxn>
                  <a:cxn ang="0">
                    <a:pos x="T2" y="T3"/>
                  </a:cxn>
                  <a:cxn ang="0">
                    <a:pos x="T4" y="T5"/>
                  </a:cxn>
                  <a:cxn ang="0">
                    <a:pos x="T6" y="T7"/>
                  </a:cxn>
                  <a:cxn ang="0">
                    <a:pos x="T8" y="T9"/>
                  </a:cxn>
                </a:cxnLst>
                <a:rect l="0" t="0" r="r" b="b"/>
                <a:pathLst>
                  <a:path w="218" h="534">
                    <a:moveTo>
                      <a:pt x="0" y="530"/>
                    </a:moveTo>
                    <a:lnTo>
                      <a:pt x="213" y="534"/>
                    </a:lnTo>
                    <a:lnTo>
                      <a:pt x="218" y="2"/>
                    </a:lnTo>
                    <a:lnTo>
                      <a:pt x="5" y="0"/>
                    </a:lnTo>
                    <a:lnTo>
                      <a:pt x="0" y="53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02" name="未知"/>
              <p:cNvSpPr/>
              <p:nvPr/>
            </p:nvSpPr>
            <p:spPr bwMode="auto">
              <a:xfrm>
                <a:off x="2217975" y="2761202"/>
                <a:ext cx="271854" cy="345219"/>
              </a:xfrm>
              <a:custGeom>
                <a:avLst/>
                <a:gdLst>
                  <a:gd name="T0" fmla="*/ 260 w 444"/>
                  <a:gd name="T1" fmla="*/ 566 h 566"/>
                  <a:gd name="T2" fmla="*/ 444 w 444"/>
                  <a:gd name="T3" fmla="*/ 461 h 566"/>
                  <a:gd name="T4" fmla="*/ 184 w 444"/>
                  <a:gd name="T5" fmla="*/ 0 h 566"/>
                  <a:gd name="T6" fmla="*/ 0 w 444"/>
                  <a:gd name="T7" fmla="*/ 104 h 566"/>
                  <a:gd name="T8" fmla="*/ 260 w 444"/>
                  <a:gd name="T9" fmla="*/ 566 h 566"/>
                </a:gdLst>
                <a:ahLst/>
                <a:cxnLst>
                  <a:cxn ang="0">
                    <a:pos x="T0" y="T1"/>
                  </a:cxn>
                  <a:cxn ang="0">
                    <a:pos x="T2" y="T3"/>
                  </a:cxn>
                  <a:cxn ang="0">
                    <a:pos x="T4" y="T5"/>
                  </a:cxn>
                  <a:cxn ang="0">
                    <a:pos x="T6" y="T7"/>
                  </a:cxn>
                  <a:cxn ang="0">
                    <a:pos x="T8" y="T9"/>
                  </a:cxn>
                </a:cxnLst>
                <a:rect l="0" t="0" r="r" b="b"/>
                <a:pathLst>
                  <a:path w="444" h="566">
                    <a:moveTo>
                      <a:pt x="260" y="566"/>
                    </a:moveTo>
                    <a:lnTo>
                      <a:pt x="444" y="461"/>
                    </a:lnTo>
                    <a:lnTo>
                      <a:pt x="184" y="0"/>
                    </a:lnTo>
                    <a:lnTo>
                      <a:pt x="0" y="104"/>
                    </a:lnTo>
                    <a:lnTo>
                      <a:pt x="260" y="566"/>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03" name="未知"/>
              <p:cNvSpPr/>
              <p:nvPr/>
            </p:nvSpPr>
            <p:spPr bwMode="auto">
              <a:xfrm>
                <a:off x="2703428" y="2318737"/>
                <a:ext cx="339819" cy="277146"/>
              </a:xfrm>
              <a:custGeom>
                <a:avLst/>
                <a:gdLst>
                  <a:gd name="T0" fmla="*/ 457 w 565"/>
                  <a:gd name="T1" fmla="*/ 452 h 452"/>
                  <a:gd name="T2" fmla="*/ 565 w 565"/>
                  <a:gd name="T3" fmla="*/ 270 h 452"/>
                  <a:gd name="T4" fmla="*/ 108 w 565"/>
                  <a:gd name="T5" fmla="*/ 0 h 452"/>
                  <a:gd name="T6" fmla="*/ 0 w 565"/>
                  <a:gd name="T7" fmla="*/ 183 h 452"/>
                  <a:gd name="T8" fmla="*/ 457 w 565"/>
                  <a:gd name="T9" fmla="*/ 452 h 452"/>
                </a:gdLst>
                <a:ahLst/>
                <a:cxnLst>
                  <a:cxn ang="0">
                    <a:pos x="T0" y="T1"/>
                  </a:cxn>
                  <a:cxn ang="0">
                    <a:pos x="T2" y="T3"/>
                  </a:cxn>
                  <a:cxn ang="0">
                    <a:pos x="T4" y="T5"/>
                  </a:cxn>
                  <a:cxn ang="0">
                    <a:pos x="T6" y="T7"/>
                  </a:cxn>
                  <a:cxn ang="0">
                    <a:pos x="T8" y="T9"/>
                  </a:cxn>
                </a:cxnLst>
                <a:rect l="0" t="0" r="r" b="b"/>
                <a:pathLst>
                  <a:path w="565" h="452">
                    <a:moveTo>
                      <a:pt x="457" y="452"/>
                    </a:moveTo>
                    <a:lnTo>
                      <a:pt x="565" y="270"/>
                    </a:lnTo>
                    <a:lnTo>
                      <a:pt x="108" y="0"/>
                    </a:lnTo>
                    <a:lnTo>
                      <a:pt x="0" y="183"/>
                    </a:lnTo>
                    <a:lnTo>
                      <a:pt x="457" y="452"/>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04" name="未知"/>
              <p:cNvSpPr/>
              <p:nvPr/>
            </p:nvSpPr>
            <p:spPr bwMode="auto">
              <a:xfrm>
                <a:off x="2921879" y="1715822"/>
                <a:ext cx="325251" cy="131283"/>
              </a:xfrm>
              <a:custGeom>
                <a:avLst/>
                <a:gdLst>
                  <a:gd name="T0" fmla="*/ 530 w 532"/>
                  <a:gd name="T1" fmla="*/ 218 h 218"/>
                  <a:gd name="T2" fmla="*/ 532 w 532"/>
                  <a:gd name="T3" fmla="*/ 6 h 218"/>
                  <a:gd name="T4" fmla="*/ 2 w 532"/>
                  <a:gd name="T5" fmla="*/ 0 h 218"/>
                  <a:gd name="T6" fmla="*/ 0 w 532"/>
                  <a:gd name="T7" fmla="*/ 212 h 218"/>
                  <a:gd name="T8" fmla="*/ 530 w 532"/>
                  <a:gd name="T9" fmla="*/ 218 h 218"/>
                </a:gdLst>
                <a:ahLst/>
                <a:cxnLst>
                  <a:cxn ang="0">
                    <a:pos x="T0" y="T1"/>
                  </a:cxn>
                  <a:cxn ang="0">
                    <a:pos x="T2" y="T3"/>
                  </a:cxn>
                  <a:cxn ang="0">
                    <a:pos x="T4" y="T5"/>
                  </a:cxn>
                  <a:cxn ang="0">
                    <a:pos x="T6" y="T7"/>
                  </a:cxn>
                  <a:cxn ang="0">
                    <a:pos x="T8" y="T9"/>
                  </a:cxn>
                </a:cxnLst>
                <a:rect l="0" t="0" r="r" b="b"/>
                <a:pathLst>
                  <a:path w="532" h="218">
                    <a:moveTo>
                      <a:pt x="530" y="218"/>
                    </a:moveTo>
                    <a:lnTo>
                      <a:pt x="532" y="6"/>
                    </a:lnTo>
                    <a:lnTo>
                      <a:pt x="2" y="0"/>
                    </a:lnTo>
                    <a:lnTo>
                      <a:pt x="0" y="212"/>
                    </a:lnTo>
                    <a:lnTo>
                      <a:pt x="530" y="218"/>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05" name="未知"/>
              <p:cNvSpPr/>
              <p:nvPr/>
            </p:nvSpPr>
            <p:spPr bwMode="auto">
              <a:xfrm>
                <a:off x="2756824" y="957316"/>
                <a:ext cx="344671" cy="267424"/>
              </a:xfrm>
              <a:custGeom>
                <a:avLst/>
                <a:gdLst>
                  <a:gd name="T0" fmla="*/ 566 w 566"/>
                  <a:gd name="T1" fmla="*/ 185 h 445"/>
                  <a:gd name="T2" fmla="*/ 462 w 566"/>
                  <a:gd name="T3" fmla="*/ 0 h 445"/>
                  <a:gd name="T4" fmla="*/ 0 w 566"/>
                  <a:gd name="T5" fmla="*/ 261 h 445"/>
                  <a:gd name="T6" fmla="*/ 105 w 566"/>
                  <a:gd name="T7" fmla="*/ 445 h 445"/>
                  <a:gd name="T8" fmla="*/ 566 w 566"/>
                  <a:gd name="T9" fmla="*/ 185 h 445"/>
                </a:gdLst>
                <a:ahLst/>
                <a:cxnLst>
                  <a:cxn ang="0">
                    <a:pos x="T0" y="T1"/>
                  </a:cxn>
                  <a:cxn ang="0">
                    <a:pos x="T2" y="T3"/>
                  </a:cxn>
                  <a:cxn ang="0">
                    <a:pos x="T4" y="T5"/>
                  </a:cxn>
                  <a:cxn ang="0">
                    <a:pos x="T6" y="T7"/>
                  </a:cxn>
                  <a:cxn ang="0">
                    <a:pos x="T8" y="T9"/>
                  </a:cxn>
                </a:cxnLst>
                <a:rect l="0" t="0" r="r" b="b"/>
                <a:pathLst>
                  <a:path w="566" h="445">
                    <a:moveTo>
                      <a:pt x="566" y="185"/>
                    </a:moveTo>
                    <a:lnTo>
                      <a:pt x="462" y="0"/>
                    </a:lnTo>
                    <a:lnTo>
                      <a:pt x="0" y="261"/>
                    </a:lnTo>
                    <a:lnTo>
                      <a:pt x="105" y="445"/>
                    </a:lnTo>
                    <a:lnTo>
                      <a:pt x="566" y="185"/>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06" name="未知"/>
              <p:cNvSpPr/>
              <p:nvPr/>
            </p:nvSpPr>
            <p:spPr bwMode="auto">
              <a:xfrm>
                <a:off x="2315064" y="398160"/>
                <a:ext cx="276706" cy="345219"/>
              </a:xfrm>
              <a:custGeom>
                <a:avLst/>
                <a:gdLst>
                  <a:gd name="T0" fmla="*/ 453 w 453"/>
                  <a:gd name="T1" fmla="*/ 108 h 565"/>
                  <a:gd name="T2" fmla="*/ 270 w 453"/>
                  <a:gd name="T3" fmla="*/ 0 h 565"/>
                  <a:gd name="T4" fmla="*/ 0 w 453"/>
                  <a:gd name="T5" fmla="*/ 457 h 565"/>
                  <a:gd name="T6" fmla="*/ 183 w 453"/>
                  <a:gd name="T7" fmla="*/ 565 h 565"/>
                  <a:gd name="T8" fmla="*/ 453 w 453"/>
                  <a:gd name="T9" fmla="*/ 108 h 565"/>
                </a:gdLst>
                <a:ahLst/>
                <a:cxnLst>
                  <a:cxn ang="0">
                    <a:pos x="T0" y="T1"/>
                  </a:cxn>
                  <a:cxn ang="0">
                    <a:pos x="T2" y="T3"/>
                  </a:cxn>
                  <a:cxn ang="0">
                    <a:pos x="T4" y="T5"/>
                  </a:cxn>
                  <a:cxn ang="0">
                    <a:pos x="T6" y="T7"/>
                  </a:cxn>
                  <a:cxn ang="0">
                    <a:pos x="T8" y="T9"/>
                  </a:cxn>
                </a:cxnLst>
                <a:rect l="0" t="0" r="r" b="b"/>
                <a:pathLst>
                  <a:path w="453" h="565">
                    <a:moveTo>
                      <a:pt x="453" y="108"/>
                    </a:moveTo>
                    <a:lnTo>
                      <a:pt x="270" y="0"/>
                    </a:lnTo>
                    <a:lnTo>
                      <a:pt x="0" y="457"/>
                    </a:lnTo>
                    <a:lnTo>
                      <a:pt x="183" y="565"/>
                    </a:lnTo>
                    <a:lnTo>
                      <a:pt x="453" y="108"/>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07" name="未知"/>
              <p:cNvSpPr/>
              <p:nvPr/>
            </p:nvSpPr>
            <p:spPr bwMode="auto">
              <a:xfrm>
                <a:off x="1674267" y="1321980"/>
                <a:ext cx="917503" cy="486224"/>
              </a:xfrm>
              <a:custGeom>
                <a:avLst/>
                <a:gdLst>
                  <a:gd name="T0" fmla="*/ 1821 w 1821"/>
                  <a:gd name="T1" fmla="*/ 306 h 799"/>
                  <a:gd name="T2" fmla="*/ 1735 w 1821"/>
                  <a:gd name="T3" fmla="*/ 0 h 799"/>
                  <a:gd name="T4" fmla="*/ 0 w 1821"/>
                  <a:gd name="T5" fmla="*/ 493 h 799"/>
                  <a:gd name="T6" fmla="*/ 86 w 1821"/>
                  <a:gd name="T7" fmla="*/ 799 h 799"/>
                  <a:gd name="T8" fmla="*/ 1821 w 1821"/>
                  <a:gd name="T9" fmla="*/ 306 h 799"/>
                </a:gdLst>
                <a:ahLst/>
                <a:cxnLst>
                  <a:cxn ang="0">
                    <a:pos x="T0" y="T1"/>
                  </a:cxn>
                  <a:cxn ang="0">
                    <a:pos x="T2" y="T3"/>
                  </a:cxn>
                  <a:cxn ang="0">
                    <a:pos x="T4" y="T5"/>
                  </a:cxn>
                  <a:cxn ang="0">
                    <a:pos x="T6" y="T7"/>
                  </a:cxn>
                  <a:cxn ang="0">
                    <a:pos x="T8" y="T9"/>
                  </a:cxn>
                </a:cxnLst>
                <a:rect l="0" t="0" r="r" b="b"/>
                <a:pathLst>
                  <a:path w="1821" h="799">
                    <a:moveTo>
                      <a:pt x="1821" y="306"/>
                    </a:moveTo>
                    <a:lnTo>
                      <a:pt x="1735" y="0"/>
                    </a:lnTo>
                    <a:lnTo>
                      <a:pt x="0" y="493"/>
                    </a:lnTo>
                    <a:lnTo>
                      <a:pt x="86" y="799"/>
                    </a:lnTo>
                    <a:lnTo>
                      <a:pt x="1821" y="306"/>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08" name="Oval 66"/>
              <p:cNvSpPr>
                <a:spLocks noChangeArrowheads="1"/>
              </p:cNvSpPr>
              <p:nvPr/>
            </p:nvSpPr>
            <p:spPr bwMode="auto">
              <a:xfrm>
                <a:off x="0" y="0"/>
                <a:ext cx="3411642" cy="3417058"/>
              </a:xfrm>
              <a:prstGeom prst="ellipse">
                <a:avLst/>
              </a:prstGeom>
              <a:noFill/>
              <a:ln w="57150" cmpd="sng">
                <a:solidFill>
                  <a:schemeClr val="bg1"/>
                </a:solidFill>
                <a:rou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7209" name="Group 41"/>
          <p:cNvGrpSpPr/>
          <p:nvPr/>
        </p:nvGrpSpPr>
        <p:grpSpPr bwMode="auto">
          <a:xfrm>
            <a:off x="1444624" y="1692275"/>
            <a:ext cx="2928939" cy="2051221"/>
            <a:chOff x="20" y="0"/>
            <a:chExt cx="4613" cy="3229"/>
          </a:xfrm>
        </p:grpSpPr>
        <p:sp>
          <p:nvSpPr>
            <p:cNvPr id="7210" name="TextBox 81"/>
            <p:cNvSpPr txBox="1">
              <a:spLocks noChangeArrowheads="1"/>
            </p:cNvSpPr>
            <p:nvPr/>
          </p:nvSpPr>
          <p:spPr bwMode="auto">
            <a:xfrm>
              <a:off x="773" y="178"/>
              <a:ext cx="3860" cy="3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chemeClr val="tx2"/>
                  </a:solidFill>
                  <a:latin typeface="微软雅黑" panose="020B0503020204020204" pitchFamily="34" charset="-122"/>
                  <a:ea typeface="微软雅黑" panose="020B0503020204020204" pitchFamily="34" charset="-122"/>
                </a:rPr>
                <a:t>大型车（高峰）</a:t>
              </a:r>
            </a:p>
            <a:p>
              <a:pPr eaLnBrk="1" hangingPunct="1"/>
              <a:endParaRPr lang="zh-CN" altLang="en-US" sz="2400" b="1">
                <a:solidFill>
                  <a:schemeClr val="tx2"/>
                </a:solidFill>
                <a:latin typeface="微软雅黑" panose="020B0503020204020204" pitchFamily="34" charset="-122"/>
                <a:ea typeface="微软雅黑" panose="020B0503020204020204" pitchFamily="34" charset="-122"/>
              </a:endParaRPr>
            </a:p>
            <a:p>
              <a:pPr eaLnBrk="1" hangingPunct="1"/>
              <a:r>
                <a:rPr lang="en-US" altLang="zh-CN" sz="2400" b="1">
                  <a:solidFill>
                    <a:schemeClr val="tx2"/>
                  </a:solidFill>
                  <a:latin typeface="微软雅黑" panose="020B0503020204020204" pitchFamily="34" charset="-122"/>
                  <a:ea typeface="微软雅黑" panose="020B0503020204020204" pitchFamily="34" charset="-122"/>
                </a:rPr>
                <a:t>19.02 km/h</a:t>
              </a:r>
              <a:endParaRPr lang="zh-CN" altLang="en-US" sz="2400" b="1">
                <a:solidFill>
                  <a:schemeClr val="tx2"/>
                </a:solidFill>
                <a:latin typeface="微软雅黑" panose="020B0503020204020204" pitchFamily="34" charset="-122"/>
                <a:ea typeface="微软雅黑" panose="020B0503020204020204" pitchFamily="34" charset="-122"/>
              </a:endParaRPr>
            </a:p>
            <a:p>
              <a:pPr eaLnBrk="1" hangingPunct="1"/>
              <a:endParaRPr lang="zh-CN" altLang="en-US" sz="2400" b="1">
                <a:solidFill>
                  <a:schemeClr val="tx2"/>
                </a:solidFill>
                <a:latin typeface="微软雅黑" panose="020B0503020204020204" pitchFamily="34" charset="-122"/>
                <a:ea typeface="微软雅黑" panose="020B0503020204020204" pitchFamily="34" charset="-122"/>
              </a:endParaRPr>
            </a:p>
            <a:p>
              <a:pPr eaLnBrk="1" hangingPunct="1"/>
              <a:endParaRPr lang="zh-CN" altLang="en-US" sz="2400" b="1">
                <a:solidFill>
                  <a:schemeClr val="tx2"/>
                </a:solidFill>
                <a:latin typeface="微软雅黑" panose="020B0503020204020204" pitchFamily="34" charset="-122"/>
                <a:ea typeface="微软雅黑" panose="020B0503020204020204" pitchFamily="34" charset="-122"/>
              </a:endParaRPr>
            </a:p>
          </p:txBody>
        </p:sp>
        <p:sp>
          <p:nvSpPr>
            <p:cNvPr id="7212" name="Freeform 8"/>
            <p:cNvSpPr>
              <a:spLocks noEditPoints="1"/>
            </p:cNvSpPr>
            <p:nvPr/>
          </p:nvSpPr>
          <p:spPr bwMode="auto">
            <a:xfrm>
              <a:off x="20" y="0"/>
              <a:ext cx="648" cy="878"/>
            </a:xfrm>
            <a:custGeom>
              <a:avLst/>
              <a:gdLst>
                <a:gd name="T0" fmla="*/ 79 w 734"/>
                <a:gd name="T1" fmla="*/ 906 h 993"/>
                <a:gd name="T2" fmla="*/ 124 w 734"/>
                <a:gd name="T3" fmla="*/ 153 h 993"/>
                <a:gd name="T4" fmla="*/ 162 w 734"/>
                <a:gd name="T5" fmla="*/ 218 h 993"/>
                <a:gd name="T6" fmla="*/ 201 w 734"/>
                <a:gd name="T7" fmla="*/ 153 h 993"/>
                <a:gd name="T8" fmla="*/ 328 w 734"/>
                <a:gd name="T9" fmla="*/ 179 h 993"/>
                <a:gd name="T10" fmla="*/ 405 w 734"/>
                <a:gd name="T11" fmla="*/ 179 h 993"/>
                <a:gd name="T12" fmla="*/ 533 w 734"/>
                <a:gd name="T13" fmla="*/ 153 h 993"/>
                <a:gd name="T14" fmla="*/ 572 w 734"/>
                <a:gd name="T15" fmla="*/ 218 h 993"/>
                <a:gd name="T16" fmla="*/ 610 w 734"/>
                <a:gd name="T17" fmla="*/ 153 h 993"/>
                <a:gd name="T18" fmla="*/ 656 w 734"/>
                <a:gd name="T19" fmla="*/ 906 h 993"/>
                <a:gd name="T20" fmla="*/ 610 w 734"/>
                <a:gd name="T21" fmla="*/ 67 h 993"/>
                <a:gd name="T22" fmla="*/ 572 w 734"/>
                <a:gd name="T23" fmla="*/ 0 h 993"/>
                <a:gd name="T24" fmla="*/ 533 w 734"/>
                <a:gd name="T25" fmla="*/ 67 h 993"/>
                <a:gd name="T26" fmla="*/ 405 w 734"/>
                <a:gd name="T27" fmla="*/ 38 h 993"/>
                <a:gd name="T28" fmla="*/ 328 w 734"/>
                <a:gd name="T29" fmla="*/ 38 h 993"/>
                <a:gd name="T30" fmla="*/ 201 w 734"/>
                <a:gd name="T31" fmla="*/ 67 h 993"/>
                <a:gd name="T32" fmla="*/ 162 w 734"/>
                <a:gd name="T33" fmla="*/ 0 h 993"/>
                <a:gd name="T34" fmla="*/ 124 w 734"/>
                <a:gd name="T35" fmla="*/ 67 h 993"/>
                <a:gd name="T36" fmla="*/ 0 w 734"/>
                <a:gd name="T37" fmla="*/ 147 h 993"/>
                <a:gd name="T38" fmla="*/ 80 w 734"/>
                <a:gd name="T39" fmla="*/ 993 h 993"/>
                <a:gd name="T40" fmla="*/ 734 w 734"/>
                <a:gd name="T41" fmla="*/ 913 h 993"/>
                <a:gd name="T42" fmla="*/ 655 w 734"/>
                <a:gd name="T43" fmla="*/ 67 h 993"/>
                <a:gd name="T44" fmla="*/ 573 w 734"/>
                <a:gd name="T45" fmla="*/ 371 h 993"/>
                <a:gd name="T46" fmla="*/ 161 w 734"/>
                <a:gd name="T47" fmla="*/ 317 h 993"/>
                <a:gd name="T48" fmla="*/ 161 w 734"/>
                <a:gd name="T49" fmla="*/ 512 h 993"/>
                <a:gd name="T50" fmla="*/ 573 w 734"/>
                <a:gd name="T51" fmla="*/ 458 h 993"/>
                <a:gd name="T52" fmla="*/ 161 w 734"/>
                <a:gd name="T53" fmla="*/ 512 h 993"/>
                <a:gd name="T54" fmla="*/ 573 w 734"/>
                <a:gd name="T55" fmla="*/ 653 h 993"/>
                <a:gd name="T56" fmla="*/ 161 w 734"/>
                <a:gd name="T57" fmla="*/ 599 h 993"/>
                <a:gd name="T58" fmla="*/ 161 w 734"/>
                <a:gd name="T59" fmla="*/ 794 h 993"/>
                <a:gd name="T60" fmla="*/ 573 w 734"/>
                <a:gd name="T61" fmla="*/ 740 h 993"/>
                <a:gd name="T62" fmla="*/ 161 w 734"/>
                <a:gd name="T63" fmla="*/ 794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7213" name="Group 45"/>
          <p:cNvGrpSpPr/>
          <p:nvPr/>
        </p:nvGrpSpPr>
        <p:grpSpPr bwMode="auto">
          <a:xfrm>
            <a:off x="8248650" y="1639888"/>
            <a:ext cx="2627313" cy="1364123"/>
            <a:chOff x="0" y="0"/>
            <a:chExt cx="4138" cy="2147"/>
          </a:xfrm>
        </p:grpSpPr>
        <p:sp>
          <p:nvSpPr>
            <p:cNvPr id="7214" name="TextBox 102"/>
            <p:cNvSpPr txBox="1">
              <a:spLocks noChangeArrowheads="1"/>
            </p:cNvSpPr>
            <p:nvPr/>
          </p:nvSpPr>
          <p:spPr bwMode="auto">
            <a:xfrm>
              <a:off x="840" y="260"/>
              <a:ext cx="3298" cy="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2B2E30"/>
                  </a:solidFill>
                  <a:latin typeface="微软雅黑" panose="020B0503020204020204" pitchFamily="34" charset="-122"/>
                  <a:ea typeface="微软雅黑" panose="020B0503020204020204" pitchFamily="34" charset="-122"/>
                </a:rPr>
                <a:t>大型车（平峰）</a:t>
              </a:r>
            </a:p>
            <a:p>
              <a:pPr eaLnBrk="1" hangingPunct="1"/>
              <a:endParaRPr lang="zh-CN" altLang="en-US" sz="2400" b="1">
                <a:solidFill>
                  <a:srgbClr val="2B2E30"/>
                </a:solidFill>
                <a:latin typeface="微软雅黑" panose="020B0503020204020204" pitchFamily="34" charset="-122"/>
                <a:ea typeface="微软雅黑" panose="020B0503020204020204" pitchFamily="34" charset="-122"/>
              </a:endParaRPr>
            </a:p>
            <a:p>
              <a:pPr eaLnBrk="1" hangingPunct="1"/>
              <a:r>
                <a:rPr lang="en-US" altLang="zh-CN" sz="2400" b="1">
                  <a:solidFill>
                    <a:srgbClr val="2B2E30"/>
                  </a:solidFill>
                  <a:latin typeface="微软雅黑" panose="020B0503020204020204" pitchFamily="34" charset="-122"/>
                  <a:ea typeface="微软雅黑" panose="020B0503020204020204" pitchFamily="34" charset="-122"/>
                </a:rPr>
                <a:t>19.64 km/h</a:t>
              </a:r>
            </a:p>
          </p:txBody>
        </p:sp>
        <p:pic>
          <p:nvPicPr>
            <p:cNvPr id="7216" name="组合 14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43" cy="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217" name="Group 49"/>
          <p:cNvGrpSpPr/>
          <p:nvPr/>
        </p:nvGrpSpPr>
        <p:grpSpPr bwMode="auto">
          <a:xfrm>
            <a:off x="1373188" y="4421188"/>
            <a:ext cx="3000375" cy="1419225"/>
            <a:chOff x="0" y="0"/>
            <a:chExt cx="4725" cy="2235"/>
          </a:xfrm>
        </p:grpSpPr>
        <p:sp>
          <p:nvSpPr>
            <p:cNvPr id="7218" name="TextBox 106"/>
            <p:cNvSpPr txBox="1">
              <a:spLocks noChangeArrowheads="1"/>
            </p:cNvSpPr>
            <p:nvPr/>
          </p:nvSpPr>
          <p:spPr bwMode="auto">
            <a:xfrm>
              <a:off x="865" y="347"/>
              <a:ext cx="3860" cy="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2B2E30"/>
                  </a:solidFill>
                  <a:latin typeface="微软雅黑" panose="020B0503020204020204" pitchFamily="34" charset="-122"/>
                  <a:ea typeface="微软雅黑" panose="020B0503020204020204" pitchFamily="34" charset="-122"/>
                </a:rPr>
                <a:t>小型车（高峰）</a:t>
              </a:r>
            </a:p>
            <a:p>
              <a:pPr eaLnBrk="1" hangingPunct="1"/>
              <a:endParaRPr lang="zh-CN" altLang="en-US" sz="2400" b="1">
                <a:solidFill>
                  <a:srgbClr val="2B2E30"/>
                </a:solidFill>
                <a:latin typeface="微软雅黑" panose="020B0503020204020204" pitchFamily="34" charset="-122"/>
                <a:ea typeface="微软雅黑" panose="020B0503020204020204" pitchFamily="34" charset="-122"/>
              </a:endParaRPr>
            </a:p>
            <a:p>
              <a:pPr eaLnBrk="1" hangingPunct="1"/>
              <a:r>
                <a:rPr lang="en-US" altLang="zh-CN" sz="2400" b="1">
                  <a:solidFill>
                    <a:srgbClr val="2B2E30"/>
                  </a:solidFill>
                  <a:latin typeface="微软雅黑" panose="020B0503020204020204" pitchFamily="34" charset="-122"/>
                  <a:ea typeface="微软雅黑" panose="020B0503020204020204" pitchFamily="34" charset="-122"/>
                </a:rPr>
                <a:t>18.25 km/h</a:t>
              </a:r>
            </a:p>
          </p:txBody>
        </p:sp>
        <p:sp>
          <p:nvSpPr>
            <p:cNvPr id="7220" name="Freeform 16"/>
            <p:cNvSpPr>
              <a:spLocks noEditPoints="1"/>
            </p:cNvSpPr>
            <p:nvPr/>
          </p:nvSpPr>
          <p:spPr bwMode="auto">
            <a:xfrm>
              <a:off x="0" y="0"/>
              <a:ext cx="900" cy="977"/>
            </a:xfrm>
            <a:custGeom>
              <a:avLst/>
              <a:gdLst>
                <a:gd name="T0" fmla="*/ 448 w 1053"/>
                <a:gd name="T1" fmla="*/ 1024 h 1145"/>
                <a:gd name="T2" fmla="*/ 432 w 1053"/>
                <a:gd name="T3" fmla="*/ 1076 h 1145"/>
                <a:gd name="T4" fmla="*/ 447 w 1053"/>
                <a:gd name="T5" fmla="*/ 1101 h 1145"/>
                <a:gd name="T6" fmla="*/ 462 w 1053"/>
                <a:gd name="T7" fmla="*/ 1108 h 1145"/>
                <a:gd name="T8" fmla="*/ 492 w 1053"/>
                <a:gd name="T9" fmla="*/ 1138 h 1145"/>
                <a:gd name="T10" fmla="*/ 523 w 1053"/>
                <a:gd name="T11" fmla="*/ 1145 h 1145"/>
                <a:gd name="T12" fmla="*/ 556 w 1053"/>
                <a:gd name="T13" fmla="*/ 1140 h 1145"/>
                <a:gd name="T14" fmla="*/ 590 w 1053"/>
                <a:gd name="T15" fmla="*/ 1109 h 1145"/>
                <a:gd name="T16" fmla="*/ 597 w 1053"/>
                <a:gd name="T17" fmla="*/ 1107 h 1145"/>
                <a:gd name="T18" fmla="*/ 619 w 1053"/>
                <a:gd name="T19" fmla="*/ 1086 h 1145"/>
                <a:gd name="T20" fmla="*/ 622 w 1053"/>
                <a:gd name="T21" fmla="*/ 1040 h 1145"/>
                <a:gd name="T22" fmla="*/ 527 w 1053"/>
                <a:gd name="T23" fmla="*/ 240 h 1145"/>
                <a:gd name="T24" fmla="*/ 303 w 1053"/>
                <a:gd name="T25" fmla="*/ 705 h 1145"/>
                <a:gd name="T26" fmla="*/ 428 w 1053"/>
                <a:gd name="T27" fmla="*/ 935 h 1145"/>
                <a:gd name="T28" fmla="*/ 437 w 1053"/>
                <a:gd name="T29" fmla="*/ 996 h 1145"/>
                <a:gd name="T30" fmla="*/ 648 w 1053"/>
                <a:gd name="T31" fmla="*/ 964 h 1145"/>
                <a:gd name="T32" fmla="*/ 724 w 1053"/>
                <a:gd name="T33" fmla="*/ 739 h 1145"/>
                <a:gd name="T34" fmla="*/ 807 w 1053"/>
                <a:gd name="T35" fmla="*/ 532 h 1145"/>
                <a:gd name="T36" fmla="*/ 527 w 1053"/>
                <a:gd name="T37" fmla="*/ 240 h 1145"/>
                <a:gd name="T38" fmla="*/ 912 w 1053"/>
                <a:gd name="T39" fmla="*/ 699 h 1145"/>
                <a:gd name="T40" fmla="*/ 868 w 1053"/>
                <a:gd name="T41" fmla="*/ 775 h 1145"/>
                <a:gd name="T42" fmla="*/ 982 w 1053"/>
                <a:gd name="T43" fmla="*/ 790 h 1145"/>
                <a:gd name="T44" fmla="*/ 338 w 1053"/>
                <a:gd name="T45" fmla="*/ 200 h 1145"/>
                <a:gd name="T46" fmla="*/ 323 w 1053"/>
                <a:gd name="T47" fmla="*/ 87 h 1145"/>
                <a:gd name="T48" fmla="*/ 247 w 1053"/>
                <a:gd name="T49" fmla="*/ 130 h 1145"/>
                <a:gd name="T50" fmla="*/ 338 w 1053"/>
                <a:gd name="T51" fmla="*/ 200 h 1145"/>
                <a:gd name="T52" fmla="*/ 730 w 1053"/>
                <a:gd name="T53" fmla="*/ 87 h 1145"/>
                <a:gd name="T54" fmla="*/ 715 w 1053"/>
                <a:gd name="T55" fmla="*/ 200 h 1145"/>
                <a:gd name="T56" fmla="*/ 806 w 1053"/>
                <a:gd name="T57" fmla="*/ 130 h 1145"/>
                <a:gd name="T58" fmla="*/ 1009 w 1053"/>
                <a:gd name="T59" fmla="*/ 483 h 1145"/>
                <a:gd name="T60" fmla="*/ 903 w 1053"/>
                <a:gd name="T61" fmla="*/ 526 h 1145"/>
                <a:gd name="T62" fmla="*/ 1009 w 1053"/>
                <a:gd name="T63" fmla="*/ 570 h 1145"/>
                <a:gd name="T64" fmla="*/ 1009 w 1053"/>
                <a:gd name="T65" fmla="*/ 483 h 1145"/>
                <a:gd name="T66" fmla="*/ 570 w 1053"/>
                <a:gd name="T67" fmla="*/ 106 h 1145"/>
                <a:gd name="T68" fmla="*/ 526 w 1053"/>
                <a:gd name="T69" fmla="*/ 0 h 1145"/>
                <a:gd name="T70" fmla="*/ 483 w 1053"/>
                <a:gd name="T71" fmla="*/ 106 h 1145"/>
                <a:gd name="T72" fmla="*/ 184 w 1053"/>
                <a:gd name="T73" fmla="*/ 278 h 1145"/>
                <a:gd name="T74" fmla="*/ 70 w 1053"/>
                <a:gd name="T75" fmla="*/ 263 h 1145"/>
                <a:gd name="T76" fmla="*/ 140 w 1053"/>
                <a:gd name="T77" fmla="*/ 354 h 1145"/>
                <a:gd name="T78" fmla="*/ 184 w 1053"/>
                <a:gd name="T79" fmla="*/ 278 h 1145"/>
                <a:gd name="T80" fmla="*/ 966 w 1053"/>
                <a:gd name="T81" fmla="*/ 323 h 1145"/>
                <a:gd name="T82" fmla="*/ 923 w 1053"/>
                <a:gd name="T83" fmla="*/ 247 h 1145"/>
                <a:gd name="T84" fmla="*/ 852 w 1053"/>
                <a:gd name="T85" fmla="*/ 338 h 1145"/>
                <a:gd name="T86" fmla="*/ 140 w 1053"/>
                <a:gd name="T87" fmla="*/ 699 h 1145"/>
                <a:gd name="T88" fmla="*/ 70 w 1053"/>
                <a:gd name="T89" fmla="*/ 790 h 1145"/>
                <a:gd name="T90" fmla="*/ 184 w 1053"/>
                <a:gd name="T91" fmla="*/ 775 h 1145"/>
                <a:gd name="T92" fmla="*/ 140 w 1053"/>
                <a:gd name="T93" fmla="*/ 699 h 1145"/>
                <a:gd name="T94" fmla="*/ 106 w 1053"/>
                <a:gd name="T95" fmla="*/ 483 h 1145"/>
                <a:gd name="T96" fmla="*/ 0 w 1053"/>
                <a:gd name="T97" fmla="*/ 526 h 1145"/>
                <a:gd name="T98" fmla="*/ 106 w 1053"/>
                <a:gd name="T99" fmla="*/ 57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3" h="1145">
                  <a:moveTo>
                    <a:pt x="606" y="1024"/>
                  </a:moveTo>
                  <a:lnTo>
                    <a:pt x="448" y="1024"/>
                  </a:lnTo>
                  <a:cubicBezTo>
                    <a:pt x="439" y="1024"/>
                    <a:pt x="432" y="1031"/>
                    <a:pt x="432" y="1040"/>
                  </a:cubicBezTo>
                  <a:lnTo>
                    <a:pt x="432" y="1076"/>
                  </a:lnTo>
                  <a:cubicBezTo>
                    <a:pt x="432" y="1079"/>
                    <a:pt x="433" y="1083"/>
                    <a:pt x="435" y="1086"/>
                  </a:cubicBezTo>
                  <a:lnTo>
                    <a:pt x="447" y="1101"/>
                  </a:lnTo>
                  <a:cubicBezTo>
                    <a:pt x="449" y="1103"/>
                    <a:pt x="452" y="1105"/>
                    <a:pt x="455" y="1106"/>
                  </a:cubicBezTo>
                  <a:cubicBezTo>
                    <a:pt x="457" y="1107"/>
                    <a:pt x="459" y="1107"/>
                    <a:pt x="462" y="1108"/>
                  </a:cubicBezTo>
                  <a:cubicBezTo>
                    <a:pt x="463" y="1108"/>
                    <a:pt x="464" y="1108"/>
                    <a:pt x="465" y="1109"/>
                  </a:cubicBezTo>
                  <a:lnTo>
                    <a:pt x="492" y="1138"/>
                  </a:lnTo>
                  <a:cubicBezTo>
                    <a:pt x="494" y="1139"/>
                    <a:pt x="496" y="1141"/>
                    <a:pt x="498" y="1142"/>
                  </a:cubicBezTo>
                  <a:cubicBezTo>
                    <a:pt x="504" y="1144"/>
                    <a:pt x="513" y="1145"/>
                    <a:pt x="523" y="1145"/>
                  </a:cubicBezTo>
                  <a:lnTo>
                    <a:pt x="525" y="1145"/>
                  </a:lnTo>
                  <a:cubicBezTo>
                    <a:pt x="542" y="1145"/>
                    <a:pt x="551" y="1142"/>
                    <a:pt x="556" y="1140"/>
                  </a:cubicBezTo>
                  <a:cubicBezTo>
                    <a:pt x="558" y="1139"/>
                    <a:pt x="560" y="1138"/>
                    <a:pt x="561" y="1137"/>
                  </a:cubicBezTo>
                  <a:cubicBezTo>
                    <a:pt x="561" y="1137"/>
                    <a:pt x="589" y="1109"/>
                    <a:pt x="590" y="1109"/>
                  </a:cubicBezTo>
                  <a:cubicBezTo>
                    <a:pt x="591" y="1108"/>
                    <a:pt x="592" y="1108"/>
                    <a:pt x="593" y="1108"/>
                  </a:cubicBezTo>
                  <a:cubicBezTo>
                    <a:pt x="595" y="1108"/>
                    <a:pt x="596" y="1108"/>
                    <a:pt x="597" y="1107"/>
                  </a:cubicBezTo>
                  <a:cubicBezTo>
                    <a:pt x="602" y="1107"/>
                    <a:pt x="606" y="1105"/>
                    <a:pt x="609" y="1101"/>
                  </a:cubicBezTo>
                  <a:lnTo>
                    <a:pt x="619" y="1086"/>
                  </a:lnTo>
                  <a:cubicBezTo>
                    <a:pt x="621" y="1083"/>
                    <a:pt x="622" y="1080"/>
                    <a:pt x="622" y="1077"/>
                  </a:cubicBezTo>
                  <a:lnTo>
                    <a:pt x="622" y="1040"/>
                  </a:lnTo>
                  <a:cubicBezTo>
                    <a:pt x="622" y="1031"/>
                    <a:pt x="615" y="1024"/>
                    <a:pt x="606" y="1024"/>
                  </a:cubicBezTo>
                  <a:close/>
                  <a:moveTo>
                    <a:pt x="527" y="240"/>
                  </a:moveTo>
                  <a:cubicBezTo>
                    <a:pt x="373" y="240"/>
                    <a:pt x="248" y="370"/>
                    <a:pt x="247" y="531"/>
                  </a:cubicBezTo>
                  <a:cubicBezTo>
                    <a:pt x="247" y="594"/>
                    <a:pt x="266" y="654"/>
                    <a:pt x="303" y="705"/>
                  </a:cubicBezTo>
                  <a:cubicBezTo>
                    <a:pt x="304" y="707"/>
                    <a:pt x="322" y="730"/>
                    <a:pt x="331" y="740"/>
                  </a:cubicBezTo>
                  <a:cubicBezTo>
                    <a:pt x="396" y="820"/>
                    <a:pt x="428" y="884"/>
                    <a:pt x="428" y="935"/>
                  </a:cubicBezTo>
                  <a:cubicBezTo>
                    <a:pt x="415" y="939"/>
                    <a:pt x="406" y="950"/>
                    <a:pt x="406" y="964"/>
                  </a:cubicBezTo>
                  <a:cubicBezTo>
                    <a:pt x="406" y="982"/>
                    <a:pt x="420" y="996"/>
                    <a:pt x="437" y="996"/>
                  </a:cubicBezTo>
                  <a:lnTo>
                    <a:pt x="617" y="996"/>
                  </a:lnTo>
                  <a:cubicBezTo>
                    <a:pt x="634" y="996"/>
                    <a:pt x="648" y="982"/>
                    <a:pt x="648" y="964"/>
                  </a:cubicBezTo>
                  <a:cubicBezTo>
                    <a:pt x="648" y="954"/>
                    <a:pt x="643" y="944"/>
                    <a:pt x="635" y="939"/>
                  </a:cubicBezTo>
                  <a:cubicBezTo>
                    <a:pt x="634" y="881"/>
                    <a:pt x="663" y="815"/>
                    <a:pt x="724" y="739"/>
                  </a:cubicBezTo>
                  <a:cubicBezTo>
                    <a:pt x="733" y="729"/>
                    <a:pt x="750" y="707"/>
                    <a:pt x="751" y="706"/>
                  </a:cubicBezTo>
                  <a:cubicBezTo>
                    <a:pt x="787" y="655"/>
                    <a:pt x="807" y="595"/>
                    <a:pt x="807" y="532"/>
                  </a:cubicBezTo>
                  <a:cubicBezTo>
                    <a:pt x="807" y="454"/>
                    <a:pt x="778" y="381"/>
                    <a:pt x="726" y="326"/>
                  </a:cubicBezTo>
                  <a:cubicBezTo>
                    <a:pt x="673" y="271"/>
                    <a:pt x="603" y="240"/>
                    <a:pt x="527" y="240"/>
                  </a:cubicBezTo>
                  <a:close/>
                  <a:moveTo>
                    <a:pt x="966" y="730"/>
                  </a:moveTo>
                  <a:lnTo>
                    <a:pt x="912" y="699"/>
                  </a:lnTo>
                  <a:cubicBezTo>
                    <a:pt x="891" y="687"/>
                    <a:pt x="864" y="694"/>
                    <a:pt x="852" y="715"/>
                  </a:cubicBezTo>
                  <a:cubicBezTo>
                    <a:pt x="840" y="736"/>
                    <a:pt x="847" y="762"/>
                    <a:pt x="868" y="775"/>
                  </a:cubicBezTo>
                  <a:lnTo>
                    <a:pt x="923" y="806"/>
                  </a:lnTo>
                  <a:cubicBezTo>
                    <a:pt x="943" y="818"/>
                    <a:pt x="970" y="811"/>
                    <a:pt x="982" y="790"/>
                  </a:cubicBezTo>
                  <a:cubicBezTo>
                    <a:pt x="994" y="769"/>
                    <a:pt x="987" y="742"/>
                    <a:pt x="966" y="730"/>
                  </a:cubicBezTo>
                  <a:close/>
                  <a:moveTo>
                    <a:pt x="338" y="200"/>
                  </a:moveTo>
                  <a:cubicBezTo>
                    <a:pt x="359" y="188"/>
                    <a:pt x="366" y="162"/>
                    <a:pt x="354" y="141"/>
                  </a:cubicBezTo>
                  <a:lnTo>
                    <a:pt x="323" y="87"/>
                  </a:lnTo>
                  <a:cubicBezTo>
                    <a:pt x="311" y="66"/>
                    <a:pt x="284" y="58"/>
                    <a:pt x="263" y="71"/>
                  </a:cubicBezTo>
                  <a:cubicBezTo>
                    <a:pt x="242" y="83"/>
                    <a:pt x="235" y="109"/>
                    <a:pt x="247" y="130"/>
                  </a:cubicBezTo>
                  <a:lnTo>
                    <a:pt x="278" y="184"/>
                  </a:lnTo>
                  <a:cubicBezTo>
                    <a:pt x="290" y="205"/>
                    <a:pt x="317" y="213"/>
                    <a:pt x="338" y="200"/>
                  </a:cubicBezTo>
                  <a:close/>
                  <a:moveTo>
                    <a:pt x="790" y="71"/>
                  </a:moveTo>
                  <a:cubicBezTo>
                    <a:pt x="769" y="58"/>
                    <a:pt x="742" y="66"/>
                    <a:pt x="730" y="87"/>
                  </a:cubicBezTo>
                  <a:lnTo>
                    <a:pt x="699" y="141"/>
                  </a:lnTo>
                  <a:cubicBezTo>
                    <a:pt x="686" y="162"/>
                    <a:pt x="694" y="188"/>
                    <a:pt x="715" y="200"/>
                  </a:cubicBezTo>
                  <a:cubicBezTo>
                    <a:pt x="735" y="213"/>
                    <a:pt x="762" y="205"/>
                    <a:pt x="774" y="184"/>
                  </a:cubicBezTo>
                  <a:lnTo>
                    <a:pt x="806" y="130"/>
                  </a:lnTo>
                  <a:cubicBezTo>
                    <a:pt x="818" y="109"/>
                    <a:pt x="811" y="83"/>
                    <a:pt x="790" y="71"/>
                  </a:cubicBezTo>
                  <a:close/>
                  <a:moveTo>
                    <a:pt x="1009" y="483"/>
                  </a:moveTo>
                  <a:lnTo>
                    <a:pt x="947" y="483"/>
                  </a:lnTo>
                  <a:cubicBezTo>
                    <a:pt x="922" y="483"/>
                    <a:pt x="903" y="502"/>
                    <a:pt x="903" y="526"/>
                  </a:cubicBezTo>
                  <a:cubicBezTo>
                    <a:pt x="903" y="551"/>
                    <a:pt x="922" y="570"/>
                    <a:pt x="947" y="570"/>
                  </a:cubicBezTo>
                  <a:lnTo>
                    <a:pt x="1009" y="570"/>
                  </a:lnTo>
                  <a:cubicBezTo>
                    <a:pt x="1033" y="570"/>
                    <a:pt x="1053" y="551"/>
                    <a:pt x="1053" y="526"/>
                  </a:cubicBezTo>
                  <a:cubicBezTo>
                    <a:pt x="1053" y="502"/>
                    <a:pt x="1033" y="483"/>
                    <a:pt x="1009" y="483"/>
                  </a:cubicBezTo>
                  <a:close/>
                  <a:moveTo>
                    <a:pt x="526" y="150"/>
                  </a:moveTo>
                  <a:cubicBezTo>
                    <a:pt x="550" y="150"/>
                    <a:pt x="570" y="130"/>
                    <a:pt x="570" y="106"/>
                  </a:cubicBezTo>
                  <a:lnTo>
                    <a:pt x="570" y="44"/>
                  </a:lnTo>
                  <a:cubicBezTo>
                    <a:pt x="570" y="20"/>
                    <a:pt x="550" y="0"/>
                    <a:pt x="526" y="0"/>
                  </a:cubicBezTo>
                  <a:cubicBezTo>
                    <a:pt x="502" y="0"/>
                    <a:pt x="483" y="20"/>
                    <a:pt x="483" y="44"/>
                  </a:cubicBezTo>
                  <a:lnTo>
                    <a:pt x="483" y="106"/>
                  </a:lnTo>
                  <a:cubicBezTo>
                    <a:pt x="483" y="130"/>
                    <a:pt x="502" y="150"/>
                    <a:pt x="526" y="150"/>
                  </a:cubicBezTo>
                  <a:close/>
                  <a:moveTo>
                    <a:pt x="184" y="278"/>
                  </a:moveTo>
                  <a:lnTo>
                    <a:pt x="130" y="247"/>
                  </a:lnTo>
                  <a:cubicBezTo>
                    <a:pt x="109" y="235"/>
                    <a:pt x="82" y="242"/>
                    <a:pt x="70" y="263"/>
                  </a:cubicBezTo>
                  <a:cubicBezTo>
                    <a:pt x="58" y="284"/>
                    <a:pt x="65" y="311"/>
                    <a:pt x="86" y="323"/>
                  </a:cubicBezTo>
                  <a:lnTo>
                    <a:pt x="140" y="354"/>
                  </a:lnTo>
                  <a:cubicBezTo>
                    <a:pt x="161" y="366"/>
                    <a:pt x="188" y="359"/>
                    <a:pt x="200" y="338"/>
                  </a:cubicBezTo>
                  <a:cubicBezTo>
                    <a:pt x="212" y="317"/>
                    <a:pt x="205" y="291"/>
                    <a:pt x="184" y="278"/>
                  </a:cubicBezTo>
                  <a:close/>
                  <a:moveTo>
                    <a:pt x="912" y="354"/>
                  </a:moveTo>
                  <a:lnTo>
                    <a:pt x="966" y="323"/>
                  </a:lnTo>
                  <a:cubicBezTo>
                    <a:pt x="987" y="311"/>
                    <a:pt x="994" y="284"/>
                    <a:pt x="982" y="263"/>
                  </a:cubicBezTo>
                  <a:cubicBezTo>
                    <a:pt x="970" y="242"/>
                    <a:pt x="943" y="235"/>
                    <a:pt x="923" y="247"/>
                  </a:cubicBezTo>
                  <a:lnTo>
                    <a:pt x="868" y="278"/>
                  </a:lnTo>
                  <a:cubicBezTo>
                    <a:pt x="847" y="291"/>
                    <a:pt x="840" y="317"/>
                    <a:pt x="852" y="338"/>
                  </a:cubicBezTo>
                  <a:cubicBezTo>
                    <a:pt x="864" y="359"/>
                    <a:pt x="891" y="366"/>
                    <a:pt x="912" y="354"/>
                  </a:cubicBezTo>
                  <a:close/>
                  <a:moveTo>
                    <a:pt x="140" y="699"/>
                  </a:moveTo>
                  <a:lnTo>
                    <a:pt x="86" y="730"/>
                  </a:lnTo>
                  <a:cubicBezTo>
                    <a:pt x="65" y="742"/>
                    <a:pt x="58" y="769"/>
                    <a:pt x="70" y="790"/>
                  </a:cubicBezTo>
                  <a:cubicBezTo>
                    <a:pt x="82" y="811"/>
                    <a:pt x="109" y="818"/>
                    <a:pt x="130" y="806"/>
                  </a:cubicBezTo>
                  <a:lnTo>
                    <a:pt x="184" y="775"/>
                  </a:lnTo>
                  <a:cubicBezTo>
                    <a:pt x="205" y="762"/>
                    <a:pt x="212" y="736"/>
                    <a:pt x="200" y="715"/>
                  </a:cubicBezTo>
                  <a:cubicBezTo>
                    <a:pt x="188" y="694"/>
                    <a:pt x="161" y="687"/>
                    <a:pt x="140" y="699"/>
                  </a:cubicBezTo>
                  <a:close/>
                  <a:moveTo>
                    <a:pt x="150" y="526"/>
                  </a:moveTo>
                  <a:cubicBezTo>
                    <a:pt x="150" y="502"/>
                    <a:pt x="130" y="483"/>
                    <a:pt x="106" y="483"/>
                  </a:cubicBezTo>
                  <a:lnTo>
                    <a:pt x="44" y="483"/>
                  </a:lnTo>
                  <a:cubicBezTo>
                    <a:pt x="19" y="483"/>
                    <a:pt x="0" y="502"/>
                    <a:pt x="0" y="526"/>
                  </a:cubicBezTo>
                  <a:cubicBezTo>
                    <a:pt x="0" y="551"/>
                    <a:pt x="19" y="570"/>
                    <a:pt x="44" y="570"/>
                  </a:cubicBezTo>
                  <a:lnTo>
                    <a:pt x="106" y="570"/>
                  </a:lnTo>
                  <a:cubicBezTo>
                    <a:pt x="130" y="570"/>
                    <a:pt x="150" y="551"/>
                    <a:pt x="150" y="526"/>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7221" name="Group 53"/>
          <p:cNvGrpSpPr/>
          <p:nvPr/>
        </p:nvGrpSpPr>
        <p:grpSpPr bwMode="auto">
          <a:xfrm>
            <a:off x="8220075" y="4503738"/>
            <a:ext cx="2656813" cy="1336841"/>
            <a:chOff x="0" y="0"/>
            <a:chExt cx="4183" cy="2104"/>
          </a:xfrm>
        </p:grpSpPr>
        <p:sp>
          <p:nvSpPr>
            <p:cNvPr id="7222" name="TextBox 110"/>
            <p:cNvSpPr txBox="1">
              <a:spLocks noChangeArrowheads="1"/>
            </p:cNvSpPr>
            <p:nvPr/>
          </p:nvSpPr>
          <p:spPr bwMode="auto">
            <a:xfrm>
              <a:off x="885" y="217"/>
              <a:ext cx="3298" cy="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2B2E30"/>
                  </a:solidFill>
                  <a:latin typeface="微软雅黑" panose="020B0503020204020204" pitchFamily="34" charset="-122"/>
                  <a:ea typeface="微软雅黑" panose="020B0503020204020204" pitchFamily="34" charset="-122"/>
                </a:rPr>
                <a:t>小型车（平峰）</a:t>
              </a:r>
            </a:p>
            <a:p>
              <a:pPr eaLnBrk="1" hangingPunct="1"/>
              <a:endParaRPr lang="zh-CN" altLang="en-US" sz="2400" b="1">
                <a:solidFill>
                  <a:srgbClr val="2B2E30"/>
                </a:solidFill>
                <a:latin typeface="微软雅黑" panose="020B0503020204020204" pitchFamily="34" charset="-122"/>
                <a:ea typeface="微软雅黑" panose="020B0503020204020204" pitchFamily="34" charset="-122"/>
              </a:endParaRPr>
            </a:p>
            <a:p>
              <a:pPr eaLnBrk="1" hangingPunct="1"/>
              <a:r>
                <a:rPr lang="en-US" altLang="zh-CN" sz="2400" b="1">
                  <a:solidFill>
                    <a:srgbClr val="2B2E30"/>
                  </a:solidFill>
                  <a:latin typeface="微软雅黑" panose="020B0503020204020204" pitchFamily="34" charset="-122"/>
                  <a:ea typeface="微软雅黑" panose="020B0503020204020204" pitchFamily="34" charset="-122"/>
                </a:rPr>
                <a:t>21.01 km/h</a:t>
              </a:r>
            </a:p>
          </p:txBody>
        </p:sp>
        <p:sp>
          <p:nvSpPr>
            <p:cNvPr id="7224" name="Freeform 17"/>
            <p:cNvSpPr>
              <a:spLocks noEditPoints="1"/>
            </p:cNvSpPr>
            <p:nvPr/>
          </p:nvSpPr>
          <p:spPr bwMode="auto">
            <a:xfrm>
              <a:off x="0" y="0"/>
              <a:ext cx="928" cy="892"/>
            </a:xfrm>
            <a:custGeom>
              <a:avLst/>
              <a:gdLst>
                <a:gd name="T0" fmla="*/ 568 w 1145"/>
                <a:gd name="T1" fmla="*/ 677 h 1102"/>
                <a:gd name="T2" fmla="*/ 554 w 1145"/>
                <a:gd name="T3" fmla="*/ 534 h 1102"/>
                <a:gd name="T4" fmla="*/ 372 w 1145"/>
                <a:gd name="T5" fmla="*/ 533 h 1102"/>
                <a:gd name="T6" fmla="*/ 348 w 1145"/>
                <a:gd name="T7" fmla="*/ 649 h 1102"/>
                <a:gd name="T8" fmla="*/ 414 w 1145"/>
                <a:gd name="T9" fmla="*/ 636 h 1102"/>
                <a:gd name="T10" fmla="*/ 463 w 1145"/>
                <a:gd name="T11" fmla="*/ 573 h 1102"/>
                <a:gd name="T12" fmla="*/ 509 w 1145"/>
                <a:gd name="T13" fmla="*/ 621 h 1102"/>
                <a:gd name="T14" fmla="*/ 481 w 1145"/>
                <a:gd name="T15" fmla="*/ 661 h 1102"/>
                <a:gd name="T16" fmla="*/ 413 w 1145"/>
                <a:gd name="T17" fmla="*/ 679 h 1102"/>
                <a:gd name="T18" fmla="*/ 417 w 1145"/>
                <a:gd name="T19" fmla="*/ 735 h 1102"/>
                <a:gd name="T20" fmla="*/ 427 w 1145"/>
                <a:gd name="T21" fmla="*/ 739 h 1102"/>
                <a:gd name="T22" fmla="*/ 506 w 1145"/>
                <a:gd name="T23" fmla="*/ 755 h 1102"/>
                <a:gd name="T24" fmla="*/ 508 w 1145"/>
                <a:gd name="T25" fmla="*/ 832 h 1102"/>
                <a:gd name="T26" fmla="*/ 414 w 1145"/>
                <a:gd name="T27" fmla="*/ 828 h 1102"/>
                <a:gd name="T28" fmla="*/ 381 w 1145"/>
                <a:gd name="T29" fmla="*/ 758 h 1102"/>
                <a:gd name="T30" fmla="*/ 318 w 1145"/>
                <a:gd name="T31" fmla="*/ 771 h 1102"/>
                <a:gd name="T32" fmla="*/ 461 w 1145"/>
                <a:gd name="T33" fmla="*/ 918 h 1102"/>
                <a:gd name="T34" fmla="*/ 604 w 1145"/>
                <a:gd name="T35" fmla="*/ 790 h 1102"/>
                <a:gd name="T36" fmla="*/ 815 w 1145"/>
                <a:gd name="T37" fmla="*/ 516 h 1102"/>
                <a:gd name="T38" fmla="*/ 700 w 1145"/>
                <a:gd name="T39" fmla="*/ 529 h 1102"/>
                <a:gd name="T40" fmla="*/ 713 w 1145"/>
                <a:gd name="T41" fmla="*/ 587 h 1102"/>
                <a:gd name="T42" fmla="*/ 750 w 1145"/>
                <a:gd name="T43" fmla="*/ 890 h 1102"/>
                <a:gd name="T44" fmla="*/ 815 w 1145"/>
                <a:gd name="T45" fmla="*/ 903 h 1102"/>
                <a:gd name="T46" fmla="*/ 828 w 1145"/>
                <a:gd name="T47" fmla="*/ 529 h 1102"/>
                <a:gd name="T48" fmla="*/ 889 w 1145"/>
                <a:gd name="T49" fmla="*/ 254 h 1102"/>
                <a:gd name="T50" fmla="*/ 923 w 1145"/>
                <a:gd name="T51" fmla="*/ 34 h 1102"/>
                <a:gd name="T52" fmla="*/ 855 w 1145"/>
                <a:gd name="T53" fmla="*/ 34 h 1102"/>
                <a:gd name="T54" fmla="*/ 889 w 1145"/>
                <a:gd name="T55" fmla="*/ 254 h 1102"/>
                <a:gd name="T56" fmla="*/ 1011 w 1145"/>
                <a:gd name="T57" fmla="*/ 993 h 1102"/>
                <a:gd name="T58" fmla="*/ 107 w 1145"/>
                <a:gd name="T59" fmla="*/ 964 h 1102"/>
                <a:gd name="T60" fmla="*/ 135 w 1145"/>
                <a:gd name="T61" fmla="*/ 419 h 1102"/>
                <a:gd name="T62" fmla="*/ 1039 w 1145"/>
                <a:gd name="T63" fmla="*/ 448 h 1102"/>
                <a:gd name="T64" fmla="*/ 1011 w 1145"/>
                <a:gd name="T65" fmla="*/ 128 h 1102"/>
                <a:gd name="T66" fmla="*/ 977 w 1145"/>
                <a:gd name="T67" fmla="*/ 220 h 1102"/>
                <a:gd name="T68" fmla="*/ 801 w 1145"/>
                <a:gd name="T69" fmla="*/ 220 h 1102"/>
                <a:gd name="T70" fmla="*/ 344 w 1145"/>
                <a:gd name="T71" fmla="*/ 128 h 1102"/>
                <a:gd name="T72" fmla="*/ 257 w 1145"/>
                <a:gd name="T73" fmla="*/ 308 h 1102"/>
                <a:gd name="T74" fmla="*/ 169 w 1145"/>
                <a:gd name="T75" fmla="*/ 128 h 1102"/>
                <a:gd name="T76" fmla="*/ 0 w 1145"/>
                <a:gd name="T77" fmla="*/ 264 h 1102"/>
                <a:gd name="T78" fmla="*/ 135 w 1145"/>
                <a:gd name="T79" fmla="*/ 1102 h 1102"/>
                <a:gd name="T80" fmla="*/ 1145 w 1145"/>
                <a:gd name="T81" fmla="*/ 966 h 1102"/>
                <a:gd name="T82" fmla="*/ 1011 w 1145"/>
                <a:gd name="T83" fmla="*/ 128 h 1102"/>
                <a:gd name="T84" fmla="*/ 291 w 1145"/>
                <a:gd name="T85" fmla="*/ 220 h 1102"/>
                <a:gd name="T86" fmla="*/ 257 w 1145"/>
                <a:gd name="T87" fmla="*/ 0 h 1102"/>
                <a:gd name="T88" fmla="*/ 222 w 1145"/>
                <a:gd name="T89" fmla="*/ 220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300" fill="hold"/>
                                        <p:tgtEl>
                                          <p:spTgt spid="7172"/>
                                        </p:tgtEl>
                                        <p:attrNameLst>
                                          <p:attrName>ppt_x</p:attrName>
                                        </p:attrNameLst>
                                      </p:cBhvr>
                                      <p:tavLst>
                                        <p:tav tm="0">
                                          <p:val>
                                            <p:strVal val="0-#ppt_w/2"/>
                                          </p:val>
                                        </p:tav>
                                        <p:tav tm="100000">
                                          <p:val>
                                            <p:strVal val="#ppt_x"/>
                                          </p:val>
                                        </p:tav>
                                      </p:tavLst>
                                    </p:anim>
                                    <p:anim calcmode="lin" valueType="num">
                                      <p:cBhvr additive="base">
                                        <p:cTn id="8" dur="300" fill="hold"/>
                                        <p:tgtEl>
                                          <p:spTgt spid="717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7173"/>
                                        </p:tgtEl>
                                        <p:attrNameLst>
                                          <p:attrName>style.visibility</p:attrName>
                                        </p:attrNameLst>
                                      </p:cBhvr>
                                      <p:to>
                                        <p:strVal val="visible"/>
                                      </p:to>
                                    </p:set>
                                    <p:anim calcmode="lin" valueType="num">
                                      <p:cBhvr additive="base">
                                        <p:cTn id="12" dur="500" fill="hold"/>
                                        <p:tgtEl>
                                          <p:spTgt spid="7173"/>
                                        </p:tgtEl>
                                        <p:attrNameLst>
                                          <p:attrName>ppt_x</p:attrName>
                                        </p:attrNameLst>
                                      </p:cBhvr>
                                      <p:tavLst>
                                        <p:tav tm="0">
                                          <p:val>
                                            <p:strVal val="1+#ppt_w/2"/>
                                          </p:val>
                                        </p:tav>
                                        <p:tav tm="100000">
                                          <p:val>
                                            <p:strVal val="#ppt_x"/>
                                          </p:val>
                                        </p:tav>
                                      </p:tavLst>
                                    </p:anim>
                                    <p:anim calcmode="lin" valueType="num">
                                      <p:cBhvr additive="base">
                                        <p:cTn id="13" dur="500" fill="hold"/>
                                        <p:tgtEl>
                                          <p:spTgt spid="717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170"/>
                                        </p:tgtEl>
                                        <p:attrNameLst>
                                          <p:attrName>style.visibility</p:attrName>
                                        </p:attrNameLst>
                                      </p:cBhvr>
                                      <p:to>
                                        <p:strVal val="visible"/>
                                      </p:to>
                                    </p:set>
                                    <p:anim calcmode="lin" valueType="num">
                                      <p:cBhvr>
                                        <p:cTn id="17" dur="500" fill="hold"/>
                                        <p:tgtEl>
                                          <p:spTgt spid="717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170"/>
                                        </p:tgtEl>
                                        <p:attrNameLst>
                                          <p:attrName>ppt_y</p:attrName>
                                        </p:attrNameLst>
                                      </p:cBhvr>
                                      <p:tavLst>
                                        <p:tav tm="0">
                                          <p:val>
                                            <p:strVal val="#ppt_y"/>
                                          </p:val>
                                        </p:tav>
                                        <p:tav tm="100000">
                                          <p:val>
                                            <p:strVal val="#ppt_y"/>
                                          </p:val>
                                        </p:tav>
                                      </p:tavLst>
                                    </p:anim>
                                    <p:anim calcmode="lin" valueType="num">
                                      <p:cBhvr>
                                        <p:cTn id="19" dur="500" fill="hold"/>
                                        <p:tgtEl>
                                          <p:spTgt spid="717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17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170"/>
                                        </p:tgtEl>
                                      </p:cBhvr>
                                    </p:animEffect>
                                  </p:childTnLst>
                                </p:cTn>
                              </p:par>
                            </p:childTnLst>
                          </p:cTn>
                        </p:par>
                        <p:par>
                          <p:cTn id="22" fill="hold">
                            <p:stCondLst>
                              <p:cond delay="1500"/>
                            </p:stCondLst>
                            <p:childTnLst>
                              <p:par>
                                <p:cTn id="23" presetID="20" presetClass="entr" presetSubtype="0" fill="hold" nodeType="afterEffect">
                                  <p:stCondLst>
                                    <p:cond delay="0"/>
                                  </p:stCondLst>
                                  <p:childTnLst>
                                    <p:set>
                                      <p:cBhvr>
                                        <p:cTn id="24" dur="1" fill="hold">
                                          <p:stCondLst>
                                            <p:cond delay="0"/>
                                          </p:stCondLst>
                                        </p:cTn>
                                        <p:tgtEl>
                                          <p:spTgt spid="7190"/>
                                        </p:tgtEl>
                                        <p:attrNameLst>
                                          <p:attrName>style.visibility</p:attrName>
                                        </p:attrNameLst>
                                      </p:cBhvr>
                                      <p:to>
                                        <p:strVal val="visible"/>
                                      </p:to>
                                    </p:set>
                                    <p:animEffect transition="in" filter="wedge">
                                      <p:cBhvr>
                                        <p:cTn id="25" dur="2000"/>
                                        <p:tgtEl>
                                          <p:spTgt spid="7190"/>
                                        </p:tgtEl>
                                      </p:cBhvr>
                                    </p:animEffect>
                                  </p:childTnLst>
                                </p:cTn>
                              </p:par>
                            </p:childTnLst>
                          </p:cTn>
                        </p:par>
                        <p:par>
                          <p:cTn id="26" fill="hold">
                            <p:stCondLst>
                              <p:cond delay="3500"/>
                            </p:stCondLst>
                            <p:childTnLst>
                              <p:par>
                                <p:cTn id="27" presetID="22" presetClass="entr" presetSubtype="2" fill="hold" nodeType="afterEffect">
                                  <p:stCondLst>
                                    <p:cond delay="0"/>
                                  </p:stCondLst>
                                  <p:childTnLst>
                                    <p:set>
                                      <p:cBhvr>
                                        <p:cTn id="28" dur="1" fill="hold">
                                          <p:stCondLst>
                                            <p:cond delay="0"/>
                                          </p:stCondLst>
                                        </p:cTn>
                                        <p:tgtEl>
                                          <p:spTgt spid="7174"/>
                                        </p:tgtEl>
                                        <p:attrNameLst>
                                          <p:attrName>style.visibility</p:attrName>
                                        </p:attrNameLst>
                                      </p:cBhvr>
                                      <p:to>
                                        <p:strVal val="visible"/>
                                      </p:to>
                                    </p:set>
                                    <p:animEffect transition="in" filter="wipe(right)">
                                      <p:cBhvr>
                                        <p:cTn id="29" dur="500"/>
                                        <p:tgtEl>
                                          <p:spTgt spid="7174"/>
                                        </p:tgtEl>
                                      </p:cBhvr>
                                    </p:animEffect>
                                  </p:childTnLst>
                                </p:cTn>
                              </p:par>
                            </p:childTnLst>
                          </p:cTn>
                        </p:par>
                        <p:par>
                          <p:cTn id="30" fill="hold">
                            <p:stCondLst>
                              <p:cond delay="4000"/>
                            </p:stCondLst>
                            <p:childTnLst>
                              <p:par>
                                <p:cTn id="31" presetID="16" presetClass="entr" presetSubtype="42" fill="hold" nodeType="afterEffect">
                                  <p:stCondLst>
                                    <p:cond delay="0"/>
                                  </p:stCondLst>
                                  <p:childTnLst>
                                    <p:set>
                                      <p:cBhvr>
                                        <p:cTn id="32" dur="1" fill="hold">
                                          <p:stCondLst>
                                            <p:cond delay="0"/>
                                          </p:stCondLst>
                                        </p:cTn>
                                        <p:tgtEl>
                                          <p:spTgt spid="7209"/>
                                        </p:tgtEl>
                                        <p:attrNameLst>
                                          <p:attrName>style.visibility</p:attrName>
                                        </p:attrNameLst>
                                      </p:cBhvr>
                                      <p:to>
                                        <p:strVal val="visible"/>
                                      </p:to>
                                    </p:set>
                                    <p:animEffect transition="in" filter="barn(outHorizontal)">
                                      <p:cBhvr>
                                        <p:cTn id="33" dur="500"/>
                                        <p:tgtEl>
                                          <p:spTgt spid="7209"/>
                                        </p:tgtEl>
                                      </p:cBhvr>
                                    </p:animEffect>
                                  </p:childTnLst>
                                </p:cTn>
                              </p:par>
                            </p:childTnLst>
                          </p:cTn>
                        </p:par>
                        <p:par>
                          <p:cTn id="34" fill="hold">
                            <p:stCondLst>
                              <p:cond delay="4500"/>
                            </p:stCondLst>
                            <p:childTnLst>
                              <p:par>
                                <p:cTn id="35" presetID="22" presetClass="entr" presetSubtype="8" fill="hold" nodeType="afterEffect">
                                  <p:stCondLst>
                                    <p:cond delay="0"/>
                                  </p:stCondLst>
                                  <p:childTnLst>
                                    <p:set>
                                      <p:cBhvr>
                                        <p:cTn id="36" dur="1" fill="hold">
                                          <p:stCondLst>
                                            <p:cond delay="0"/>
                                          </p:stCondLst>
                                        </p:cTn>
                                        <p:tgtEl>
                                          <p:spTgt spid="7178"/>
                                        </p:tgtEl>
                                        <p:attrNameLst>
                                          <p:attrName>style.visibility</p:attrName>
                                        </p:attrNameLst>
                                      </p:cBhvr>
                                      <p:to>
                                        <p:strVal val="visible"/>
                                      </p:to>
                                    </p:set>
                                    <p:animEffect transition="in" filter="wipe(left)">
                                      <p:cBhvr>
                                        <p:cTn id="37" dur="1000"/>
                                        <p:tgtEl>
                                          <p:spTgt spid="7178"/>
                                        </p:tgtEl>
                                      </p:cBhvr>
                                    </p:animEffect>
                                  </p:childTnLst>
                                </p:cTn>
                              </p:par>
                            </p:childTnLst>
                          </p:cTn>
                        </p:par>
                        <p:par>
                          <p:cTn id="38" fill="hold">
                            <p:stCondLst>
                              <p:cond delay="5500"/>
                            </p:stCondLst>
                            <p:childTnLst>
                              <p:par>
                                <p:cTn id="39" presetID="16" presetClass="entr" presetSubtype="42" fill="hold" nodeType="afterEffect">
                                  <p:stCondLst>
                                    <p:cond delay="0"/>
                                  </p:stCondLst>
                                  <p:childTnLst>
                                    <p:set>
                                      <p:cBhvr>
                                        <p:cTn id="40" dur="1" fill="hold">
                                          <p:stCondLst>
                                            <p:cond delay="0"/>
                                          </p:stCondLst>
                                        </p:cTn>
                                        <p:tgtEl>
                                          <p:spTgt spid="7213"/>
                                        </p:tgtEl>
                                        <p:attrNameLst>
                                          <p:attrName>style.visibility</p:attrName>
                                        </p:attrNameLst>
                                      </p:cBhvr>
                                      <p:to>
                                        <p:strVal val="visible"/>
                                      </p:to>
                                    </p:set>
                                    <p:animEffect transition="in" filter="barn(outHorizontal)">
                                      <p:cBhvr>
                                        <p:cTn id="41" dur="500"/>
                                        <p:tgtEl>
                                          <p:spTgt spid="7213"/>
                                        </p:tgtEl>
                                      </p:cBhvr>
                                    </p:animEffect>
                                  </p:childTnLst>
                                </p:cTn>
                              </p:par>
                            </p:childTnLst>
                          </p:cTn>
                        </p:par>
                        <p:par>
                          <p:cTn id="42" fill="hold">
                            <p:stCondLst>
                              <p:cond delay="6000"/>
                            </p:stCondLst>
                            <p:childTnLst>
                              <p:par>
                                <p:cTn id="43" presetID="22" presetClass="entr" presetSubtype="4" fill="hold" nodeType="afterEffect">
                                  <p:stCondLst>
                                    <p:cond delay="0"/>
                                  </p:stCondLst>
                                  <p:childTnLst>
                                    <p:set>
                                      <p:cBhvr>
                                        <p:cTn id="44" dur="1" fill="hold">
                                          <p:stCondLst>
                                            <p:cond delay="0"/>
                                          </p:stCondLst>
                                        </p:cTn>
                                        <p:tgtEl>
                                          <p:spTgt spid="7186"/>
                                        </p:tgtEl>
                                        <p:attrNameLst>
                                          <p:attrName>style.visibility</p:attrName>
                                        </p:attrNameLst>
                                      </p:cBhvr>
                                      <p:to>
                                        <p:strVal val="visible"/>
                                      </p:to>
                                    </p:set>
                                    <p:animEffect transition="in" filter="wipe(down)">
                                      <p:cBhvr>
                                        <p:cTn id="45" dur="500"/>
                                        <p:tgtEl>
                                          <p:spTgt spid="7186"/>
                                        </p:tgtEl>
                                      </p:cBhvr>
                                    </p:animEffect>
                                  </p:childTnLst>
                                </p:cTn>
                              </p:par>
                            </p:childTnLst>
                          </p:cTn>
                        </p:par>
                        <p:par>
                          <p:cTn id="46" fill="hold">
                            <p:stCondLst>
                              <p:cond delay="6500"/>
                            </p:stCondLst>
                            <p:childTnLst>
                              <p:par>
                                <p:cTn id="47" presetID="16" presetClass="entr" presetSubtype="26" fill="hold" nodeType="afterEffect">
                                  <p:stCondLst>
                                    <p:cond delay="0"/>
                                  </p:stCondLst>
                                  <p:childTnLst>
                                    <p:set>
                                      <p:cBhvr>
                                        <p:cTn id="48" dur="1" fill="hold">
                                          <p:stCondLst>
                                            <p:cond delay="0"/>
                                          </p:stCondLst>
                                        </p:cTn>
                                        <p:tgtEl>
                                          <p:spTgt spid="7221"/>
                                        </p:tgtEl>
                                        <p:attrNameLst>
                                          <p:attrName>style.visibility</p:attrName>
                                        </p:attrNameLst>
                                      </p:cBhvr>
                                      <p:to>
                                        <p:strVal val="visible"/>
                                      </p:to>
                                    </p:set>
                                    <p:animEffect transition="in" filter="barn(inHorizontal)">
                                      <p:cBhvr>
                                        <p:cTn id="49" dur="500"/>
                                        <p:tgtEl>
                                          <p:spTgt spid="7221"/>
                                        </p:tgtEl>
                                      </p:cBhvr>
                                    </p:animEffect>
                                  </p:childTnLst>
                                </p:cTn>
                              </p:par>
                            </p:childTnLst>
                          </p:cTn>
                        </p:par>
                        <p:par>
                          <p:cTn id="50" fill="hold">
                            <p:stCondLst>
                              <p:cond delay="7000"/>
                            </p:stCondLst>
                            <p:childTnLst>
                              <p:par>
                                <p:cTn id="51" presetID="22" presetClass="entr" presetSubtype="4" fill="hold" nodeType="afterEffect">
                                  <p:stCondLst>
                                    <p:cond delay="0"/>
                                  </p:stCondLst>
                                  <p:childTnLst>
                                    <p:set>
                                      <p:cBhvr>
                                        <p:cTn id="52" dur="1" fill="hold">
                                          <p:stCondLst>
                                            <p:cond delay="0"/>
                                          </p:stCondLst>
                                        </p:cTn>
                                        <p:tgtEl>
                                          <p:spTgt spid="7182"/>
                                        </p:tgtEl>
                                        <p:attrNameLst>
                                          <p:attrName>style.visibility</p:attrName>
                                        </p:attrNameLst>
                                      </p:cBhvr>
                                      <p:to>
                                        <p:strVal val="visible"/>
                                      </p:to>
                                    </p:set>
                                    <p:animEffect transition="in" filter="wipe(down)">
                                      <p:cBhvr>
                                        <p:cTn id="53" dur="500"/>
                                        <p:tgtEl>
                                          <p:spTgt spid="7182"/>
                                        </p:tgtEl>
                                      </p:cBhvr>
                                    </p:animEffect>
                                  </p:childTnLst>
                                </p:cTn>
                              </p:par>
                            </p:childTnLst>
                          </p:cTn>
                        </p:par>
                        <p:par>
                          <p:cTn id="54" fill="hold">
                            <p:stCondLst>
                              <p:cond delay="7500"/>
                            </p:stCondLst>
                            <p:childTnLst>
                              <p:par>
                                <p:cTn id="55" presetID="16" presetClass="entr" presetSubtype="26" fill="hold" nodeType="afterEffect">
                                  <p:stCondLst>
                                    <p:cond delay="0"/>
                                  </p:stCondLst>
                                  <p:childTnLst>
                                    <p:set>
                                      <p:cBhvr>
                                        <p:cTn id="56" dur="1" fill="hold">
                                          <p:stCondLst>
                                            <p:cond delay="0"/>
                                          </p:stCondLst>
                                        </p:cTn>
                                        <p:tgtEl>
                                          <p:spTgt spid="7217"/>
                                        </p:tgtEl>
                                        <p:attrNameLst>
                                          <p:attrName>style.visibility</p:attrName>
                                        </p:attrNameLst>
                                      </p:cBhvr>
                                      <p:to>
                                        <p:strVal val="visible"/>
                                      </p:to>
                                    </p:set>
                                    <p:animEffect transition="in" filter="barn(inHorizontal)">
                                      <p:cBhvr>
                                        <p:cTn id="57" dur="500"/>
                                        <p:tgtEl>
                                          <p:spTgt spid="7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2" grpId="0" animBg="1" autoUpdateAnimBg="0"/>
      <p:bldP spid="7173"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空心弧 6"/>
          <p:cNvSpPr/>
          <p:nvPr/>
        </p:nvSpPr>
        <p:spPr bwMode="auto">
          <a:xfrm flipV="1">
            <a:off x="602615" y="1398588"/>
            <a:ext cx="1460500"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2" name="空心弧 7"/>
          <p:cNvSpPr/>
          <p:nvPr/>
        </p:nvSpPr>
        <p:spPr bwMode="auto">
          <a:xfrm rot="10800000" flipV="1">
            <a:off x="1774190" y="1658938"/>
            <a:ext cx="1460500"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rgbClr val="2B2E3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3" name="空心弧 8"/>
          <p:cNvSpPr/>
          <p:nvPr/>
        </p:nvSpPr>
        <p:spPr bwMode="auto">
          <a:xfrm rot="4631023" flipV="1">
            <a:off x="1879283" y="2870200"/>
            <a:ext cx="1460500" cy="1460500"/>
          </a:xfrm>
          <a:custGeom>
            <a:avLst/>
            <a:gdLst>
              <a:gd name="T0" fmla="*/ 12275 w 1460631"/>
              <a:gd name="T1" fmla="*/ 863651 h 1460631"/>
              <a:gd name="T2" fmla="*/ 585708 w 1460631"/>
              <a:gd name="T3" fmla="*/ 14459 h 1460631"/>
              <a:gd name="T4" fmla="*/ 1443810 w 1460631"/>
              <a:gd name="T5" fmla="*/ 574471 h 1460631"/>
              <a:gd name="T6" fmla="*/ 1193887 w 1460631"/>
              <a:gd name="T7" fmla="*/ 629061 h 1460631"/>
              <a:gd name="T8" fmla="*/ 636361 w 1460631"/>
              <a:gd name="T9" fmla="*/ 265210 h 1460631"/>
              <a:gd name="T10" fmla="*/ 263790 w 1460631"/>
              <a:gd name="T11" fmla="*/ 816947 h 1460631"/>
              <a:gd name="T12" fmla="*/ 12275 w 1460631"/>
              <a:gd name="T13" fmla="*/ 863651 h 1460631"/>
            </a:gdLst>
            <a:ahLst/>
            <a:cxnLst>
              <a:cxn ang="0">
                <a:pos x="T0" y="T1"/>
              </a:cxn>
              <a:cxn ang="0">
                <a:pos x="T2" y="T3"/>
              </a:cxn>
              <a:cxn ang="0">
                <a:pos x="T4" y="T5"/>
              </a:cxn>
              <a:cxn ang="0">
                <a:pos x="T6" y="T7"/>
              </a:cxn>
              <a:cxn ang="0">
                <a:pos x="T8" y="T9"/>
              </a:cxn>
              <a:cxn ang="0">
                <a:pos x="T10" y="T11"/>
              </a:cxn>
              <a:cxn ang="0">
                <a:pos x="T12" y="T13"/>
              </a:cxn>
            </a:cxnLst>
            <a:rect l="0" t="0" r="r" b="b"/>
            <a:pathLst>
              <a:path w="1460631" h="1460631">
                <a:moveTo>
                  <a:pt x="12275" y="863651"/>
                </a:moveTo>
                <a:cubicBezTo>
                  <a:pt x="-60547" y="471489"/>
                  <a:pt x="194740" y="93437"/>
                  <a:pt x="585708" y="14459"/>
                </a:cubicBezTo>
                <a:cubicBezTo>
                  <a:pt x="976676" y="-64519"/>
                  <a:pt x="1358695" y="184793"/>
                  <a:pt x="1443810" y="574471"/>
                </a:cubicBezTo>
                <a:lnTo>
                  <a:pt x="1193887" y="629061"/>
                </a:lnTo>
                <a:cubicBezTo>
                  <a:pt x="1138586" y="375879"/>
                  <a:pt x="890381" y="213896"/>
                  <a:pt x="636361" y="265210"/>
                </a:cubicBezTo>
                <a:cubicBezTo>
                  <a:pt x="382341" y="316524"/>
                  <a:pt x="216476" y="562152"/>
                  <a:pt x="263790" y="816947"/>
                </a:cubicBezTo>
                <a:lnTo>
                  <a:pt x="12275" y="86365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4" name="空心弧 9"/>
          <p:cNvSpPr/>
          <p:nvPr/>
        </p:nvSpPr>
        <p:spPr bwMode="auto">
          <a:xfrm>
            <a:off x="695008" y="4330700"/>
            <a:ext cx="1460500"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5" name="空心弧 10"/>
          <p:cNvSpPr/>
          <p:nvPr/>
        </p:nvSpPr>
        <p:spPr bwMode="auto">
          <a:xfrm rot="10800000">
            <a:off x="1866583" y="4070350"/>
            <a:ext cx="1462087"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rgbClr val="2B2E3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32" name="五边形 17"/>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33" name="燕尾形 18"/>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5" name="图片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901440" y="317500"/>
            <a:ext cx="7449820" cy="4467225"/>
          </a:xfrm>
          <a:prstGeom prst="rect">
            <a:avLst/>
          </a:prstGeom>
          <a:noFill/>
        </p:spPr>
      </p:pic>
      <p:pic>
        <p:nvPicPr>
          <p:cNvPr id="3" name="图片 2"/>
          <p:cNvPicPr>
            <a:picLocks noChangeAspect="1"/>
          </p:cNvPicPr>
          <p:nvPr/>
        </p:nvPicPr>
        <p:blipFill>
          <a:blip r:embed="rId4"/>
          <a:stretch>
            <a:fillRect/>
          </a:stretch>
        </p:blipFill>
        <p:spPr>
          <a:xfrm>
            <a:off x="5295900" y="5093970"/>
            <a:ext cx="6635115" cy="2014220"/>
          </a:xfrm>
          <a:prstGeom prst="rect">
            <a:avLst/>
          </a:prstGeom>
        </p:spPr>
      </p:pic>
      <p:pic>
        <p:nvPicPr>
          <p:cNvPr id="4" name="图片 3"/>
          <p:cNvPicPr>
            <a:picLocks noChangeAspect="1"/>
          </p:cNvPicPr>
          <p:nvPr/>
        </p:nvPicPr>
        <p:blipFill>
          <a:blip r:embed="rId5"/>
          <a:stretch>
            <a:fillRect/>
          </a:stretch>
        </p:blipFill>
        <p:spPr>
          <a:xfrm>
            <a:off x="4280535" y="111125"/>
            <a:ext cx="6287135" cy="4944110"/>
          </a:xfrm>
          <a:prstGeom prst="rect">
            <a:avLst/>
          </a:prstGeom>
        </p:spPr>
      </p:pic>
      <p:sp>
        <p:nvSpPr>
          <p:cNvPr id="6" name="文本框 5"/>
          <p:cNvSpPr txBox="1"/>
          <p:nvPr/>
        </p:nvSpPr>
        <p:spPr>
          <a:xfrm>
            <a:off x="3901440" y="1024255"/>
            <a:ext cx="6846570" cy="3046095"/>
          </a:xfrm>
          <a:prstGeom prst="rect">
            <a:avLst/>
          </a:prstGeom>
          <a:noFill/>
        </p:spPr>
        <p:txBody>
          <a:bodyPr wrap="square" rtlCol="0">
            <a:spAutoFit/>
          </a:bodyPr>
          <a:lstStyle/>
          <a:p>
            <a:r>
              <a:rPr lang="zh-CN" altLang="en-US" sz="2400" b="1"/>
              <a:t>根据我们采集到的数据，小车的平均车速为18.25km/h，标准差为7.91；而大车的平均车速为19.02km/h，标准差为7.03。通过分析发现，大车的平均车速比小车的平均车速稍高。经分析，原因是在该段路上由于车辆较多以及信号灯造成的延误等，小型车被前车阻碍导致车速降低的较多，而大车的基数少，本身被阻碍的可能性比起小车也较低，因此车速反而比小车要高。</a:t>
            </a:r>
          </a:p>
        </p:txBody>
      </p:sp>
      <p:sp>
        <p:nvSpPr>
          <p:cNvPr id="14" name="TextBox 23">
            <a:extLst>
              <a:ext uri="{FF2B5EF4-FFF2-40B4-BE49-F238E27FC236}">
                <a16:creationId xmlns:a16="http://schemas.microsoft.com/office/drawing/2014/main" id="{A8A11547-DF94-48EA-906A-73C0C5099137}"/>
              </a:ext>
            </a:extLst>
          </p:cNvPr>
          <p:cNvSpPr txBox="1">
            <a:spLocks noChangeArrowheads="1"/>
          </p:cNvSpPr>
          <p:nvPr/>
        </p:nvSpPr>
        <p:spPr bwMode="auto">
          <a:xfrm>
            <a:off x="1147763" y="388938"/>
            <a:ext cx="43989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000" b="1" dirty="0">
                <a:latin typeface="微软雅黑" pitchFamily="34" charset="-122"/>
                <a:ea typeface="微软雅黑" pitchFamily="34" charset="-122"/>
              </a:rPr>
              <a:t>4.2.2</a:t>
            </a:r>
            <a:r>
              <a:rPr lang="zh-CN" altLang="en-US" sz="2000" b="1" dirty="0">
                <a:solidFill>
                  <a:schemeClr val="tx2"/>
                </a:solidFill>
                <a:ea typeface="微软雅黑" pitchFamily="34" charset="-122"/>
              </a:rPr>
              <a:t>高峰时期不同类型车辆车速对比</a:t>
            </a:r>
            <a:endParaRPr lang="zh-CN" altLang="en-US" sz="2000" b="1" dirty="0">
              <a:latin typeface="微软雅黑" pitchFamily="34" charset="-122"/>
              <a:ea typeface="微软雅黑"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232"/>
                                        </p:tgtEl>
                                        <p:attrNameLst>
                                          <p:attrName>style.visibility</p:attrName>
                                        </p:attrNameLst>
                                      </p:cBhvr>
                                      <p:to>
                                        <p:strVal val="visible"/>
                                      </p:to>
                                    </p:set>
                                    <p:anim calcmode="lin" valueType="num">
                                      <p:cBhvr additive="base">
                                        <p:cTn id="7" dur="300" fill="hold"/>
                                        <p:tgtEl>
                                          <p:spTgt spid="9232"/>
                                        </p:tgtEl>
                                        <p:attrNameLst>
                                          <p:attrName>ppt_x</p:attrName>
                                        </p:attrNameLst>
                                      </p:cBhvr>
                                      <p:tavLst>
                                        <p:tav tm="0">
                                          <p:val>
                                            <p:strVal val="0-#ppt_w/2"/>
                                          </p:val>
                                        </p:tav>
                                        <p:tav tm="100000">
                                          <p:val>
                                            <p:strVal val="#ppt_x"/>
                                          </p:val>
                                        </p:tav>
                                      </p:tavLst>
                                    </p:anim>
                                    <p:anim calcmode="lin" valueType="num">
                                      <p:cBhvr additive="base">
                                        <p:cTn id="8" dur="300" fill="hold"/>
                                        <p:tgtEl>
                                          <p:spTgt spid="92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9233"/>
                                        </p:tgtEl>
                                        <p:attrNameLst>
                                          <p:attrName>style.visibility</p:attrName>
                                        </p:attrNameLst>
                                      </p:cBhvr>
                                      <p:to>
                                        <p:strVal val="visible"/>
                                      </p:to>
                                    </p:set>
                                    <p:anim calcmode="lin" valueType="num">
                                      <p:cBhvr additive="base">
                                        <p:cTn id="12" dur="500" fill="hold"/>
                                        <p:tgtEl>
                                          <p:spTgt spid="9233"/>
                                        </p:tgtEl>
                                        <p:attrNameLst>
                                          <p:attrName>ppt_x</p:attrName>
                                        </p:attrNameLst>
                                      </p:cBhvr>
                                      <p:tavLst>
                                        <p:tav tm="0">
                                          <p:val>
                                            <p:strVal val="1+#ppt_w/2"/>
                                          </p:val>
                                        </p:tav>
                                        <p:tav tm="100000">
                                          <p:val>
                                            <p:strVal val="#ppt_x"/>
                                          </p:val>
                                        </p:tav>
                                      </p:tavLst>
                                    </p:anim>
                                    <p:anim calcmode="lin" valueType="num">
                                      <p:cBhvr additive="base">
                                        <p:cTn id="13" dur="500" fill="hold"/>
                                        <p:tgtEl>
                                          <p:spTgt spid="923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9221"/>
                                        </p:tgtEl>
                                        <p:attrNameLst>
                                          <p:attrName>style.visibility</p:attrName>
                                        </p:attrNameLst>
                                      </p:cBhvr>
                                      <p:to>
                                        <p:strVal val="visible"/>
                                      </p:to>
                                    </p:set>
                                    <p:animEffect transition="in" filter="wipe(left)">
                                      <p:cBhvr>
                                        <p:cTn id="17" dur="500"/>
                                        <p:tgtEl>
                                          <p:spTgt spid="922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9222"/>
                                        </p:tgtEl>
                                        <p:attrNameLst>
                                          <p:attrName>style.visibility</p:attrName>
                                        </p:attrNameLst>
                                      </p:cBhvr>
                                      <p:to>
                                        <p:strVal val="visible"/>
                                      </p:to>
                                    </p:set>
                                    <p:animEffect transition="in" filter="wipe(left)">
                                      <p:cBhvr>
                                        <p:cTn id="21" dur="500"/>
                                        <p:tgtEl>
                                          <p:spTgt spid="9222"/>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9223"/>
                                        </p:tgtEl>
                                        <p:attrNameLst>
                                          <p:attrName>style.visibility</p:attrName>
                                        </p:attrNameLst>
                                      </p:cBhvr>
                                      <p:to>
                                        <p:strVal val="visible"/>
                                      </p:to>
                                    </p:set>
                                    <p:animEffect transition="in" filter="wipe(up)">
                                      <p:cBhvr>
                                        <p:cTn id="25" dur="500"/>
                                        <p:tgtEl>
                                          <p:spTgt spid="9223"/>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9225"/>
                                        </p:tgtEl>
                                        <p:attrNameLst>
                                          <p:attrName>style.visibility</p:attrName>
                                        </p:attrNameLst>
                                      </p:cBhvr>
                                      <p:to>
                                        <p:strVal val="visible"/>
                                      </p:to>
                                    </p:set>
                                    <p:animEffect transition="in" filter="wipe(up)">
                                      <p:cBhvr>
                                        <p:cTn id="29" dur="500"/>
                                        <p:tgtEl>
                                          <p:spTgt spid="9225"/>
                                        </p:tgtEl>
                                      </p:cBhvr>
                                    </p:animEffect>
                                  </p:childTnLst>
                                </p:cTn>
                              </p:par>
                            </p:childTnLst>
                          </p:cTn>
                        </p:par>
                        <p:par>
                          <p:cTn id="30" fill="hold">
                            <p:stCondLst>
                              <p:cond delay="3000"/>
                            </p:stCondLst>
                            <p:childTnLst>
                              <p:par>
                                <p:cTn id="31" presetID="22" presetClass="entr" presetSubtype="2" fill="hold" grpId="0" nodeType="afterEffect">
                                  <p:stCondLst>
                                    <p:cond delay="0"/>
                                  </p:stCondLst>
                                  <p:childTnLst>
                                    <p:set>
                                      <p:cBhvr>
                                        <p:cTn id="32" dur="1" fill="hold">
                                          <p:stCondLst>
                                            <p:cond delay="0"/>
                                          </p:stCondLst>
                                        </p:cTn>
                                        <p:tgtEl>
                                          <p:spTgt spid="9224"/>
                                        </p:tgtEl>
                                        <p:attrNameLst>
                                          <p:attrName>style.visibility</p:attrName>
                                        </p:attrNameLst>
                                      </p:cBhvr>
                                      <p:to>
                                        <p:strVal val="visible"/>
                                      </p:to>
                                    </p:set>
                                    <p:animEffect transition="in" filter="wipe(right)">
                                      <p:cBhvr>
                                        <p:cTn id="33" dur="500"/>
                                        <p:tgtEl>
                                          <p:spTgt spid="9224"/>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ppt_x"/>
                                          </p:val>
                                        </p:tav>
                                        <p:tav tm="100000">
                                          <p:val>
                                            <p:strVal val="#ppt_x"/>
                                          </p:val>
                                        </p:tav>
                                      </p:tavLst>
                                    </p:anim>
                                    <p:anim calcmode="lin" valueType="num">
                                      <p:cBhvr additive="base">
                                        <p:cTn id="39" dur="500" fill="hold"/>
                                        <p:tgtEl>
                                          <p:spTgt spid="5"/>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 presetClass="entr" presetSubtype="4"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nodeType="clickEffect">
                                  <p:stCondLst>
                                    <p:cond delay="0"/>
                                  </p:stCondLst>
                                  <p:childTnLst>
                                    <p:anim calcmode="lin" valueType="num">
                                      <p:cBhvr additive="base">
                                        <p:cTn id="48" dur="500"/>
                                        <p:tgtEl>
                                          <p:spTgt spid="5"/>
                                        </p:tgtEl>
                                        <p:attrNameLst>
                                          <p:attrName>ppt_x</p:attrName>
                                        </p:attrNameLst>
                                      </p:cBhvr>
                                      <p:tavLst>
                                        <p:tav tm="0">
                                          <p:val>
                                            <p:strVal val="ppt_x"/>
                                          </p:val>
                                        </p:tav>
                                        <p:tav tm="100000">
                                          <p:val>
                                            <p:strVal val="ppt_x"/>
                                          </p:val>
                                        </p:tav>
                                      </p:tavLst>
                                    </p:anim>
                                    <p:anim calcmode="lin" valueType="num">
                                      <p:cBhvr additive="base">
                                        <p:cTn id="49" dur="500"/>
                                        <p:tgtEl>
                                          <p:spTgt spid="5"/>
                                        </p:tgtEl>
                                        <p:attrNameLst>
                                          <p:attrName>ppt_y</p:attrName>
                                        </p:attrNameLst>
                                      </p:cBhvr>
                                      <p:tavLst>
                                        <p:tav tm="0">
                                          <p:val>
                                            <p:strVal val="ppt_y"/>
                                          </p:val>
                                        </p:tav>
                                        <p:tav tm="100000">
                                          <p:val>
                                            <p:strVal val="1+ppt_h/2"/>
                                          </p:val>
                                        </p:tav>
                                      </p:tavLst>
                                    </p:anim>
                                    <p:set>
                                      <p:cBhvr>
                                        <p:cTn id="50" dur="1" fill="hold">
                                          <p:stCondLst>
                                            <p:cond delay="499"/>
                                          </p:stCondLst>
                                        </p:cTn>
                                        <p:tgtEl>
                                          <p:spTgt spid="5"/>
                                        </p:tgtEl>
                                        <p:attrNameLst>
                                          <p:attrName>style.visibility</p:attrName>
                                        </p:attrNameLst>
                                      </p:cBhvr>
                                      <p:to>
                                        <p:strVal val="hidden"/>
                                      </p:to>
                                    </p:set>
                                  </p:childTnLst>
                                </p:cTn>
                              </p:par>
                            </p:childTnLst>
                          </p:cTn>
                        </p:par>
                        <p:par>
                          <p:cTn id="51" fill="hold">
                            <p:stCondLst>
                              <p:cond delay="500"/>
                            </p:stCondLst>
                            <p:childTnLst>
                              <p:par>
                                <p:cTn id="52" presetID="2" presetClass="entr" presetSubtype="4" fill="hold" nodeType="afterEffect">
                                  <p:stCondLst>
                                    <p:cond delay="0"/>
                                  </p:stCondLst>
                                  <p:childTnLst>
                                    <p:set>
                                      <p:cBhvr>
                                        <p:cTn id="53" dur="1" fill="hold">
                                          <p:stCondLst>
                                            <p:cond delay="0"/>
                                          </p:stCondLst>
                                        </p:cTn>
                                        <p:tgtEl>
                                          <p:spTgt spid="4"/>
                                        </p:tgtEl>
                                        <p:attrNameLst>
                                          <p:attrName>style.visibility</p:attrName>
                                        </p:attrNameLst>
                                      </p:cBhvr>
                                      <p:to>
                                        <p:strVal val="visible"/>
                                      </p:to>
                                    </p:set>
                                    <p:anim calcmode="lin" valueType="num">
                                      <p:cBhvr additive="base">
                                        <p:cTn id="54" dur="500" fill="hold"/>
                                        <p:tgtEl>
                                          <p:spTgt spid="4"/>
                                        </p:tgtEl>
                                        <p:attrNameLst>
                                          <p:attrName>ppt_x</p:attrName>
                                        </p:attrNameLst>
                                      </p:cBhvr>
                                      <p:tavLst>
                                        <p:tav tm="0">
                                          <p:val>
                                            <p:strVal val="#ppt_x"/>
                                          </p:val>
                                        </p:tav>
                                        <p:tav tm="100000">
                                          <p:val>
                                            <p:strVal val="#ppt_x"/>
                                          </p:val>
                                        </p:tav>
                                      </p:tavLst>
                                    </p:anim>
                                    <p:anim calcmode="lin" valueType="num">
                                      <p:cBhvr additive="base">
                                        <p:cTn id="5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xit" presetSubtype="4" fill="hold" nodeType="clickEffect">
                                  <p:stCondLst>
                                    <p:cond delay="0"/>
                                  </p:stCondLst>
                                  <p:childTnLst>
                                    <p:anim calcmode="lin" valueType="num">
                                      <p:cBhvr additive="base">
                                        <p:cTn id="59" dur="500"/>
                                        <p:tgtEl>
                                          <p:spTgt spid="4"/>
                                        </p:tgtEl>
                                        <p:attrNameLst>
                                          <p:attrName>ppt_x</p:attrName>
                                        </p:attrNameLst>
                                      </p:cBhvr>
                                      <p:tavLst>
                                        <p:tav tm="0">
                                          <p:val>
                                            <p:strVal val="ppt_x"/>
                                          </p:val>
                                        </p:tav>
                                        <p:tav tm="100000">
                                          <p:val>
                                            <p:strVal val="ppt_x"/>
                                          </p:val>
                                        </p:tav>
                                      </p:tavLst>
                                    </p:anim>
                                    <p:anim calcmode="lin" valueType="num">
                                      <p:cBhvr additive="base">
                                        <p:cTn id="60" dur="500"/>
                                        <p:tgtEl>
                                          <p:spTgt spid="4"/>
                                        </p:tgtEl>
                                        <p:attrNameLst>
                                          <p:attrName>ppt_y</p:attrName>
                                        </p:attrNameLst>
                                      </p:cBhvr>
                                      <p:tavLst>
                                        <p:tav tm="0">
                                          <p:val>
                                            <p:strVal val="ppt_y"/>
                                          </p:val>
                                        </p:tav>
                                        <p:tav tm="100000">
                                          <p:val>
                                            <p:strVal val="1+ppt_h/2"/>
                                          </p:val>
                                        </p:tav>
                                      </p:tavLst>
                                    </p:anim>
                                    <p:set>
                                      <p:cBhvr>
                                        <p:cTn id="61" dur="1" fill="hold">
                                          <p:stCondLst>
                                            <p:cond delay="499"/>
                                          </p:stCondLst>
                                        </p:cTn>
                                        <p:tgtEl>
                                          <p:spTgt spid="4"/>
                                        </p:tgtEl>
                                        <p:attrNameLst>
                                          <p:attrName>style.visibility</p:attrName>
                                        </p:attrNameLst>
                                      </p:cBhvr>
                                      <p:to>
                                        <p:strVal val="hidden"/>
                                      </p:to>
                                    </p:set>
                                  </p:childTnLst>
                                </p:cTn>
                              </p:par>
                            </p:childTnLst>
                          </p:cTn>
                        </p:par>
                        <p:par>
                          <p:cTn id="62" fill="hold">
                            <p:stCondLst>
                              <p:cond delay="500"/>
                            </p:stCondLst>
                            <p:childTnLst>
                              <p:par>
                                <p:cTn id="63" presetID="2" presetClass="entr" presetSubtype="4"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fill="hold"/>
                                        <p:tgtEl>
                                          <p:spTgt spid="6"/>
                                        </p:tgtEl>
                                        <p:attrNameLst>
                                          <p:attrName>ppt_x</p:attrName>
                                        </p:attrNameLst>
                                      </p:cBhvr>
                                      <p:tavLst>
                                        <p:tav tm="0">
                                          <p:val>
                                            <p:strVal val="#ppt_x"/>
                                          </p:val>
                                        </p:tav>
                                        <p:tav tm="100000">
                                          <p:val>
                                            <p:strVal val="#ppt_x"/>
                                          </p:val>
                                        </p:tav>
                                      </p:tavLst>
                                    </p:anim>
                                    <p:anim calcmode="lin" valueType="num">
                                      <p:cBhvr additive="base">
                                        <p:cTn id="66" dur="500" fill="hold"/>
                                        <p:tgtEl>
                                          <p:spTgt spid="6"/>
                                        </p:tgtEl>
                                        <p:attrNameLst>
                                          <p:attrName>ppt_y</p:attrName>
                                        </p:attrNameLst>
                                      </p:cBhvr>
                                      <p:tavLst>
                                        <p:tav tm="0">
                                          <p:val>
                                            <p:strVal val="1+#ppt_h/2"/>
                                          </p:val>
                                        </p:tav>
                                        <p:tav tm="100000">
                                          <p:val>
                                            <p:strVal val="#ppt_y"/>
                                          </p:val>
                                        </p:tav>
                                      </p:tavLst>
                                    </p:anim>
                                  </p:childTnLst>
                                </p:cTn>
                              </p:par>
                            </p:childTnLst>
                          </p:cTn>
                        </p:par>
                        <p:par>
                          <p:cTn id="67" fill="hold">
                            <p:stCondLst>
                              <p:cond delay="100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14"/>
                                        </p:tgtEl>
                                        <p:attrNameLst>
                                          <p:attrName>style.visibility</p:attrName>
                                        </p:attrNameLst>
                                      </p:cBhvr>
                                      <p:to>
                                        <p:strVal val="visible"/>
                                      </p:to>
                                    </p:set>
                                    <p:anim calcmode="lin" valueType="num">
                                      <p:cBhvr>
                                        <p:cTn id="70" dur="3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71" dur="300" fill="hold"/>
                                        <p:tgtEl>
                                          <p:spTgt spid="14"/>
                                        </p:tgtEl>
                                        <p:attrNameLst>
                                          <p:attrName>ppt_y</p:attrName>
                                        </p:attrNameLst>
                                      </p:cBhvr>
                                      <p:tavLst>
                                        <p:tav tm="0">
                                          <p:val>
                                            <p:strVal val="#ppt_y"/>
                                          </p:val>
                                        </p:tav>
                                        <p:tav tm="100000">
                                          <p:val>
                                            <p:strVal val="#ppt_y"/>
                                          </p:val>
                                        </p:tav>
                                      </p:tavLst>
                                    </p:anim>
                                    <p:anim calcmode="lin" valueType="num">
                                      <p:cBhvr>
                                        <p:cTn id="72" dur="3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73" dur="3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74" dur="3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bldLvl="0" animBg="1"/>
      <p:bldP spid="9222" grpId="0" bldLvl="0" animBg="1"/>
      <p:bldP spid="9223" grpId="0" bldLvl="0" animBg="1"/>
      <p:bldP spid="9224" grpId="0" bldLvl="0" animBg="1"/>
      <p:bldP spid="9225" grpId="0" bldLvl="0" animBg="1"/>
      <p:bldP spid="9232" grpId="0" animBg="1" autoUpdateAnimBg="0"/>
      <p:bldP spid="9233" grpId="0" animBg="1" autoUpdateAnimBg="0"/>
      <p:bldP spid="6" grpId="0"/>
      <p:bldP spid="14"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空心弧 6"/>
          <p:cNvSpPr/>
          <p:nvPr/>
        </p:nvSpPr>
        <p:spPr bwMode="auto">
          <a:xfrm flipV="1">
            <a:off x="602615" y="1398588"/>
            <a:ext cx="1460500"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2" name="空心弧 7"/>
          <p:cNvSpPr/>
          <p:nvPr/>
        </p:nvSpPr>
        <p:spPr bwMode="auto">
          <a:xfrm rot="10800000" flipV="1">
            <a:off x="1774190" y="1658938"/>
            <a:ext cx="1460500"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rgbClr val="2B2E3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3" name="空心弧 8"/>
          <p:cNvSpPr/>
          <p:nvPr/>
        </p:nvSpPr>
        <p:spPr bwMode="auto">
          <a:xfrm rot="4631023" flipV="1">
            <a:off x="1879283" y="2870200"/>
            <a:ext cx="1460500" cy="1460500"/>
          </a:xfrm>
          <a:custGeom>
            <a:avLst/>
            <a:gdLst>
              <a:gd name="T0" fmla="*/ 12275 w 1460631"/>
              <a:gd name="T1" fmla="*/ 863651 h 1460631"/>
              <a:gd name="T2" fmla="*/ 585708 w 1460631"/>
              <a:gd name="T3" fmla="*/ 14459 h 1460631"/>
              <a:gd name="T4" fmla="*/ 1443810 w 1460631"/>
              <a:gd name="T5" fmla="*/ 574471 h 1460631"/>
              <a:gd name="T6" fmla="*/ 1193887 w 1460631"/>
              <a:gd name="T7" fmla="*/ 629061 h 1460631"/>
              <a:gd name="T8" fmla="*/ 636361 w 1460631"/>
              <a:gd name="T9" fmla="*/ 265210 h 1460631"/>
              <a:gd name="T10" fmla="*/ 263790 w 1460631"/>
              <a:gd name="T11" fmla="*/ 816947 h 1460631"/>
              <a:gd name="T12" fmla="*/ 12275 w 1460631"/>
              <a:gd name="T13" fmla="*/ 863651 h 1460631"/>
            </a:gdLst>
            <a:ahLst/>
            <a:cxnLst>
              <a:cxn ang="0">
                <a:pos x="T0" y="T1"/>
              </a:cxn>
              <a:cxn ang="0">
                <a:pos x="T2" y="T3"/>
              </a:cxn>
              <a:cxn ang="0">
                <a:pos x="T4" y="T5"/>
              </a:cxn>
              <a:cxn ang="0">
                <a:pos x="T6" y="T7"/>
              </a:cxn>
              <a:cxn ang="0">
                <a:pos x="T8" y="T9"/>
              </a:cxn>
              <a:cxn ang="0">
                <a:pos x="T10" y="T11"/>
              </a:cxn>
              <a:cxn ang="0">
                <a:pos x="T12" y="T13"/>
              </a:cxn>
            </a:cxnLst>
            <a:rect l="0" t="0" r="r" b="b"/>
            <a:pathLst>
              <a:path w="1460631" h="1460631">
                <a:moveTo>
                  <a:pt x="12275" y="863651"/>
                </a:moveTo>
                <a:cubicBezTo>
                  <a:pt x="-60547" y="471489"/>
                  <a:pt x="194740" y="93437"/>
                  <a:pt x="585708" y="14459"/>
                </a:cubicBezTo>
                <a:cubicBezTo>
                  <a:pt x="976676" y="-64519"/>
                  <a:pt x="1358695" y="184793"/>
                  <a:pt x="1443810" y="574471"/>
                </a:cubicBezTo>
                <a:lnTo>
                  <a:pt x="1193887" y="629061"/>
                </a:lnTo>
                <a:cubicBezTo>
                  <a:pt x="1138586" y="375879"/>
                  <a:pt x="890381" y="213896"/>
                  <a:pt x="636361" y="265210"/>
                </a:cubicBezTo>
                <a:cubicBezTo>
                  <a:pt x="382341" y="316524"/>
                  <a:pt x="216476" y="562152"/>
                  <a:pt x="263790" y="816947"/>
                </a:cubicBezTo>
                <a:lnTo>
                  <a:pt x="12275" y="86365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4" name="空心弧 9"/>
          <p:cNvSpPr/>
          <p:nvPr/>
        </p:nvSpPr>
        <p:spPr bwMode="auto">
          <a:xfrm>
            <a:off x="695008" y="4330700"/>
            <a:ext cx="1460500"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5" name="空心弧 10"/>
          <p:cNvSpPr/>
          <p:nvPr/>
        </p:nvSpPr>
        <p:spPr bwMode="auto">
          <a:xfrm rot="10800000">
            <a:off x="1866583" y="4070350"/>
            <a:ext cx="1462087"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rgbClr val="2B2E3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32" name="五边形 17"/>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33" name="燕尾形 18"/>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7" name="图片 6"/>
          <p:cNvPicPr>
            <a:picLocks noChangeAspect="1"/>
          </p:cNvPicPr>
          <p:nvPr/>
        </p:nvPicPr>
        <p:blipFill>
          <a:blip r:embed="rId3"/>
          <a:stretch>
            <a:fillRect/>
          </a:stretch>
        </p:blipFill>
        <p:spPr>
          <a:xfrm>
            <a:off x="3830955" y="240665"/>
            <a:ext cx="8659495" cy="4572635"/>
          </a:xfrm>
          <a:prstGeom prst="rect">
            <a:avLst/>
          </a:prstGeom>
        </p:spPr>
      </p:pic>
      <p:pic>
        <p:nvPicPr>
          <p:cNvPr id="2" name="图片 1"/>
          <p:cNvPicPr>
            <a:picLocks noChangeAspect="1"/>
          </p:cNvPicPr>
          <p:nvPr/>
        </p:nvPicPr>
        <p:blipFill>
          <a:blip r:embed="rId4"/>
          <a:stretch>
            <a:fillRect/>
          </a:stretch>
        </p:blipFill>
        <p:spPr>
          <a:xfrm>
            <a:off x="5483860" y="4987925"/>
            <a:ext cx="7861300" cy="2386330"/>
          </a:xfrm>
          <a:prstGeom prst="rect">
            <a:avLst/>
          </a:prstGeom>
        </p:spPr>
      </p:pic>
      <p:pic>
        <p:nvPicPr>
          <p:cNvPr id="3" name="图片 2"/>
          <p:cNvPicPr>
            <a:picLocks noChangeAspect="1"/>
          </p:cNvPicPr>
          <p:nvPr/>
        </p:nvPicPr>
        <p:blipFill>
          <a:blip r:embed="rId5"/>
          <a:stretch>
            <a:fillRect/>
          </a:stretch>
        </p:blipFill>
        <p:spPr>
          <a:xfrm>
            <a:off x="4490720" y="102235"/>
            <a:ext cx="6431280" cy="4861560"/>
          </a:xfrm>
          <a:prstGeom prst="rect">
            <a:avLst/>
          </a:prstGeom>
        </p:spPr>
      </p:pic>
      <p:sp>
        <p:nvSpPr>
          <p:cNvPr id="4" name="文本框 3"/>
          <p:cNvSpPr txBox="1"/>
          <p:nvPr/>
        </p:nvSpPr>
        <p:spPr>
          <a:xfrm>
            <a:off x="4490720" y="464820"/>
            <a:ext cx="5888990" cy="4523105"/>
          </a:xfrm>
          <a:prstGeom prst="rect">
            <a:avLst/>
          </a:prstGeom>
          <a:noFill/>
        </p:spPr>
        <p:txBody>
          <a:bodyPr wrap="square" rtlCol="0">
            <a:spAutoFit/>
          </a:bodyPr>
          <a:lstStyle/>
          <a:p>
            <a:r>
              <a:rPr lang="zh-CN" altLang="en-US" sz="2400" b="1"/>
              <a:t>根据我们采集到的数据，小车的平均速度为21.01km/h，大车的平均速度为19.64km/h。通过分析发现，小车的平均速度比大车的平均速度高，原因是：在自由流中，小型车的行驶速度比大型车大，而平峰期间车辆较少，车辆受到前方车辆的干扰小，又因为小型车的基数大，虽然大车、小车都有较大一部分车速较低，但车速较高的部分小车所占比例更大。经分析，在绿灯且车流量较小时小车的速度明显较大车高，导致了总体平均速度小车更高。</a:t>
            </a:r>
          </a:p>
        </p:txBody>
      </p:sp>
      <p:sp>
        <p:nvSpPr>
          <p:cNvPr id="14" name="TextBox 23">
            <a:extLst>
              <a:ext uri="{FF2B5EF4-FFF2-40B4-BE49-F238E27FC236}">
                <a16:creationId xmlns:a16="http://schemas.microsoft.com/office/drawing/2014/main" id="{D9A94195-EA33-4F32-973B-052ABFB60504}"/>
              </a:ext>
            </a:extLst>
          </p:cNvPr>
          <p:cNvSpPr txBox="1">
            <a:spLocks noChangeArrowheads="1"/>
          </p:cNvSpPr>
          <p:nvPr/>
        </p:nvSpPr>
        <p:spPr bwMode="auto">
          <a:xfrm>
            <a:off x="1147763" y="388938"/>
            <a:ext cx="43989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000" b="1" dirty="0">
                <a:latin typeface="微软雅黑" pitchFamily="34" charset="-122"/>
                <a:ea typeface="微软雅黑" pitchFamily="34" charset="-122"/>
              </a:rPr>
              <a:t>4.2.3</a:t>
            </a:r>
            <a:r>
              <a:rPr lang="zh-CN" altLang="en-US" sz="2000" b="1" dirty="0">
                <a:solidFill>
                  <a:schemeClr val="tx2"/>
                </a:solidFill>
                <a:ea typeface="微软雅黑" pitchFamily="34" charset="-122"/>
              </a:rPr>
              <a:t>平峰时期不同类型车辆车速对比</a:t>
            </a:r>
            <a:endParaRPr lang="zh-CN" altLang="en-US" sz="2000" b="1" dirty="0">
              <a:latin typeface="微软雅黑" pitchFamily="34" charset="-122"/>
              <a:ea typeface="微软雅黑"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232"/>
                                        </p:tgtEl>
                                        <p:attrNameLst>
                                          <p:attrName>style.visibility</p:attrName>
                                        </p:attrNameLst>
                                      </p:cBhvr>
                                      <p:to>
                                        <p:strVal val="visible"/>
                                      </p:to>
                                    </p:set>
                                    <p:anim calcmode="lin" valueType="num">
                                      <p:cBhvr additive="base">
                                        <p:cTn id="7" dur="300" fill="hold"/>
                                        <p:tgtEl>
                                          <p:spTgt spid="9232"/>
                                        </p:tgtEl>
                                        <p:attrNameLst>
                                          <p:attrName>ppt_x</p:attrName>
                                        </p:attrNameLst>
                                      </p:cBhvr>
                                      <p:tavLst>
                                        <p:tav tm="0">
                                          <p:val>
                                            <p:strVal val="0-#ppt_w/2"/>
                                          </p:val>
                                        </p:tav>
                                        <p:tav tm="100000">
                                          <p:val>
                                            <p:strVal val="#ppt_x"/>
                                          </p:val>
                                        </p:tav>
                                      </p:tavLst>
                                    </p:anim>
                                    <p:anim calcmode="lin" valueType="num">
                                      <p:cBhvr additive="base">
                                        <p:cTn id="8" dur="300" fill="hold"/>
                                        <p:tgtEl>
                                          <p:spTgt spid="92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9233"/>
                                        </p:tgtEl>
                                        <p:attrNameLst>
                                          <p:attrName>style.visibility</p:attrName>
                                        </p:attrNameLst>
                                      </p:cBhvr>
                                      <p:to>
                                        <p:strVal val="visible"/>
                                      </p:to>
                                    </p:set>
                                    <p:anim calcmode="lin" valueType="num">
                                      <p:cBhvr additive="base">
                                        <p:cTn id="12" dur="500" fill="hold"/>
                                        <p:tgtEl>
                                          <p:spTgt spid="9233"/>
                                        </p:tgtEl>
                                        <p:attrNameLst>
                                          <p:attrName>ppt_x</p:attrName>
                                        </p:attrNameLst>
                                      </p:cBhvr>
                                      <p:tavLst>
                                        <p:tav tm="0">
                                          <p:val>
                                            <p:strVal val="1+#ppt_w/2"/>
                                          </p:val>
                                        </p:tav>
                                        <p:tav tm="100000">
                                          <p:val>
                                            <p:strVal val="#ppt_x"/>
                                          </p:val>
                                        </p:tav>
                                      </p:tavLst>
                                    </p:anim>
                                    <p:anim calcmode="lin" valueType="num">
                                      <p:cBhvr additive="base">
                                        <p:cTn id="13" dur="500" fill="hold"/>
                                        <p:tgtEl>
                                          <p:spTgt spid="923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9221"/>
                                        </p:tgtEl>
                                        <p:attrNameLst>
                                          <p:attrName>style.visibility</p:attrName>
                                        </p:attrNameLst>
                                      </p:cBhvr>
                                      <p:to>
                                        <p:strVal val="visible"/>
                                      </p:to>
                                    </p:set>
                                    <p:animEffect transition="in" filter="wipe(left)">
                                      <p:cBhvr>
                                        <p:cTn id="17" dur="500"/>
                                        <p:tgtEl>
                                          <p:spTgt spid="922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9222"/>
                                        </p:tgtEl>
                                        <p:attrNameLst>
                                          <p:attrName>style.visibility</p:attrName>
                                        </p:attrNameLst>
                                      </p:cBhvr>
                                      <p:to>
                                        <p:strVal val="visible"/>
                                      </p:to>
                                    </p:set>
                                    <p:animEffect transition="in" filter="wipe(left)">
                                      <p:cBhvr>
                                        <p:cTn id="21" dur="500"/>
                                        <p:tgtEl>
                                          <p:spTgt spid="9222"/>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9223"/>
                                        </p:tgtEl>
                                        <p:attrNameLst>
                                          <p:attrName>style.visibility</p:attrName>
                                        </p:attrNameLst>
                                      </p:cBhvr>
                                      <p:to>
                                        <p:strVal val="visible"/>
                                      </p:to>
                                    </p:set>
                                    <p:animEffect transition="in" filter="wipe(up)">
                                      <p:cBhvr>
                                        <p:cTn id="25" dur="500"/>
                                        <p:tgtEl>
                                          <p:spTgt spid="9223"/>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9225"/>
                                        </p:tgtEl>
                                        <p:attrNameLst>
                                          <p:attrName>style.visibility</p:attrName>
                                        </p:attrNameLst>
                                      </p:cBhvr>
                                      <p:to>
                                        <p:strVal val="visible"/>
                                      </p:to>
                                    </p:set>
                                    <p:animEffect transition="in" filter="wipe(up)">
                                      <p:cBhvr>
                                        <p:cTn id="29" dur="500"/>
                                        <p:tgtEl>
                                          <p:spTgt spid="9225"/>
                                        </p:tgtEl>
                                      </p:cBhvr>
                                    </p:animEffect>
                                  </p:childTnLst>
                                </p:cTn>
                              </p:par>
                            </p:childTnLst>
                          </p:cTn>
                        </p:par>
                        <p:par>
                          <p:cTn id="30" fill="hold">
                            <p:stCondLst>
                              <p:cond delay="3000"/>
                            </p:stCondLst>
                            <p:childTnLst>
                              <p:par>
                                <p:cTn id="31" presetID="22" presetClass="entr" presetSubtype="2" fill="hold" grpId="0" nodeType="afterEffect">
                                  <p:stCondLst>
                                    <p:cond delay="0"/>
                                  </p:stCondLst>
                                  <p:childTnLst>
                                    <p:set>
                                      <p:cBhvr>
                                        <p:cTn id="32" dur="1" fill="hold">
                                          <p:stCondLst>
                                            <p:cond delay="0"/>
                                          </p:stCondLst>
                                        </p:cTn>
                                        <p:tgtEl>
                                          <p:spTgt spid="9224"/>
                                        </p:tgtEl>
                                        <p:attrNameLst>
                                          <p:attrName>style.visibility</p:attrName>
                                        </p:attrNameLst>
                                      </p:cBhvr>
                                      <p:to>
                                        <p:strVal val="visible"/>
                                      </p:to>
                                    </p:set>
                                    <p:animEffect transition="in" filter="wipe(right)">
                                      <p:cBhvr>
                                        <p:cTn id="33" dur="500"/>
                                        <p:tgtEl>
                                          <p:spTgt spid="9224"/>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ppt_x"/>
                                          </p:val>
                                        </p:tav>
                                        <p:tav tm="100000">
                                          <p:val>
                                            <p:strVal val="#ppt_x"/>
                                          </p:val>
                                        </p:tav>
                                      </p:tavLst>
                                    </p:anim>
                                    <p:anim calcmode="lin" valueType="num">
                                      <p:cBhvr additive="base">
                                        <p:cTn id="39" dur="500" fill="hold"/>
                                        <p:tgtEl>
                                          <p:spTgt spid="7"/>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 presetClass="entr" presetSubtype="4"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500" fill="hold"/>
                                        <p:tgtEl>
                                          <p:spTgt spid="2"/>
                                        </p:tgtEl>
                                        <p:attrNameLst>
                                          <p:attrName>ppt_x</p:attrName>
                                        </p:attrNameLst>
                                      </p:cBhvr>
                                      <p:tavLst>
                                        <p:tav tm="0">
                                          <p:val>
                                            <p:strVal val="#ppt_x"/>
                                          </p:val>
                                        </p:tav>
                                        <p:tav tm="100000">
                                          <p:val>
                                            <p:strVal val="#ppt_x"/>
                                          </p:val>
                                        </p:tav>
                                      </p:tavLst>
                                    </p:anim>
                                    <p:anim calcmode="lin" valueType="num">
                                      <p:cBhvr additive="base">
                                        <p:cTn id="4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nodeType="clickEffect">
                                  <p:stCondLst>
                                    <p:cond delay="0"/>
                                  </p:stCondLst>
                                  <p:childTnLst>
                                    <p:anim calcmode="lin" valueType="num">
                                      <p:cBhvr additive="base">
                                        <p:cTn id="48" dur="500"/>
                                        <p:tgtEl>
                                          <p:spTgt spid="7"/>
                                        </p:tgtEl>
                                        <p:attrNameLst>
                                          <p:attrName>ppt_x</p:attrName>
                                        </p:attrNameLst>
                                      </p:cBhvr>
                                      <p:tavLst>
                                        <p:tav tm="0">
                                          <p:val>
                                            <p:strVal val="ppt_x"/>
                                          </p:val>
                                        </p:tav>
                                        <p:tav tm="100000">
                                          <p:val>
                                            <p:strVal val="ppt_x"/>
                                          </p:val>
                                        </p:tav>
                                      </p:tavLst>
                                    </p:anim>
                                    <p:anim calcmode="lin" valueType="num">
                                      <p:cBhvr additive="base">
                                        <p:cTn id="49" dur="500"/>
                                        <p:tgtEl>
                                          <p:spTgt spid="7"/>
                                        </p:tgtEl>
                                        <p:attrNameLst>
                                          <p:attrName>ppt_y</p:attrName>
                                        </p:attrNameLst>
                                      </p:cBhvr>
                                      <p:tavLst>
                                        <p:tav tm="0">
                                          <p:val>
                                            <p:strVal val="ppt_y"/>
                                          </p:val>
                                        </p:tav>
                                        <p:tav tm="100000">
                                          <p:val>
                                            <p:strVal val="1+ppt_h/2"/>
                                          </p:val>
                                        </p:tav>
                                      </p:tavLst>
                                    </p:anim>
                                    <p:set>
                                      <p:cBhvr>
                                        <p:cTn id="50" dur="1" fill="hold">
                                          <p:stCondLst>
                                            <p:cond delay="499"/>
                                          </p:stCondLst>
                                        </p:cTn>
                                        <p:tgtEl>
                                          <p:spTgt spid="7"/>
                                        </p:tgtEl>
                                        <p:attrNameLst>
                                          <p:attrName>style.visibility</p:attrName>
                                        </p:attrNameLst>
                                      </p:cBhvr>
                                      <p:to>
                                        <p:strVal val="hidden"/>
                                      </p:to>
                                    </p:set>
                                  </p:childTnLst>
                                </p:cTn>
                              </p:par>
                            </p:childTnLst>
                          </p:cTn>
                        </p:par>
                        <p:par>
                          <p:cTn id="51" fill="hold">
                            <p:stCondLst>
                              <p:cond delay="500"/>
                            </p:stCondLst>
                            <p:childTnLst>
                              <p:par>
                                <p:cTn id="52" presetID="2" presetClass="entr" presetSubtype="4"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additive="base">
                                        <p:cTn id="54" dur="500" fill="hold"/>
                                        <p:tgtEl>
                                          <p:spTgt spid="3"/>
                                        </p:tgtEl>
                                        <p:attrNameLst>
                                          <p:attrName>ppt_x</p:attrName>
                                        </p:attrNameLst>
                                      </p:cBhvr>
                                      <p:tavLst>
                                        <p:tav tm="0">
                                          <p:val>
                                            <p:strVal val="#ppt_x"/>
                                          </p:val>
                                        </p:tav>
                                        <p:tav tm="100000">
                                          <p:val>
                                            <p:strVal val="#ppt_x"/>
                                          </p:val>
                                        </p:tav>
                                      </p:tavLst>
                                    </p:anim>
                                    <p:anim calcmode="lin" valueType="num">
                                      <p:cBhvr additive="base">
                                        <p:cTn id="5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xit" presetSubtype="4" fill="hold" nodeType="clickEffect">
                                  <p:stCondLst>
                                    <p:cond delay="0"/>
                                  </p:stCondLst>
                                  <p:childTnLst>
                                    <p:anim calcmode="lin" valueType="num">
                                      <p:cBhvr additive="base">
                                        <p:cTn id="59" dur="500"/>
                                        <p:tgtEl>
                                          <p:spTgt spid="3"/>
                                        </p:tgtEl>
                                        <p:attrNameLst>
                                          <p:attrName>ppt_x</p:attrName>
                                        </p:attrNameLst>
                                      </p:cBhvr>
                                      <p:tavLst>
                                        <p:tav tm="0">
                                          <p:val>
                                            <p:strVal val="ppt_x"/>
                                          </p:val>
                                        </p:tav>
                                        <p:tav tm="100000">
                                          <p:val>
                                            <p:strVal val="ppt_x"/>
                                          </p:val>
                                        </p:tav>
                                      </p:tavLst>
                                    </p:anim>
                                    <p:anim calcmode="lin" valueType="num">
                                      <p:cBhvr additive="base">
                                        <p:cTn id="60" dur="500"/>
                                        <p:tgtEl>
                                          <p:spTgt spid="3"/>
                                        </p:tgtEl>
                                        <p:attrNameLst>
                                          <p:attrName>ppt_y</p:attrName>
                                        </p:attrNameLst>
                                      </p:cBhvr>
                                      <p:tavLst>
                                        <p:tav tm="0">
                                          <p:val>
                                            <p:strVal val="ppt_y"/>
                                          </p:val>
                                        </p:tav>
                                        <p:tav tm="100000">
                                          <p:val>
                                            <p:strVal val="1+ppt_h/2"/>
                                          </p:val>
                                        </p:tav>
                                      </p:tavLst>
                                    </p:anim>
                                    <p:set>
                                      <p:cBhvr>
                                        <p:cTn id="61" dur="1" fill="hold">
                                          <p:stCondLst>
                                            <p:cond delay="499"/>
                                          </p:stCondLst>
                                        </p:cTn>
                                        <p:tgtEl>
                                          <p:spTgt spid="3"/>
                                        </p:tgtEl>
                                        <p:attrNameLst>
                                          <p:attrName>style.visibility</p:attrName>
                                        </p:attrNameLst>
                                      </p:cBhvr>
                                      <p:to>
                                        <p:strVal val="hidden"/>
                                      </p:to>
                                    </p:set>
                                  </p:childTnLst>
                                </p:cTn>
                              </p:par>
                            </p:childTnLst>
                          </p:cTn>
                        </p:par>
                        <p:par>
                          <p:cTn id="62" fill="hold">
                            <p:stCondLst>
                              <p:cond delay="500"/>
                            </p:stCondLst>
                            <p:childTnLst>
                              <p:par>
                                <p:cTn id="63" presetID="2" presetClass="entr" presetSubtype="4"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 calcmode="lin" valueType="num">
                                      <p:cBhvr additive="base">
                                        <p:cTn id="65" dur="500" fill="hold"/>
                                        <p:tgtEl>
                                          <p:spTgt spid="4"/>
                                        </p:tgtEl>
                                        <p:attrNameLst>
                                          <p:attrName>ppt_x</p:attrName>
                                        </p:attrNameLst>
                                      </p:cBhvr>
                                      <p:tavLst>
                                        <p:tav tm="0">
                                          <p:val>
                                            <p:strVal val="#ppt_x"/>
                                          </p:val>
                                        </p:tav>
                                        <p:tav tm="100000">
                                          <p:val>
                                            <p:strVal val="#ppt_x"/>
                                          </p:val>
                                        </p:tav>
                                      </p:tavLst>
                                    </p:anim>
                                    <p:anim calcmode="lin" valueType="num">
                                      <p:cBhvr additive="base">
                                        <p:cTn id="66" dur="500" fill="hold"/>
                                        <p:tgtEl>
                                          <p:spTgt spid="4"/>
                                        </p:tgtEl>
                                        <p:attrNameLst>
                                          <p:attrName>ppt_y</p:attrName>
                                        </p:attrNameLst>
                                      </p:cBhvr>
                                      <p:tavLst>
                                        <p:tav tm="0">
                                          <p:val>
                                            <p:strVal val="1+#ppt_h/2"/>
                                          </p:val>
                                        </p:tav>
                                        <p:tav tm="100000">
                                          <p:val>
                                            <p:strVal val="#ppt_y"/>
                                          </p:val>
                                        </p:tav>
                                      </p:tavLst>
                                    </p:anim>
                                  </p:childTnLst>
                                </p:cTn>
                              </p:par>
                            </p:childTnLst>
                          </p:cTn>
                        </p:par>
                        <p:par>
                          <p:cTn id="67" fill="hold">
                            <p:stCondLst>
                              <p:cond delay="100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14"/>
                                        </p:tgtEl>
                                        <p:attrNameLst>
                                          <p:attrName>style.visibility</p:attrName>
                                        </p:attrNameLst>
                                      </p:cBhvr>
                                      <p:to>
                                        <p:strVal val="visible"/>
                                      </p:to>
                                    </p:set>
                                    <p:anim calcmode="lin" valueType="num">
                                      <p:cBhvr>
                                        <p:cTn id="70" dur="3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71" dur="300" fill="hold"/>
                                        <p:tgtEl>
                                          <p:spTgt spid="14"/>
                                        </p:tgtEl>
                                        <p:attrNameLst>
                                          <p:attrName>ppt_y</p:attrName>
                                        </p:attrNameLst>
                                      </p:cBhvr>
                                      <p:tavLst>
                                        <p:tav tm="0">
                                          <p:val>
                                            <p:strVal val="#ppt_y"/>
                                          </p:val>
                                        </p:tav>
                                        <p:tav tm="100000">
                                          <p:val>
                                            <p:strVal val="#ppt_y"/>
                                          </p:val>
                                        </p:tav>
                                      </p:tavLst>
                                    </p:anim>
                                    <p:anim calcmode="lin" valueType="num">
                                      <p:cBhvr>
                                        <p:cTn id="72" dur="3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73" dur="3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74" dur="3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bldLvl="0" animBg="1"/>
      <p:bldP spid="9222" grpId="0" bldLvl="0" animBg="1"/>
      <p:bldP spid="9223" grpId="0" bldLvl="0" animBg="1"/>
      <p:bldP spid="9224" grpId="0" bldLvl="0" animBg="1"/>
      <p:bldP spid="9225" grpId="0" bldLvl="0" animBg="1"/>
      <p:bldP spid="9232" grpId="0" bldLvl="0" animBg="1" autoUpdateAnimBg="0"/>
      <p:bldP spid="9233" grpId="0" bldLvl="0" animBg="1" autoUpdateAnimBg="0"/>
      <p:bldP spid="4" grpId="0"/>
      <p:bldP spid="14"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平行四边形 3"/>
          <p:cNvSpPr>
            <a:spLocks noChangeArrowheads="1"/>
          </p:cNvSpPr>
          <p:nvPr/>
        </p:nvSpPr>
        <p:spPr bwMode="auto">
          <a:xfrm flipH="1">
            <a:off x="845503" y="3304540"/>
            <a:ext cx="2382837" cy="1873250"/>
          </a:xfrm>
          <a:prstGeom prst="parallelogram">
            <a:avLst>
              <a:gd name="adj" fmla="val 53596"/>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247" name="平行四边形 8"/>
          <p:cNvSpPr>
            <a:spLocks noChangeArrowheads="1"/>
          </p:cNvSpPr>
          <p:nvPr/>
        </p:nvSpPr>
        <p:spPr bwMode="auto">
          <a:xfrm>
            <a:off x="-162560" y="3314065"/>
            <a:ext cx="2383155" cy="1871980"/>
          </a:xfrm>
          <a:prstGeom prst="parallelogram">
            <a:avLst>
              <a:gd name="adj" fmla="val 53628"/>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10258" name="Group 18"/>
          <p:cNvGrpSpPr/>
          <p:nvPr/>
        </p:nvGrpSpPr>
        <p:grpSpPr bwMode="auto">
          <a:xfrm>
            <a:off x="2201228" y="1987868"/>
            <a:ext cx="5399095" cy="3709987"/>
            <a:chOff x="-4097290" y="-3811"/>
            <a:chExt cx="5397778" cy="3710931"/>
          </a:xfrm>
        </p:grpSpPr>
        <p:sp>
          <p:nvSpPr>
            <p:cNvPr id="10259" name="下箭头 3"/>
            <p:cNvSpPr/>
            <p:nvPr/>
          </p:nvSpPr>
          <p:spPr bwMode="auto">
            <a:xfrm rot="12477797">
              <a:off x="-4097290" y="-3811"/>
              <a:ext cx="2196564" cy="3710931"/>
            </a:xfrm>
            <a:custGeom>
              <a:avLst/>
              <a:gdLst>
                <a:gd name="T0" fmla="*/ 1098281 w 2196564"/>
                <a:gd name="T1" fmla="*/ 3710931 h 3710931"/>
                <a:gd name="T2" fmla="*/ 0 w 2196564"/>
                <a:gd name="T3" fmla="*/ 2770484 h 3710931"/>
                <a:gd name="T4" fmla="*/ 491085 w 2196564"/>
                <a:gd name="T5" fmla="*/ 2770484 h 3710931"/>
                <a:gd name="T6" fmla="*/ 491086 w 2196564"/>
                <a:gd name="T7" fmla="*/ 1830036 h 3710931"/>
                <a:gd name="T8" fmla="*/ 519177 w 2196564"/>
                <a:gd name="T9" fmla="*/ 646548 h 3710931"/>
                <a:gd name="T10" fmla="*/ 1737040 w 2196564"/>
                <a:gd name="T11" fmla="*/ 0 h 3710931"/>
                <a:gd name="T12" fmla="*/ 1728073 w 2196564"/>
                <a:gd name="T13" fmla="*/ 2124445 h 3710931"/>
                <a:gd name="T14" fmla="*/ 1705477 w 2196564"/>
                <a:gd name="T15" fmla="*/ 2770484 h 3710931"/>
                <a:gd name="T16" fmla="*/ 2196564 w 2196564"/>
                <a:gd name="T17" fmla="*/ 2770484 h 3710931"/>
                <a:gd name="T18" fmla="*/ 1098281 w 2196564"/>
                <a:gd name="T19" fmla="*/ 3710931 h 3710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6564" h="3710931">
                  <a:moveTo>
                    <a:pt x="1098281" y="3710931"/>
                  </a:moveTo>
                  <a:lnTo>
                    <a:pt x="0" y="2770484"/>
                  </a:lnTo>
                  <a:lnTo>
                    <a:pt x="491085" y="2770484"/>
                  </a:lnTo>
                  <a:cubicBezTo>
                    <a:pt x="491085" y="2457001"/>
                    <a:pt x="491086" y="2143519"/>
                    <a:pt x="491086" y="1830036"/>
                  </a:cubicBezTo>
                  <a:lnTo>
                    <a:pt x="519177" y="646548"/>
                  </a:lnTo>
                  <a:lnTo>
                    <a:pt x="1737040" y="0"/>
                  </a:lnTo>
                  <a:lnTo>
                    <a:pt x="1728073" y="2124445"/>
                  </a:lnTo>
                  <a:lnTo>
                    <a:pt x="1705477" y="2770484"/>
                  </a:lnTo>
                  <a:lnTo>
                    <a:pt x="2196564" y="2770484"/>
                  </a:lnTo>
                  <a:lnTo>
                    <a:pt x="1098281" y="3710931"/>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260" name="TextBox 21"/>
            <p:cNvSpPr txBox="1">
              <a:spLocks noChangeArrowheads="1"/>
            </p:cNvSpPr>
            <p:nvPr/>
          </p:nvSpPr>
          <p:spPr bwMode="auto">
            <a:xfrm rot="18066292">
              <a:off x="-130673" y="1773240"/>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a:solidFill>
                    <a:srgbClr val="F8F8F8"/>
                  </a:solidFill>
                  <a:latin typeface="微软雅黑" panose="020B0503020204020204" pitchFamily="34" charset="-122"/>
                  <a:ea typeface="微软雅黑" panose="020B0503020204020204" pitchFamily="34" charset="-122"/>
                </a:rPr>
                <a:t>单击增加标题</a:t>
              </a:r>
            </a:p>
          </p:txBody>
        </p:sp>
      </p:grpSp>
      <p:sp>
        <p:nvSpPr>
          <p:cNvPr id="10261" name="矩形 22"/>
          <p:cNvSpPr>
            <a:spLocks noChangeArrowheads="1"/>
          </p:cNvSpPr>
          <p:nvPr/>
        </p:nvSpPr>
        <p:spPr bwMode="auto">
          <a:xfrm>
            <a:off x="411163" y="1120140"/>
            <a:ext cx="6413500" cy="152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400" b="1" dirty="0">
                <a:latin typeface="微软雅黑" panose="020B0503020204020204" pitchFamily="34" charset="-122"/>
                <a:ea typeface="微软雅黑" panose="020B0503020204020204" pitchFamily="34" charset="-122"/>
              </a:rPr>
              <a:t>小型车：</a:t>
            </a:r>
          </a:p>
          <a:p>
            <a:pPr>
              <a:lnSpc>
                <a:spcPct val="130000"/>
              </a:lnSpc>
            </a:pPr>
            <a:r>
              <a:rPr lang="zh-CN" altLang="en-US" sz="2400" b="1" dirty="0">
                <a:latin typeface="微软雅黑" panose="020B0503020204020204" pitchFamily="34" charset="-122"/>
                <a:ea typeface="微软雅黑" panose="020B0503020204020204" pitchFamily="34" charset="-122"/>
              </a:rPr>
              <a:t>高峰期：</a:t>
            </a:r>
            <a:r>
              <a:rPr lang="en-US" altLang="zh-CN" sz="2400" b="1" dirty="0">
                <a:latin typeface="微软雅黑" panose="020B0503020204020204" pitchFamily="34" charset="-122"/>
                <a:ea typeface="微软雅黑" panose="020B0503020204020204" pitchFamily="34" charset="-122"/>
              </a:rPr>
              <a:t>18.25km/h</a:t>
            </a:r>
            <a:endParaRPr lang="zh-CN" altLang="en-US" sz="2400" b="1" dirty="0">
              <a:latin typeface="微软雅黑" panose="020B0503020204020204" pitchFamily="34" charset="-122"/>
              <a:ea typeface="微软雅黑" panose="020B0503020204020204" pitchFamily="34" charset="-122"/>
            </a:endParaRPr>
          </a:p>
          <a:p>
            <a:pPr>
              <a:lnSpc>
                <a:spcPct val="130000"/>
              </a:lnSpc>
            </a:pPr>
            <a:r>
              <a:rPr lang="zh-CN" altLang="en-US" sz="2400" b="1" dirty="0">
                <a:latin typeface="微软雅黑" panose="020B0503020204020204" pitchFamily="34" charset="-122"/>
                <a:ea typeface="微软雅黑" panose="020B0503020204020204" pitchFamily="34" charset="-122"/>
              </a:rPr>
              <a:t>平峰期：</a:t>
            </a:r>
            <a:r>
              <a:rPr lang="en-US" altLang="zh-CN" sz="2400" b="1" dirty="0">
                <a:latin typeface="微软雅黑" panose="020B0503020204020204" pitchFamily="34" charset="-122"/>
                <a:ea typeface="微软雅黑" panose="020B0503020204020204" pitchFamily="34" charset="-122"/>
              </a:rPr>
              <a:t>21.01km/h</a:t>
            </a:r>
          </a:p>
        </p:txBody>
      </p:sp>
      <p:sp>
        <p:nvSpPr>
          <p:cNvPr id="10263" name="五边形 24"/>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264" name="燕尾形 25"/>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2" name="图片 1"/>
          <p:cNvPicPr>
            <a:picLocks noChangeAspect="1"/>
          </p:cNvPicPr>
          <p:nvPr/>
        </p:nvPicPr>
        <p:blipFill>
          <a:blip r:embed="rId2"/>
          <a:stretch>
            <a:fillRect/>
          </a:stretch>
        </p:blipFill>
        <p:spPr>
          <a:xfrm>
            <a:off x="4761230" y="1402080"/>
            <a:ext cx="7482205" cy="4522470"/>
          </a:xfrm>
          <a:prstGeom prst="rect">
            <a:avLst/>
          </a:prstGeom>
        </p:spPr>
      </p:pic>
      <p:sp>
        <p:nvSpPr>
          <p:cNvPr id="3" name="矩形 22"/>
          <p:cNvSpPr>
            <a:spLocks noChangeArrowheads="1"/>
          </p:cNvSpPr>
          <p:nvPr/>
        </p:nvSpPr>
        <p:spPr bwMode="auto">
          <a:xfrm>
            <a:off x="538163" y="5265420"/>
            <a:ext cx="6413500" cy="152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400" b="1">
                <a:latin typeface="微软雅黑" panose="020B0503020204020204" pitchFamily="34" charset="-122"/>
                <a:ea typeface="微软雅黑" panose="020B0503020204020204" pitchFamily="34" charset="-122"/>
              </a:rPr>
              <a:t>大型车：</a:t>
            </a:r>
          </a:p>
          <a:p>
            <a:pPr>
              <a:lnSpc>
                <a:spcPct val="130000"/>
              </a:lnSpc>
            </a:pPr>
            <a:r>
              <a:rPr lang="zh-CN" altLang="en-US" sz="2400" b="1">
                <a:latin typeface="微软雅黑" panose="020B0503020204020204" pitchFamily="34" charset="-122"/>
                <a:ea typeface="微软雅黑" panose="020B0503020204020204" pitchFamily="34" charset="-122"/>
              </a:rPr>
              <a:t>高峰期：</a:t>
            </a:r>
            <a:r>
              <a:rPr lang="en-US" altLang="zh-CN" sz="2400" b="1">
                <a:latin typeface="微软雅黑" panose="020B0503020204020204" pitchFamily="34" charset="-122"/>
                <a:ea typeface="微软雅黑" panose="020B0503020204020204" pitchFamily="34" charset="-122"/>
              </a:rPr>
              <a:t>19.02km/h</a:t>
            </a:r>
            <a:endParaRPr lang="zh-CN" altLang="en-US" sz="2400" b="1">
              <a:latin typeface="微软雅黑" panose="020B0503020204020204" pitchFamily="34" charset="-122"/>
              <a:ea typeface="微软雅黑" panose="020B0503020204020204" pitchFamily="34" charset="-122"/>
            </a:endParaRPr>
          </a:p>
          <a:p>
            <a:pPr>
              <a:lnSpc>
                <a:spcPct val="130000"/>
              </a:lnSpc>
            </a:pPr>
            <a:r>
              <a:rPr lang="zh-CN" altLang="en-US" sz="2400" b="1">
                <a:latin typeface="微软雅黑" panose="020B0503020204020204" pitchFamily="34" charset="-122"/>
                <a:ea typeface="微软雅黑" panose="020B0503020204020204" pitchFamily="34" charset="-122"/>
              </a:rPr>
              <a:t>平峰期：</a:t>
            </a:r>
            <a:r>
              <a:rPr lang="en-US" altLang="zh-CN" sz="2400" b="1">
                <a:latin typeface="微软雅黑" panose="020B0503020204020204" pitchFamily="34" charset="-122"/>
                <a:ea typeface="微软雅黑" panose="020B0503020204020204" pitchFamily="34" charset="-122"/>
              </a:rPr>
              <a:t>19.64km/h</a:t>
            </a:r>
          </a:p>
        </p:txBody>
      </p:sp>
      <p:sp>
        <p:nvSpPr>
          <p:cNvPr id="4" name="矩形 3">
            <a:extLst>
              <a:ext uri="{FF2B5EF4-FFF2-40B4-BE49-F238E27FC236}">
                <a16:creationId xmlns:a16="http://schemas.microsoft.com/office/drawing/2014/main" id="{F01B2934-637D-406B-A442-3F14BA245E1B}"/>
              </a:ext>
            </a:extLst>
          </p:cNvPr>
          <p:cNvSpPr/>
          <p:nvPr/>
        </p:nvSpPr>
        <p:spPr>
          <a:xfrm>
            <a:off x="1129829" y="455930"/>
            <a:ext cx="39292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sz="2400" b="1" dirty="0">
                <a:latin typeface="微软雅黑" panose="020B0503020204020204" pitchFamily="34" charset="-122"/>
                <a:ea typeface="微软雅黑" panose="020B0503020204020204" pitchFamily="34" charset="-122"/>
              </a:rPr>
              <a:t>4.2.4</a:t>
            </a:r>
            <a:r>
              <a:rPr lang="zh-CN" altLang="en-US" sz="2400" b="1" dirty="0">
                <a:latin typeface="微软雅黑" panose="020B0503020204020204" pitchFamily="34" charset="-122"/>
                <a:ea typeface="微软雅黑" panose="020B0503020204020204" pitchFamily="34" charset="-122"/>
              </a:rPr>
              <a:t>不同时期相同类型车辆车速对比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263"/>
                                        </p:tgtEl>
                                        <p:attrNameLst>
                                          <p:attrName>style.visibility</p:attrName>
                                        </p:attrNameLst>
                                      </p:cBhvr>
                                      <p:to>
                                        <p:strVal val="visible"/>
                                      </p:to>
                                    </p:set>
                                    <p:anim calcmode="lin" valueType="num">
                                      <p:cBhvr additive="base">
                                        <p:cTn id="7" dur="300" fill="hold"/>
                                        <p:tgtEl>
                                          <p:spTgt spid="10263"/>
                                        </p:tgtEl>
                                        <p:attrNameLst>
                                          <p:attrName>ppt_x</p:attrName>
                                        </p:attrNameLst>
                                      </p:cBhvr>
                                      <p:tavLst>
                                        <p:tav tm="0">
                                          <p:val>
                                            <p:strVal val="0-#ppt_w/2"/>
                                          </p:val>
                                        </p:tav>
                                        <p:tav tm="100000">
                                          <p:val>
                                            <p:strVal val="#ppt_x"/>
                                          </p:val>
                                        </p:tav>
                                      </p:tavLst>
                                    </p:anim>
                                    <p:anim calcmode="lin" valueType="num">
                                      <p:cBhvr additive="base">
                                        <p:cTn id="8" dur="300" fill="hold"/>
                                        <p:tgtEl>
                                          <p:spTgt spid="102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0264"/>
                                        </p:tgtEl>
                                        <p:attrNameLst>
                                          <p:attrName>style.visibility</p:attrName>
                                        </p:attrNameLst>
                                      </p:cBhvr>
                                      <p:to>
                                        <p:strVal val="visible"/>
                                      </p:to>
                                    </p:set>
                                    <p:anim calcmode="lin" valueType="num">
                                      <p:cBhvr additive="base">
                                        <p:cTn id="12" dur="500" fill="hold"/>
                                        <p:tgtEl>
                                          <p:spTgt spid="10264"/>
                                        </p:tgtEl>
                                        <p:attrNameLst>
                                          <p:attrName>ppt_x</p:attrName>
                                        </p:attrNameLst>
                                      </p:cBhvr>
                                      <p:tavLst>
                                        <p:tav tm="0">
                                          <p:val>
                                            <p:strVal val="1+#ppt_w/2"/>
                                          </p:val>
                                        </p:tav>
                                        <p:tav tm="100000">
                                          <p:val>
                                            <p:strVal val="#ppt_x"/>
                                          </p:val>
                                        </p:tav>
                                      </p:tavLst>
                                    </p:anim>
                                    <p:anim calcmode="lin" valueType="num">
                                      <p:cBhvr additive="base">
                                        <p:cTn id="13" dur="500" fill="hold"/>
                                        <p:tgtEl>
                                          <p:spTgt spid="1026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0242"/>
                                        </p:tgtEl>
                                        <p:attrNameLst>
                                          <p:attrName>style.visibility</p:attrName>
                                        </p:attrNameLst>
                                      </p:cBhvr>
                                      <p:to>
                                        <p:strVal val="visible"/>
                                      </p:to>
                                    </p:set>
                                    <p:animEffect transition="in" filter="wipe(up)">
                                      <p:cBhvr>
                                        <p:cTn id="17" dur="500"/>
                                        <p:tgtEl>
                                          <p:spTgt spid="10242"/>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10258"/>
                                        </p:tgtEl>
                                        <p:attrNameLst>
                                          <p:attrName>style.visibility</p:attrName>
                                        </p:attrNameLst>
                                      </p:cBhvr>
                                      <p:to>
                                        <p:strVal val="visible"/>
                                      </p:to>
                                    </p:set>
                                    <p:animEffect transition="in" filter="wipe(down)">
                                      <p:cBhvr>
                                        <p:cTn id="21" dur="500"/>
                                        <p:tgtEl>
                                          <p:spTgt spid="10258"/>
                                        </p:tgtEl>
                                      </p:cBhvr>
                                    </p:animEffect>
                                  </p:childTnLst>
                                </p:cTn>
                              </p:par>
                            </p:childTnLst>
                          </p:cTn>
                        </p:par>
                        <p:par>
                          <p:cTn id="22" fill="hold">
                            <p:stCondLst>
                              <p:cond delay="2000"/>
                            </p:stCondLst>
                            <p:childTnLst>
                              <p:par>
                                <p:cTn id="23" presetID="2" presetClass="entr" presetSubtype="8" decel="100000" fill="hold" grpId="0" nodeType="afterEffect">
                                  <p:stCondLst>
                                    <p:cond delay="0"/>
                                  </p:stCondLst>
                                  <p:childTnLst>
                                    <p:set>
                                      <p:cBhvr>
                                        <p:cTn id="24" dur="1" fill="hold">
                                          <p:stCondLst>
                                            <p:cond delay="0"/>
                                          </p:stCondLst>
                                        </p:cTn>
                                        <p:tgtEl>
                                          <p:spTgt spid="10261"/>
                                        </p:tgtEl>
                                        <p:attrNameLst>
                                          <p:attrName>style.visibility</p:attrName>
                                        </p:attrNameLst>
                                      </p:cBhvr>
                                      <p:to>
                                        <p:strVal val="visible"/>
                                      </p:to>
                                    </p:set>
                                    <p:anim calcmode="lin" valueType="num">
                                      <p:cBhvr additive="base">
                                        <p:cTn id="25" dur="500" fill="hold"/>
                                        <p:tgtEl>
                                          <p:spTgt spid="10261"/>
                                        </p:tgtEl>
                                        <p:attrNameLst>
                                          <p:attrName>ppt_x</p:attrName>
                                        </p:attrNameLst>
                                      </p:cBhvr>
                                      <p:tavLst>
                                        <p:tav tm="0">
                                          <p:val>
                                            <p:strVal val="0-#ppt_w/2"/>
                                          </p:val>
                                        </p:tav>
                                        <p:tav tm="100000">
                                          <p:val>
                                            <p:strVal val="#ppt_x"/>
                                          </p:val>
                                        </p:tav>
                                      </p:tavLst>
                                    </p:anim>
                                    <p:anim calcmode="lin" valueType="num">
                                      <p:cBhvr additive="base">
                                        <p:cTn id="26" dur="500" fill="hold"/>
                                        <p:tgtEl>
                                          <p:spTgt spid="1026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decel="10000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0-#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ldLvl="0" animBg="1" autoUpdateAnimBg="0"/>
      <p:bldP spid="10261" grpId="0" autoUpdateAnimBg="0"/>
      <p:bldP spid="10263" grpId="0" animBg="1" autoUpdateAnimBg="0"/>
      <p:bldP spid="10264" grpId="0" animBg="1" autoUpdateAnimBg="0"/>
      <p:bldP spid="3"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8" name="Group 4"/>
          <p:cNvGrpSpPr/>
          <p:nvPr/>
        </p:nvGrpSpPr>
        <p:grpSpPr bwMode="auto">
          <a:xfrm>
            <a:off x="1292202" y="4250686"/>
            <a:ext cx="1404620" cy="970602"/>
            <a:chOff x="-158571" y="-458045"/>
            <a:chExt cx="1277637" cy="885107"/>
          </a:xfrm>
        </p:grpSpPr>
        <p:sp>
          <p:nvSpPr>
            <p:cNvPr id="11269" name="矩形 8"/>
            <p:cNvSpPr>
              <a:spLocks noChangeArrowheads="1"/>
            </p:cNvSpPr>
            <p:nvPr/>
          </p:nvSpPr>
          <p:spPr bwMode="auto">
            <a:xfrm>
              <a:off x="-158571" y="-458045"/>
              <a:ext cx="1277637" cy="756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b="1">
                  <a:solidFill>
                    <a:srgbClr val="000000"/>
                  </a:solidFill>
                  <a:latin typeface="Calibri" panose="020F0502020204030204" pitchFamily="34" charset="0"/>
                  <a:ea typeface="微软雅黑" panose="020B0503020204020204" pitchFamily="34" charset="-122"/>
                  <a:sym typeface="Calibri" panose="020F0502020204030204" pitchFamily="34" charset="0"/>
                </a:rPr>
                <a:t>高峰平均</a:t>
              </a:r>
            </a:p>
            <a:p>
              <a:pPr algn="ctr"/>
              <a:r>
                <a:rPr lang="zh-CN" altLang="en-US" sz="2400" b="1">
                  <a:solidFill>
                    <a:srgbClr val="000000"/>
                  </a:solidFill>
                  <a:latin typeface="Calibri" panose="020F0502020204030204" pitchFamily="34" charset="0"/>
                  <a:ea typeface="微软雅黑" panose="020B0503020204020204" pitchFamily="34" charset="-122"/>
                  <a:sym typeface="Calibri" panose="020F0502020204030204" pitchFamily="34" charset="0"/>
                </a:rPr>
                <a:t>行程车速</a:t>
              </a:r>
            </a:p>
          </p:txBody>
        </p:sp>
        <p:sp>
          <p:nvSpPr>
            <p:cNvPr id="11270" name="直接连接符 5"/>
            <p:cNvSpPr>
              <a:spLocks noChangeShapeType="1"/>
            </p:cNvSpPr>
            <p:nvPr/>
          </p:nvSpPr>
          <p:spPr bwMode="auto">
            <a:xfrm>
              <a:off x="0" y="425510"/>
              <a:ext cx="1044000" cy="1552"/>
            </a:xfrm>
            <a:prstGeom prst="line">
              <a:avLst/>
            </a:prstGeom>
            <a:noFill/>
            <a:ln w="63500" cmpd="sng">
              <a:solidFill>
                <a:schemeClr val="accent1"/>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1273" name="直接连接符 8"/>
          <p:cNvSpPr>
            <a:spLocks noChangeShapeType="1"/>
          </p:cNvSpPr>
          <p:nvPr/>
        </p:nvSpPr>
        <p:spPr bwMode="auto">
          <a:xfrm>
            <a:off x="3416300" y="4095750"/>
            <a:ext cx="1148080" cy="1905"/>
          </a:xfrm>
          <a:prstGeom prst="line">
            <a:avLst/>
          </a:prstGeom>
          <a:noFill/>
          <a:ln w="63500" cmpd="sng">
            <a:solidFill>
              <a:schemeClr val="accent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276" name="直接连接符 11"/>
          <p:cNvSpPr>
            <a:spLocks noChangeShapeType="1"/>
          </p:cNvSpPr>
          <p:nvPr/>
        </p:nvSpPr>
        <p:spPr bwMode="auto">
          <a:xfrm>
            <a:off x="5505450" y="2954020"/>
            <a:ext cx="1148080" cy="1905"/>
          </a:xfrm>
          <a:prstGeom prst="line">
            <a:avLst/>
          </a:prstGeom>
          <a:noFill/>
          <a:ln w="63500" cmpd="sng">
            <a:solidFill>
              <a:schemeClr val="accent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279" name="直接连接符 14"/>
          <p:cNvSpPr>
            <a:spLocks noChangeShapeType="1"/>
          </p:cNvSpPr>
          <p:nvPr/>
        </p:nvSpPr>
        <p:spPr bwMode="auto">
          <a:xfrm>
            <a:off x="7620000" y="1882775"/>
            <a:ext cx="1148080" cy="1905"/>
          </a:xfrm>
          <a:prstGeom prst="line">
            <a:avLst/>
          </a:prstGeom>
          <a:noFill/>
          <a:ln w="63500" cmpd="sng">
            <a:solidFill>
              <a:schemeClr val="accent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283" name="矩形 4"/>
          <p:cNvSpPr/>
          <p:nvPr/>
        </p:nvSpPr>
        <p:spPr bwMode="auto">
          <a:xfrm>
            <a:off x="1150938" y="1511300"/>
            <a:ext cx="9753600" cy="4159250"/>
          </a:xfrm>
          <a:custGeom>
            <a:avLst/>
            <a:gdLst>
              <a:gd name="T0" fmla="*/ 8882775 w 8882775"/>
              <a:gd name="T1" fmla="*/ 0 h 3787544"/>
              <a:gd name="T2" fmla="*/ 8741190 w 8882775"/>
              <a:gd name="T3" fmla="*/ 479693 h 3787544"/>
              <a:gd name="T4" fmla="*/ 8664538 w 8882775"/>
              <a:gd name="T5" fmla="*/ 383469 h 3787544"/>
              <a:gd name="T6" fmla="*/ 8196423 w 8882775"/>
              <a:gd name="T7" fmla="*/ 756369 h 3787544"/>
              <a:gd name="T8" fmla="*/ 8185439 w 8882775"/>
              <a:gd name="T9" fmla="*/ 742581 h 3787544"/>
              <a:gd name="T10" fmla="*/ 8185439 w 8882775"/>
              <a:gd name="T11" fmla="*/ 747926 h 3787544"/>
              <a:gd name="T12" fmla="*/ 6223125 w 8882775"/>
              <a:gd name="T13" fmla="*/ 747926 h 3787544"/>
              <a:gd name="T14" fmla="*/ 6223125 w 8882775"/>
              <a:gd name="T15" fmla="*/ 1756038 h 3787544"/>
              <a:gd name="T16" fmla="*/ 6219762 w 8882775"/>
              <a:gd name="T17" fmla="*/ 1756038 h 3787544"/>
              <a:gd name="T18" fmla="*/ 6219762 w 8882775"/>
              <a:gd name="T19" fmla="*/ 1759668 h 3787544"/>
              <a:gd name="T20" fmla="*/ 4261817 w 8882775"/>
              <a:gd name="T21" fmla="*/ 1759668 h 3787544"/>
              <a:gd name="T22" fmla="*/ 4261817 w 8882775"/>
              <a:gd name="T23" fmla="*/ 2457045 h 3787544"/>
              <a:gd name="T24" fmla="*/ 4261817 w 8882775"/>
              <a:gd name="T25" fmla="*/ 2767780 h 3787544"/>
              <a:gd name="T26" fmla="*/ 4261817 w 8882775"/>
              <a:gd name="T27" fmla="*/ 2779432 h 3787544"/>
              <a:gd name="T28" fmla="*/ 2309162 w 8882775"/>
              <a:gd name="T29" fmla="*/ 2779432 h 3787544"/>
              <a:gd name="T30" fmla="*/ 2309162 w 8882775"/>
              <a:gd name="T31" fmla="*/ 3787544 h 3787544"/>
              <a:gd name="T32" fmla="*/ 2280332 w 8882775"/>
              <a:gd name="T33" fmla="*/ 3787544 h 3787544"/>
              <a:gd name="T34" fmla="*/ 1986775 w 8882775"/>
              <a:gd name="T35" fmla="*/ 3787544 h 3787544"/>
              <a:gd name="T36" fmla="*/ 0 w 8882775"/>
              <a:gd name="T37" fmla="*/ 3787544 h 3787544"/>
              <a:gd name="T38" fmla="*/ 0 w 8882775"/>
              <a:gd name="T39" fmla="*/ 3465157 h 3787544"/>
              <a:gd name="T40" fmla="*/ 1986775 w 8882775"/>
              <a:gd name="T41" fmla="*/ 3465157 h 3787544"/>
              <a:gd name="T42" fmla="*/ 1986775 w 8882775"/>
              <a:gd name="T43" fmla="*/ 2779432 h 3787544"/>
              <a:gd name="T44" fmla="*/ 1981485 w 8882775"/>
              <a:gd name="T45" fmla="*/ 2779432 h 3787544"/>
              <a:gd name="T46" fmla="*/ 1981485 w 8882775"/>
              <a:gd name="T47" fmla="*/ 2457045 h 3787544"/>
              <a:gd name="T48" fmla="*/ 1986775 w 8882775"/>
              <a:gd name="T49" fmla="*/ 2457045 h 3787544"/>
              <a:gd name="T50" fmla="*/ 2309162 w 8882775"/>
              <a:gd name="T51" fmla="*/ 2457045 h 3787544"/>
              <a:gd name="T52" fmla="*/ 3939430 w 8882775"/>
              <a:gd name="T53" fmla="*/ 2457045 h 3787544"/>
              <a:gd name="T54" fmla="*/ 3939430 w 8882775"/>
              <a:gd name="T55" fmla="*/ 1759668 h 3787544"/>
              <a:gd name="T56" fmla="*/ 3939430 w 8882775"/>
              <a:gd name="T57" fmla="*/ 1437281 h 3787544"/>
              <a:gd name="T58" fmla="*/ 4261817 w 8882775"/>
              <a:gd name="T59" fmla="*/ 1437281 h 3787544"/>
              <a:gd name="T60" fmla="*/ 5900738 w 8882775"/>
              <a:gd name="T61" fmla="*/ 1437281 h 3787544"/>
              <a:gd name="T62" fmla="*/ 5900738 w 8882775"/>
              <a:gd name="T63" fmla="*/ 425539 h 3787544"/>
              <a:gd name="T64" fmla="*/ 5905107 w 8882775"/>
              <a:gd name="T65" fmla="*/ 425539 h 3787544"/>
              <a:gd name="T66" fmla="*/ 6223125 w 8882775"/>
              <a:gd name="T67" fmla="*/ 425539 h 3787544"/>
              <a:gd name="T68" fmla="*/ 8085435 w 8882775"/>
              <a:gd name="T69" fmla="*/ 425539 h 3787544"/>
              <a:gd name="T70" fmla="*/ 8460222 w 8882775"/>
              <a:gd name="T71" fmla="*/ 126984 h 3787544"/>
              <a:gd name="T72" fmla="*/ 8383569 w 8882775"/>
              <a:gd name="T73" fmla="*/ 30760 h 3787544"/>
              <a:gd name="T74" fmla="*/ 8882775 w 8882775"/>
              <a:gd name="T75" fmla="*/ 0 h 3787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82775" h="3787544">
                <a:moveTo>
                  <a:pt x="8882775" y="0"/>
                </a:moveTo>
                <a:lnTo>
                  <a:pt x="8741190" y="479693"/>
                </a:lnTo>
                <a:lnTo>
                  <a:pt x="8664538" y="383469"/>
                </a:lnTo>
                <a:lnTo>
                  <a:pt x="8196423" y="756369"/>
                </a:lnTo>
                <a:lnTo>
                  <a:pt x="8185439" y="742581"/>
                </a:lnTo>
                <a:lnTo>
                  <a:pt x="8185439" y="747926"/>
                </a:lnTo>
                <a:lnTo>
                  <a:pt x="6223125" y="747926"/>
                </a:lnTo>
                <a:lnTo>
                  <a:pt x="6223125" y="1756038"/>
                </a:lnTo>
                <a:lnTo>
                  <a:pt x="6219762" y="1756038"/>
                </a:lnTo>
                <a:lnTo>
                  <a:pt x="6219762" y="1759668"/>
                </a:lnTo>
                <a:lnTo>
                  <a:pt x="4261817" y="1759668"/>
                </a:lnTo>
                <a:lnTo>
                  <a:pt x="4261817" y="2457045"/>
                </a:lnTo>
                <a:lnTo>
                  <a:pt x="4261817" y="2767780"/>
                </a:lnTo>
                <a:lnTo>
                  <a:pt x="4261817" y="2779432"/>
                </a:lnTo>
                <a:lnTo>
                  <a:pt x="2309162" y="2779432"/>
                </a:lnTo>
                <a:lnTo>
                  <a:pt x="2309162" y="3787544"/>
                </a:lnTo>
                <a:lnTo>
                  <a:pt x="2280332" y="3787544"/>
                </a:lnTo>
                <a:lnTo>
                  <a:pt x="1986775" y="3787544"/>
                </a:lnTo>
                <a:lnTo>
                  <a:pt x="0" y="3787544"/>
                </a:lnTo>
                <a:lnTo>
                  <a:pt x="0" y="3465157"/>
                </a:lnTo>
                <a:lnTo>
                  <a:pt x="1986775" y="3465157"/>
                </a:lnTo>
                <a:lnTo>
                  <a:pt x="1986775" y="2779432"/>
                </a:lnTo>
                <a:lnTo>
                  <a:pt x="1981485" y="2779432"/>
                </a:lnTo>
                <a:lnTo>
                  <a:pt x="1981485" y="2457045"/>
                </a:lnTo>
                <a:lnTo>
                  <a:pt x="1986775" y="2457045"/>
                </a:lnTo>
                <a:lnTo>
                  <a:pt x="2309162" y="2457045"/>
                </a:lnTo>
                <a:lnTo>
                  <a:pt x="3939430" y="2457045"/>
                </a:lnTo>
                <a:lnTo>
                  <a:pt x="3939430" y="1759668"/>
                </a:lnTo>
                <a:lnTo>
                  <a:pt x="3939430" y="1437281"/>
                </a:lnTo>
                <a:lnTo>
                  <a:pt x="4261817" y="1437281"/>
                </a:lnTo>
                <a:lnTo>
                  <a:pt x="5900738" y="1437281"/>
                </a:lnTo>
                <a:lnTo>
                  <a:pt x="5900738" y="425539"/>
                </a:lnTo>
                <a:lnTo>
                  <a:pt x="5905107" y="425539"/>
                </a:lnTo>
                <a:lnTo>
                  <a:pt x="6223125" y="425539"/>
                </a:lnTo>
                <a:lnTo>
                  <a:pt x="8085435" y="425539"/>
                </a:lnTo>
                <a:lnTo>
                  <a:pt x="8460222" y="126984"/>
                </a:lnTo>
                <a:lnTo>
                  <a:pt x="8383569" y="30760"/>
                </a:lnTo>
                <a:lnTo>
                  <a:pt x="888277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285" name="五边形 22"/>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86" name="燕尾形 23"/>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 name="矩形 8"/>
          <p:cNvSpPr>
            <a:spLocks noChangeArrowheads="1"/>
          </p:cNvSpPr>
          <p:nvPr/>
        </p:nvSpPr>
        <p:spPr bwMode="auto">
          <a:xfrm>
            <a:off x="1384300" y="5807710"/>
            <a:ext cx="156972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b="1">
                <a:solidFill>
                  <a:srgbClr val="000000"/>
                </a:solidFill>
                <a:latin typeface="Calibri" panose="020F0502020204030204" pitchFamily="34" charset="0"/>
                <a:ea typeface="微软雅黑" panose="020B0503020204020204" pitchFamily="34" charset="-122"/>
                <a:sym typeface="Calibri" panose="020F0502020204030204" pitchFamily="34" charset="0"/>
              </a:rPr>
              <a:t>18.25km/h</a:t>
            </a:r>
          </a:p>
        </p:txBody>
      </p:sp>
      <p:sp>
        <p:nvSpPr>
          <p:cNvPr id="5" name="矩形 8"/>
          <p:cNvSpPr>
            <a:spLocks noChangeArrowheads="1"/>
          </p:cNvSpPr>
          <p:nvPr/>
        </p:nvSpPr>
        <p:spPr bwMode="auto">
          <a:xfrm>
            <a:off x="3060360" y="3229606"/>
            <a:ext cx="1710055"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b="1">
                <a:solidFill>
                  <a:srgbClr val="000000"/>
                </a:solidFill>
                <a:latin typeface="Calibri" panose="020F0502020204030204" pitchFamily="34" charset="0"/>
                <a:ea typeface="微软雅黑" panose="020B0503020204020204" pitchFamily="34" charset="-122"/>
                <a:sym typeface="Calibri" panose="020F0502020204030204" pitchFamily="34" charset="0"/>
              </a:rPr>
              <a:t>高峰自由流</a:t>
            </a:r>
          </a:p>
          <a:p>
            <a:pPr algn="ctr"/>
            <a:r>
              <a:rPr lang="zh-CN" altLang="en-US" sz="2400" b="1">
                <a:solidFill>
                  <a:srgbClr val="000000"/>
                </a:solidFill>
                <a:latin typeface="Calibri" panose="020F0502020204030204" pitchFamily="34" charset="0"/>
                <a:ea typeface="微软雅黑" panose="020B0503020204020204" pitchFamily="34" charset="-122"/>
                <a:sym typeface="Calibri" panose="020F0502020204030204" pitchFamily="34" charset="0"/>
              </a:rPr>
              <a:t>车速</a:t>
            </a:r>
          </a:p>
        </p:txBody>
      </p:sp>
      <p:sp>
        <p:nvSpPr>
          <p:cNvPr id="6" name="矩形 8"/>
          <p:cNvSpPr>
            <a:spLocks noChangeArrowheads="1"/>
          </p:cNvSpPr>
          <p:nvPr/>
        </p:nvSpPr>
        <p:spPr bwMode="auto">
          <a:xfrm>
            <a:off x="3848077" y="4664706"/>
            <a:ext cx="156972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b="1">
                <a:solidFill>
                  <a:srgbClr val="000000"/>
                </a:solidFill>
                <a:latin typeface="Calibri" panose="020F0502020204030204" pitchFamily="34" charset="0"/>
                <a:ea typeface="微软雅黑" panose="020B0503020204020204" pitchFamily="34" charset="-122"/>
                <a:sym typeface="Calibri" panose="020F0502020204030204" pitchFamily="34" charset="0"/>
              </a:rPr>
              <a:t>26.73km/h</a:t>
            </a:r>
          </a:p>
        </p:txBody>
      </p:sp>
      <p:sp>
        <p:nvSpPr>
          <p:cNvPr id="7" name="矩形 8"/>
          <p:cNvSpPr>
            <a:spLocks noChangeArrowheads="1"/>
          </p:cNvSpPr>
          <p:nvPr/>
        </p:nvSpPr>
        <p:spPr bwMode="auto">
          <a:xfrm>
            <a:off x="5222217" y="2009771"/>
            <a:ext cx="140462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b="1">
                <a:solidFill>
                  <a:srgbClr val="000000"/>
                </a:solidFill>
                <a:latin typeface="Calibri" panose="020F0502020204030204" pitchFamily="34" charset="0"/>
                <a:ea typeface="微软雅黑" panose="020B0503020204020204" pitchFamily="34" charset="-122"/>
                <a:sym typeface="Calibri" panose="020F0502020204030204" pitchFamily="34" charset="0"/>
              </a:rPr>
              <a:t>平峰平均</a:t>
            </a:r>
          </a:p>
          <a:p>
            <a:pPr algn="ctr"/>
            <a:r>
              <a:rPr lang="zh-CN" altLang="en-US" sz="2400" b="1">
                <a:solidFill>
                  <a:srgbClr val="000000"/>
                </a:solidFill>
                <a:latin typeface="Calibri" panose="020F0502020204030204" pitchFamily="34" charset="0"/>
                <a:ea typeface="微软雅黑" panose="020B0503020204020204" pitchFamily="34" charset="-122"/>
                <a:sym typeface="Calibri" panose="020F0502020204030204" pitchFamily="34" charset="0"/>
              </a:rPr>
              <a:t>行程车速</a:t>
            </a:r>
          </a:p>
        </p:txBody>
      </p:sp>
      <p:sp>
        <p:nvSpPr>
          <p:cNvPr id="8" name="矩形 8"/>
          <p:cNvSpPr>
            <a:spLocks noChangeArrowheads="1"/>
          </p:cNvSpPr>
          <p:nvPr/>
        </p:nvSpPr>
        <p:spPr bwMode="auto">
          <a:xfrm>
            <a:off x="6072482" y="3588381"/>
            <a:ext cx="156972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b="1">
                <a:solidFill>
                  <a:srgbClr val="000000"/>
                </a:solidFill>
                <a:latin typeface="Calibri" panose="020F0502020204030204" pitchFamily="34" charset="0"/>
                <a:ea typeface="微软雅黑" panose="020B0503020204020204" pitchFamily="34" charset="-122"/>
                <a:sym typeface="Calibri" panose="020F0502020204030204" pitchFamily="34" charset="0"/>
              </a:rPr>
              <a:t>21.01km/h</a:t>
            </a:r>
          </a:p>
        </p:txBody>
      </p:sp>
      <p:sp>
        <p:nvSpPr>
          <p:cNvPr id="9" name="矩形 8"/>
          <p:cNvSpPr>
            <a:spLocks noChangeArrowheads="1"/>
          </p:cNvSpPr>
          <p:nvPr/>
        </p:nvSpPr>
        <p:spPr bwMode="auto">
          <a:xfrm>
            <a:off x="8153377" y="2440301"/>
            <a:ext cx="156972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b="1">
                <a:solidFill>
                  <a:srgbClr val="000000"/>
                </a:solidFill>
                <a:latin typeface="Calibri" panose="020F0502020204030204" pitchFamily="34" charset="0"/>
                <a:ea typeface="微软雅黑" panose="020B0503020204020204" pitchFamily="34" charset="-122"/>
                <a:sym typeface="Calibri" panose="020F0502020204030204" pitchFamily="34" charset="0"/>
              </a:rPr>
              <a:t>24.99km/h</a:t>
            </a:r>
          </a:p>
        </p:txBody>
      </p:sp>
      <p:sp>
        <p:nvSpPr>
          <p:cNvPr id="10" name="矩形 8"/>
          <p:cNvSpPr>
            <a:spLocks noChangeArrowheads="1"/>
          </p:cNvSpPr>
          <p:nvPr/>
        </p:nvSpPr>
        <p:spPr bwMode="auto">
          <a:xfrm>
            <a:off x="7293905" y="861691"/>
            <a:ext cx="1710055"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b="1">
                <a:solidFill>
                  <a:srgbClr val="000000"/>
                </a:solidFill>
                <a:latin typeface="Calibri" panose="020F0502020204030204" pitchFamily="34" charset="0"/>
                <a:ea typeface="微软雅黑" panose="020B0503020204020204" pitchFamily="34" charset="-122"/>
                <a:sym typeface="Calibri" panose="020F0502020204030204" pitchFamily="34" charset="0"/>
              </a:rPr>
              <a:t>平峰自由流</a:t>
            </a:r>
          </a:p>
          <a:p>
            <a:pPr algn="ctr"/>
            <a:r>
              <a:rPr lang="zh-CN" altLang="en-US" sz="2400" b="1">
                <a:solidFill>
                  <a:srgbClr val="000000"/>
                </a:solidFill>
                <a:latin typeface="Calibri" panose="020F0502020204030204" pitchFamily="34" charset="0"/>
                <a:ea typeface="微软雅黑" panose="020B0503020204020204" pitchFamily="34" charset="-122"/>
                <a:sym typeface="Calibri" panose="020F0502020204030204" pitchFamily="34" charset="0"/>
              </a:rPr>
              <a:t>车速</a:t>
            </a:r>
          </a:p>
        </p:txBody>
      </p:sp>
      <p:pic>
        <p:nvPicPr>
          <p:cNvPr id="12" name="图片 11"/>
          <p:cNvPicPr>
            <a:picLocks noChangeAspect="1"/>
          </p:cNvPicPr>
          <p:nvPr/>
        </p:nvPicPr>
        <p:blipFill>
          <a:blip r:embed="rId3"/>
          <a:stretch>
            <a:fillRect/>
          </a:stretch>
        </p:blipFill>
        <p:spPr>
          <a:xfrm>
            <a:off x="4046855" y="789305"/>
            <a:ext cx="8294370" cy="4997450"/>
          </a:xfrm>
          <a:prstGeom prst="rect">
            <a:avLst/>
          </a:prstGeom>
        </p:spPr>
      </p:pic>
      <p:graphicFrame>
        <p:nvGraphicFramePr>
          <p:cNvPr id="4" name="表格 3"/>
          <p:cNvGraphicFramePr/>
          <p:nvPr>
            <p:custDataLst>
              <p:tags r:id="rId1"/>
            </p:custDataLst>
          </p:nvPr>
        </p:nvGraphicFramePr>
        <p:xfrm>
          <a:off x="133350" y="3228975"/>
          <a:ext cx="3913505" cy="3039110"/>
        </p:xfrm>
        <a:graphic>
          <a:graphicData uri="http://schemas.openxmlformats.org/drawingml/2006/table">
            <a:tbl>
              <a:tblPr firstRow="1" bandRow="1">
                <a:tableStyleId>{5940675A-B579-460E-94D1-54222C63F5DA}</a:tableStyleId>
              </a:tblPr>
              <a:tblGrid>
                <a:gridCol w="676275">
                  <a:extLst>
                    <a:ext uri="{9D8B030D-6E8A-4147-A177-3AD203B41FA5}">
                      <a16:colId xmlns:a16="http://schemas.microsoft.com/office/drawing/2014/main" val="20000"/>
                    </a:ext>
                  </a:extLst>
                </a:gridCol>
                <a:gridCol w="1235710">
                  <a:extLst>
                    <a:ext uri="{9D8B030D-6E8A-4147-A177-3AD203B41FA5}">
                      <a16:colId xmlns:a16="http://schemas.microsoft.com/office/drawing/2014/main" val="20001"/>
                    </a:ext>
                  </a:extLst>
                </a:gridCol>
                <a:gridCol w="1236345">
                  <a:extLst>
                    <a:ext uri="{9D8B030D-6E8A-4147-A177-3AD203B41FA5}">
                      <a16:colId xmlns:a16="http://schemas.microsoft.com/office/drawing/2014/main" val="20002"/>
                    </a:ext>
                  </a:extLst>
                </a:gridCol>
                <a:gridCol w="765175">
                  <a:extLst>
                    <a:ext uri="{9D8B030D-6E8A-4147-A177-3AD203B41FA5}">
                      <a16:colId xmlns:a16="http://schemas.microsoft.com/office/drawing/2014/main" val="20003"/>
                    </a:ext>
                  </a:extLst>
                </a:gridCol>
              </a:tblGrid>
              <a:tr h="1107440">
                <a:tc>
                  <a:txBody>
                    <a:bodyPr/>
                    <a:lstStyle/>
                    <a:p>
                      <a:pPr indent="0" algn="ctr">
                        <a:lnSpc>
                          <a:spcPct val="120000"/>
                        </a:lnSpc>
                        <a:spcBef>
                          <a:spcPts val="0"/>
                        </a:spcBef>
                        <a:spcAft>
                          <a:spcPts val="0"/>
                        </a:spcAft>
                        <a:buNone/>
                      </a:pPr>
                      <a:r>
                        <a:rPr lang="en-US" sz="1500" b="1" spc="120">
                          <a:solidFill>
                            <a:srgbClr val="FFFFFF"/>
                          </a:solidFill>
                          <a:latin typeface="微软雅黑" panose="020B0503020204020204" pitchFamily="34" charset="-122"/>
                          <a:ea typeface="微软雅黑" panose="020B0503020204020204" pitchFamily="34" charset="-122"/>
                        </a:rPr>
                        <a:t> </a:t>
                      </a:r>
                    </a:p>
                  </a:txBody>
                  <a:tcPr marL="25400" marR="25400" marT="6350" marB="6350" anchor="ctr">
                    <a:lnL>
                      <a:noFill/>
                    </a:lnL>
                    <a:lnR>
                      <a:noFill/>
                    </a:lnR>
                    <a:lnT>
                      <a:noFill/>
                    </a:lnT>
                    <a:lnB>
                      <a:noFill/>
                    </a:lnB>
                    <a:lnTlToBr>
                      <a:noFill/>
                    </a:lnTlToBr>
                    <a:lnBlToTr>
                      <a:noFill/>
                    </a:lnBlToTr>
                    <a:solidFill>
                      <a:srgbClr val="595959"/>
                    </a:solidFill>
                  </a:tcPr>
                </a:tc>
                <a:tc>
                  <a:txBody>
                    <a:bodyPr/>
                    <a:lstStyle/>
                    <a:p>
                      <a:pPr indent="0" algn="ctr">
                        <a:lnSpc>
                          <a:spcPct val="120000"/>
                        </a:lnSpc>
                        <a:spcBef>
                          <a:spcPts val="0"/>
                        </a:spcBef>
                        <a:spcAft>
                          <a:spcPts val="0"/>
                        </a:spcAft>
                        <a:buNone/>
                      </a:pPr>
                      <a:r>
                        <a:rPr lang="en-US" sz="1500" b="1" spc="120">
                          <a:solidFill>
                            <a:srgbClr val="FFFFFF"/>
                          </a:solidFill>
                          <a:latin typeface="微软雅黑" panose="020B0503020204020204" pitchFamily="34" charset="-122"/>
                          <a:ea typeface="微软雅黑" panose="020B0503020204020204" pitchFamily="34" charset="-122"/>
                        </a:rPr>
                        <a:t>自由流车速</a:t>
                      </a:r>
                    </a:p>
                  </a:txBody>
                  <a:tcPr marL="25400" marR="25400" marT="6350" marB="6350" anchor="ctr">
                    <a:lnL>
                      <a:noFill/>
                    </a:lnL>
                    <a:lnR>
                      <a:noFill/>
                    </a:lnR>
                    <a:lnT>
                      <a:noFill/>
                    </a:lnT>
                    <a:lnB>
                      <a:noFill/>
                    </a:lnB>
                    <a:lnTlToBr>
                      <a:noFill/>
                    </a:lnTlToBr>
                    <a:lnBlToTr>
                      <a:noFill/>
                    </a:lnBlToTr>
                    <a:solidFill>
                      <a:srgbClr val="E29A9A"/>
                    </a:solidFill>
                  </a:tcPr>
                </a:tc>
                <a:tc>
                  <a:txBody>
                    <a:bodyPr/>
                    <a:lstStyle/>
                    <a:p>
                      <a:pPr indent="0" algn="ctr">
                        <a:lnSpc>
                          <a:spcPct val="120000"/>
                        </a:lnSpc>
                        <a:spcBef>
                          <a:spcPts val="0"/>
                        </a:spcBef>
                        <a:spcAft>
                          <a:spcPts val="0"/>
                        </a:spcAft>
                        <a:buNone/>
                      </a:pPr>
                      <a:r>
                        <a:rPr lang="en-US" sz="1500" b="1" spc="120">
                          <a:solidFill>
                            <a:srgbClr val="FFFFFF"/>
                          </a:solidFill>
                          <a:latin typeface="微软雅黑" panose="020B0503020204020204" pitchFamily="34" charset="-122"/>
                          <a:ea typeface="微软雅黑" panose="020B0503020204020204" pitchFamily="34" charset="-122"/>
                        </a:rPr>
                        <a:t>总平均车速</a:t>
                      </a:r>
                    </a:p>
                  </a:txBody>
                  <a:tcPr marL="25400" marR="25400" marT="6350" marB="6350" anchor="ctr">
                    <a:lnL>
                      <a:noFill/>
                    </a:lnL>
                    <a:lnR>
                      <a:noFill/>
                    </a:lnR>
                    <a:lnT>
                      <a:noFill/>
                    </a:lnT>
                    <a:lnB>
                      <a:noFill/>
                    </a:lnB>
                    <a:lnTlToBr>
                      <a:noFill/>
                    </a:lnTlToBr>
                    <a:lnBlToTr>
                      <a:noFill/>
                    </a:lnBlToTr>
                    <a:solidFill>
                      <a:srgbClr val="DFBBB3"/>
                    </a:solidFill>
                  </a:tcPr>
                </a:tc>
                <a:tc>
                  <a:txBody>
                    <a:bodyPr/>
                    <a:lstStyle/>
                    <a:p>
                      <a:pPr indent="0" algn="ctr">
                        <a:lnSpc>
                          <a:spcPct val="120000"/>
                        </a:lnSpc>
                        <a:spcBef>
                          <a:spcPts val="0"/>
                        </a:spcBef>
                        <a:spcAft>
                          <a:spcPts val="0"/>
                        </a:spcAft>
                        <a:buNone/>
                      </a:pPr>
                      <a:r>
                        <a:rPr lang="en-US" sz="1500" b="1" spc="120" dirty="0" err="1">
                          <a:solidFill>
                            <a:srgbClr val="FFFFFF"/>
                          </a:solidFill>
                          <a:latin typeface="微软雅黑" panose="020B0503020204020204" pitchFamily="34" charset="-122"/>
                          <a:ea typeface="微软雅黑" panose="020B0503020204020204" pitchFamily="34" charset="-122"/>
                        </a:rPr>
                        <a:t>衰减率</a:t>
                      </a:r>
                      <a:endParaRPr lang="en-US" sz="1500" b="1" spc="120" dirty="0">
                        <a:solidFill>
                          <a:srgbClr val="FFFFFF"/>
                        </a:solidFill>
                        <a:latin typeface="微软雅黑" panose="020B0503020204020204" pitchFamily="34" charset="-122"/>
                        <a:ea typeface="微软雅黑" panose="020B0503020204020204" pitchFamily="34" charset="-122"/>
                      </a:endParaRPr>
                    </a:p>
                  </a:txBody>
                  <a:tcPr marL="25400" marR="25400" marT="6350" marB="6350" anchor="ctr">
                    <a:lnL>
                      <a:noFill/>
                    </a:lnL>
                    <a:lnR>
                      <a:noFill/>
                    </a:lnR>
                    <a:lnT>
                      <a:noFill/>
                    </a:lnT>
                    <a:lnB>
                      <a:noFill/>
                    </a:lnB>
                    <a:lnTlToBr>
                      <a:noFill/>
                    </a:lnTlToBr>
                    <a:lnBlToTr>
                      <a:noFill/>
                    </a:lnBlToTr>
                    <a:solidFill>
                      <a:srgbClr val="A3CDCB"/>
                    </a:solidFill>
                  </a:tcPr>
                </a:tc>
                <a:extLst>
                  <a:ext uri="{0D108BD9-81ED-4DB2-BD59-A6C34878D82A}">
                    <a16:rowId xmlns:a16="http://schemas.microsoft.com/office/drawing/2014/main" val="10000"/>
                  </a:ext>
                </a:extLst>
              </a:tr>
              <a:tr h="966470">
                <a:tc>
                  <a:txBody>
                    <a:bodyPr/>
                    <a:lstStyle/>
                    <a:p>
                      <a:pPr indent="0" algn="ctr">
                        <a:lnSpc>
                          <a:spcPct val="120000"/>
                        </a:lnSpc>
                        <a:spcBef>
                          <a:spcPts val="0"/>
                        </a:spcBef>
                        <a:spcAft>
                          <a:spcPts val="0"/>
                        </a:spcAft>
                        <a:buNone/>
                      </a:pPr>
                      <a:r>
                        <a:rPr lang="en-US" sz="1300" b="0" spc="120">
                          <a:solidFill>
                            <a:srgbClr val="404040"/>
                          </a:solidFill>
                          <a:latin typeface="微软雅黑" panose="020B0503020204020204" pitchFamily="34" charset="-122"/>
                          <a:ea typeface="微软雅黑" panose="020B0503020204020204" pitchFamily="34" charset="-122"/>
                        </a:rPr>
                        <a:t>高峰期</a:t>
                      </a:r>
                    </a:p>
                  </a:txBody>
                  <a:tcPr marL="25400" marR="25400" marT="6350" marB="6350" anchor="ctr">
                    <a:lnL>
                      <a:noFill/>
                    </a:lnL>
                    <a:lnR w="12700">
                      <a:solidFill>
                        <a:srgbClr val="D9D9D9"/>
                      </a:solidFill>
                      <a:prstDash val="solid"/>
                    </a:lnR>
                    <a:lnT>
                      <a:noFill/>
                    </a:lnT>
                    <a:lnB>
                      <a:noFill/>
                    </a:lnB>
                    <a:lnTlToBr>
                      <a:noFill/>
                    </a:lnTlToBr>
                    <a:lnBlToTr>
                      <a:noFill/>
                    </a:lnBlToTr>
                    <a:solidFill>
                      <a:srgbClr val="FFFFFF"/>
                    </a:solidFill>
                  </a:tcPr>
                </a:tc>
                <a:tc>
                  <a:txBody>
                    <a:bodyPr/>
                    <a:lstStyle/>
                    <a:p>
                      <a:pPr indent="0" algn="ctr">
                        <a:lnSpc>
                          <a:spcPct val="120000"/>
                        </a:lnSpc>
                        <a:spcBef>
                          <a:spcPts val="0"/>
                        </a:spcBef>
                        <a:spcAft>
                          <a:spcPts val="0"/>
                        </a:spcAft>
                        <a:buNone/>
                      </a:pPr>
                      <a:r>
                        <a:rPr lang="en-US" sz="1300" b="0" spc="120">
                          <a:solidFill>
                            <a:srgbClr val="404040"/>
                          </a:solidFill>
                          <a:latin typeface="微软雅黑" panose="020B0503020204020204" pitchFamily="34" charset="-122"/>
                          <a:ea typeface="微软雅黑" panose="020B0503020204020204" pitchFamily="34" charset="-122"/>
                        </a:rPr>
                        <a:t>26.73km/h</a:t>
                      </a:r>
                    </a:p>
                  </a:txBody>
                  <a:tcPr marL="25400" marR="25400" marT="6350" marB="6350" anchor="ctr">
                    <a:lnL w="12700">
                      <a:solidFill>
                        <a:srgbClr val="D9D9D9"/>
                      </a:solidFill>
                      <a:prstDash val="solid"/>
                    </a:lnL>
                    <a:lnR w="6350">
                      <a:solidFill>
                        <a:srgbClr val="D9D9D9"/>
                      </a:solidFill>
                      <a:prstDash val="solid"/>
                    </a:lnR>
                    <a:lnT>
                      <a:noFill/>
                    </a:lnT>
                    <a:lnB>
                      <a:noFill/>
                    </a:lnB>
                    <a:lnTlToBr>
                      <a:noFill/>
                    </a:lnTlToBr>
                    <a:lnBlToTr>
                      <a:noFill/>
                    </a:lnBlToTr>
                    <a:solidFill>
                      <a:srgbClr val="FFFFFF"/>
                    </a:solidFill>
                  </a:tcPr>
                </a:tc>
                <a:tc>
                  <a:txBody>
                    <a:bodyPr/>
                    <a:lstStyle/>
                    <a:p>
                      <a:pPr indent="0" algn="ctr">
                        <a:lnSpc>
                          <a:spcPct val="120000"/>
                        </a:lnSpc>
                        <a:spcBef>
                          <a:spcPts val="0"/>
                        </a:spcBef>
                        <a:spcAft>
                          <a:spcPts val="0"/>
                        </a:spcAft>
                        <a:buNone/>
                      </a:pPr>
                      <a:r>
                        <a:rPr lang="en-US" sz="1300" b="0" spc="120">
                          <a:solidFill>
                            <a:srgbClr val="404040"/>
                          </a:solidFill>
                          <a:latin typeface="微软雅黑" panose="020B0503020204020204" pitchFamily="34" charset="-122"/>
                          <a:ea typeface="微软雅黑" panose="020B0503020204020204" pitchFamily="34" charset="-122"/>
                        </a:rPr>
                        <a:t>18.25km/h</a:t>
                      </a:r>
                    </a:p>
                  </a:txBody>
                  <a:tcPr marL="25400" marR="25400" marT="6350" marB="6350" anchor="ctr">
                    <a:lnL w="6350">
                      <a:solidFill>
                        <a:srgbClr val="D9D9D9"/>
                      </a:solidFill>
                      <a:prstDash val="solid"/>
                    </a:lnL>
                    <a:lnR w="6350">
                      <a:solidFill>
                        <a:srgbClr val="D9D9D9"/>
                      </a:solidFill>
                      <a:prstDash val="solid"/>
                    </a:lnR>
                    <a:lnT>
                      <a:noFill/>
                    </a:lnT>
                    <a:lnB>
                      <a:noFill/>
                    </a:lnB>
                    <a:lnTlToBr>
                      <a:noFill/>
                    </a:lnTlToBr>
                    <a:lnBlToTr>
                      <a:noFill/>
                    </a:lnBlToTr>
                    <a:solidFill>
                      <a:srgbClr val="FFFFFF"/>
                    </a:solidFill>
                  </a:tcPr>
                </a:tc>
                <a:tc>
                  <a:txBody>
                    <a:bodyPr/>
                    <a:lstStyle/>
                    <a:p>
                      <a:pPr indent="0" algn="ctr">
                        <a:lnSpc>
                          <a:spcPct val="120000"/>
                        </a:lnSpc>
                        <a:spcBef>
                          <a:spcPts val="0"/>
                        </a:spcBef>
                        <a:spcAft>
                          <a:spcPts val="0"/>
                        </a:spcAft>
                        <a:buNone/>
                      </a:pPr>
                      <a:r>
                        <a:rPr lang="en-US" sz="1300" b="0" spc="120">
                          <a:solidFill>
                            <a:srgbClr val="404040"/>
                          </a:solidFill>
                          <a:latin typeface="微软雅黑" panose="020B0503020204020204" pitchFamily="34" charset="-122"/>
                          <a:ea typeface="微软雅黑" panose="020B0503020204020204" pitchFamily="34" charset="-122"/>
                        </a:rPr>
                        <a:t>31.7%</a:t>
                      </a:r>
                    </a:p>
                  </a:txBody>
                  <a:tcPr marL="25400" marR="25400" marT="6350" marB="6350" anchor="ctr">
                    <a:lnL w="6350">
                      <a:solidFill>
                        <a:srgbClr val="D9D9D9"/>
                      </a:solidFill>
                      <a:prstDash val="solid"/>
                    </a:lnL>
                    <a:lnR>
                      <a:noFill/>
                    </a:lnR>
                    <a:lnT>
                      <a:noFill/>
                    </a:lnT>
                    <a:lnB>
                      <a:noFill/>
                    </a:lnB>
                    <a:lnTlToBr>
                      <a:noFill/>
                    </a:lnTlToBr>
                    <a:lnBlToTr>
                      <a:noFill/>
                    </a:lnBlToTr>
                    <a:solidFill>
                      <a:srgbClr val="FFFFFF"/>
                    </a:solidFill>
                  </a:tcPr>
                </a:tc>
                <a:extLst>
                  <a:ext uri="{0D108BD9-81ED-4DB2-BD59-A6C34878D82A}">
                    <a16:rowId xmlns:a16="http://schemas.microsoft.com/office/drawing/2014/main" val="10001"/>
                  </a:ext>
                </a:extLst>
              </a:tr>
              <a:tr h="965200">
                <a:tc>
                  <a:txBody>
                    <a:bodyPr/>
                    <a:lstStyle/>
                    <a:p>
                      <a:pPr indent="0" algn="ctr">
                        <a:lnSpc>
                          <a:spcPct val="120000"/>
                        </a:lnSpc>
                        <a:spcBef>
                          <a:spcPts val="0"/>
                        </a:spcBef>
                        <a:spcAft>
                          <a:spcPts val="0"/>
                        </a:spcAft>
                        <a:buNone/>
                      </a:pPr>
                      <a:r>
                        <a:rPr lang="en-US" sz="1300" b="0" spc="120">
                          <a:solidFill>
                            <a:srgbClr val="404040"/>
                          </a:solidFill>
                          <a:latin typeface="微软雅黑" panose="020B0503020204020204" pitchFamily="34" charset="-122"/>
                          <a:ea typeface="微软雅黑" panose="020B0503020204020204" pitchFamily="34" charset="-122"/>
                        </a:rPr>
                        <a:t>平峰期</a:t>
                      </a:r>
                    </a:p>
                  </a:txBody>
                  <a:tcPr marL="25400" marR="25400" marT="6350" marB="6350" anchor="ctr">
                    <a:lnL>
                      <a:noFill/>
                    </a:lnL>
                    <a:lnR w="12700">
                      <a:solidFill>
                        <a:srgbClr val="D9D9D9"/>
                      </a:solidFill>
                      <a:prstDash val="solid"/>
                    </a:lnR>
                    <a:lnT>
                      <a:noFill/>
                    </a:lnT>
                    <a:lnB w="19050">
                      <a:solidFill>
                        <a:srgbClr val="595959"/>
                      </a:solidFill>
                      <a:prstDash val="solid"/>
                    </a:lnB>
                    <a:lnTlToBr>
                      <a:noFill/>
                    </a:lnTlToBr>
                    <a:lnBlToTr>
                      <a:noFill/>
                    </a:lnBlToTr>
                    <a:solidFill>
                      <a:srgbClr val="F2F2F2"/>
                    </a:solidFill>
                  </a:tcPr>
                </a:tc>
                <a:tc>
                  <a:txBody>
                    <a:bodyPr/>
                    <a:lstStyle/>
                    <a:p>
                      <a:pPr indent="0" algn="ctr">
                        <a:lnSpc>
                          <a:spcPct val="120000"/>
                        </a:lnSpc>
                        <a:spcBef>
                          <a:spcPts val="0"/>
                        </a:spcBef>
                        <a:spcAft>
                          <a:spcPts val="0"/>
                        </a:spcAft>
                        <a:buNone/>
                      </a:pPr>
                      <a:r>
                        <a:rPr lang="en-US" sz="1300" b="0" spc="120">
                          <a:solidFill>
                            <a:srgbClr val="404040"/>
                          </a:solidFill>
                          <a:latin typeface="微软雅黑" panose="020B0503020204020204" pitchFamily="34" charset="-122"/>
                          <a:ea typeface="微软雅黑" panose="020B0503020204020204" pitchFamily="34" charset="-122"/>
                        </a:rPr>
                        <a:t>24.99km/h</a:t>
                      </a:r>
                    </a:p>
                  </a:txBody>
                  <a:tcPr marL="25400" marR="25400" marT="6350" marB="6350" anchor="ctr">
                    <a:lnL w="12700">
                      <a:solidFill>
                        <a:srgbClr val="D9D9D9"/>
                      </a:solidFill>
                      <a:prstDash val="solid"/>
                    </a:lnL>
                    <a:lnR w="6350">
                      <a:solidFill>
                        <a:srgbClr val="D9D9D9"/>
                      </a:solidFill>
                      <a:prstDash val="solid"/>
                    </a:lnR>
                    <a:lnT>
                      <a:noFill/>
                    </a:lnT>
                    <a:lnB w="19050">
                      <a:solidFill>
                        <a:srgbClr val="595959"/>
                      </a:solidFill>
                      <a:prstDash val="solid"/>
                    </a:lnB>
                    <a:lnTlToBr>
                      <a:noFill/>
                    </a:lnTlToBr>
                    <a:lnBlToTr>
                      <a:noFill/>
                    </a:lnBlToTr>
                    <a:solidFill>
                      <a:srgbClr val="F2F2F2"/>
                    </a:solidFill>
                  </a:tcPr>
                </a:tc>
                <a:tc>
                  <a:txBody>
                    <a:bodyPr/>
                    <a:lstStyle/>
                    <a:p>
                      <a:pPr indent="0" algn="ctr">
                        <a:lnSpc>
                          <a:spcPct val="120000"/>
                        </a:lnSpc>
                        <a:spcBef>
                          <a:spcPts val="0"/>
                        </a:spcBef>
                        <a:spcAft>
                          <a:spcPts val="0"/>
                        </a:spcAft>
                        <a:buNone/>
                      </a:pPr>
                      <a:r>
                        <a:rPr lang="en-US" sz="1300" b="0" spc="120">
                          <a:solidFill>
                            <a:srgbClr val="404040"/>
                          </a:solidFill>
                          <a:latin typeface="微软雅黑" panose="020B0503020204020204" pitchFamily="34" charset="-122"/>
                          <a:ea typeface="微软雅黑" panose="020B0503020204020204" pitchFamily="34" charset="-122"/>
                        </a:rPr>
                        <a:t>21.01km/h</a:t>
                      </a:r>
                    </a:p>
                  </a:txBody>
                  <a:tcPr marL="25400" marR="25400" marT="6350" marB="6350" anchor="ctr">
                    <a:lnL w="6350">
                      <a:solidFill>
                        <a:srgbClr val="D9D9D9"/>
                      </a:solidFill>
                      <a:prstDash val="solid"/>
                    </a:lnL>
                    <a:lnR w="6350">
                      <a:solidFill>
                        <a:srgbClr val="D9D9D9"/>
                      </a:solidFill>
                      <a:prstDash val="solid"/>
                    </a:lnR>
                    <a:lnT>
                      <a:noFill/>
                    </a:lnT>
                    <a:lnB w="19050">
                      <a:solidFill>
                        <a:srgbClr val="595959"/>
                      </a:solidFill>
                      <a:prstDash val="solid"/>
                    </a:lnB>
                    <a:lnTlToBr>
                      <a:noFill/>
                    </a:lnTlToBr>
                    <a:lnBlToTr>
                      <a:noFill/>
                    </a:lnBlToTr>
                    <a:solidFill>
                      <a:srgbClr val="F2F2F2"/>
                    </a:solidFill>
                  </a:tcPr>
                </a:tc>
                <a:tc>
                  <a:txBody>
                    <a:bodyPr/>
                    <a:lstStyle/>
                    <a:p>
                      <a:pPr indent="0" algn="ctr">
                        <a:lnSpc>
                          <a:spcPct val="120000"/>
                        </a:lnSpc>
                        <a:spcBef>
                          <a:spcPts val="0"/>
                        </a:spcBef>
                        <a:spcAft>
                          <a:spcPts val="0"/>
                        </a:spcAft>
                        <a:buNone/>
                      </a:pPr>
                      <a:r>
                        <a:rPr lang="en-US" sz="1300" b="0" spc="120" dirty="0">
                          <a:solidFill>
                            <a:srgbClr val="404040"/>
                          </a:solidFill>
                          <a:latin typeface="微软雅黑" panose="020B0503020204020204" pitchFamily="34" charset="-122"/>
                          <a:ea typeface="微软雅黑" panose="020B0503020204020204" pitchFamily="34" charset="-122"/>
                        </a:rPr>
                        <a:t>15.9%</a:t>
                      </a:r>
                    </a:p>
                  </a:txBody>
                  <a:tcPr marL="25400" marR="25400" marT="6350" marB="6350" anchor="ctr">
                    <a:lnL w="6350">
                      <a:solidFill>
                        <a:srgbClr val="D9D9D9"/>
                      </a:solidFill>
                      <a:prstDash val="solid"/>
                    </a:lnL>
                    <a:lnR>
                      <a:noFill/>
                    </a:lnR>
                    <a:lnT>
                      <a:noFill/>
                    </a:lnT>
                    <a:lnB w="19050">
                      <a:solidFill>
                        <a:srgbClr val="595959"/>
                      </a:solidFill>
                      <a:prstDash val="solid"/>
                    </a:lnB>
                    <a:lnTlToBr>
                      <a:noFill/>
                    </a:lnTlToBr>
                    <a:lnBlToTr>
                      <a:noFill/>
                    </a:lnBlToTr>
                    <a:solidFill>
                      <a:srgbClr val="F2F2F2"/>
                    </a:solidFill>
                  </a:tcPr>
                </a:tc>
                <a:extLst>
                  <a:ext uri="{0D108BD9-81ED-4DB2-BD59-A6C34878D82A}">
                    <a16:rowId xmlns:a16="http://schemas.microsoft.com/office/drawing/2014/main" val="10002"/>
                  </a:ext>
                </a:extLst>
              </a:tr>
            </a:tbl>
          </a:graphicData>
        </a:graphic>
      </p:graphicFrame>
      <p:sp>
        <p:nvSpPr>
          <p:cNvPr id="21" name="TextBox 23">
            <a:extLst>
              <a:ext uri="{FF2B5EF4-FFF2-40B4-BE49-F238E27FC236}">
                <a16:creationId xmlns:a16="http://schemas.microsoft.com/office/drawing/2014/main" id="{6CC7D4BB-81B2-4510-811F-A29B7B7D59AF}"/>
              </a:ext>
            </a:extLst>
          </p:cNvPr>
          <p:cNvSpPr txBox="1">
            <a:spLocks noChangeArrowheads="1"/>
          </p:cNvSpPr>
          <p:nvPr/>
        </p:nvSpPr>
        <p:spPr bwMode="auto">
          <a:xfrm>
            <a:off x="1147763" y="388938"/>
            <a:ext cx="627126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000" b="1" dirty="0">
                <a:latin typeface="微软雅黑" pitchFamily="34" charset="-122"/>
                <a:ea typeface="微软雅黑" pitchFamily="34" charset="-122"/>
              </a:rPr>
              <a:t>4.3.5 </a:t>
            </a:r>
            <a:r>
              <a:rPr lang="zh-CN" altLang="en-US" sz="2000" b="1" dirty="0">
                <a:solidFill>
                  <a:schemeClr val="tx2"/>
                </a:solidFill>
                <a:ea typeface="微软雅黑" pitchFamily="34" charset="-122"/>
              </a:rPr>
              <a:t>自由流平均车速与总平均车速的对比（小型车）</a:t>
            </a:r>
            <a:endParaRPr lang="zh-CN" altLang="en-US" sz="2000" b="1" dirty="0">
              <a:solidFill>
                <a:schemeClr val="tx2"/>
              </a:solidFill>
            </a:endParaRPr>
          </a:p>
          <a:p>
            <a:pPr eaLnBrk="1" hangingPunct="1"/>
            <a:endParaRPr lang="zh-CN" altLang="en-US" sz="2000" b="1" dirty="0">
              <a:latin typeface="微软雅黑" pitchFamily="34" charset="-122"/>
              <a:ea typeface="微软雅黑" pitchFamily="34" charset="-122"/>
            </a:endParaRPr>
          </a:p>
        </p:txBody>
      </p:sp>
      <p:pic>
        <p:nvPicPr>
          <p:cNvPr id="22" name="图片 21">
            <a:extLst>
              <a:ext uri="{FF2B5EF4-FFF2-40B4-BE49-F238E27FC236}">
                <a16:creationId xmlns:a16="http://schemas.microsoft.com/office/drawing/2014/main" id="{1B3F145E-F067-4AA4-8D29-F15BD8094054}"/>
              </a:ext>
            </a:extLst>
          </p:cNvPr>
          <p:cNvPicPr>
            <a:picLocks noChangeAspect="1"/>
          </p:cNvPicPr>
          <p:nvPr/>
        </p:nvPicPr>
        <p:blipFill>
          <a:blip r:embed="rId4"/>
          <a:stretch>
            <a:fillRect/>
          </a:stretch>
        </p:blipFill>
        <p:spPr>
          <a:xfrm>
            <a:off x="868783" y="684412"/>
            <a:ext cx="1779019" cy="35662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285"/>
                                        </p:tgtEl>
                                        <p:attrNameLst>
                                          <p:attrName>style.visibility</p:attrName>
                                        </p:attrNameLst>
                                      </p:cBhvr>
                                      <p:to>
                                        <p:strVal val="visible"/>
                                      </p:to>
                                    </p:set>
                                    <p:anim calcmode="lin" valueType="num">
                                      <p:cBhvr additive="base">
                                        <p:cTn id="7" dur="300" fill="hold"/>
                                        <p:tgtEl>
                                          <p:spTgt spid="11285"/>
                                        </p:tgtEl>
                                        <p:attrNameLst>
                                          <p:attrName>ppt_x</p:attrName>
                                        </p:attrNameLst>
                                      </p:cBhvr>
                                      <p:tavLst>
                                        <p:tav tm="0">
                                          <p:val>
                                            <p:strVal val="0-#ppt_w/2"/>
                                          </p:val>
                                        </p:tav>
                                        <p:tav tm="100000">
                                          <p:val>
                                            <p:strVal val="#ppt_x"/>
                                          </p:val>
                                        </p:tav>
                                      </p:tavLst>
                                    </p:anim>
                                    <p:anim calcmode="lin" valueType="num">
                                      <p:cBhvr additive="base">
                                        <p:cTn id="8" dur="300" fill="hold"/>
                                        <p:tgtEl>
                                          <p:spTgt spid="1128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1286"/>
                                        </p:tgtEl>
                                        <p:attrNameLst>
                                          <p:attrName>style.visibility</p:attrName>
                                        </p:attrNameLst>
                                      </p:cBhvr>
                                      <p:to>
                                        <p:strVal val="visible"/>
                                      </p:to>
                                    </p:set>
                                    <p:anim calcmode="lin" valueType="num">
                                      <p:cBhvr additive="base">
                                        <p:cTn id="12" dur="500" fill="hold"/>
                                        <p:tgtEl>
                                          <p:spTgt spid="11286"/>
                                        </p:tgtEl>
                                        <p:attrNameLst>
                                          <p:attrName>ppt_x</p:attrName>
                                        </p:attrNameLst>
                                      </p:cBhvr>
                                      <p:tavLst>
                                        <p:tav tm="0">
                                          <p:val>
                                            <p:strVal val="1+#ppt_w/2"/>
                                          </p:val>
                                        </p:tav>
                                        <p:tav tm="100000">
                                          <p:val>
                                            <p:strVal val="#ppt_x"/>
                                          </p:val>
                                        </p:tav>
                                      </p:tavLst>
                                    </p:anim>
                                    <p:anim calcmode="lin" valueType="num">
                                      <p:cBhvr additive="base">
                                        <p:cTn id="13" dur="500" fill="hold"/>
                                        <p:tgtEl>
                                          <p:spTgt spid="1128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8" presetClass="entr" presetSubtype="3" fill="hold" grpId="0" nodeType="afterEffect">
                                  <p:stCondLst>
                                    <p:cond delay="0"/>
                                  </p:stCondLst>
                                  <p:childTnLst>
                                    <p:set>
                                      <p:cBhvr>
                                        <p:cTn id="16" dur="1" fill="hold">
                                          <p:stCondLst>
                                            <p:cond delay="0"/>
                                          </p:stCondLst>
                                        </p:cTn>
                                        <p:tgtEl>
                                          <p:spTgt spid="11283"/>
                                        </p:tgtEl>
                                        <p:attrNameLst>
                                          <p:attrName>style.visibility</p:attrName>
                                        </p:attrNameLst>
                                      </p:cBhvr>
                                      <p:to>
                                        <p:strVal val="visible"/>
                                      </p:to>
                                    </p:set>
                                    <p:animEffect transition="in" filter="strips(upRight)">
                                      <p:cBhvr>
                                        <p:cTn id="17" dur="1000"/>
                                        <p:tgtEl>
                                          <p:spTgt spid="11283"/>
                                        </p:tgtEl>
                                      </p:cBhvr>
                                    </p:animEffect>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11268"/>
                                        </p:tgtEl>
                                        <p:attrNameLst>
                                          <p:attrName>style.visibility</p:attrName>
                                        </p:attrNameLst>
                                      </p:cBhvr>
                                      <p:to>
                                        <p:strVal val="visible"/>
                                      </p:to>
                                    </p:set>
                                    <p:anim calcmode="lin" valueType="num">
                                      <p:cBhvr additive="base">
                                        <p:cTn id="21" dur="500" fill="hold"/>
                                        <p:tgtEl>
                                          <p:spTgt spid="11268"/>
                                        </p:tgtEl>
                                        <p:attrNameLst>
                                          <p:attrName>ppt_x</p:attrName>
                                        </p:attrNameLst>
                                      </p:cBhvr>
                                      <p:tavLst>
                                        <p:tav tm="0">
                                          <p:val>
                                            <p:strVal val="0-#ppt_w/2"/>
                                          </p:val>
                                        </p:tav>
                                        <p:tav tm="100000">
                                          <p:val>
                                            <p:strVal val="#ppt_x"/>
                                          </p:val>
                                        </p:tav>
                                      </p:tavLst>
                                    </p:anim>
                                    <p:anim calcmode="lin" valueType="num">
                                      <p:cBhvr additive="base">
                                        <p:cTn id="22" dur="500" fill="hold"/>
                                        <p:tgtEl>
                                          <p:spTgt spid="1126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2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 presetClass="entr" presetSubtype="4"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ppt_x"/>
                                          </p:val>
                                        </p:tav>
                                        <p:tav tm="100000">
                                          <p:val>
                                            <p:strVal val="#ppt_x"/>
                                          </p:val>
                                        </p:tav>
                                      </p:tavLst>
                                    </p:anim>
                                    <p:anim calcmode="lin" valueType="num">
                                      <p:cBhvr additive="base">
                                        <p:cTn id="41" dur="500" fill="hold"/>
                                        <p:tgtEl>
                                          <p:spTgt spid="4"/>
                                        </p:tgtEl>
                                        <p:attrNameLst>
                                          <p:attrName>ppt_y</p:attrName>
                                        </p:attrNameLst>
                                      </p:cBhvr>
                                      <p:tavLst>
                                        <p:tav tm="0">
                                          <p:val>
                                            <p:strVal val="1+#ppt_h/2"/>
                                          </p:val>
                                        </p:tav>
                                        <p:tav tm="100000">
                                          <p:val>
                                            <p:strVal val="#ppt_y"/>
                                          </p:val>
                                        </p:tav>
                                      </p:tavLst>
                                    </p:anim>
                                  </p:childTnLst>
                                </p:cTn>
                              </p:par>
                            </p:childTnLst>
                          </p:cTn>
                        </p:par>
                        <p:par>
                          <p:cTn id="42" fill="hold">
                            <p:stCondLst>
                              <p:cond delay="10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21"/>
                                        </p:tgtEl>
                                        <p:attrNameLst>
                                          <p:attrName>style.visibility</p:attrName>
                                        </p:attrNameLst>
                                      </p:cBhvr>
                                      <p:to>
                                        <p:strVal val="visible"/>
                                      </p:to>
                                    </p:set>
                                    <p:anim calcmode="lin" valueType="num">
                                      <p:cBhvr>
                                        <p:cTn id="45" dur="3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46" dur="300" fill="hold"/>
                                        <p:tgtEl>
                                          <p:spTgt spid="21"/>
                                        </p:tgtEl>
                                        <p:attrNameLst>
                                          <p:attrName>ppt_y</p:attrName>
                                        </p:attrNameLst>
                                      </p:cBhvr>
                                      <p:tavLst>
                                        <p:tav tm="0">
                                          <p:val>
                                            <p:strVal val="#ppt_y"/>
                                          </p:val>
                                        </p:tav>
                                        <p:tav tm="100000">
                                          <p:val>
                                            <p:strVal val="#ppt_y"/>
                                          </p:val>
                                        </p:tav>
                                      </p:tavLst>
                                    </p:anim>
                                    <p:anim calcmode="lin" valueType="num">
                                      <p:cBhvr>
                                        <p:cTn id="47" dur="3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48" dur="3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49" dur="3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3" grpId="0" animBg="1"/>
      <p:bldP spid="11285" grpId="0" animBg="1" autoUpdateAnimBg="0"/>
      <p:bldP spid="11286" grpId="0" animBg="1" autoUpdateAnimBg="0"/>
      <p:bldP spid="21"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4"/>
          <p:cNvSpPr txBox="1">
            <a:spLocks noChangeArrowheads="1"/>
          </p:cNvSpPr>
          <p:nvPr/>
        </p:nvSpPr>
        <p:spPr bwMode="auto">
          <a:xfrm>
            <a:off x="2433638" y="1855788"/>
            <a:ext cx="252184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12000" b="1" dirty="0">
                <a:solidFill>
                  <a:schemeClr val="bg1"/>
                </a:solidFill>
                <a:latin typeface="微软雅黑" pitchFamily="34" charset="-122"/>
                <a:ea typeface="微软雅黑" pitchFamily="34" charset="-122"/>
              </a:rPr>
              <a:t>4.3</a:t>
            </a:r>
            <a:endParaRPr lang="zh-CN" altLang="en-US" sz="12000" b="1" dirty="0">
              <a:solidFill>
                <a:schemeClr val="bg1"/>
              </a:solidFill>
              <a:latin typeface="微软雅黑" pitchFamily="34" charset="-122"/>
              <a:ea typeface="微软雅黑" pitchFamily="34" charset="-122"/>
            </a:endParaRPr>
          </a:p>
        </p:txBody>
      </p:sp>
      <p:sp>
        <p:nvSpPr>
          <p:cNvPr id="8195" name="TextBox 5"/>
          <p:cNvSpPr txBox="1">
            <a:spLocks noChangeArrowheads="1"/>
          </p:cNvSpPr>
          <p:nvPr/>
        </p:nvSpPr>
        <p:spPr bwMode="auto">
          <a:xfrm>
            <a:off x="1768475" y="2846388"/>
            <a:ext cx="8477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3000">
                <a:solidFill>
                  <a:schemeClr val="bg1"/>
                </a:solidFill>
              </a:rPr>
              <a:t>part</a:t>
            </a:r>
            <a:endParaRPr lang="zh-CN" altLang="en-US" sz="3000">
              <a:solidFill>
                <a:schemeClr val="bg1"/>
              </a:solidFill>
            </a:endParaRPr>
          </a:p>
        </p:txBody>
      </p:sp>
      <p:cxnSp>
        <p:nvCxnSpPr>
          <p:cNvPr id="8200" name="直接连接符 10"/>
          <p:cNvCxnSpPr>
            <a:cxnSpLocks noChangeShapeType="1"/>
          </p:cNvCxnSpPr>
          <p:nvPr/>
        </p:nvCxnSpPr>
        <p:spPr bwMode="auto">
          <a:xfrm flipH="1">
            <a:off x="3576638" y="3328988"/>
            <a:ext cx="8620125" cy="0"/>
          </a:xfrm>
          <a:prstGeom prst="line">
            <a:avLst/>
          </a:prstGeom>
          <a:noFill/>
          <a:ln w="952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01" name="Freeform 10"/>
          <p:cNvSpPr>
            <a:spLocks/>
          </p:cNvSpPr>
          <p:nvPr/>
        </p:nvSpPr>
        <p:spPr bwMode="auto">
          <a:xfrm>
            <a:off x="1150938" y="2205038"/>
            <a:ext cx="1849437" cy="1944687"/>
          </a:xfrm>
          <a:custGeom>
            <a:avLst/>
            <a:gdLst>
              <a:gd name="T0" fmla="*/ 3233 w 3480"/>
              <a:gd name="T1" fmla="*/ 2268 h 3657"/>
              <a:gd name="T2" fmla="*/ 3033 w 3480"/>
              <a:gd name="T3" fmla="*/ 2634 h 3657"/>
              <a:gd name="T4" fmla="*/ 1023 w 3480"/>
              <a:gd name="T5" fmla="*/ 2915 h 3657"/>
              <a:gd name="T6" fmla="*/ 741 w 3480"/>
              <a:gd name="T7" fmla="*/ 905 h 3657"/>
              <a:gd name="T8" fmla="*/ 2017 w 3480"/>
              <a:gd name="T9" fmla="*/ 340 h 3657"/>
              <a:gd name="T10" fmla="*/ 2079 w 3480"/>
              <a:gd name="T11" fmla="*/ 345 h 3657"/>
              <a:gd name="T12" fmla="*/ 2067 w 3480"/>
              <a:gd name="T13" fmla="*/ 489 h 3657"/>
              <a:gd name="T14" fmla="*/ 2289 w 3480"/>
              <a:gd name="T15" fmla="*/ 254 h 3657"/>
              <a:gd name="T16" fmla="*/ 2110 w 3480"/>
              <a:gd name="T17" fmla="*/ 0 h 3657"/>
              <a:gd name="T18" fmla="*/ 2100 w 3480"/>
              <a:gd name="T19" fmla="*/ 113 h 3657"/>
              <a:gd name="T20" fmla="*/ 2038 w 3480"/>
              <a:gd name="T21" fmla="*/ 107 h 3657"/>
              <a:gd name="T22" fmla="*/ 554 w 3480"/>
              <a:gd name="T23" fmla="*/ 764 h 3657"/>
              <a:gd name="T24" fmla="*/ 882 w 3480"/>
              <a:gd name="T25" fmla="*/ 3102 h 3657"/>
              <a:gd name="T26" fmla="*/ 3219 w 3480"/>
              <a:gd name="T27" fmla="*/ 2774 h 3657"/>
              <a:gd name="T28" fmla="*/ 3480 w 3480"/>
              <a:gd name="T29" fmla="*/ 2268 h 3657"/>
              <a:gd name="T30" fmla="*/ 3233 w 3480"/>
              <a:gd name="T31" fmla="*/ 2268 h 3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80" h="3657">
                <a:moveTo>
                  <a:pt x="3233" y="2268"/>
                </a:moveTo>
                <a:cubicBezTo>
                  <a:pt x="3185" y="2397"/>
                  <a:pt x="3118" y="2521"/>
                  <a:pt x="3033" y="2634"/>
                </a:cubicBezTo>
                <a:cubicBezTo>
                  <a:pt x="2556" y="3266"/>
                  <a:pt x="1655" y="3393"/>
                  <a:pt x="1023" y="2915"/>
                </a:cubicBezTo>
                <a:cubicBezTo>
                  <a:pt x="390" y="2438"/>
                  <a:pt x="264" y="1538"/>
                  <a:pt x="741" y="905"/>
                </a:cubicBezTo>
                <a:cubicBezTo>
                  <a:pt x="1041" y="507"/>
                  <a:pt x="1523" y="295"/>
                  <a:pt x="2017" y="340"/>
                </a:cubicBezTo>
                <a:lnTo>
                  <a:pt x="2079" y="345"/>
                </a:lnTo>
                <a:lnTo>
                  <a:pt x="2067" y="489"/>
                </a:lnTo>
                <a:lnTo>
                  <a:pt x="2289" y="254"/>
                </a:lnTo>
                <a:lnTo>
                  <a:pt x="2110" y="0"/>
                </a:lnTo>
                <a:lnTo>
                  <a:pt x="2100" y="113"/>
                </a:lnTo>
                <a:lnTo>
                  <a:pt x="2038" y="107"/>
                </a:lnTo>
                <a:cubicBezTo>
                  <a:pt x="1463" y="55"/>
                  <a:pt x="903" y="302"/>
                  <a:pt x="554" y="764"/>
                </a:cubicBezTo>
                <a:cubicBezTo>
                  <a:pt x="0" y="1500"/>
                  <a:pt x="146" y="2547"/>
                  <a:pt x="882" y="3102"/>
                </a:cubicBezTo>
                <a:cubicBezTo>
                  <a:pt x="1618" y="3657"/>
                  <a:pt x="2664" y="3510"/>
                  <a:pt x="3219" y="2774"/>
                </a:cubicBezTo>
                <a:cubicBezTo>
                  <a:pt x="3336" y="2619"/>
                  <a:pt x="3423" y="2448"/>
                  <a:pt x="3480" y="2268"/>
                </a:cubicBezTo>
                <a:lnTo>
                  <a:pt x="3233" y="226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 name="TextBox 6">
            <a:extLst>
              <a:ext uri="{FF2B5EF4-FFF2-40B4-BE49-F238E27FC236}">
                <a16:creationId xmlns:a16="http://schemas.microsoft.com/office/drawing/2014/main" id="{04333A8A-33C9-41EA-9A39-3AAF889E30E3}"/>
              </a:ext>
            </a:extLst>
          </p:cNvPr>
          <p:cNvSpPr txBox="1">
            <a:spLocks noChangeArrowheads="1"/>
          </p:cNvSpPr>
          <p:nvPr/>
        </p:nvSpPr>
        <p:spPr bwMode="auto">
          <a:xfrm>
            <a:off x="5015230" y="2537460"/>
            <a:ext cx="4902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chemeClr val="tx2"/>
                </a:solidFill>
                <a:latin typeface="微软雅黑" panose="020B0503020204020204" pitchFamily="34" charset="-122"/>
                <a:ea typeface="微软雅黑" panose="020B0503020204020204" pitchFamily="34" charset="-122"/>
              </a:rPr>
              <a:t>右转线路的行程车速分析</a:t>
            </a:r>
          </a:p>
        </p:txBody>
      </p:sp>
      <p:sp>
        <p:nvSpPr>
          <p:cNvPr id="7" name="TextBox 6">
            <a:extLst>
              <a:ext uri="{FF2B5EF4-FFF2-40B4-BE49-F238E27FC236}">
                <a16:creationId xmlns:a16="http://schemas.microsoft.com/office/drawing/2014/main" id="{A8E5EE47-BC0A-4BEA-8EBC-CE12821E6847}"/>
              </a:ext>
            </a:extLst>
          </p:cNvPr>
          <p:cNvSpPr txBox="1">
            <a:spLocks noChangeArrowheads="1"/>
          </p:cNvSpPr>
          <p:nvPr/>
        </p:nvSpPr>
        <p:spPr bwMode="auto">
          <a:xfrm>
            <a:off x="6314405" y="3721980"/>
            <a:ext cx="4902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tx2"/>
                </a:solidFill>
                <a:latin typeface="微软雅黑" panose="020B0503020204020204" pitchFamily="34" charset="-122"/>
                <a:ea typeface="微软雅黑" panose="020B0503020204020204" pitchFamily="34" charset="-122"/>
              </a:rPr>
              <a:t>以线路</a:t>
            </a:r>
            <a:r>
              <a:rPr lang="en-US" altLang="zh-CN" sz="2000" b="1" dirty="0">
                <a:solidFill>
                  <a:schemeClr val="tx2"/>
                </a:solidFill>
                <a:latin typeface="微软雅黑" panose="020B0503020204020204" pitchFamily="34" charset="-122"/>
                <a:ea typeface="微软雅黑" panose="020B0503020204020204" pitchFamily="34" charset="-122"/>
              </a:rPr>
              <a:t>8-1</a:t>
            </a:r>
            <a:r>
              <a:rPr lang="zh-CN" altLang="en-US" sz="2000" b="1" dirty="0">
                <a:solidFill>
                  <a:schemeClr val="tx2"/>
                </a:solidFill>
                <a:latin typeface="微软雅黑" panose="020B0503020204020204" pitchFamily="34" charset="-122"/>
                <a:ea typeface="微软雅黑" panose="020B0503020204020204" pitchFamily="34" charset="-122"/>
              </a:rPr>
              <a:t>为例</a:t>
            </a:r>
          </a:p>
        </p:txBody>
      </p:sp>
      <p:pic>
        <p:nvPicPr>
          <p:cNvPr id="8" name="Picture 3" descr="ec3199aaddfd99bb01612a45ca3dfea">
            <a:extLst>
              <a:ext uri="{FF2B5EF4-FFF2-40B4-BE49-F238E27FC236}">
                <a16:creationId xmlns:a16="http://schemas.microsoft.com/office/drawing/2014/main" id="{48ED3420-55BA-459F-B1EF-61078B99E32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56795" y="1170347"/>
            <a:ext cx="8483171" cy="4574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grpId="0" nodeType="afterEffect">
                                  <p:stCondLst>
                                    <p:cond delay="0"/>
                                  </p:stCondLst>
                                  <p:childTnLst>
                                    <p:animMotion origin="layout" path="M -0.25004 -4.44444E-6 L 2.68115E-6 -4.44444E-6 " pathEditMode="relative" rAng="0" ptsTypes="AA">
                                      <p:cBhvr>
                                        <p:cTn id="6" dur="2000" fill="hold"/>
                                        <p:tgtEl>
                                          <p:spTgt spid="8201"/>
                                        </p:tgtEl>
                                        <p:attrNameLst>
                                          <p:attrName>ppt_x,ppt_y</p:attrName>
                                        </p:attrNameLst>
                                      </p:cBhvr>
                                      <p:rCtr x="12500" y="0"/>
                                    </p:animMotion>
                                  </p:childTnLst>
                                </p:cTn>
                              </p:par>
                              <p:par>
                                <p:cTn id="7" presetID="8" presetClass="emph" presetSubtype="0" fill="hold" grpId="1" nodeType="withEffect">
                                  <p:stCondLst>
                                    <p:cond delay="0"/>
                                  </p:stCondLst>
                                  <p:childTnLst>
                                    <p:animRot by="21600000">
                                      <p:cBhvr>
                                        <p:cTn id="8" dur="2000" fill="hold"/>
                                        <p:tgtEl>
                                          <p:spTgt spid="8201"/>
                                        </p:tgtEl>
                                        <p:attrNameLst>
                                          <p:attrName>r</p:attrName>
                                        </p:attrNameLst>
                                      </p:cBhvr>
                                    </p:animRot>
                                  </p:childTnLst>
                                </p:cTn>
                              </p:par>
                            </p:childTnLst>
                          </p:cTn>
                        </p:par>
                        <p:par>
                          <p:cTn id="9" fill="hold" nodeType="afterGroup">
                            <p:stCondLst>
                              <p:cond delay="2000"/>
                            </p:stCondLst>
                            <p:childTnLst>
                              <p:par>
                                <p:cTn id="10" presetID="47" presetClass="entr" presetSubtype="0" fill="hold" grpId="0" nodeType="after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fade">
                                      <p:cBhvr>
                                        <p:cTn id="12" dur="1000"/>
                                        <p:tgtEl>
                                          <p:spTgt spid="8195"/>
                                        </p:tgtEl>
                                      </p:cBhvr>
                                    </p:animEffect>
                                    <p:anim calcmode="lin" valueType="num">
                                      <p:cBhvr>
                                        <p:cTn id="13" dur="1000" fill="hold"/>
                                        <p:tgtEl>
                                          <p:spTgt spid="8195"/>
                                        </p:tgtEl>
                                        <p:attrNameLst>
                                          <p:attrName>ppt_x</p:attrName>
                                        </p:attrNameLst>
                                      </p:cBhvr>
                                      <p:tavLst>
                                        <p:tav tm="0">
                                          <p:val>
                                            <p:strVal val="#ppt_x"/>
                                          </p:val>
                                        </p:tav>
                                        <p:tav tm="100000">
                                          <p:val>
                                            <p:strVal val="#ppt_x"/>
                                          </p:val>
                                        </p:tav>
                                      </p:tavLst>
                                    </p:anim>
                                    <p:anim calcmode="lin" valueType="num">
                                      <p:cBhvr>
                                        <p:cTn id="14" dur="1000" fill="hold"/>
                                        <p:tgtEl>
                                          <p:spTgt spid="819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8194"/>
                                        </p:tgtEl>
                                        <p:attrNameLst>
                                          <p:attrName>style.visibility</p:attrName>
                                        </p:attrNameLst>
                                      </p:cBhvr>
                                      <p:to>
                                        <p:strVal val="visible"/>
                                      </p:to>
                                    </p:set>
                                    <p:animEffect transition="in" filter="fade">
                                      <p:cBhvr>
                                        <p:cTn id="17" dur="1000"/>
                                        <p:tgtEl>
                                          <p:spTgt spid="8194"/>
                                        </p:tgtEl>
                                      </p:cBhvr>
                                    </p:animEffect>
                                    <p:anim calcmode="lin" valueType="num">
                                      <p:cBhvr>
                                        <p:cTn id="18" dur="1000" fill="hold"/>
                                        <p:tgtEl>
                                          <p:spTgt spid="8194"/>
                                        </p:tgtEl>
                                        <p:attrNameLst>
                                          <p:attrName>ppt_x</p:attrName>
                                        </p:attrNameLst>
                                      </p:cBhvr>
                                      <p:tavLst>
                                        <p:tav tm="0">
                                          <p:val>
                                            <p:strVal val="#ppt_x"/>
                                          </p:val>
                                        </p:tav>
                                        <p:tav tm="100000">
                                          <p:val>
                                            <p:strVal val="#ppt_x"/>
                                          </p:val>
                                        </p:tav>
                                      </p:tavLst>
                                    </p:anim>
                                    <p:anim calcmode="lin" valueType="num">
                                      <p:cBhvr>
                                        <p:cTn id="19" dur="1000" fill="hold"/>
                                        <p:tgtEl>
                                          <p:spTgt spid="8194"/>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3000"/>
                            </p:stCondLst>
                            <p:childTnLst>
                              <p:par>
                                <p:cTn id="21" presetID="22" presetClass="entr" presetSubtype="8" fill="hold" nodeType="afterEffect">
                                  <p:stCondLst>
                                    <p:cond delay="0"/>
                                  </p:stCondLst>
                                  <p:childTnLst>
                                    <p:set>
                                      <p:cBhvr>
                                        <p:cTn id="22" dur="1" fill="hold">
                                          <p:stCondLst>
                                            <p:cond delay="0"/>
                                          </p:stCondLst>
                                        </p:cTn>
                                        <p:tgtEl>
                                          <p:spTgt spid="8200"/>
                                        </p:tgtEl>
                                        <p:attrNameLst>
                                          <p:attrName>style.visibility</p:attrName>
                                        </p:attrNameLst>
                                      </p:cBhvr>
                                      <p:to>
                                        <p:strVal val="visible"/>
                                      </p:to>
                                    </p:set>
                                    <p:animEffect transition="in" filter="wipe(left)">
                                      <p:cBhvr>
                                        <p:cTn id="23" dur="2000"/>
                                        <p:tgtEl>
                                          <p:spTgt spid="8200"/>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195" grpId="0" autoUpdateAnimBg="0"/>
      <p:bldP spid="8201" grpId="0" animBg="1"/>
      <p:bldP spid="8201" grpId="1" animBg="1"/>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圆角矩形 5"/>
          <p:cNvSpPr>
            <a:spLocks/>
          </p:cNvSpPr>
          <p:nvPr/>
        </p:nvSpPr>
        <p:spPr bwMode="auto">
          <a:xfrm>
            <a:off x="4104606" y="3800535"/>
            <a:ext cx="3265487" cy="569913"/>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 name="T10" fmla="*/ 0 w 3265930"/>
              <a:gd name="T11" fmla="*/ 0 h 569236"/>
            </a:gdLst>
            <a:ahLst/>
            <a:cxnLst>
              <a:cxn ang="0">
                <a:pos x="T0" y="T1"/>
              </a:cxn>
              <a:cxn ang="0">
                <a:pos x="T2" y="T3"/>
              </a:cxn>
              <a:cxn ang="0">
                <a:pos x="T4" y="T5"/>
              </a:cxn>
              <a:cxn ang="0">
                <a:pos x="T6" y="T7"/>
              </a:cxn>
              <a:cxn ang="0">
                <a:pos x="T8" y="T9"/>
              </a:cxn>
              <a:cxn ang="0">
                <a:pos x="T10" y="T11"/>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19" name="圆角矩形 5"/>
          <p:cNvSpPr>
            <a:spLocks/>
          </p:cNvSpPr>
          <p:nvPr/>
        </p:nvSpPr>
        <p:spPr bwMode="auto">
          <a:xfrm>
            <a:off x="4104606" y="1314510"/>
            <a:ext cx="3265487" cy="568325"/>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 name="T10" fmla="*/ 0 w 3265930"/>
              <a:gd name="T11" fmla="*/ 0 h 569236"/>
            </a:gdLst>
            <a:ahLst/>
            <a:cxnLst>
              <a:cxn ang="0">
                <a:pos x="T0" y="T1"/>
              </a:cxn>
              <a:cxn ang="0">
                <a:pos x="T2" y="T3"/>
              </a:cxn>
              <a:cxn ang="0">
                <a:pos x="T4" y="T5"/>
              </a:cxn>
              <a:cxn ang="0">
                <a:pos x="T6" y="T7"/>
              </a:cxn>
              <a:cxn ang="0">
                <a:pos x="T8" y="T9"/>
              </a:cxn>
              <a:cxn ang="0">
                <a:pos x="T10" y="T11"/>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0" name="TextBox 5"/>
          <p:cNvSpPr txBox="1">
            <a:spLocks noChangeArrowheads="1"/>
          </p:cNvSpPr>
          <p:nvPr/>
        </p:nvSpPr>
        <p:spPr bwMode="auto">
          <a:xfrm>
            <a:off x="4747543" y="1398648"/>
            <a:ext cx="19800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solidFill>
                  <a:schemeClr val="tx2"/>
                </a:solidFill>
                <a:latin typeface="微软雅黑" pitchFamily="34" charset="-122"/>
                <a:ea typeface="微软雅黑" pitchFamily="34" charset="-122"/>
              </a:rPr>
              <a:t>计算公式与数据</a:t>
            </a:r>
          </a:p>
        </p:txBody>
      </p:sp>
      <p:sp>
        <p:nvSpPr>
          <p:cNvPr id="9221" name="空心弧 6"/>
          <p:cNvSpPr>
            <a:spLocks/>
          </p:cNvSpPr>
          <p:nvPr/>
        </p:nvSpPr>
        <p:spPr bwMode="auto">
          <a:xfrm flipV="1">
            <a:off x="1705893" y="868423"/>
            <a:ext cx="1460500"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2" name="空心弧 7"/>
          <p:cNvSpPr>
            <a:spLocks/>
          </p:cNvSpPr>
          <p:nvPr/>
        </p:nvSpPr>
        <p:spPr bwMode="auto">
          <a:xfrm rot="10800000" flipV="1">
            <a:off x="2877468" y="1128773"/>
            <a:ext cx="1460500"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rgbClr val="2B2E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3" name="空心弧 8"/>
          <p:cNvSpPr>
            <a:spLocks/>
          </p:cNvSpPr>
          <p:nvPr/>
        </p:nvSpPr>
        <p:spPr bwMode="auto">
          <a:xfrm rot="4631023" flipV="1">
            <a:off x="2910806" y="2340035"/>
            <a:ext cx="1460500" cy="1460500"/>
          </a:xfrm>
          <a:custGeom>
            <a:avLst/>
            <a:gdLst>
              <a:gd name="T0" fmla="*/ 12275 w 1460631"/>
              <a:gd name="T1" fmla="*/ 863651 h 1460631"/>
              <a:gd name="T2" fmla="*/ 585708 w 1460631"/>
              <a:gd name="T3" fmla="*/ 14459 h 1460631"/>
              <a:gd name="T4" fmla="*/ 1443810 w 1460631"/>
              <a:gd name="T5" fmla="*/ 574471 h 1460631"/>
              <a:gd name="T6" fmla="*/ 1193887 w 1460631"/>
              <a:gd name="T7" fmla="*/ 629061 h 1460631"/>
              <a:gd name="T8" fmla="*/ 636361 w 1460631"/>
              <a:gd name="T9" fmla="*/ 265210 h 1460631"/>
              <a:gd name="T10" fmla="*/ 263790 w 1460631"/>
              <a:gd name="T11" fmla="*/ 816947 h 1460631"/>
              <a:gd name="T12" fmla="*/ 12275 w 1460631"/>
              <a:gd name="T13" fmla="*/ 863651 h 1460631"/>
            </a:gdLst>
            <a:ahLst/>
            <a:cxnLst>
              <a:cxn ang="0">
                <a:pos x="T0" y="T1"/>
              </a:cxn>
              <a:cxn ang="0">
                <a:pos x="T2" y="T3"/>
              </a:cxn>
              <a:cxn ang="0">
                <a:pos x="T4" y="T5"/>
              </a:cxn>
              <a:cxn ang="0">
                <a:pos x="T6" y="T7"/>
              </a:cxn>
              <a:cxn ang="0">
                <a:pos x="T8" y="T9"/>
              </a:cxn>
              <a:cxn ang="0">
                <a:pos x="T10" y="T11"/>
              </a:cxn>
              <a:cxn ang="0">
                <a:pos x="T12" y="T13"/>
              </a:cxn>
            </a:cxnLst>
            <a:rect l="0" t="0" r="r" b="b"/>
            <a:pathLst>
              <a:path w="1460631" h="1460631">
                <a:moveTo>
                  <a:pt x="12275" y="863651"/>
                </a:moveTo>
                <a:cubicBezTo>
                  <a:pt x="-60547" y="471489"/>
                  <a:pt x="194740" y="93437"/>
                  <a:pt x="585708" y="14459"/>
                </a:cubicBezTo>
                <a:cubicBezTo>
                  <a:pt x="976676" y="-64519"/>
                  <a:pt x="1358695" y="184793"/>
                  <a:pt x="1443810" y="574471"/>
                </a:cubicBezTo>
                <a:lnTo>
                  <a:pt x="1193887" y="629061"/>
                </a:lnTo>
                <a:cubicBezTo>
                  <a:pt x="1138586" y="375879"/>
                  <a:pt x="890381" y="213896"/>
                  <a:pt x="636361" y="265210"/>
                </a:cubicBezTo>
                <a:cubicBezTo>
                  <a:pt x="382341" y="316524"/>
                  <a:pt x="216476" y="562152"/>
                  <a:pt x="263790" y="816947"/>
                </a:cubicBezTo>
                <a:lnTo>
                  <a:pt x="12275" y="8636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4" name="空心弧 9"/>
          <p:cNvSpPr>
            <a:spLocks/>
          </p:cNvSpPr>
          <p:nvPr/>
        </p:nvSpPr>
        <p:spPr bwMode="auto">
          <a:xfrm>
            <a:off x="1726531" y="3800535"/>
            <a:ext cx="1460500"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5" name="空心弧 10"/>
          <p:cNvSpPr>
            <a:spLocks/>
          </p:cNvSpPr>
          <p:nvPr/>
        </p:nvSpPr>
        <p:spPr bwMode="auto">
          <a:xfrm rot="10800000">
            <a:off x="2898106" y="3540185"/>
            <a:ext cx="1462087"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rgbClr val="2B2E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6" name="TextBox 11"/>
          <p:cNvSpPr txBox="1">
            <a:spLocks noChangeArrowheads="1"/>
          </p:cNvSpPr>
          <p:nvPr/>
        </p:nvSpPr>
        <p:spPr bwMode="auto">
          <a:xfrm>
            <a:off x="3369593" y="1514535"/>
            <a:ext cx="571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4000" b="1">
                <a:latin typeface="微软雅黑" pitchFamily="34" charset="-122"/>
                <a:ea typeface="微软雅黑" pitchFamily="34" charset="-122"/>
              </a:rPr>
              <a:t>A</a:t>
            </a:r>
            <a:endParaRPr lang="zh-CN" altLang="en-US" sz="4000" b="1">
              <a:latin typeface="微软雅黑" pitchFamily="34" charset="-122"/>
              <a:ea typeface="微软雅黑" pitchFamily="34" charset="-122"/>
            </a:endParaRPr>
          </a:p>
        </p:txBody>
      </p:sp>
      <p:sp>
        <p:nvSpPr>
          <p:cNvPr id="9227" name="TextBox 12"/>
          <p:cNvSpPr txBox="1">
            <a:spLocks noChangeArrowheads="1"/>
          </p:cNvSpPr>
          <p:nvPr/>
        </p:nvSpPr>
        <p:spPr bwMode="auto">
          <a:xfrm>
            <a:off x="3369593" y="3929123"/>
            <a:ext cx="536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4000" b="1">
                <a:latin typeface="微软雅黑" pitchFamily="34" charset="-122"/>
                <a:ea typeface="微软雅黑" pitchFamily="34" charset="-122"/>
              </a:rPr>
              <a:t>B</a:t>
            </a:r>
            <a:endParaRPr lang="zh-CN" altLang="en-US" sz="4000" b="1">
              <a:latin typeface="微软雅黑" pitchFamily="34" charset="-122"/>
              <a:ea typeface="微软雅黑" pitchFamily="34" charset="-122"/>
            </a:endParaRPr>
          </a:p>
        </p:txBody>
      </p:sp>
      <p:sp>
        <p:nvSpPr>
          <p:cNvPr id="9228" name="TextBox 13"/>
          <p:cNvSpPr txBox="1">
            <a:spLocks noChangeArrowheads="1"/>
          </p:cNvSpPr>
          <p:nvPr/>
        </p:nvSpPr>
        <p:spPr bwMode="auto">
          <a:xfrm>
            <a:off x="4360193" y="1967186"/>
            <a:ext cx="6375424"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pPr>
            <a:r>
              <a:rPr lang="en-US" altLang="zh-CN" dirty="0">
                <a:solidFill>
                  <a:schemeClr val="tx2"/>
                </a:solidFill>
                <a:latin typeface="微软雅黑" pitchFamily="34" charset="-122"/>
                <a:ea typeface="微软雅黑" pitchFamily="34" charset="-122"/>
              </a:rPr>
              <a:t>N=</a:t>
            </a:r>
            <a:r>
              <a:rPr lang="zh-CN" altLang="en-US" dirty="0">
                <a:solidFill>
                  <a:schemeClr val="tx2"/>
                </a:solidFill>
                <a:latin typeface="微软雅黑" pitchFamily="34" charset="-122"/>
                <a:ea typeface="微软雅黑" pitchFamily="34" charset="-122"/>
              </a:rPr>
              <a:t>（</a:t>
            </a:r>
            <a:r>
              <a:rPr lang="en-US" altLang="zh-CN" dirty="0">
                <a:solidFill>
                  <a:schemeClr val="tx2"/>
                </a:solidFill>
                <a:latin typeface="微软雅黑" pitchFamily="34" charset="-122"/>
                <a:ea typeface="微软雅黑" pitchFamily="34" charset="-122"/>
              </a:rPr>
              <a:t>t θ/ E</a:t>
            </a:r>
            <a:r>
              <a:rPr lang="zh-CN" altLang="en-US" dirty="0">
                <a:solidFill>
                  <a:schemeClr val="tx2"/>
                </a:solidFill>
                <a:latin typeface="微软雅黑" pitchFamily="34" charset="-122"/>
                <a:ea typeface="微软雅黑" pitchFamily="34" charset="-122"/>
              </a:rPr>
              <a:t>）</a:t>
            </a:r>
            <a:r>
              <a:rPr lang="en-US" altLang="zh-CN" dirty="0">
                <a:solidFill>
                  <a:schemeClr val="tx2"/>
                </a:solidFill>
                <a:latin typeface="微软雅黑" pitchFamily="34" charset="-122"/>
                <a:ea typeface="微软雅黑" pitchFamily="34" charset="-122"/>
              </a:rPr>
              <a:t>²</a:t>
            </a:r>
          </a:p>
          <a:p>
            <a:r>
              <a:rPr lang="en-US" altLang="zh-CN" b="1" dirty="0"/>
              <a:t>N</a:t>
            </a:r>
            <a:r>
              <a:rPr lang="zh-CN" altLang="zh-CN" b="1" dirty="0"/>
              <a:t>：最小样本量</a:t>
            </a:r>
            <a:r>
              <a:rPr lang="en-US" altLang="zh-CN" dirty="0"/>
              <a:t> </a:t>
            </a:r>
          </a:p>
          <a:p>
            <a:r>
              <a:rPr lang="en-US" altLang="zh-CN" b="1" dirty="0"/>
              <a:t>t</a:t>
            </a:r>
            <a:r>
              <a:rPr lang="zh-CN" altLang="zh-CN" b="1" dirty="0"/>
              <a:t>：决定于置信水平和自由度的</a:t>
            </a:r>
            <a:r>
              <a:rPr lang="en-US" altLang="zh-CN" b="1" dirty="0"/>
              <a:t>t</a:t>
            </a:r>
            <a:r>
              <a:rPr lang="zh-CN" altLang="zh-CN" b="1" dirty="0"/>
              <a:t>分布统计量</a:t>
            </a:r>
            <a:endParaRPr lang="zh-CN" altLang="zh-CN" dirty="0"/>
          </a:p>
          <a:p>
            <a:r>
              <a:rPr lang="zh-CN" altLang="zh-CN" b="1" dirty="0"/>
              <a:t>θ：样本标准离差</a:t>
            </a:r>
            <a:r>
              <a:rPr lang="en-US" altLang="zh-CN" dirty="0"/>
              <a:t> </a:t>
            </a:r>
          </a:p>
          <a:p>
            <a:r>
              <a:rPr lang="en-US" altLang="zh-CN" b="1" dirty="0"/>
              <a:t>E</a:t>
            </a:r>
            <a:r>
              <a:rPr lang="zh-CN" altLang="zh-CN" b="1" dirty="0"/>
              <a:t>：允许偏差精度</a:t>
            </a:r>
            <a:endParaRPr lang="zh-CN" altLang="zh-CN" dirty="0"/>
          </a:p>
        </p:txBody>
      </p:sp>
      <p:sp>
        <p:nvSpPr>
          <p:cNvPr id="9229" name="TextBox 14"/>
          <p:cNvSpPr txBox="1">
            <a:spLocks noChangeArrowheads="1"/>
          </p:cNvSpPr>
          <p:nvPr/>
        </p:nvSpPr>
        <p:spPr bwMode="auto">
          <a:xfrm>
            <a:off x="4515768" y="4348223"/>
            <a:ext cx="5183188" cy="2385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50000"/>
              </a:lnSpc>
            </a:pPr>
            <a:r>
              <a:rPr lang="zh-CN" altLang="zh-CN" dirty="0"/>
              <a:t>取置信水平为</a:t>
            </a:r>
            <a:r>
              <a:rPr lang="en-US" altLang="zh-CN" dirty="0"/>
              <a:t>90%</a:t>
            </a:r>
            <a:r>
              <a:rPr lang="zh-CN" altLang="zh-CN" dirty="0"/>
              <a:t>，分布统计量</a:t>
            </a:r>
            <a:r>
              <a:rPr lang="en-US" altLang="zh-CN" dirty="0"/>
              <a:t>t=1.64</a:t>
            </a:r>
            <a:r>
              <a:rPr lang="zh-CN" altLang="zh-CN" dirty="0"/>
              <a:t>，允许偏精度</a:t>
            </a:r>
            <a:r>
              <a:rPr lang="en-US" altLang="zh-CN" dirty="0"/>
              <a:t>E=2km/h</a:t>
            </a:r>
            <a:r>
              <a:rPr lang="zh-CN" altLang="zh-CN" dirty="0"/>
              <a:t>，调查数据算得标准差（即标准离差）为</a:t>
            </a:r>
            <a:r>
              <a:rPr lang="en-US" altLang="zh-CN" dirty="0"/>
              <a:t>S=5.485</a:t>
            </a:r>
            <a:r>
              <a:rPr lang="zh-CN" altLang="zh-CN" dirty="0"/>
              <a:t>。</a:t>
            </a:r>
            <a:endParaRPr lang="en-US" altLang="zh-CN" dirty="0"/>
          </a:p>
          <a:p>
            <a:r>
              <a:rPr lang="en-US" altLang="zh-CN" sz="2800" dirty="0"/>
              <a:t>N=</a:t>
            </a:r>
            <a:r>
              <a:rPr lang="zh-CN" altLang="zh-CN" sz="2800" dirty="0"/>
              <a:t>（</a:t>
            </a:r>
            <a:r>
              <a:rPr lang="en-US" altLang="zh-CN" sz="2800" dirty="0"/>
              <a:t>t</a:t>
            </a:r>
            <a:r>
              <a:rPr lang="zh-CN" altLang="zh-CN" sz="2800" b="1" dirty="0"/>
              <a:t>θ</a:t>
            </a:r>
            <a:r>
              <a:rPr lang="en-US" altLang="zh-CN" sz="2800" b="1" dirty="0"/>
              <a:t>/</a:t>
            </a:r>
            <a:r>
              <a:rPr lang="en-US" altLang="zh-CN" sz="2800" dirty="0"/>
              <a:t> E</a:t>
            </a:r>
            <a:r>
              <a:rPr lang="zh-CN" altLang="zh-CN" sz="2800" dirty="0"/>
              <a:t>）²</a:t>
            </a:r>
            <a:r>
              <a:rPr lang="en-US" altLang="zh-CN" sz="2800" dirty="0"/>
              <a:t>=20.23</a:t>
            </a:r>
            <a:r>
              <a:rPr lang="zh-CN" altLang="zh-CN" sz="2800" dirty="0"/>
              <a:t>（辆）</a:t>
            </a:r>
          </a:p>
          <a:p>
            <a:r>
              <a:rPr lang="zh-CN" altLang="zh-CN" dirty="0"/>
              <a:t>而实际的样本量为</a:t>
            </a:r>
            <a:r>
              <a:rPr lang="en-US" altLang="zh-CN" sz="4000" b="1" dirty="0"/>
              <a:t>56</a:t>
            </a:r>
            <a:r>
              <a:rPr lang="zh-CN" altLang="zh-CN" dirty="0"/>
              <a:t>，符合要求。</a:t>
            </a:r>
            <a:endParaRPr lang="zh-CN" altLang="en-US" dirty="0">
              <a:solidFill>
                <a:schemeClr val="tx2"/>
              </a:solidFill>
              <a:latin typeface="微软雅黑" pitchFamily="34" charset="-122"/>
              <a:ea typeface="微软雅黑" pitchFamily="34" charset="-122"/>
            </a:endParaRPr>
          </a:p>
        </p:txBody>
      </p:sp>
      <p:sp>
        <p:nvSpPr>
          <p:cNvPr id="9230" name="TextBox 15"/>
          <p:cNvSpPr txBox="1">
            <a:spLocks noChangeArrowheads="1"/>
          </p:cNvSpPr>
          <p:nvPr/>
        </p:nvSpPr>
        <p:spPr bwMode="auto">
          <a:xfrm>
            <a:off x="4747543" y="3895785"/>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solidFill>
                  <a:schemeClr val="tx2"/>
                </a:solidFill>
                <a:latin typeface="微软雅黑" pitchFamily="34" charset="-122"/>
                <a:ea typeface="微软雅黑" pitchFamily="34" charset="-122"/>
              </a:rPr>
              <a:t>计算结果</a:t>
            </a:r>
          </a:p>
        </p:txBody>
      </p:sp>
      <p:sp>
        <p:nvSpPr>
          <p:cNvPr id="9231" name="TextBox 16"/>
          <p:cNvSpPr txBox="1">
            <a:spLocks noChangeArrowheads="1"/>
          </p:cNvSpPr>
          <p:nvPr/>
        </p:nvSpPr>
        <p:spPr bwMode="auto">
          <a:xfrm>
            <a:off x="1147763" y="388938"/>
            <a:ext cx="26741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sz="2000" b="1" dirty="0">
                <a:latin typeface="微软雅黑" pitchFamily="34" charset="-122"/>
                <a:ea typeface="微软雅黑" pitchFamily="34" charset="-122"/>
              </a:rPr>
              <a:t>4.3.1</a:t>
            </a:r>
            <a:r>
              <a:rPr lang="zh-CN" altLang="en-US" sz="2000" b="1" dirty="0">
                <a:solidFill>
                  <a:schemeClr val="tx2"/>
                </a:solidFill>
                <a:ea typeface="微软雅黑" pitchFamily="34" charset="-122"/>
              </a:rPr>
              <a:t>最小样本量计算 </a:t>
            </a:r>
            <a:endParaRPr lang="zh-CN" altLang="en-US" sz="2000" b="1" dirty="0">
              <a:latin typeface="微软雅黑" pitchFamily="34" charset="-122"/>
              <a:ea typeface="微软雅黑" pitchFamily="34" charset="-122"/>
            </a:endParaRPr>
          </a:p>
        </p:txBody>
      </p:sp>
      <p:sp>
        <p:nvSpPr>
          <p:cNvPr id="9232" name="五边形 17"/>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33" name="燕尾形 18"/>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232"/>
                                        </p:tgtEl>
                                        <p:attrNameLst>
                                          <p:attrName>style.visibility</p:attrName>
                                        </p:attrNameLst>
                                      </p:cBhvr>
                                      <p:to>
                                        <p:strVal val="visible"/>
                                      </p:to>
                                    </p:set>
                                    <p:anim calcmode="lin" valueType="num">
                                      <p:cBhvr additive="base">
                                        <p:cTn id="7" dur="300" fill="hold"/>
                                        <p:tgtEl>
                                          <p:spTgt spid="9232"/>
                                        </p:tgtEl>
                                        <p:attrNameLst>
                                          <p:attrName>ppt_x</p:attrName>
                                        </p:attrNameLst>
                                      </p:cBhvr>
                                      <p:tavLst>
                                        <p:tav tm="0">
                                          <p:val>
                                            <p:strVal val="0-#ppt_w/2"/>
                                          </p:val>
                                        </p:tav>
                                        <p:tav tm="100000">
                                          <p:val>
                                            <p:strVal val="#ppt_x"/>
                                          </p:val>
                                        </p:tav>
                                      </p:tavLst>
                                    </p:anim>
                                    <p:anim calcmode="lin" valueType="num">
                                      <p:cBhvr additive="base">
                                        <p:cTn id="8" dur="300" fill="hold"/>
                                        <p:tgtEl>
                                          <p:spTgt spid="923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9233"/>
                                        </p:tgtEl>
                                        <p:attrNameLst>
                                          <p:attrName>style.visibility</p:attrName>
                                        </p:attrNameLst>
                                      </p:cBhvr>
                                      <p:to>
                                        <p:strVal val="visible"/>
                                      </p:to>
                                    </p:set>
                                    <p:anim calcmode="lin" valueType="num">
                                      <p:cBhvr additive="base">
                                        <p:cTn id="12" dur="500" fill="hold"/>
                                        <p:tgtEl>
                                          <p:spTgt spid="9233"/>
                                        </p:tgtEl>
                                        <p:attrNameLst>
                                          <p:attrName>ppt_x</p:attrName>
                                        </p:attrNameLst>
                                      </p:cBhvr>
                                      <p:tavLst>
                                        <p:tav tm="0">
                                          <p:val>
                                            <p:strVal val="1+#ppt_w/2"/>
                                          </p:val>
                                        </p:tav>
                                        <p:tav tm="100000">
                                          <p:val>
                                            <p:strVal val="#ppt_x"/>
                                          </p:val>
                                        </p:tav>
                                      </p:tavLst>
                                    </p:anim>
                                    <p:anim calcmode="lin" valueType="num">
                                      <p:cBhvr additive="base">
                                        <p:cTn id="13" dur="500" fill="hold"/>
                                        <p:tgtEl>
                                          <p:spTgt spid="9233"/>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9231"/>
                                        </p:tgtEl>
                                        <p:attrNameLst>
                                          <p:attrName>style.visibility</p:attrName>
                                        </p:attrNameLst>
                                      </p:cBhvr>
                                      <p:to>
                                        <p:strVal val="visible"/>
                                      </p:to>
                                    </p:set>
                                    <p:anim calcmode="lin" valueType="num">
                                      <p:cBhvr>
                                        <p:cTn id="17" dur="300" fill="hold"/>
                                        <p:tgtEl>
                                          <p:spTgt spid="9231"/>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9231"/>
                                        </p:tgtEl>
                                        <p:attrNameLst>
                                          <p:attrName>ppt_y</p:attrName>
                                        </p:attrNameLst>
                                      </p:cBhvr>
                                      <p:tavLst>
                                        <p:tav tm="0">
                                          <p:val>
                                            <p:strVal val="#ppt_y"/>
                                          </p:val>
                                        </p:tav>
                                        <p:tav tm="100000">
                                          <p:val>
                                            <p:strVal val="#ppt_y"/>
                                          </p:val>
                                        </p:tav>
                                      </p:tavLst>
                                    </p:anim>
                                    <p:anim calcmode="lin" valueType="num">
                                      <p:cBhvr>
                                        <p:cTn id="19" dur="300" fill="hold"/>
                                        <p:tgtEl>
                                          <p:spTgt spid="9231"/>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9231"/>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9231"/>
                                        </p:tgtEl>
                                      </p:cBhvr>
                                    </p:animEffect>
                                  </p:childTnLst>
                                </p:cTn>
                              </p:par>
                            </p:childTnLst>
                          </p:cTn>
                        </p:par>
                        <p:par>
                          <p:cTn id="22" fill="hold" nodeType="afterGroup">
                            <p:stCondLst>
                              <p:cond delay="1430"/>
                            </p:stCondLst>
                            <p:childTnLst>
                              <p:par>
                                <p:cTn id="23" presetID="22" presetClass="entr" presetSubtype="8" fill="hold" grpId="0" nodeType="afterEffect">
                                  <p:stCondLst>
                                    <p:cond delay="0"/>
                                  </p:stCondLst>
                                  <p:childTnLst>
                                    <p:set>
                                      <p:cBhvr>
                                        <p:cTn id="24" dur="1" fill="hold">
                                          <p:stCondLst>
                                            <p:cond delay="0"/>
                                          </p:stCondLst>
                                        </p:cTn>
                                        <p:tgtEl>
                                          <p:spTgt spid="9221"/>
                                        </p:tgtEl>
                                        <p:attrNameLst>
                                          <p:attrName>style.visibility</p:attrName>
                                        </p:attrNameLst>
                                      </p:cBhvr>
                                      <p:to>
                                        <p:strVal val="visible"/>
                                      </p:to>
                                    </p:set>
                                    <p:animEffect transition="in" filter="wipe(left)">
                                      <p:cBhvr>
                                        <p:cTn id="25" dur="500"/>
                                        <p:tgtEl>
                                          <p:spTgt spid="9221"/>
                                        </p:tgtEl>
                                      </p:cBhvr>
                                    </p:animEffect>
                                  </p:childTnLst>
                                </p:cTn>
                              </p:par>
                            </p:childTnLst>
                          </p:cTn>
                        </p:par>
                        <p:par>
                          <p:cTn id="26" fill="hold" nodeType="afterGroup">
                            <p:stCondLst>
                              <p:cond delay="1930"/>
                            </p:stCondLst>
                            <p:childTnLst>
                              <p:par>
                                <p:cTn id="27" presetID="22" presetClass="entr" presetSubtype="8" fill="hold" grpId="0" nodeType="afterEffect">
                                  <p:stCondLst>
                                    <p:cond delay="0"/>
                                  </p:stCondLst>
                                  <p:childTnLst>
                                    <p:set>
                                      <p:cBhvr>
                                        <p:cTn id="28" dur="1" fill="hold">
                                          <p:stCondLst>
                                            <p:cond delay="0"/>
                                          </p:stCondLst>
                                        </p:cTn>
                                        <p:tgtEl>
                                          <p:spTgt spid="9222"/>
                                        </p:tgtEl>
                                        <p:attrNameLst>
                                          <p:attrName>style.visibility</p:attrName>
                                        </p:attrNameLst>
                                      </p:cBhvr>
                                      <p:to>
                                        <p:strVal val="visible"/>
                                      </p:to>
                                    </p:set>
                                    <p:animEffect transition="in" filter="wipe(left)">
                                      <p:cBhvr>
                                        <p:cTn id="29" dur="500"/>
                                        <p:tgtEl>
                                          <p:spTgt spid="9222"/>
                                        </p:tgtEl>
                                      </p:cBhvr>
                                    </p:animEffect>
                                  </p:childTnLst>
                                </p:cTn>
                              </p:par>
                            </p:childTnLst>
                          </p:cTn>
                        </p:par>
                        <p:par>
                          <p:cTn id="30" fill="hold" nodeType="afterGroup">
                            <p:stCondLst>
                              <p:cond delay="2430"/>
                            </p:stCondLst>
                            <p:childTnLst>
                              <p:par>
                                <p:cTn id="31" presetID="22" presetClass="entr" presetSubtype="1" fill="hold" grpId="0" nodeType="afterEffect">
                                  <p:stCondLst>
                                    <p:cond delay="0"/>
                                  </p:stCondLst>
                                  <p:childTnLst>
                                    <p:set>
                                      <p:cBhvr>
                                        <p:cTn id="32" dur="1" fill="hold">
                                          <p:stCondLst>
                                            <p:cond delay="0"/>
                                          </p:stCondLst>
                                        </p:cTn>
                                        <p:tgtEl>
                                          <p:spTgt spid="9223"/>
                                        </p:tgtEl>
                                        <p:attrNameLst>
                                          <p:attrName>style.visibility</p:attrName>
                                        </p:attrNameLst>
                                      </p:cBhvr>
                                      <p:to>
                                        <p:strVal val="visible"/>
                                      </p:to>
                                    </p:set>
                                    <p:animEffect transition="in" filter="wipe(up)">
                                      <p:cBhvr>
                                        <p:cTn id="33" dur="500"/>
                                        <p:tgtEl>
                                          <p:spTgt spid="9223"/>
                                        </p:tgtEl>
                                      </p:cBhvr>
                                    </p:animEffect>
                                  </p:childTnLst>
                                </p:cTn>
                              </p:par>
                            </p:childTnLst>
                          </p:cTn>
                        </p:par>
                        <p:par>
                          <p:cTn id="34" fill="hold" nodeType="afterGroup">
                            <p:stCondLst>
                              <p:cond delay="2930"/>
                            </p:stCondLst>
                            <p:childTnLst>
                              <p:par>
                                <p:cTn id="35" presetID="22" presetClass="entr" presetSubtype="1" fill="hold" grpId="0" nodeType="afterEffect">
                                  <p:stCondLst>
                                    <p:cond delay="0"/>
                                  </p:stCondLst>
                                  <p:childTnLst>
                                    <p:set>
                                      <p:cBhvr>
                                        <p:cTn id="36" dur="1" fill="hold">
                                          <p:stCondLst>
                                            <p:cond delay="0"/>
                                          </p:stCondLst>
                                        </p:cTn>
                                        <p:tgtEl>
                                          <p:spTgt spid="9225"/>
                                        </p:tgtEl>
                                        <p:attrNameLst>
                                          <p:attrName>style.visibility</p:attrName>
                                        </p:attrNameLst>
                                      </p:cBhvr>
                                      <p:to>
                                        <p:strVal val="visible"/>
                                      </p:to>
                                    </p:set>
                                    <p:animEffect transition="in" filter="wipe(up)">
                                      <p:cBhvr>
                                        <p:cTn id="37" dur="500"/>
                                        <p:tgtEl>
                                          <p:spTgt spid="9225"/>
                                        </p:tgtEl>
                                      </p:cBhvr>
                                    </p:animEffect>
                                  </p:childTnLst>
                                </p:cTn>
                              </p:par>
                            </p:childTnLst>
                          </p:cTn>
                        </p:par>
                        <p:par>
                          <p:cTn id="38" fill="hold" nodeType="afterGroup">
                            <p:stCondLst>
                              <p:cond delay="3430"/>
                            </p:stCondLst>
                            <p:childTnLst>
                              <p:par>
                                <p:cTn id="39" presetID="22" presetClass="entr" presetSubtype="2" fill="hold" grpId="0" nodeType="afterEffect">
                                  <p:stCondLst>
                                    <p:cond delay="0"/>
                                  </p:stCondLst>
                                  <p:childTnLst>
                                    <p:set>
                                      <p:cBhvr>
                                        <p:cTn id="40" dur="1" fill="hold">
                                          <p:stCondLst>
                                            <p:cond delay="0"/>
                                          </p:stCondLst>
                                        </p:cTn>
                                        <p:tgtEl>
                                          <p:spTgt spid="9224"/>
                                        </p:tgtEl>
                                        <p:attrNameLst>
                                          <p:attrName>style.visibility</p:attrName>
                                        </p:attrNameLst>
                                      </p:cBhvr>
                                      <p:to>
                                        <p:strVal val="visible"/>
                                      </p:to>
                                    </p:set>
                                    <p:animEffect transition="in" filter="wipe(right)">
                                      <p:cBhvr>
                                        <p:cTn id="41" dur="500"/>
                                        <p:tgtEl>
                                          <p:spTgt spid="9224"/>
                                        </p:tgtEl>
                                      </p:cBhvr>
                                    </p:animEffect>
                                  </p:childTnLst>
                                </p:cTn>
                              </p:par>
                            </p:childTnLst>
                          </p:cTn>
                        </p:par>
                        <p:par>
                          <p:cTn id="42" fill="hold" nodeType="afterGroup">
                            <p:stCondLst>
                              <p:cond delay="3930"/>
                            </p:stCondLst>
                            <p:childTnLst>
                              <p:par>
                                <p:cTn id="43" presetID="2" presetClass="entr" presetSubtype="8" fill="hold" grpId="0" nodeType="afterEffect">
                                  <p:stCondLst>
                                    <p:cond delay="0"/>
                                  </p:stCondLst>
                                  <p:childTnLst>
                                    <p:set>
                                      <p:cBhvr>
                                        <p:cTn id="44" dur="1" fill="hold">
                                          <p:stCondLst>
                                            <p:cond delay="0"/>
                                          </p:stCondLst>
                                        </p:cTn>
                                        <p:tgtEl>
                                          <p:spTgt spid="9226"/>
                                        </p:tgtEl>
                                        <p:attrNameLst>
                                          <p:attrName>style.visibility</p:attrName>
                                        </p:attrNameLst>
                                      </p:cBhvr>
                                      <p:to>
                                        <p:strVal val="visible"/>
                                      </p:to>
                                    </p:set>
                                    <p:anim calcmode="lin" valueType="num">
                                      <p:cBhvr additive="base">
                                        <p:cTn id="45" dur="500" fill="hold"/>
                                        <p:tgtEl>
                                          <p:spTgt spid="9226"/>
                                        </p:tgtEl>
                                        <p:attrNameLst>
                                          <p:attrName>ppt_x</p:attrName>
                                        </p:attrNameLst>
                                      </p:cBhvr>
                                      <p:tavLst>
                                        <p:tav tm="0">
                                          <p:val>
                                            <p:strVal val="0-#ppt_w/2"/>
                                          </p:val>
                                        </p:tav>
                                        <p:tav tm="100000">
                                          <p:val>
                                            <p:strVal val="#ppt_x"/>
                                          </p:val>
                                        </p:tav>
                                      </p:tavLst>
                                    </p:anim>
                                    <p:anim calcmode="lin" valueType="num">
                                      <p:cBhvr additive="base">
                                        <p:cTn id="46" dur="500" fill="hold"/>
                                        <p:tgtEl>
                                          <p:spTgt spid="9226"/>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4430"/>
                            </p:stCondLst>
                            <p:childTnLst>
                              <p:par>
                                <p:cTn id="48" presetID="22" presetClass="entr" presetSubtype="8" fill="hold" grpId="0" nodeType="afterEffect">
                                  <p:stCondLst>
                                    <p:cond delay="0"/>
                                  </p:stCondLst>
                                  <p:childTnLst>
                                    <p:set>
                                      <p:cBhvr>
                                        <p:cTn id="49" dur="1" fill="hold">
                                          <p:stCondLst>
                                            <p:cond delay="0"/>
                                          </p:stCondLst>
                                        </p:cTn>
                                        <p:tgtEl>
                                          <p:spTgt spid="9219"/>
                                        </p:tgtEl>
                                        <p:attrNameLst>
                                          <p:attrName>style.visibility</p:attrName>
                                        </p:attrNameLst>
                                      </p:cBhvr>
                                      <p:to>
                                        <p:strVal val="visible"/>
                                      </p:to>
                                    </p:set>
                                    <p:animEffect transition="in" filter="wipe(left)">
                                      <p:cBhvr>
                                        <p:cTn id="50" dur="500"/>
                                        <p:tgtEl>
                                          <p:spTgt spid="9219"/>
                                        </p:tgtEl>
                                      </p:cBhvr>
                                    </p:animEffect>
                                  </p:childTnLst>
                                </p:cTn>
                              </p:par>
                            </p:childTnLst>
                          </p:cTn>
                        </p:par>
                        <p:par>
                          <p:cTn id="51" fill="hold" nodeType="afterGroup">
                            <p:stCondLst>
                              <p:cond delay="493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9220"/>
                                        </p:tgtEl>
                                        <p:attrNameLst>
                                          <p:attrName>style.visibility</p:attrName>
                                        </p:attrNameLst>
                                      </p:cBhvr>
                                      <p:to>
                                        <p:strVal val="visible"/>
                                      </p:to>
                                    </p:set>
                                    <p:anim calcmode="lin" valueType="num">
                                      <p:cBhvr>
                                        <p:cTn id="54" dur="300" fill="hold"/>
                                        <p:tgtEl>
                                          <p:spTgt spid="9220"/>
                                        </p:tgtEl>
                                        <p:attrNameLst>
                                          <p:attrName>ppt_x</p:attrName>
                                        </p:attrNameLst>
                                      </p:cBhvr>
                                      <p:tavLst>
                                        <p:tav tm="0">
                                          <p:val>
                                            <p:strVal val="#ppt_x"/>
                                          </p:val>
                                        </p:tav>
                                        <p:tav tm="50000">
                                          <p:val>
                                            <p:strVal val="#ppt_x+.1"/>
                                          </p:val>
                                        </p:tav>
                                        <p:tav tm="100000">
                                          <p:val>
                                            <p:strVal val="#ppt_x"/>
                                          </p:val>
                                        </p:tav>
                                      </p:tavLst>
                                    </p:anim>
                                    <p:anim calcmode="lin" valueType="num">
                                      <p:cBhvr>
                                        <p:cTn id="55" dur="300" fill="hold"/>
                                        <p:tgtEl>
                                          <p:spTgt spid="9220"/>
                                        </p:tgtEl>
                                        <p:attrNameLst>
                                          <p:attrName>ppt_y</p:attrName>
                                        </p:attrNameLst>
                                      </p:cBhvr>
                                      <p:tavLst>
                                        <p:tav tm="0">
                                          <p:val>
                                            <p:strVal val="#ppt_y"/>
                                          </p:val>
                                        </p:tav>
                                        <p:tav tm="100000">
                                          <p:val>
                                            <p:strVal val="#ppt_y"/>
                                          </p:val>
                                        </p:tav>
                                      </p:tavLst>
                                    </p:anim>
                                    <p:anim calcmode="lin" valueType="num">
                                      <p:cBhvr>
                                        <p:cTn id="56" dur="300" fill="hold"/>
                                        <p:tgtEl>
                                          <p:spTgt spid="9220"/>
                                        </p:tgtEl>
                                        <p:attrNameLst>
                                          <p:attrName>ppt_h</p:attrName>
                                        </p:attrNameLst>
                                      </p:cBhvr>
                                      <p:tavLst>
                                        <p:tav tm="0">
                                          <p:val>
                                            <p:strVal val="#ppt_h/10"/>
                                          </p:val>
                                        </p:tav>
                                        <p:tav tm="50000">
                                          <p:val>
                                            <p:strVal val="#ppt_h+.01"/>
                                          </p:val>
                                        </p:tav>
                                        <p:tav tm="100000">
                                          <p:val>
                                            <p:strVal val="#ppt_h"/>
                                          </p:val>
                                        </p:tav>
                                      </p:tavLst>
                                    </p:anim>
                                    <p:anim calcmode="lin" valueType="num">
                                      <p:cBhvr>
                                        <p:cTn id="57" dur="300" fill="hold"/>
                                        <p:tgtEl>
                                          <p:spTgt spid="9220"/>
                                        </p:tgtEl>
                                        <p:attrNameLst>
                                          <p:attrName>ppt_w</p:attrName>
                                        </p:attrNameLst>
                                      </p:cBhvr>
                                      <p:tavLst>
                                        <p:tav tm="0">
                                          <p:val>
                                            <p:strVal val="#ppt_w/10"/>
                                          </p:val>
                                        </p:tav>
                                        <p:tav tm="50000">
                                          <p:val>
                                            <p:strVal val="#ppt_w+.01"/>
                                          </p:val>
                                        </p:tav>
                                        <p:tav tm="100000">
                                          <p:val>
                                            <p:strVal val="#ppt_w"/>
                                          </p:val>
                                        </p:tav>
                                      </p:tavLst>
                                    </p:anim>
                                    <p:animEffect transition="in" filter="fade">
                                      <p:cBhvr>
                                        <p:cTn id="58" dur="300" tmFilter="0,0; .5, 1; 1, 1"/>
                                        <p:tgtEl>
                                          <p:spTgt spid="9220"/>
                                        </p:tgtEl>
                                      </p:cBhvr>
                                    </p:animEffect>
                                  </p:childTnLst>
                                </p:cTn>
                              </p:par>
                            </p:childTnLst>
                          </p:cTn>
                        </p:par>
                        <p:par>
                          <p:cTn id="59" fill="hold" nodeType="afterGroup">
                            <p:stCondLst>
                              <p:cond delay="5410"/>
                            </p:stCondLst>
                            <p:childTnLst>
                              <p:par>
                                <p:cTn id="60" presetID="42" presetClass="entr" presetSubtype="0" fill="hold" grpId="0" nodeType="afterEffect">
                                  <p:stCondLst>
                                    <p:cond delay="0"/>
                                  </p:stCondLst>
                                  <p:childTnLst>
                                    <p:set>
                                      <p:cBhvr>
                                        <p:cTn id="61" dur="1" fill="hold">
                                          <p:stCondLst>
                                            <p:cond delay="0"/>
                                          </p:stCondLst>
                                        </p:cTn>
                                        <p:tgtEl>
                                          <p:spTgt spid="9228"/>
                                        </p:tgtEl>
                                        <p:attrNameLst>
                                          <p:attrName>style.visibility</p:attrName>
                                        </p:attrNameLst>
                                      </p:cBhvr>
                                      <p:to>
                                        <p:strVal val="visible"/>
                                      </p:to>
                                    </p:set>
                                    <p:animEffect transition="in" filter="fade">
                                      <p:cBhvr>
                                        <p:cTn id="62" dur="500"/>
                                        <p:tgtEl>
                                          <p:spTgt spid="9228"/>
                                        </p:tgtEl>
                                      </p:cBhvr>
                                    </p:animEffect>
                                    <p:anim calcmode="lin" valueType="num">
                                      <p:cBhvr>
                                        <p:cTn id="63" dur="500" fill="hold"/>
                                        <p:tgtEl>
                                          <p:spTgt spid="9228"/>
                                        </p:tgtEl>
                                        <p:attrNameLst>
                                          <p:attrName>ppt_x</p:attrName>
                                        </p:attrNameLst>
                                      </p:cBhvr>
                                      <p:tavLst>
                                        <p:tav tm="0">
                                          <p:val>
                                            <p:strVal val="#ppt_x"/>
                                          </p:val>
                                        </p:tav>
                                        <p:tav tm="100000">
                                          <p:val>
                                            <p:strVal val="#ppt_x"/>
                                          </p:val>
                                        </p:tav>
                                      </p:tavLst>
                                    </p:anim>
                                    <p:anim calcmode="lin" valueType="num">
                                      <p:cBhvr>
                                        <p:cTn id="64" dur="500" fill="hold"/>
                                        <p:tgtEl>
                                          <p:spTgt spid="9228"/>
                                        </p:tgtEl>
                                        <p:attrNameLst>
                                          <p:attrName>ppt_y</p:attrName>
                                        </p:attrNameLst>
                                      </p:cBhvr>
                                      <p:tavLst>
                                        <p:tav tm="0">
                                          <p:val>
                                            <p:strVal val="#ppt_y+.1"/>
                                          </p:val>
                                        </p:tav>
                                        <p:tav tm="100000">
                                          <p:val>
                                            <p:strVal val="#ppt_y"/>
                                          </p:val>
                                        </p:tav>
                                      </p:tavLst>
                                    </p:anim>
                                  </p:childTnLst>
                                </p:cTn>
                              </p:par>
                            </p:childTnLst>
                          </p:cTn>
                        </p:par>
                        <p:par>
                          <p:cTn id="65" fill="hold" nodeType="afterGroup">
                            <p:stCondLst>
                              <p:cond delay="5910"/>
                            </p:stCondLst>
                            <p:childTnLst>
                              <p:par>
                                <p:cTn id="66" presetID="2" presetClass="entr" presetSubtype="8" fill="hold" grpId="0" nodeType="afterEffect">
                                  <p:stCondLst>
                                    <p:cond delay="0"/>
                                  </p:stCondLst>
                                  <p:childTnLst>
                                    <p:set>
                                      <p:cBhvr>
                                        <p:cTn id="67" dur="1" fill="hold">
                                          <p:stCondLst>
                                            <p:cond delay="0"/>
                                          </p:stCondLst>
                                        </p:cTn>
                                        <p:tgtEl>
                                          <p:spTgt spid="9227"/>
                                        </p:tgtEl>
                                        <p:attrNameLst>
                                          <p:attrName>style.visibility</p:attrName>
                                        </p:attrNameLst>
                                      </p:cBhvr>
                                      <p:to>
                                        <p:strVal val="visible"/>
                                      </p:to>
                                    </p:set>
                                    <p:anim calcmode="lin" valueType="num">
                                      <p:cBhvr additive="base">
                                        <p:cTn id="68" dur="500" fill="hold"/>
                                        <p:tgtEl>
                                          <p:spTgt spid="9227"/>
                                        </p:tgtEl>
                                        <p:attrNameLst>
                                          <p:attrName>ppt_x</p:attrName>
                                        </p:attrNameLst>
                                      </p:cBhvr>
                                      <p:tavLst>
                                        <p:tav tm="0">
                                          <p:val>
                                            <p:strVal val="0-#ppt_w/2"/>
                                          </p:val>
                                        </p:tav>
                                        <p:tav tm="100000">
                                          <p:val>
                                            <p:strVal val="#ppt_x"/>
                                          </p:val>
                                        </p:tav>
                                      </p:tavLst>
                                    </p:anim>
                                    <p:anim calcmode="lin" valueType="num">
                                      <p:cBhvr additive="base">
                                        <p:cTn id="69" dur="500" fill="hold"/>
                                        <p:tgtEl>
                                          <p:spTgt spid="9227"/>
                                        </p:tgtEl>
                                        <p:attrNameLst>
                                          <p:attrName>ppt_y</p:attrName>
                                        </p:attrNameLst>
                                      </p:cBhvr>
                                      <p:tavLst>
                                        <p:tav tm="0">
                                          <p:val>
                                            <p:strVal val="#ppt_y"/>
                                          </p:val>
                                        </p:tav>
                                        <p:tav tm="100000">
                                          <p:val>
                                            <p:strVal val="#ppt_y"/>
                                          </p:val>
                                        </p:tav>
                                      </p:tavLst>
                                    </p:anim>
                                  </p:childTnLst>
                                </p:cTn>
                              </p:par>
                            </p:childTnLst>
                          </p:cTn>
                        </p:par>
                        <p:par>
                          <p:cTn id="70" fill="hold" nodeType="afterGroup">
                            <p:stCondLst>
                              <p:cond delay="6410"/>
                            </p:stCondLst>
                            <p:childTnLst>
                              <p:par>
                                <p:cTn id="71" presetID="22" presetClass="entr" presetSubtype="8" fill="hold" grpId="0" nodeType="afterEffect">
                                  <p:stCondLst>
                                    <p:cond delay="0"/>
                                  </p:stCondLst>
                                  <p:childTnLst>
                                    <p:set>
                                      <p:cBhvr>
                                        <p:cTn id="72" dur="1" fill="hold">
                                          <p:stCondLst>
                                            <p:cond delay="0"/>
                                          </p:stCondLst>
                                        </p:cTn>
                                        <p:tgtEl>
                                          <p:spTgt spid="9218"/>
                                        </p:tgtEl>
                                        <p:attrNameLst>
                                          <p:attrName>style.visibility</p:attrName>
                                        </p:attrNameLst>
                                      </p:cBhvr>
                                      <p:to>
                                        <p:strVal val="visible"/>
                                      </p:to>
                                    </p:set>
                                    <p:animEffect transition="in" filter="wipe(left)">
                                      <p:cBhvr>
                                        <p:cTn id="73" dur="500"/>
                                        <p:tgtEl>
                                          <p:spTgt spid="9218"/>
                                        </p:tgtEl>
                                      </p:cBhvr>
                                    </p:animEffect>
                                  </p:childTnLst>
                                </p:cTn>
                              </p:par>
                            </p:childTnLst>
                          </p:cTn>
                        </p:par>
                        <p:par>
                          <p:cTn id="74" fill="hold" nodeType="afterGroup">
                            <p:stCondLst>
                              <p:cond delay="6910"/>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9230"/>
                                        </p:tgtEl>
                                        <p:attrNameLst>
                                          <p:attrName>style.visibility</p:attrName>
                                        </p:attrNameLst>
                                      </p:cBhvr>
                                      <p:to>
                                        <p:strVal val="visible"/>
                                      </p:to>
                                    </p:set>
                                    <p:anim calcmode="lin" valueType="num">
                                      <p:cBhvr>
                                        <p:cTn id="77" dur="300" fill="hold"/>
                                        <p:tgtEl>
                                          <p:spTgt spid="9230"/>
                                        </p:tgtEl>
                                        <p:attrNameLst>
                                          <p:attrName>ppt_x</p:attrName>
                                        </p:attrNameLst>
                                      </p:cBhvr>
                                      <p:tavLst>
                                        <p:tav tm="0">
                                          <p:val>
                                            <p:strVal val="#ppt_x"/>
                                          </p:val>
                                        </p:tav>
                                        <p:tav tm="50000">
                                          <p:val>
                                            <p:strVal val="#ppt_x+.1"/>
                                          </p:val>
                                        </p:tav>
                                        <p:tav tm="100000">
                                          <p:val>
                                            <p:strVal val="#ppt_x"/>
                                          </p:val>
                                        </p:tav>
                                      </p:tavLst>
                                    </p:anim>
                                    <p:anim calcmode="lin" valueType="num">
                                      <p:cBhvr>
                                        <p:cTn id="78" dur="300" fill="hold"/>
                                        <p:tgtEl>
                                          <p:spTgt spid="9230"/>
                                        </p:tgtEl>
                                        <p:attrNameLst>
                                          <p:attrName>ppt_y</p:attrName>
                                        </p:attrNameLst>
                                      </p:cBhvr>
                                      <p:tavLst>
                                        <p:tav tm="0">
                                          <p:val>
                                            <p:strVal val="#ppt_y"/>
                                          </p:val>
                                        </p:tav>
                                        <p:tav tm="100000">
                                          <p:val>
                                            <p:strVal val="#ppt_y"/>
                                          </p:val>
                                        </p:tav>
                                      </p:tavLst>
                                    </p:anim>
                                    <p:anim calcmode="lin" valueType="num">
                                      <p:cBhvr>
                                        <p:cTn id="79" dur="300" fill="hold"/>
                                        <p:tgtEl>
                                          <p:spTgt spid="9230"/>
                                        </p:tgtEl>
                                        <p:attrNameLst>
                                          <p:attrName>ppt_h</p:attrName>
                                        </p:attrNameLst>
                                      </p:cBhvr>
                                      <p:tavLst>
                                        <p:tav tm="0">
                                          <p:val>
                                            <p:strVal val="#ppt_h/10"/>
                                          </p:val>
                                        </p:tav>
                                        <p:tav tm="50000">
                                          <p:val>
                                            <p:strVal val="#ppt_h+.01"/>
                                          </p:val>
                                        </p:tav>
                                        <p:tav tm="100000">
                                          <p:val>
                                            <p:strVal val="#ppt_h"/>
                                          </p:val>
                                        </p:tav>
                                      </p:tavLst>
                                    </p:anim>
                                    <p:anim calcmode="lin" valueType="num">
                                      <p:cBhvr>
                                        <p:cTn id="80" dur="300" fill="hold"/>
                                        <p:tgtEl>
                                          <p:spTgt spid="9230"/>
                                        </p:tgtEl>
                                        <p:attrNameLst>
                                          <p:attrName>ppt_w</p:attrName>
                                        </p:attrNameLst>
                                      </p:cBhvr>
                                      <p:tavLst>
                                        <p:tav tm="0">
                                          <p:val>
                                            <p:strVal val="#ppt_w/10"/>
                                          </p:val>
                                        </p:tav>
                                        <p:tav tm="50000">
                                          <p:val>
                                            <p:strVal val="#ppt_w+.01"/>
                                          </p:val>
                                        </p:tav>
                                        <p:tav tm="100000">
                                          <p:val>
                                            <p:strVal val="#ppt_w"/>
                                          </p:val>
                                        </p:tav>
                                      </p:tavLst>
                                    </p:anim>
                                    <p:animEffect transition="in" filter="fade">
                                      <p:cBhvr>
                                        <p:cTn id="81" dur="300" tmFilter="0,0; .5, 1; 1, 1"/>
                                        <p:tgtEl>
                                          <p:spTgt spid="9230"/>
                                        </p:tgtEl>
                                      </p:cBhvr>
                                    </p:animEffect>
                                  </p:childTnLst>
                                </p:cTn>
                              </p:par>
                            </p:childTnLst>
                          </p:cTn>
                        </p:par>
                        <p:par>
                          <p:cTn id="82" fill="hold" nodeType="afterGroup">
                            <p:stCondLst>
                              <p:cond delay="7300"/>
                            </p:stCondLst>
                            <p:childTnLst>
                              <p:par>
                                <p:cTn id="83" presetID="42" presetClass="entr" presetSubtype="0" fill="hold" grpId="0" nodeType="afterEffect">
                                  <p:stCondLst>
                                    <p:cond delay="0"/>
                                  </p:stCondLst>
                                  <p:childTnLst>
                                    <p:set>
                                      <p:cBhvr>
                                        <p:cTn id="84" dur="1" fill="hold">
                                          <p:stCondLst>
                                            <p:cond delay="0"/>
                                          </p:stCondLst>
                                        </p:cTn>
                                        <p:tgtEl>
                                          <p:spTgt spid="9229"/>
                                        </p:tgtEl>
                                        <p:attrNameLst>
                                          <p:attrName>style.visibility</p:attrName>
                                        </p:attrNameLst>
                                      </p:cBhvr>
                                      <p:to>
                                        <p:strVal val="visible"/>
                                      </p:to>
                                    </p:set>
                                    <p:animEffect transition="in" filter="fade">
                                      <p:cBhvr>
                                        <p:cTn id="85" dur="500"/>
                                        <p:tgtEl>
                                          <p:spTgt spid="9229"/>
                                        </p:tgtEl>
                                      </p:cBhvr>
                                    </p:animEffect>
                                    <p:anim calcmode="lin" valueType="num">
                                      <p:cBhvr>
                                        <p:cTn id="86" dur="500" fill="hold"/>
                                        <p:tgtEl>
                                          <p:spTgt spid="9229"/>
                                        </p:tgtEl>
                                        <p:attrNameLst>
                                          <p:attrName>ppt_x</p:attrName>
                                        </p:attrNameLst>
                                      </p:cBhvr>
                                      <p:tavLst>
                                        <p:tav tm="0">
                                          <p:val>
                                            <p:strVal val="#ppt_x"/>
                                          </p:val>
                                        </p:tav>
                                        <p:tav tm="100000">
                                          <p:val>
                                            <p:strVal val="#ppt_x"/>
                                          </p:val>
                                        </p:tav>
                                      </p:tavLst>
                                    </p:anim>
                                    <p:anim calcmode="lin" valueType="num">
                                      <p:cBhvr>
                                        <p:cTn id="87" dur="500" fill="hold"/>
                                        <p:tgtEl>
                                          <p:spTgt spid="92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P spid="9219" grpId="0" animBg="1"/>
      <p:bldP spid="9220" grpId="0" autoUpdateAnimBg="0"/>
      <p:bldP spid="9221" grpId="0" animBg="1"/>
      <p:bldP spid="9222" grpId="0" animBg="1"/>
      <p:bldP spid="9223" grpId="0" animBg="1"/>
      <p:bldP spid="9224" grpId="0" animBg="1"/>
      <p:bldP spid="9225" grpId="0" animBg="1"/>
      <p:bldP spid="9226" grpId="0" autoUpdateAnimBg="0"/>
      <p:bldP spid="9227" grpId="0" autoUpdateAnimBg="0"/>
      <p:bldP spid="9228" grpId="0" autoUpdateAnimBg="0"/>
      <p:bldP spid="9229" grpId="0" autoUpdateAnimBg="0"/>
      <p:bldP spid="9230" grpId="0" autoUpdateAnimBg="0"/>
      <p:bldP spid="9231" grpId="0" autoUpdateAnimBg="0"/>
      <p:bldP spid="9232" grpId="0" animBg="1" autoUpdateAnimBg="0"/>
      <p:bldP spid="9233"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2" name="TextBox 23"/>
          <p:cNvSpPr txBox="1">
            <a:spLocks noChangeArrowheads="1"/>
          </p:cNvSpPr>
          <p:nvPr/>
        </p:nvSpPr>
        <p:spPr bwMode="auto">
          <a:xfrm>
            <a:off x="1147763" y="388938"/>
            <a:ext cx="43989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000" b="1" dirty="0">
                <a:latin typeface="微软雅黑" pitchFamily="34" charset="-122"/>
                <a:ea typeface="微软雅黑" pitchFamily="34" charset="-122"/>
              </a:rPr>
              <a:t>4.3.2</a:t>
            </a:r>
            <a:r>
              <a:rPr lang="zh-CN" altLang="en-US" sz="2000" b="1" dirty="0">
                <a:solidFill>
                  <a:schemeClr val="tx2"/>
                </a:solidFill>
                <a:ea typeface="微软雅黑" pitchFamily="34" charset="-122"/>
              </a:rPr>
              <a:t>高峰时期不同类型车辆车速对比</a:t>
            </a:r>
            <a:endParaRPr lang="zh-CN" altLang="en-US" sz="2000" b="1" dirty="0">
              <a:latin typeface="微软雅黑" pitchFamily="34" charset="-122"/>
              <a:ea typeface="微软雅黑" pitchFamily="34" charset="-122"/>
            </a:endParaRPr>
          </a:p>
        </p:txBody>
      </p:sp>
      <p:sp>
        <p:nvSpPr>
          <p:cNvPr id="10263" name="五边形 24"/>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264" name="燕尾形 25"/>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 name="矩形 1">
            <a:extLst>
              <a:ext uri="{FF2B5EF4-FFF2-40B4-BE49-F238E27FC236}">
                <a16:creationId xmlns:a16="http://schemas.microsoft.com/office/drawing/2014/main" id="{753FE28D-471C-41F7-B082-23910E18E0CE}"/>
              </a:ext>
            </a:extLst>
          </p:cNvPr>
          <p:cNvSpPr/>
          <p:nvPr/>
        </p:nvSpPr>
        <p:spPr>
          <a:xfrm>
            <a:off x="834545" y="873586"/>
            <a:ext cx="10897517" cy="646331"/>
          </a:xfrm>
          <a:prstGeom prst="rect">
            <a:avLst/>
          </a:prstGeom>
        </p:spPr>
        <p:txBody>
          <a:bodyPr wrap="square">
            <a:spAutoFit/>
          </a:bodyPr>
          <a:lstStyle/>
          <a:p>
            <a:r>
              <a:rPr lang="zh-CN" altLang="zh-CN" dirty="0">
                <a:ea typeface="等线" panose="02010600030101010101" pitchFamily="2" charset="-122"/>
                <a:cs typeface="Times New Roman" panose="02020603050405020304" pitchFamily="18" charset="0"/>
              </a:rPr>
              <a:t>对于单条路径而言，公交车和货车的数量都较少，而且他们的行程车速近似，故统称为大型车（简称大车）合并进行计算。在高峰时期统计得到的车速数据如下：</a:t>
            </a:r>
            <a:endParaRPr lang="zh-CN" altLang="en-US" dirty="0"/>
          </a:p>
        </p:txBody>
      </p:sp>
      <p:pic>
        <p:nvPicPr>
          <p:cNvPr id="7" name="图片 6">
            <a:extLst>
              <a:ext uri="{FF2B5EF4-FFF2-40B4-BE49-F238E27FC236}">
                <a16:creationId xmlns:a16="http://schemas.microsoft.com/office/drawing/2014/main" id="{3D6A6315-0D94-4692-8AE7-2EF058C1C04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87323" y="1700808"/>
            <a:ext cx="8284571" cy="458112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263"/>
                                        </p:tgtEl>
                                        <p:attrNameLst>
                                          <p:attrName>style.visibility</p:attrName>
                                        </p:attrNameLst>
                                      </p:cBhvr>
                                      <p:to>
                                        <p:strVal val="visible"/>
                                      </p:to>
                                    </p:set>
                                    <p:anim calcmode="lin" valueType="num">
                                      <p:cBhvr additive="base">
                                        <p:cTn id="7" dur="300" fill="hold"/>
                                        <p:tgtEl>
                                          <p:spTgt spid="10263"/>
                                        </p:tgtEl>
                                        <p:attrNameLst>
                                          <p:attrName>ppt_x</p:attrName>
                                        </p:attrNameLst>
                                      </p:cBhvr>
                                      <p:tavLst>
                                        <p:tav tm="0">
                                          <p:val>
                                            <p:strVal val="0-#ppt_w/2"/>
                                          </p:val>
                                        </p:tav>
                                        <p:tav tm="100000">
                                          <p:val>
                                            <p:strVal val="#ppt_x"/>
                                          </p:val>
                                        </p:tav>
                                      </p:tavLst>
                                    </p:anim>
                                    <p:anim calcmode="lin" valueType="num">
                                      <p:cBhvr additive="base">
                                        <p:cTn id="8" dur="300" fill="hold"/>
                                        <p:tgtEl>
                                          <p:spTgt spid="1026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0264"/>
                                        </p:tgtEl>
                                        <p:attrNameLst>
                                          <p:attrName>style.visibility</p:attrName>
                                        </p:attrNameLst>
                                      </p:cBhvr>
                                      <p:to>
                                        <p:strVal val="visible"/>
                                      </p:to>
                                    </p:set>
                                    <p:anim calcmode="lin" valueType="num">
                                      <p:cBhvr additive="base">
                                        <p:cTn id="12" dur="500" fill="hold"/>
                                        <p:tgtEl>
                                          <p:spTgt spid="10264"/>
                                        </p:tgtEl>
                                        <p:attrNameLst>
                                          <p:attrName>ppt_x</p:attrName>
                                        </p:attrNameLst>
                                      </p:cBhvr>
                                      <p:tavLst>
                                        <p:tav tm="0">
                                          <p:val>
                                            <p:strVal val="1+#ppt_w/2"/>
                                          </p:val>
                                        </p:tav>
                                        <p:tav tm="100000">
                                          <p:val>
                                            <p:strVal val="#ppt_x"/>
                                          </p:val>
                                        </p:tav>
                                      </p:tavLst>
                                    </p:anim>
                                    <p:anim calcmode="lin" valueType="num">
                                      <p:cBhvr additive="base">
                                        <p:cTn id="13" dur="500" fill="hold"/>
                                        <p:tgtEl>
                                          <p:spTgt spid="1026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0262"/>
                                        </p:tgtEl>
                                        <p:attrNameLst>
                                          <p:attrName>style.visibility</p:attrName>
                                        </p:attrNameLst>
                                      </p:cBhvr>
                                      <p:to>
                                        <p:strVal val="visible"/>
                                      </p:to>
                                    </p:set>
                                    <p:anim calcmode="lin" valueType="num">
                                      <p:cBhvr>
                                        <p:cTn id="17" dur="300" fill="hold"/>
                                        <p:tgtEl>
                                          <p:spTgt spid="10262"/>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10262"/>
                                        </p:tgtEl>
                                        <p:attrNameLst>
                                          <p:attrName>ppt_y</p:attrName>
                                        </p:attrNameLst>
                                      </p:cBhvr>
                                      <p:tavLst>
                                        <p:tav tm="0">
                                          <p:val>
                                            <p:strVal val="#ppt_y"/>
                                          </p:val>
                                        </p:tav>
                                        <p:tav tm="100000">
                                          <p:val>
                                            <p:strVal val="#ppt_y"/>
                                          </p:val>
                                        </p:tav>
                                      </p:tavLst>
                                    </p:anim>
                                    <p:anim calcmode="lin" valueType="num">
                                      <p:cBhvr>
                                        <p:cTn id="19" dur="300" fill="hold"/>
                                        <p:tgtEl>
                                          <p:spTgt spid="10262"/>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1026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102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2" grpId="0" autoUpdateAnimBg="0"/>
      <p:bldP spid="10263" grpId="0" animBg="1" autoUpdateAnimBg="0"/>
      <p:bldP spid="10264"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2" name="TextBox 23"/>
          <p:cNvSpPr txBox="1">
            <a:spLocks noChangeArrowheads="1"/>
          </p:cNvSpPr>
          <p:nvPr/>
        </p:nvSpPr>
        <p:spPr bwMode="auto">
          <a:xfrm>
            <a:off x="1147763" y="388938"/>
            <a:ext cx="43989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000" b="1" dirty="0">
                <a:latin typeface="微软雅黑" pitchFamily="34" charset="-122"/>
                <a:ea typeface="微软雅黑" pitchFamily="34" charset="-122"/>
              </a:rPr>
              <a:t>4.3.2</a:t>
            </a:r>
            <a:r>
              <a:rPr lang="zh-CN" altLang="en-US" sz="2000" b="1" dirty="0">
                <a:solidFill>
                  <a:schemeClr val="tx2"/>
                </a:solidFill>
                <a:ea typeface="微软雅黑" pitchFamily="34" charset="-122"/>
              </a:rPr>
              <a:t>高峰时期不同类型车辆车速对比</a:t>
            </a:r>
            <a:endParaRPr lang="zh-CN" altLang="en-US" sz="2000" b="1" dirty="0">
              <a:latin typeface="微软雅黑" pitchFamily="34" charset="-122"/>
              <a:ea typeface="微软雅黑" pitchFamily="34" charset="-122"/>
            </a:endParaRPr>
          </a:p>
        </p:txBody>
      </p:sp>
      <p:sp>
        <p:nvSpPr>
          <p:cNvPr id="10263" name="五边形 24"/>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264" name="燕尾形 25"/>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 name="矩形 1">
            <a:extLst>
              <a:ext uri="{FF2B5EF4-FFF2-40B4-BE49-F238E27FC236}">
                <a16:creationId xmlns:a16="http://schemas.microsoft.com/office/drawing/2014/main" id="{753FE28D-471C-41F7-B082-23910E18E0CE}"/>
              </a:ext>
            </a:extLst>
          </p:cNvPr>
          <p:cNvSpPr/>
          <p:nvPr/>
        </p:nvSpPr>
        <p:spPr>
          <a:xfrm>
            <a:off x="834545" y="873586"/>
            <a:ext cx="10897517" cy="646331"/>
          </a:xfrm>
          <a:prstGeom prst="rect">
            <a:avLst/>
          </a:prstGeom>
        </p:spPr>
        <p:txBody>
          <a:bodyPr wrap="square">
            <a:spAutoFit/>
          </a:bodyPr>
          <a:lstStyle/>
          <a:p>
            <a:r>
              <a:rPr lang="zh-CN" altLang="zh-CN" dirty="0"/>
              <a:t>由于大车数据过少，故只计算其平均值和方差而不进行正态拟合，在计算小车、大车在高峰时期的平均值和方差后，得出数据和正态拟合如下：</a:t>
            </a:r>
          </a:p>
        </p:txBody>
      </p:sp>
      <p:sp>
        <p:nvSpPr>
          <p:cNvPr id="6" name="文本框 5">
            <a:extLst>
              <a:ext uri="{FF2B5EF4-FFF2-40B4-BE49-F238E27FC236}">
                <a16:creationId xmlns:a16="http://schemas.microsoft.com/office/drawing/2014/main" id="{7D355C75-647F-4F2B-8FF4-FA370C6720CE}"/>
              </a:ext>
            </a:extLst>
          </p:cNvPr>
          <p:cNvSpPr txBox="1"/>
          <p:nvPr/>
        </p:nvSpPr>
        <p:spPr>
          <a:xfrm>
            <a:off x="566738" y="3140968"/>
            <a:ext cx="4019475" cy="2677656"/>
          </a:xfrm>
          <a:prstGeom prst="rect">
            <a:avLst/>
          </a:prstGeom>
          <a:noFill/>
        </p:spPr>
        <p:txBody>
          <a:bodyPr wrap="square" rtlCol="0">
            <a:spAutoFit/>
          </a:bodyPr>
          <a:lstStyle/>
          <a:p>
            <a:r>
              <a:rPr lang="zh-CN" altLang="en-US" sz="2400" dirty="0"/>
              <a:t>通过分析发现，小车的平均车速比大车的平均车速高。经分析，原因可能是在该段路上大车需要更多空间来正常行驶，因此大车被阻碍的可能性比小车也更高，因此车速比小车要低。</a:t>
            </a:r>
            <a:endParaRPr lang="zh-CN" altLang="en-US" dirty="0"/>
          </a:p>
        </p:txBody>
      </p:sp>
      <p:pic>
        <p:nvPicPr>
          <p:cNvPr id="9" name="图片 8">
            <a:extLst>
              <a:ext uri="{FF2B5EF4-FFF2-40B4-BE49-F238E27FC236}">
                <a16:creationId xmlns:a16="http://schemas.microsoft.com/office/drawing/2014/main" id="{61DCF389-714C-4E9E-8A5D-B2F82BD60A3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3249" y="1893840"/>
            <a:ext cx="4658221" cy="919847"/>
          </a:xfrm>
          <a:prstGeom prst="rect">
            <a:avLst/>
          </a:prstGeom>
          <a:noFill/>
          <a:ln>
            <a:noFill/>
          </a:ln>
        </p:spPr>
      </p:pic>
      <p:pic>
        <p:nvPicPr>
          <p:cNvPr id="4" name="图片 3">
            <a:extLst>
              <a:ext uri="{FF2B5EF4-FFF2-40B4-BE49-F238E27FC236}">
                <a16:creationId xmlns:a16="http://schemas.microsoft.com/office/drawing/2014/main" id="{2CAC0121-359D-4D1B-ACF2-6DF1D2C6FD09}"/>
              </a:ext>
            </a:extLst>
          </p:cNvPr>
          <p:cNvPicPr>
            <a:picLocks noChangeAspect="1"/>
          </p:cNvPicPr>
          <p:nvPr/>
        </p:nvPicPr>
        <p:blipFill>
          <a:blip r:embed="rId3"/>
          <a:stretch>
            <a:fillRect/>
          </a:stretch>
        </p:blipFill>
        <p:spPr>
          <a:xfrm>
            <a:off x="4874245" y="2086511"/>
            <a:ext cx="7106953" cy="3897903"/>
          </a:xfrm>
          <a:prstGeom prst="rect">
            <a:avLst/>
          </a:prstGeom>
        </p:spPr>
      </p:pic>
    </p:spTree>
    <p:extLst>
      <p:ext uri="{BB962C8B-B14F-4D97-AF65-F5344CB8AC3E}">
        <p14:creationId xmlns:p14="http://schemas.microsoft.com/office/powerpoint/2010/main" val="4803777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263"/>
                                        </p:tgtEl>
                                        <p:attrNameLst>
                                          <p:attrName>style.visibility</p:attrName>
                                        </p:attrNameLst>
                                      </p:cBhvr>
                                      <p:to>
                                        <p:strVal val="visible"/>
                                      </p:to>
                                    </p:set>
                                    <p:anim calcmode="lin" valueType="num">
                                      <p:cBhvr additive="base">
                                        <p:cTn id="7" dur="300" fill="hold"/>
                                        <p:tgtEl>
                                          <p:spTgt spid="10263"/>
                                        </p:tgtEl>
                                        <p:attrNameLst>
                                          <p:attrName>ppt_x</p:attrName>
                                        </p:attrNameLst>
                                      </p:cBhvr>
                                      <p:tavLst>
                                        <p:tav tm="0">
                                          <p:val>
                                            <p:strVal val="0-#ppt_w/2"/>
                                          </p:val>
                                        </p:tav>
                                        <p:tav tm="100000">
                                          <p:val>
                                            <p:strVal val="#ppt_x"/>
                                          </p:val>
                                        </p:tav>
                                      </p:tavLst>
                                    </p:anim>
                                    <p:anim calcmode="lin" valueType="num">
                                      <p:cBhvr additive="base">
                                        <p:cTn id="8" dur="300" fill="hold"/>
                                        <p:tgtEl>
                                          <p:spTgt spid="1026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0264"/>
                                        </p:tgtEl>
                                        <p:attrNameLst>
                                          <p:attrName>style.visibility</p:attrName>
                                        </p:attrNameLst>
                                      </p:cBhvr>
                                      <p:to>
                                        <p:strVal val="visible"/>
                                      </p:to>
                                    </p:set>
                                    <p:anim calcmode="lin" valueType="num">
                                      <p:cBhvr additive="base">
                                        <p:cTn id="12" dur="500" fill="hold"/>
                                        <p:tgtEl>
                                          <p:spTgt spid="10264"/>
                                        </p:tgtEl>
                                        <p:attrNameLst>
                                          <p:attrName>ppt_x</p:attrName>
                                        </p:attrNameLst>
                                      </p:cBhvr>
                                      <p:tavLst>
                                        <p:tav tm="0">
                                          <p:val>
                                            <p:strVal val="1+#ppt_w/2"/>
                                          </p:val>
                                        </p:tav>
                                        <p:tav tm="100000">
                                          <p:val>
                                            <p:strVal val="#ppt_x"/>
                                          </p:val>
                                        </p:tav>
                                      </p:tavLst>
                                    </p:anim>
                                    <p:anim calcmode="lin" valueType="num">
                                      <p:cBhvr additive="base">
                                        <p:cTn id="13" dur="500" fill="hold"/>
                                        <p:tgtEl>
                                          <p:spTgt spid="1026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0262"/>
                                        </p:tgtEl>
                                        <p:attrNameLst>
                                          <p:attrName>style.visibility</p:attrName>
                                        </p:attrNameLst>
                                      </p:cBhvr>
                                      <p:to>
                                        <p:strVal val="visible"/>
                                      </p:to>
                                    </p:set>
                                    <p:anim calcmode="lin" valueType="num">
                                      <p:cBhvr>
                                        <p:cTn id="17" dur="300" fill="hold"/>
                                        <p:tgtEl>
                                          <p:spTgt spid="10262"/>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10262"/>
                                        </p:tgtEl>
                                        <p:attrNameLst>
                                          <p:attrName>ppt_y</p:attrName>
                                        </p:attrNameLst>
                                      </p:cBhvr>
                                      <p:tavLst>
                                        <p:tav tm="0">
                                          <p:val>
                                            <p:strVal val="#ppt_y"/>
                                          </p:val>
                                        </p:tav>
                                        <p:tav tm="100000">
                                          <p:val>
                                            <p:strVal val="#ppt_y"/>
                                          </p:val>
                                        </p:tav>
                                      </p:tavLst>
                                    </p:anim>
                                    <p:anim calcmode="lin" valueType="num">
                                      <p:cBhvr>
                                        <p:cTn id="19" dur="300" fill="hold"/>
                                        <p:tgtEl>
                                          <p:spTgt spid="10262"/>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1026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10262"/>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2" grpId="0" autoUpdateAnimBg="0"/>
      <p:bldP spid="10263" grpId="0" animBg="1" autoUpdateAnimBg="0"/>
      <p:bldP spid="10264" grpId="0" animBg="1" autoUpdateAnimBg="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2" name="TextBox 23"/>
          <p:cNvSpPr txBox="1">
            <a:spLocks noChangeArrowheads="1"/>
          </p:cNvSpPr>
          <p:nvPr/>
        </p:nvSpPr>
        <p:spPr bwMode="auto">
          <a:xfrm>
            <a:off x="1147763" y="388938"/>
            <a:ext cx="43989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000" b="1" dirty="0">
                <a:latin typeface="微软雅黑" pitchFamily="34" charset="-122"/>
                <a:ea typeface="微软雅黑" pitchFamily="34" charset="-122"/>
              </a:rPr>
              <a:t>4.3.3</a:t>
            </a:r>
            <a:r>
              <a:rPr lang="zh-CN" altLang="en-US" sz="2000" b="1" dirty="0">
                <a:solidFill>
                  <a:schemeClr val="tx2"/>
                </a:solidFill>
                <a:ea typeface="微软雅黑" pitchFamily="34" charset="-122"/>
              </a:rPr>
              <a:t>平峰时期不同类型车辆车速对比</a:t>
            </a:r>
            <a:endParaRPr lang="zh-CN" altLang="en-US" sz="2000" b="1" dirty="0">
              <a:latin typeface="微软雅黑" pitchFamily="34" charset="-122"/>
              <a:ea typeface="微软雅黑" pitchFamily="34" charset="-122"/>
            </a:endParaRPr>
          </a:p>
        </p:txBody>
      </p:sp>
      <p:sp>
        <p:nvSpPr>
          <p:cNvPr id="10263" name="五边形 24"/>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264" name="燕尾形 25"/>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 name="矩形 1">
            <a:extLst>
              <a:ext uri="{FF2B5EF4-FFF2-40B4-BE49-F238E27FC236}">
                <a16:creationId xmlns:a16="http://schemas.microsoft.com/office/drawing/2014/main" id="{753FE28D-471C-41F7-B082-23910E18E0CE}"/>
              </a:ext>
            </a:extLst>
          </p:cNvPr>
          <p:cNvSpPr/>
          <p:nvPr/>
        </p:nvSpPr>
        <p:spPr>
          <a:xfrm>
            <a:off x="834545" y="873586"/>
            <a:ext cx="10897517" cy="369332"/>
          </a:xfrm>
          <a:prstGeom prst="rect">
            <a:avLst/>
          </a:prstGeom>
        </p:spPr>
        <p:txBody>
          <a:bodyPr wrap="square">
            <a:spAutoFit/>
          </a:bodyPr>
          <a:lstStyle/>
          <a:p>
            <a:r>
              <a:rPr lang="zh-CN" altLang="zh-CN" dirty="0"/>
              <a:t>在平峰时期统计得到的车速数据如下：</a:t>
            </a:r>
          </a:p>
        </p:txBody>
      </p:sp>
      <p:pic>
        <p:nvPicPr>
          <p:cNvPr id="3" name="图片 2">
            <a:extLst>
              <a:ext uri="{FF2B5EF4-FFF2-40B4-BE49-F238E27FC236}">
                <a16:creationId xmlns:a16="http://schemas.microsoft.com/office/drawing/2014/main" id="{5BAB5B5C-5FF7-4CB4-9656-F4D23D3D1D35}"/>
              </a:ext>
            </a:extLst>
          </p:cNvPr>
          <p:cNvPicPr>
            <a:picLocks noChangeAspect="1"/>
          </p:cNvPicPr>
          <p:nvPr/>
        </p:nvPicPr>
        <p:blipFill>
          <a:blip r:embed="rId2"/>
          <a:stretch>
            <a:fillRect/>
          </a:stretch>
        </p:blipFill>
        <p:spPr>
          <a:xfrm>
            <a:off x="782638" y="1628800"/>
            <a:ext cx="8109656" cy="4481406"/>
          </a:xfrm>
          <a:prstGeom prst="rect">
            <a:avLst/>
          </a:prstGeom>
        </p:spPr>
      </p:pic>
    </p:spTree>
    <p:extLst>
      <p:ext uri="{BB962C8B-B14F-4D97-AF65-F5344CB8AC3E}">
        <p14:creationId xmlns:p14="http://schemas.microsoft.com/office/powerpoint/2010/main" val="8931085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263"/>
                                        </p:tgtEl>
                                        <p:attrNameLst>
                                          <p:attrName>style.visibility</p:attrName>
                                        </p:attrNameLst>
                                      </p:cBhvr>
                                      <p:to>
                                        <p:strVal val="visible"/>
                                      </p:to>
                                    </p:set>
                                    <p:anim calcmode="lin" valueType="num">
                                      <p:cBhvr additive="base">
                                        <p:cTn id="7" dur="300" fill="hold"/>
                                        <p:tgtEl>
                                          <p:spTgt spid="10263"/>
                                        </p:tgtEl>
                                        <p:attrNameLst>
                                          <p:attrName>ppt_x</p:attrName>
                                        </p:attrNameLst>
                                      </p:cBhvr>
                                      <p:tavLst>
                                        <p:tav tm="0">
                                          <p:val>
                                            <p:strVal val="0-#ppt_w/2"/>
                                          </p:val>
                                        </p:tav>
                                        <p:tav tm="100000">
                                          <p:val>
                                            <p:strVal val="#ppt_x"/>
                                          </p:val>
                                        </p:tav>
                                      </p:tavLst>
                                    </p:anim>
                                    <p:anim calcmode="lin" valueType="num">
                                      <p:cBhvr additive="base">
                                        <p:cTn id="8" dur="300" fill="hold"/>
                                        <p:tgtEl>
                                          <p:spTgt spid="1026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0264"/>
                                        </p:tgtEl>
                                        <p:attrNameLst>
                                          <p:attrName>style.visibility</p:attrName>
                                        </p:attrNameLst>
                                      </p:cBhvr>
                                      <p:to>
                                        <p:strVal val="visible"/>
                                      </p:to>
                                    </p:set>
                                    <p:anim calcmode="lin" valueType="num">
                                      <p:cBhvr additive="base">
                                        <p:cTn id="12" dur="500" fill="hold"/>
                                        <p:tgtEl>
                                          <p:spTgt spid="10264"/>
                                        </p:tgtEl>
                                        <p:attrNameLst>
                                          <p:attrName>ppt_x</p:attrName>
                                        </p:attrNameLst>
                                      </p:cBhvr>
                                      <p:tavLst>
                                        <p:tav tm="0">
                                          <p:val>
                                            <p:strVal val="1+#ppt_w/2"/>
                                          </p:val>
                                        </p:tav>
                                        <p:tav tm="100000">
                                          <p:val>
                                            <p:strVal val="#ppt_x"/>
                                          </p:val>
                                        </p:tav>
                                      </p:tavLst>
                                    </p:anim>
                                    <p:anim calcmode="lin" valueType="num">
                                      <p:cBhvr additive="base">
                                        <p:cTn id="13" dur="500" fill="hold"/>
                                        <p:tgtEl>
                                          <p:spTgt spid="1026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0262"/>
                                        </p:tgtEl>
                                        <p:attrNameLst>
                                          <p:attrName>style.visibility</p:attrName>
                                        </p:attrNameLst>
                                      </p:cBhvr>
                                      <p:to>
                                        <p:strVal val="visible"/>
                                      </p:to>
                                    </p:set>
                                    <p:anim calcmode="lin" valueType="num">
                                      <p:cBhvr>
                                        <p:cTn id="17" dur="300" fill="hold"/>
                                        <p:tgtEl>
                                          <p:spTgt spid="10262"/>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10262"/>
                                        </p:tgtEl>
                                        <p:attrNameLst>
                                          <p:attrName>ppt_y</p:attrName>
                                        </p:attrNameLst>
                                      </p:cBhvr>
                                      <p:tavLst>
                                        <p:tav tm="0">
                                          <p:val>
                                            <p:strVal val="#ppt_y"/>
                                          </p:val>
                                        </p:tav>
                                        <p:tav tm="100000">
                                          <p:val>
                                            <p:strVal val="#ppt_y"/>
                                          </p:val>
                                        </p:tav>
                                      </p:tavLst>
                                    </p:anim>
                                    <p:anim calcmode="lin" valueType="num">
                                      <p:cBhvr>
                                        <p:cTn id="19" dur="300" fill="hold"/>
                                        <p:tgtEl>
                                          <p:spTgt spid="10262"/>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1026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102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2" grpId="0" autoUpdateAnimBg="0"/>
      <p:bldP spid="10263" grpId="0" animBg="1" autoUpdateAnimBg="0"/>
      <p:bldP spid="10264"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2" name="TextBox 23"/>
          <p:cNvSpPr txBox="1">
            <a:spLocks noChangeArrowheads="1"/>
          </p:cNvSpPr>
          <p:nvPr/>
        </p:nvSpPr>
        <p:spPr bwMode="auto">
          <a:xfrm>
            <a:off x="1147763" y="388938"/>
            <a:ext cx="43989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000" b="1" dirty="0">
                <a:latin typeface="微软雅黑" pitchFamily="34" charset="-122"/>
                <a:ea typeface="微软雅黑" pitchFamily="34" charset="-122"/>
              </a:rPr>
              <a:t>4.3.3</a:t>
            </a:r>
            <a:r>
              <a:rPr lang="zh-CN" altLang="en-US" sz="2000" b="1" dirty="0">
                <a:solidFill>
                  <a:schemeClr val="tx2"/>
                </a:solidFill>
                <a:ea typeface="微软雅黑" pitchFamily="34" charset="-122"/>
              </a:rPr>
              <a:t>平峰时期不同类型车辆车速对比</a:t>
            </a:r>
            <a:endParaRPr lang="zh-CN" altLang="en-US" sz="2000" b="1" dirty="0">
              <a:latin typeface="微软雅黑" pitchFamily="34" charset="-122"/>
              <a:ea typeface="微软雅黑" pitchFamily="34" charset="-122"/>
            </a:endParaRPr>
          </a:p>
        </p:txBody>
      </p:sp>
      <p:sp>
        <p:nvSpPr>
          <p:cNvPr id="10263" name="五边形 24"/>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264" name="燕尾形 25"/>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 name="矩形 1">
            <a:extLst>
              <a:ext uri="{FF2B5EF4-FFF2-40B4-BE49-F238E27FC236}">
                <a16:creationId xmlns:a16="http://schemas.microsoft.com/office/drawing/2014/main" id="{753FE28D-471C-41F7-B082-23910E18E0CE}"/>
              </a:ext>
            </a:extLst>
          </p:cNvPr>
          <p:cNvSpPr/>
          <p:nvPr/>
        </p:nvSpPr>
        <p:spPr>
          <a:xfrm>
            <a:off x="834545" y="873586"/>
            <a:ext cx="10897517" cy="646331"/>
          </a:xfrm>
          <a:prstGeom prst="rect">
            <a:avLst/>
          </a:prstGeom>
        </p:spPr>
        <p:txBody>
          <a:bodyPr wrap="square">
            <a:spAutoFit/>
          </a:bodyPr>
          <a:lstStyle/>
          <a:p>
            <a:r>
              <a:rPr lang="zh-CN" altLang="zh-CN" dirty="0"/>
              <a:t>由于大车数据过少，故只计算其平均值和方差而不进行正态拟合，在计算小车、大车在高峰时期的平均值和方差后，得出数据和正态拟合如下：</a:t>
            </a:r>
          </a:p>
        </p:txBody>
      </p:sp>
      <p:sp>
        <p:nvSpPr>
          <p:cNvPr id="6" name="文本框 5">
            <a:extLst>
              <a:ext uri="{FF2B5EF4-FFF2-40B4-BE49-F238E27FC236}">
                <a16:creationId xmlns:a16="http://schemas.microsoft.com/office/drawing/2014/main" id="{7D355C75-647F-4F2B-8FF4-FA370C6720CE}"/>
              </a:ext>
            </a:extLst>
          </p:cNvPr>
          <p:cNvSpPr txBox="1"/>
          <p:nvPr/>
        </p:nvSpPr>
        <p:spPr>
          <a:xfrm>
            <a:off x="566738" y="3140968"/>
            <a:ext cx="4019475" cy="2677656"/>
          </a:xfrm>
          <a:prstGeom prst="rect">
            <a:avLst/>
          </a:prstGeom>
          <a:noFill/>
        </p:spPr>
        <p:txBody>
          <a:bodyPr wrap="square" rtlCol="0">
            <a:spAutoFit/>
          </a:bodyPr>
          <a:lstStyle/>
          <a:p>
            <a:r>
              <a:rPr lang="zh-CN" altLang="en-US" sz="2400" dirty="0"/>
              <a:t>通过分析发现，小车的平均速度与大车的平均速度基本一致的，但大车数据的稳定性更好。原因可能是大车样本量较少，本身大车被阻碍的概率降低，结果导致数据结果不太准确。</a:t>
            </a:r>
            <a:endParaRPr lang="zh-CN" altLang="en-US" dirty="0"/>
          </a:p>
        </p:txBody>
      </p:sp>
      <p:pic>
        <p:nvPicPr>
          <p:cNvPr id="10" name="图片 9">
            <a:extLst>
              <a:ext uri="{FF2B5EF4-FFF2-40B4-BE49-F238E27FC236}">
                <a16:creationId xmlns:a16="http://schemas.microsoft.com/office/drawing/2014/main" id="{509EE9C1-331C-4E90-9858-9CB9F14210D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9966" y="1812019"/>
            <a:ext cx="4633595" cy="1009015"/>
          </a:xfrm>
          <a:prstGeom prst="rect">
            <a:avLst/>
          </a:prstGeom>
          <a:noFill/>
          <a:ln>
            <a:noFill/>
          </a:ln>
        </p:spPr>
      </p:pic>
      <p:pic>
        <p:nvPicPr>
          <p:cNvPr id="11" name="图片 10">
            <a:extLst>
              <a:ext uri="{FF2B5EF4-FFF2-40B4-BE49-F238E27FC236}">
                <a16:creationId xmlns:a16="http://schemas.microsoft.com/office/drawing/2014/main" id="{A75ADBB0-CBC5-4252-96D9-7A10CF2700D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2238" y="2255292"/>
            <a:ext cx="7274590" cy="3982021"/>
          </a:xfrm>
          <a:prstGeom prst="rect">
            <a:avLst/>
          </a:prstGeom>
          <a:noFill/>
        </p:spPr>
      </p:pic>
    </p:spTree>
    <p:extLst>
      <p:ext uri="{BB962C8B-B14F-4D97-AF65-F5344CB8AC3E}">
        <p14:creationId xmlns:p14="http://schemas.microsoft.com/office/powerpoint/2010/main" val="2848548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263"/>
                                        </p:tgtEl>
                                        <p:attrNameLst>
                                          <p:attrName>style.visibility</p:attrName>
                                        </p:attrNameLst>
                                      </p:cBhvr>
                                      <p:to>
                                        <p:strVal val="visible"/>
                                      </p:to>
                                    </p:set>
                                    <p:anim calcmode="lin" valueType="num">
                                      <p:cBhvr additive="base">
                                        <p:cTn id="7" dur="300" fill="hold"/>
                                        <p:tgtEl>
                                          <p:spTgt spid="10263"/>
                                        </p:tgtEl>
                                        <p:attrNameLst>
                                          <p:attrName>ppt_x</p:attrName>
                                        </p:attrNameLst>
                                      </p:cBhvr>
                                      <p:tavLst>
                                        <p:tav tm="0">
                                          <p:val>
                                            <p:strVal val="0-#ppt_w/2"/>
                                          </p:val>
                                        </p:tav>
                                        <p:tav tm="100000">
                                          <p:val>
                                            <p:strVal val="#ppt_x"/>
                                          </p:val>
                                        </p:tav>
                                      </p:tavLst>
                                    </p:anim>
                                    <p:anim calcmode="lin" valueType="num">
                                      <p:cBhvr additive="base">
                                        <p:cTn id="8" dur="300" fill="hold"/>
                                        <p:tgtEl>
                                          <p:spTgt spid="1026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0264"/>
                                        </p:tgtEl>
                                        <p:attrNameLst>
                                          <p:attrName>style.visibility</p:attrName>
                                        </p:attrNameLst>
                                      </p:cBhvr>
                                      <p:to>
                                        <p:strVal val="visible"/>
                                      </p:to>
                                    </p:set>
                                    <p:anim calcmode="lin" valueType="num">
                                      <p:cBhvr additive="base">
                                        <p:cTn id="12" dur="500" fill="hold"/>
                                        <p:tgtEl>
                                          <p:spTgt spid="10264"/>
                                        </p:tgtEl>
                                        <p:attrNameLst>
                                          <p:attrName>ppt_x</p:attrName>
                                        </p:attrNameLst>
                                      </p:cBhvr>
                                      <p:tavLst>
                                        <p:tav tm="0">
                                          <p:val>
                                            <p:strVal val="1+#ppt_w/2"/>
                                          </p:val>
                                        </p:tav>
                                        <p:tav tm="100000">
                                          <p:val>
                                            <p:strVal val="#ppt_x"/>
                                          </p:val>
                                        </p:tav>
                                      </p:tavLst>
                                    </p:anim>
                                    <p:anim calcmode="lin" valueType="num">
                                      <p:cBhvr additive="base">
                                        <p:cTn id="13" dur="500" fill="hold"/>
                                        <p:tgtEl>
                                          <p:spTgt spid="1026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0262"/>
                                        </p:tgtEl>
                                        <p:attrNameLst>
                                          <p:attrName>style.visibility</p:attrName>
                                        </p:attrNameLst>
                                      </p:cBhvr>
                                      <p:to>
                                        <p:strVal val="visible"/>
                                      </p:to>
                                    </p:set>
                                    <p:anim calcmode="lin" valueType="num">
                                      <p:cBhvr>
                                        <p:cTn id="17" dur="300" fill="hold"/>
                                        <p:tgtEl>
                                          <p:spTgt spid="10262"/>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10262"/>
                                        </p:tgtEl>
                                        <p:attrNameLst>
                                          <p:attrName>ppt_y</p:attrName>
                                        </p:attrNameLst>
                                      </p:cBhvr>
                                      <p:tavLst>
                                        <p:tav tm="0">
                                          <p:val>
                                            <p:strVal val="#ppt_y"/>
                                          </p:val>
                                        </p:tav>
                                        <p:tav tm="100000">
                                          <p:val>
                                            <p:strVal val="#ppt_y"/>
                                          </p:val>
                                        </p:tav>
                                      </p:tavLst>
                                    </p:anim>
                                    <p:anim calcmode="lin" valueType="num">
                                      <p:cBhvr>
                                        <p:cTn id="19" dur="300" fill="hold"/>
                                        <p:tgtEl>
                                          <p:spTgt spid="10262"/>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1026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1026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2" grpId="0" autoUpdateAnimBg="0"/>
      <p:bldP spid="10263" grpId="0" animBg="1" autoUpdateAnimBg="0"/>
      <p:bldP spid="10264" grpId="0" animBg="1" autoUpdateAnimBg="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2" name="TextBox 23"/>
          <p:cNvSpPr txBox="1">
            <a:spLocks noChangeArrowheads="1"/>
          </p:cNvSpPr>
          <p:nvPr/>
        </p:nvSpPr>
        <p:spPr bwMode="auto">
          <a:xfrm>
            <a:off x="1147763" y="388938"/>
            <a:ext cx="43989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000" b="1" dirty="0">
                <a:latin typeface="微软雅黑" pitchFamily="34" charset="-122"/>
                <a:ea typeface="微软雅黑" pitchFamily="34" charset="-122"/>
              </a:rPr>
              <a:t>4.3.4</a:t>
            </a:r>
            <a:r>
              <a:rPr lang="zh-CN" altLang="en-US" sz="2000" b="1" dirty="0">
                <a:solidFill>
                  <a:schemeClr val="tx2"/>
                </a:solidFill>
                <a:ea typeface="微软雅黑" pitchFamily="34" charset="-122"/>
              </a:rPr>
              <a:t>不同时期相同类型车辆车速对比</a:t>
            </a:r>
            <a:endParaRPr lang="zh-CN" altLang="en-US" sz="2000" b="1" dirty="0">
              <a:latin typeface="微软雅黑" pitchFamily="34" charset="-122"/>
              <a:ea typeface="微软雅黑" pitchFamily="34" charset="-122"/>
            </a:endParaRPr>
          </a:p>
        </p:txBody>
      </p:sp>
      <p:sp>
        <p:nvSpPr>
          <p:cNvPr id="10263" name="五边形 24"/>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264" name="燕尾形 25"/>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 name="矩形 1">
            <a:extLst>
              <a:ext uri="{FF2B5EF4-FFF2-40B4-BE49-F238E27FC236}">
                <a16:creationId xmlns:a16="http://schemas.microsoft.com/office/drawing/2014/main" id="{753FE28D-471C-41F7-B082-23910E18E0CE}"/>
              </a:ext>
            </a:extLst>
          </p:cNvPr>
          <p:cNvSpPr/>
          <p:nvPr/>
        </p:nvSpPr>
        <p:spPr>
          <a:xfrm>
            <a:off x="834545" y="873586"/>
            <a:ext cx="10897517" cy="646331"/>
          </a:xfrm>
          <a:prstGeom prst="rect">
            <a:avLst/>
          </a:prstGeom>
        </p:spPr>
        <p:txBody>
          <a:bodyPr wrap="square">
            <a:spAutoFit/>
          </a:bodyPr>
          <a:lstStyle/>
          <a:p>
            <a:r>
              <a:rPr lang="zh-CN" altLang="en-US" dirty="0"/>
              <a:t>由于调查中大车数量较少，故仅做平均车速衰减的分析，而小车的统计数量比较充足，故我们通过正态曲线对比来分析两个时期的小车速度，分析如下：</a:t>
            </a:r>
            <a:endParaRPr lang="zh-CN" altLang="zh-CN" dirty="0"/>
          </a:p>
        </p:txBody>
      </p:sp>
      <p:pic>
        <p:nvPicPr>
          <p:cNvPr id="9" name="图片 8">
            <a:extLst>
              <a:ext uri="{FF2B5EF4-FFF2-40B4-BE49-F238E27FC236}">
                <a16:creationId xmlns:a16="http://schemas.microsoft.com/office/drawing/2014/main" id="{C0C1EB25-55A2-4832-80C2-12B21A5CF92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98500" y="1604455"/>
            <a:ext cx="4552315" cy="1282065"/>
          </a:xfrm>
          <a:prstGeom prst="rect">
            <a:avLst/>
          </a:prstGeom>
          <a:noFill/>
          <a:ln>
            <a:noFill/>
          </a:ln>
        </p:spPr>
      </p:pic>
      <p:pic>
        <p:nvPicPr>
          <p:cNvPr id="10" name="图片 9">
            <a:extLst>
              <a:ext uri="{FF2B5EF4-FFF2-40B4-BE49-F238E27FC236}">
                <a16:creationId xmlns:a16="http://schemas.microsoft.com/office/drawing/2014/main" id="{151FABDB-362E-4D4A-8D9E-C132663407C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738341" y="1604455"/>
            <a:ext cx="5888147" cy="1282065"/>
          </a:xfrm>
          <a:prstGeom prst="rect">
            <a:avLst/>
          </a:prstGeom>
          <a:noFill/>
          <a:ln>
            <a:noFill/>
          </a:ln>
        </p:spPr>
      </p:pic>
      <p:pic>
        <p:nvPicPr>
          <p:cNvPr id="11" name="图片 10">
            <a:extLst>
              <a:ext uri="{FF2B5EF4-FFF2-40B4-BE49-F238E27FC236}">
                <a16:creationId xmlns:a16="http://schemas.microsoft.com/office/drawing/2014/main" id="{5BF5636B-D377-48C2-A04A-95D7392CC5F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281958" y="2971059"/>
            <a:ext cx="6984776" cy="3779146"/>
          </a:xfrm>
          <a:prstGeom prst="rect">
            <a:avLst/>
          </a:prstGeom>
          <a:noFill/>
          <a:ln>
            <a:noFill/>
          </a:ln>
        </p:spPr>
      </p:pic>
    </p:spTree>
    <p:extLst>
      <p:ext uri="{BB962C8B-B14F-4D97-AF65-F5344CB8AC3E}">
        <p14:creationId xmlns:p14="http://schemas.microsoft.com/office/powerpoint/2010/main" val="6129839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263"/>
                                        </p:tgtEl>
                                        <p:attrNameLst>
                                          <p:attrName>style.visibility</p:attrName>
                                        </p:attrNameLst>
                                      </p:cBhvr>
                                      <p:to>
                                        <p:strVal val="visible"/>
                                      </p:to>
                                    </p:set>
                                    <p:anim calcmode="lin" valueType="num">
                                      <p:cBhvr additive="base">
                                        <p:cTn id="7" dur="300" fill="hold"/>
                                        <p:tgtEl>
                                          <p:spTgt spid="10263"/>
                                        </p:tgtEl>
                                        <p:attrNameLst>
                                          <p:attrName>ppt_x</p:attrName>
                                        </p:attrNameLst>
                                      </p:cBhvr>
                                      <p:tavLst>
                                        <p:tav tm="0">
                                          <p:val>
                                            <p:strVal val="0-#ppt_w/2"/>
                                          </p:val>
                                        </p:tav>
                                        <p:tav tm="100000">
                                          <p:val>
                                            <p:strVal val="#ppt_x"/>
                                          </p:val>
                                        </p:tav>
                                      </p:tavLst>
                                    </p:anim>
                                    <p:anim calcmode="lin" valueType="num">
                                      <p:cBhvr additive="base">
                                        <p:cTn id="8" dur="300" fill="hold"/>
                                        <p:tgtEl>
                                          <p:spTgt spid="1026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0264"/>
                                        </p:tgtEl>
                                        <p:attrNameLst>
                                          <p:attrName>style.visibility</p:attrName>
                                        </p:attrNameLst>
                                      </p:cBhvr>
                                      <p:to>
                                        <p:strVal val="visible"/>
                                      </p:to>
                                    </p:set>
                                    <p:anim calcmode="lin" valueType="num">
                                      <p:cBhvr additive="base">
                                        <p:cTn id="12" dur="500" fill="hold"/>
                                        <p:tgtEl>
                                          <p:spTgt spid="10264"/>
                                        </p:tgtEl>
                                        <p:attrNameLst>
                                          <p:attrName>ppt_x</p:attrName>
                                        </p:attrNameLst>
                                      </p:cBhvr>
                                      <p:tavLst>
                                        <p:tav tm="0">
                                          <p:val>
                                            <p:strVal val="1+#ppt_w/2"/>
                                          </p:val>
                                        </p:tav>
                                        <p:tav tm="100000">
                                          <p:val>
                                            <p:strVal val="#ppt_x"/>
                                          </p:val>
                                        </p:tav>
                                      </p:tavLst>
                                    </p:anim>
                                    <p:anim calcmode="lin" valueType="num">
                                      <p:cBhvr additive="base">
                                        <p:cTn id="13" dur="500" fill="hold"/>
                                        <p:tgtEl>
                                          <p:spTgt spid="1026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0262"/>
                                        </p:tgtEl>
                                        <p:attrNameLst>
                                          <p:attrName>style.visibility</p:attrName>
                                        </p:attrNameLst>
                                      </p:cBhvr>
                                      <p:to>
                                        <p:strVal val="visible"/>
                                      </p:to>
                                    </p:set>
                                    <p:anim calcmode="lin" valueType="num">
                                      <p:cBhvr>
                                        <p:cTn id="17" dur="300" fill="hold"/>
                                        <p:tgtEl>
                                          <p:spTgt spid="10262"/>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10262"/>
                                        </p:tgtEl>
                                        <p:attrNameLst>
                                          <p:attrName>ppt_y</p:attrName>
                                        </p:attrNameLst>
                                      </p:cBhvr>
                                      <p:tavLst>
                                        <p:tav tm="0">
                                          <p:val>
                                            <p:strVal val="#ppt_y"/>
                                          </p:val>
                                        </p:tav>
                                        <p:tav tm="100000">
                                          <p:val>
                                            <p:strVal val="#ppt_y"/>
                                          </p:val>
                                        </p:tav>
                                      </p:tavLst>
                                    </p:anim>
                                    <p:anim calcmode="lin" valueType="num">
                                      <p:cBhvr>
                                        <p:cTn id="19" dur="300" fill="hold"/>
                                        <p:tgtEl>
                                          <p:spTgt spid="10262"/>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1026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102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2" grpId="0" autoUpdateAnimBg="0"/>
      <p:bldP spid="10263" grpId="0" animBg="1" autoUpdateAnimBg="0"/>
      <p:bldP spid="10264"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2" name="TextBox 23"/>
          <p:cNvSpPr txBox="1">
            <a:spLocks noChangeArrowheads="1"/>
          </p:cNvSpPr>
          <p:nvPr/>
        </p:nvSpPr>
        <p:spPr bwMode="auto">
          <a:xfrm>
            <a:off x="1147763" y="388938"/>
            <a:ext cx="43989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000" b="1" dirty="0">
                <a:latin typeface="微软雅黑" pitchFamily="34" charset="-122"/>
                <a:ea typeface="微软雅黑" pitchFamily="34" charset="-122"/>
              </a:rPr>
              <a:t>4.3.4</a:t>
            </a:r>
            <a:r>
              <a:rPr lang="zh-CN" altLang="en-US" sz="2000" b="1" dirty="0">
                <a:solidFill>
                  <a:schemeClr val="tx2"/>
                </a:solidFill>
                <a:ea typeface="微软雅黑" pitchFamily="34" charset="-122"/>
              </a:rPr>
              <a:t>不同时期相同类型车辆车速对比</a:t>
            </a:r>
            <a:endParaRPr lang="zh-CN" altLang="en-US" sz="2000" b="1" dirty="0">
              <a:latin typeface="微软雅黑" pitchFamily="34" charset="-122"/>
              <a:ea typeface="微软雅黑" pitchFamily="34" charset="-122"/>
            </a:endParaRPr>
          </a:p>
        </p:txBody>
      </p:sp>
      <p:sp>
        <p:nvSpPr>
          <p:cNvPr id="10263" name="五边形 24"/>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264" name="燕尾形 25"/>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 name="矩形 1">
            <a:extLst>
              <a:ext uri="{FF2B5EF4-FFF2-40B4-BE49-F238E27FC236}">
                <a16:creationId xmlns:a16="http://schemas.microsoft.com/office/drawing/2014/main" id="{753FE28D-471C-41F7-B082-23910E18E0CE}"/>
              </a:ext>
            </a:extLst>
          </p:cNvPr>
          <p:cNvSpPr/>
          <p:nvPr/>
        </p:nvSpPr>
        <p:spPr>
          <a:xfrm>
            <a:off x="566738" y="1411345"/>
            <a:ext cx="6415963" cy="4524315"/>
          </a:xfrm>
          <a:prstGeom prst="rect">
            <a:avLst/>
          </a:prstGeom>
        </p:spPr>
        <p:txBody>
          <a:bodyPr wrap="square">
            <a:spAutoFit/>
          </a:bodyPr>
          <a:lstStyle/>
          <a:p>
            <a:r>
              <a:rPr lang="zh-CN" altLang="en-US" sz="2400" dirty="0"/>
              <a:t>分析：根据数据，</a:t>
            </a:r>
            <a:endParaRPr lang="en-US" altLang="zh-CN" sz="2400" dirty="0"/>
          </a:p>
          <a:p>
            <a:r>
              <a:rPr lang="zh-CN" altLang="en-US" sz="2400" dirty="0"/>
              <a:t>高峰期小车平均车速为</a:t>
            </a:r>
            <a:r>
              <a:rPr lang="en-US" altLang="zh-CN" sz="2400" dirty="0"/>
              <a:t>23.8905km/h</a:t>
            </a:r>
            <a:r>
              <a:rPr lang="zh-CN" altLang="en-US" sz="2400" dirty="0"/>
              <a:t>，</a:t>
            </a:r>
            <a:endParaRPr lang="en-US" altLang="zh-CN" sz="2400" dirty="0"/>
          </a:p>
          <a:p>
            <a:r>
              <a:rPr lang="zh-CN" altLang="en-US" sz="2400" dirty="0"/>
              <a:t>平峰期小车平均车速为</a:t>
            </a:r>
            <a:r>
              <a:rPr lang="en-US" altLang="zh-CN" sz="2400" dirty="0"/>
              <a:t>23.6097km/h</a:t>
            </a:r>
            <a:r>
              <a:rPr lang="zh-CN" altLang="en-US" sz="2400" dirty="0"/>
              <a:t>，</a:t>
            </a:r>
            <a:endParaRPr lang="en-US" altLang="zh-CN" sz="2400" dirty="0"/>
          </a:p>
          <a:p>
            <a:r>
              <a:rPr lang="zh-CN" altLang="en-US" sz="2400" dirty="0"/>
              <a:t>平峰期小车速度衰减</a:t>
            </a:r>
            <a:r>
              <a:rPr lang="en-US" altLang="zh-CN" sz="2400" dirty="0">
                <a:solidFill>
                  <a:srgbClr val="FF0000"/>
                </a:solidFill>
              </a:rPr>
              <a:t>1.18%</a:t>
            </a:r>
            <a:r>
              <a:rPr lang="zh-CN" altLang="en-US" sz="2400" dirty="0"/>
              <a:t>；</a:t>
            </a:r>
            <a:endParaRPr lang="en-US" altLang="zh-CN" sz="2400" dirty="0"/>
          </a:p>
          <a:p>
            <a:endParaRPr lang="en-US" altLang="zh-CN" sz="2400" dirty="0"/>
          </a:p>
          <a:p>
            <a:r>
              <a:rPr lang="zh-CN" altLang="en-US" sz="2400" dirty="0"/>
              <a:t>高峰期大车平均车速为</a:t>
            </a:r>
            <a:r>
              <a:rPr lang="en-US" altLang="zh-CN" sz="2400" dirty="0"/>
              <a:t>21.8598km/h</a:t>
            </a:r>
            <a:r>
              <a:rPr lang="zh-CN" altLang="en-US" sz="2400" dirty="0"/>
              <a:t>，</a:t>
            </a:r>
            <a:endParaRPr lang="en-US" altLang="zh-CN" sz="2400" dirty="0"/>
          </a:p>
          <a:p>
            <a:r>
              <a:rPr lang="zh-CN" altLang="en-US" sz="2400" dirty="0"/>
              <a:t>平峰期大车平均车速为</a:t>
            </a:r>
            <a:r>
              <a:rPr lang="en-US" altLang="zh-CN" sz="2400" dirty="0"/>
              <a:t>24.5347km/h</a:t>
            </a:r>
            <a:r>
              <a:rPr lang="zh-CN" altLang="en-US" sz="2400" dirty="0"/>
              <a:t>，</a:t>
            </a:r>
            <a:endParaRPr lang="en-US" altLang="zh-CN" sz="2400" dirty="0"/>
          </a:p>
          <a:p>
            <a:r>
              <a:rPr lang="zh-CN" altLang="en-US" sz="2400" dirty="0"/>
              <a:t>高峰期大车速度衰减</a:t>
            </a:r>
            <a:r>
              <a:rPr lang="en-US" altLang="zh-CN" sz="2400" dirty="0">
                <a:solidFill>
                  <a:srgbClr val="FF0000"/>
                </a:solidFill>
              </a:rPr>
              <a:t>11.00%</a:t>
            </a:r>
            <a:r>
              <a:rPr lang="zh-CN" altLang="en-US" sz="2400" dirty="0"/>
              <a:t>。</a:t>
            </a:r>
            <a:endParaRPr lang="en-US" altLang="zh-CN" sz="2400" dirty="0"/>
          </a:p>
          <a:p>
            <a:endParaRPr lang="en-US" altLang="zh-CN" sz="2400" dirty="0"/>
          </a:p>
          <a:p>
            <a:r>
              <a:rPr lang="zh-CN" altLang="en-US" sz="2400" dirty="0"/>
              <a:t>高峰期衰减的原因主要是高峰期是上班时间，车流量较大导致路道更为拥堵，从而导致车速降低。 </a:t>
            </a:r>
            <a:endParaRPr lang="zh-CN" altLang="zh-CN" sz="2400" dirty="0"/>
          </a:p>
        </p:txBody>
      </p:sp>
      <p:pic>
        <p:nvPicPr>
          <p:cNvPr id="9" name="图片 8">
            <a:extLst>
              <a:ext uri="{FF2B5EF4-FFF2-40B4-BE49-F238E27FC236}">
                <a16:creationId xmlns:a16="http://schemas.microsoft.com/office/drawing/2014/main" id="{861D95FA-0F7D-4CFD-B178-9704399681A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397118" y="770312"/>
            <a:ext cx="4552315" cy="1282065"/>
          </a:xfrm>
          <a:prstGeom prst="rect">
            <a:avLst/>
          </a:prstGeom>
          <a:noFill/>
          <a:ln>
            <a:noFill/>
          </a:ln>
        </p:spPr>
      </p:pic>
      <p:pic>
        <p:nvPicPr>
          <p:cNvPr id="10" name="图片 9">
            <a:extLst>
              <a:ext uri="{FF2B5EF4-FFF2-40B4-BE49-F238E27FC236}">
                <a16:creationId xmlns:a16="http://schemas.microsoft.com/office/drawing/2014/main" id="{D2FDF8A6-9967-4A9E-8885-8C0BFF3A1A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366020" y="2283910"/>
            <a:ext cx="4797425" cy="1044575"/>
          </a:xfrm>
          <a:prstGeom prst="rect">
            <a:avLst/>
          </a:prstGeom>
          <a:noFill/>
          <a:ln>
            <a:noFill/>
          </a:ln>
        </p:spPr>
      </p:pic>
      <p:pic>
        <p:nvPicPr>
          <p:cNvPr id="11" name="图片 10">
            <a:extLst>
              <a:ext uri="{FF2B5EF4-FFF2-40B4-BE49-F238E27FC236}">
                <a16:creationId xmlns:a16="http://schemas.microsoft.com/office/drawing/2014/main" id="{BDC0BDDB-5B0A-4326-A05B-15AF184C441C}"/>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337751" y="3861048"/>
            <a:ext cx="4799522" cy="2596804"/>
          </a:xfrm>
          <a:prstGeom prst="rect">
            <a:avLst/>
          </a:prstGeom>
          <a:noFill/>
          <a:ln>
            <a:noFill/>
          </a:ln>
        </p:spPr>
      </p:pic>
    </p:spTree>
    <p:extLst>
      <p:ext uri="{BB962C8B-B14F-4D97-AF65-F5344CB8AC3E}">
        <p14:creationId xmlns:p14="http://schemas.microsoft.com/office/powerpoint/2010/main" val="28690832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263"/>
                                        </p:tgtEl>
                                        <p:attrNameLst>
                                          <p:attrName>style.visibility</p:attrName>
                                        </p:attrNameLst>
                                      </p:cBhvr>
                                      <p:to>
                                        <p:strVal val="visible"/>
                                      </p:to>
                                    </p:set>
                                    <p:anim calcmode="lin" valueType="num">
                                      <p:cBhvr additive="base">
                                        <p:cTn id="7" dur="300" fill="hold"/>
                                        <p:tgtEl>
                                          <p:spTgt spid="10263"/>
                                        </p:tgtEl>
                                        <p:attrNameLst>
                                          <p:attrName>ppt_x</p:attrName>
                                        </p:attrNameLst>
                                      </p:cBhvr>
                                      <p:tavLst>
                                        <p:tav tm="0">
                                          <p:val>
                                            <p:strVal val="0-#ppt_w/2"/>
                                          </p:val>
                                        </p:tav>
                                        <p:tav tm="100000">
                                          <p:val>
                                            <p:strVal val="#ppt_x"/>
                                          </p:val>
                                        </p:tav>
                                      </p:tavLst>
                                    </p:anim>
                                    <p:anim calcmode="lin" valueType="num">
                                      <p:cBhvr additive="base">
                                        <p:cTn id="8" dur="300" fill="hold"/>
                                        <p:tgtEl>
                                          <p:spTgt spid="1026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0264"/>
                                        </p:tgtEl>
                                        <p:attrNameLst>
                                          <p:attrName>style.visibility</p:attrName>
                                        </p:attrNameLst>
                                      </p:cBhvr>
                                      <p:to>
                                        <p:strVal val="visible"/>
                                      </p:to>
                                    </p:set>
                                    <p:anim calcmode="lin" valueType="num">
                                      <p:cBhvr additive="base">
                                        <p:cTn id="12" dur="500" fill="hold"/>
                                        <p:tgtEl>
                                          <p:spTgt spid="10264"/>
                                        </p:tgtEl>
                                        <p:attrNameLst>
                                          <p:attrName>ppt_x</p:attrName>
                                        </p:attrNameLst>
                                      </p:cBhvr>
                                      <p:tavLst>
                                        <p:tav tm="0">
                                          <p:val>
                                            <p:strVal val="1+#ppt_w/2"/>
                                          </p:val>
                                        </p:tav>
                                        <p:tav tm="100000">
                                          <p:val>
                                            <p:strVal val="#ppt_x"/>
                                          </p:val>
                                        </p:tav>
                                      </p:tavLst>
                                    </p:anim>
                                    <p:anim calcmode="lin" valueType="num">
                                      <p:cBhvr additive="base">
                                        <p:cTn id="13" dur="500" fill="hold"/>
                                        <p:tgtEl>
                                          <p:spTgt spid="1026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0262"/>
                                        </p:tgtEl>
                                        <p:attrNameLst>
                                          <p:attrName>style.visibility</p:attrName>
                                        </p:attrNameLst>
                                      </p:cBhvr>
                                      <p:to>
                                        <p:strVal val="visible"/>
                                      </p:to>
                                    </p:set>
                                    <p:anim calcmode="lin" valueType="num">
                                      <p:cBhvr>
                                        <p:cTn id="17" dur="300" fill="hold"/>
                                        <p:tgtEl>
                                          <p:spTgt spid="10262"/>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10262"/>
                                        </p:tgtEl>
                                        <p:attrNameLst>
                                          <p:attrName>ppt_y</p:attrName>
                                        </p:attrNameLst>
                                      </p:cBhvr>
                                      <p:tavLst>
                                        <p:tav tm="0">
                                          <p:val>
                                            <p:strVal val="#ppt_y"/>
                                          </p:val>
                                        </p:tav>
                                        <p:tav tm="100000">
                                          <p:val>
                                            <p:strVal val="#ppt_y"/>
                                          </p:val>
                                        </p:tav>
                                      </p:tavLst>
                                    </p:anim>
                                    <p:anim calcmode="lin" valueType="num">
                                      <p:cBhvr>
                                        <p:cTn id="19" dur="300" fill="hold"/>
                                        <p:tgtEl>
                                          <p:spTgt spid="10262"/>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1026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10262"/>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circle(in)">
                                      <p:cBhvr>
                                        <p:cTn id="2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2" grpId="0" autoUpdateAnimBg="0"/>
      <p:bldP spid="10263" grpId="0" animBg="1" autoUpdateAnimBg="0"/>
      <p:bldP spid="10264" grpId="0" animBg="1" autoUpdateAnimBg="0"/>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2" name="TextBox 23"/>
          <p:cNvSpPr txBox="1">
            <a:spLocks noChangeArrowheads="1"/>
          </p:cNvSpPr>
          <p:nvPr/>
        </p:nvSpPr>
        <p:spPr bwMode="auto">
          <a:xfrm>
            <a:off x="1147763" y="388938"/>
            <a:ext cx="494077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000" b="1" dirty="0">
                <a:latin typeface="微软雅黑" pitchFamily="34" charset="-122"/>
                <a:ea typeface="微软雅黑" pitchFamily="34" charset="-122"/>
              </a:rPr>
              <a:t>4.3.5 </a:t>
            </a:r>
            <a:r>
              <a:rPr lang="zh-CN" altLang="en-US" sz="2000" b="1" dirty="0">
                <a:solidFill>
                  <a:schemeClr val="tx2"/>
                </a:solidFill>
                <a:ea typeface="微软雅黑" pitchFamily="34" charset="-122"/>
              </a:rPr>
              <a:t>自由流平均车速与总平均车速的对比</a:t>
            </a:r>
            <a:endParaRPr lang="zh-CN" altLang="en-US" sz="2000" b="1" dirty="0">
              <a:solidFill>
                <a:schemeClr val="tx2"/>
              </a:solidFill>
            </a:endParaRPr>
          </a:p>
          <a:p>
            <a:pPr eaLnBrk="1" hangingPunct="1"/>
            <a:endParaRPr lang="zh-CN" altLang="en-US" sz="2000" b="1" dirty="0">
              <a:latin typeface="微软雅黑" pitchFamily="34" charset="-122"/>
              <a:ea typeface="微软雅黑" pitchFamily="34" charset="-122"/>
            </a:endParaRPr>
          </a:p>
        </p:txBody>
      </p:sp>
      <p:sp>
        <p:nvSpPr>
          <p:cNvPr id="10263" name="五边形 24"/>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264" name="燕尾形 25"/>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 name="矩形 1">
            <a:extLst>
              <a:ext uri="{FF2B5EF4-FFF2-40B4-BE49-F238E27FC236}">
                <a16:creationId xmlns:a16="http://schemas.microsoft.com/office/drawing/2014/main" id="{753FE28D-471C-41F7-B082-23910E18E0CE}"/>
              </a:ext>
            </a:extLst>
          </p:cNvPr>
          <p:cNvSpPr/>
          <p:nvPr/>
        </p:nvSpPr>
        <p:spPr>
          <a:xfrm>
            <a:off x="834546" y="873586"/>
            <a:ext cx="4543756" cy="646331"/>
          </a:xfrm>
          <a:prstGeom prst="rect">
            <a:avLst/>
          </a:prstGeom>
        </p:spPr>
        <p:txBody>
          <a:bodyPr wrap="square">
            <a:spAutoFit/>
          </a:bodyPr>
          <a:lstStyle/>
          <a:p>
            <a:r>
              <a:rPr lang="zh-CN" altLang="zh-CN" dirty="0"/>
              <a:t>经过组员的调查，我们可以得出南北方向的自由流时间（绿灯时间）如下：</a:t>
            </a:r>
          </a:p>
        </p:txBody>
      </p:sp>
      <p:sp>
        <p:nvSpPr>
          <p:cNvPr id="9" name="矩形 8">
            <a:extLst>
              <a:ext uri="{FF2B5EF4-FFF2-40B4-BE49-F238E27FC236}">
                <a16:creationId xmlns:a16="http://schemas.microsoft.com/office/drawing/2014/main" id="{7130B179-D043-4DFC-874D-6A11484E872E}"/>
              </a:ext>
            </a:extLst>
          </p:cNvPr>
          <p:cNvSpPr/>
          <p:nvPr/>
        </p:nvSpPr>
        <p:spPr>
          <a:xfrm>
            <a:off x="5827565" y="873586"/>
            <a:ext cx="6096000" cy="1200329"/>
          </a:xfrm>
          <a:prstGeom prst="rect">
            <a:avLst/>
          </a:prstGeom>
        </p:spPr>
        <p:txBody>
          <a:bodyPr>
            <a:spAutoFit/>
          </a:bodyPr>
          <a:lstStyle/>
          <a:p>
            <a:r>
              <a:rPr lang="zh-CN" altLang="en-US" dirty="0"/>
              <a:t>根据自由流时间截取出的数据进行分析，得到小车自由流平均车速与总平均车速的对比如下（大车数据过少，不做分析）：</a:t>
            </a:r>
          </a:p>
          <a:p>
            <a:r>
              <a:rPr lang="zh-CN" altLang="en-US" dirty="0"/>
              <a:t> </a:t>
            </a:r>
          </a:p>
        </p:txBody>
      </p:sp>
      <p:pic>
        <p:nvPicPr>
          <p:cNvPr id="11" name="图片 10">
            <a:extLst>
              <a:ext uri="{FF2B5EF4-FFF2-40B4-BE49-F238E27FC236}">
                <a16:creationId xmlns:a16="http://schemas.microsoft.com/office/drawing/2014/main" id="{C7DF1AD3-A2BD-4B50-A97D-EC23E48C449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931535" y="2143600"/>
            <a:ext cx="5266690" cy="952500"/>
          </a:xfrm>
          <a:prstGeom prst="rect">
            <a:avLst/>
          </a:prstGeom>
          <a:noFill/>
          <a:ln>
            <a:noFill/>
          </a:ln>
        </p:spPr>
      </p:pic>
      <p:sp>
        <p:nvSpPr>
          <p:cNvPr id="3" name="文本框 2">
            <a:extLst>
              <a:ext uri="{FF2B5EF4-FFF2-40B4-BE49-F238E27FC236}">
                <a16:creationId xmlns:a16="http://schemas.microsoft.com/office/drawing/2014/main" id="{F9D3E5EC-3E89-4D34-9311-D3E11498F3C2}"/>
              </a:ext>
            </a:extLst>
          </p:cNvPr>
          <p:cNvSpPr txBox="1"/>
          <p:nvPr/>
        </p:nvSpPr>
        <p:spPr>
          <a:xfrm>
            <a:off x="5910429" y="3405705"/>
            <a:ext cx="5660559" cy="2954655"/>
          </a:xfrm>
          <a:prstGeom prst="rect">
            <a:avLst/>
          </a:prstGeom>
          <a:noFill/>
        </p:spPr>
        <p:txBody>
          <a:bodyPr wrap="square" rtlCol="0">
            <a:spAutoFit/>
          </a:bodyPr>
          <a:lstStyle/>
          <a:p>
            <a:r>
              <a:rPr lang="zh-CN" altLang="en-US" sz="2400" dirty="0"/>
              <a:t>分析：</a:t>
            </a:r>
            <a:r>
              <a:rPr lang="zh-CN" altLang="zh-CN" sz="2400" dirty="0"/>
              <a:t>根据数据，高峰期自由流平均车速为</a:t>
            </a:r>
            <a:r>
              <a:rPr lang="en-US" altLang="zh-CN" sz="2400" dirty="0"/>
              <a:t>35.3112km/h</a:t>
            </a:r>
            <a:r>
              <a:rPr lang="zh-CN" altLang="zh-CN" sz="2400" dirty="0"/>
              <a:t>，总平均车速为</a:t>
            </a:r>
            <a:r>
              <a:rPr lang="en-US" altLang="zh-CN" sz="2400" dirty="0"/>
              <a:t>23.8905km/h</a:t>
            </a:r>
            <a:r>
              <a:rPr lang="zh-CN" altLang="zh-CN" sz="2400" dirty="0"/>
              <a:t>，平峰期自由流平均车速为</a:t>
            </a:r>
            <a:r>
              <a:rPr lang="en-US" altLang="zh-CN" sz="2400" dirty="0"/>
              <a:t>31.2093km/h</a:t>
            </a:r>
            <a:r>
              <a:rPr lang="zh-CN" altLang="zh-CN" sz="2400" dirty="0"/>
              <a:t>，总平均车速为</a:t>
            </a:r>
            <a:r>
              <a:rPr lang="en-US" altLang="zh-CN" sz="2400" dirty="0"/>
              <a:t>23.6097km/h</a:t>
            </a:r>
            <a:r>
              <a:rPr lang="zh-CN" altLang="zh-CN" sz="2400" dirty="0"/>
              <a:t>，两个时期的车速衰减率分别约为</a:t>
            </a:r>
            <a:r>
              <a:rPr lang="en-US" altLang="zh-CN" sz="2400" dirty="0"/>
              <a:t>32%</a:t>
            </a:r>
            <a:r>
              <a:rPr lang="zh-CN" altLang="zh-CN" sz="2400" dirty="0"/>
              <a:t>和</a:t>
            </a:r>
            <a:r>
              <a:rPr lang="en-US" altLang="zh-CN" sz="2400" dirty="0"/>
              <a:t>24%</a:t>
            </a:r>
            <a:r>
              <a:rPr lang="zh-CN" altLang="zh-CN" sz="2400" dirty="0"/>
              <a:t>，即红绿灯造成的延误分别约为</a:t>
            </a:r>
            <a:r>
              <a:rPr lang="en-US" altLang="zh-CN" sz="2400" dirty="0"/>
              <a:t>32%</a:t>
            </a:r>
            <a:r>
              <a:rPr lang="zh-CN" altLang="zh-CN" sz="2400" dirty="0"/>
              <a:t>和</a:t>
            </a:r>
            <a:r>
              <a:rPr lang="en-US" altLang="zh-CN" sz="2400" dirty="0"/>
              <a:t>24%</a:t>
            </a:r>
            <a:r>
              <a:rPr lang="zh-CN" altLang="zh-CN" sz="2400" dirty="0"/>
              <a:t>。</a:t>
            </a:r>
          </a:p>
          <a:p>
            <a:endParaRPr lang="zh-CN" altLang="en-US" dirty="0"/>
          </a:p>
        </p:txBody>
      </p:sp>
      <p:pic>
        <p:nvPicPr>
          <p:cNvPr id="5" name="图片 4">
            <a:extLst>
              <a:ext uri="{FF2B5EF4-FFF2-40B4-BE49-F238E27FC236}">
                <a16:creationId xmlns:a16="http://schemas.microsoft.com/office/drawing/2014/main" id="{C721F5FC-CC71-43B1-95E4-3DC730CF9E3C}"/>
              </a:ext>
            </a:extLst>
          </p:cNvPr>
          <p:cNvPicPr>
            <a:picLocks noChangeAspect="1"/>
          </p:cNvPicPr>
          <p:nvPr/>
        </p:nvPicPr>
        <p:blipFill>
          <a:blip r:embed="rId3"/>
          <a:stretch>
            <a:fillRect/>
          </a:stretch>
        </p:blipFill>
        <p:spPr>
          <a:xfrm>
            <a:off x="1270755" y="1772816"/>
            <a:ext cx="2091322" cy="4192326"/>
          </a:xfrm>
          <a:prstGeom prst="rect">
            <a:avLst/>
          </a:prstGeom>
        </p:spPr>
      </p:pic>
    </p:spTree>
    <p:extLst>
      <p:ext uri="{BB962C8B-B14F-4D97-AF65-F5344CB8AC3E}">
        <p14:creationId xmlns:p14="http://schemas.microsoft.com/office/powerpoint/2010/main" val="30771870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263"/>
                                        </p:tgtEl>
                                        <p:attrNameLst>
                                          <p:attrName>style.visibility</p:attrName>
                                        </p:attrNameLst>
                                      </p:cBhvr>
                                      <p:to>
                                        <p:strVal val="visible"/>
                                      </p:to>
                                    </p:set>
                                    <p:anim calcmode="lin" valueType="num">
                                      <p:cBhvr additive="base">
                                        <p:cTn id="7" dur="300" fill="hold"/>
                                        <p:tgtEl>
                                          <p:spTgt spid="10263"/>
                                        </p:tgtEl>
                                        <p:attrNameLst>
                                          <p:attrName>ppt_x</p:attrName>
                                        </p:attrNameLst>
                                      </p:cBhvr>
                                      <p:tavLst>
                                        <p:tav tm="0">
                                          <p:val>
                                            <p:strVal val="0-#ppt_w/2"/>
                                          </p:val>
                                        </p:tav>
                                        <p:tav tm="100000">
                                          <p:val>
                                            <p:strVal val="#ppt_x"/>
                                          </p:val>
                                        </p:tav>
                                      </p:tavLst>
                                    </p:anim>
                                    <p:anim calcmode="lin" valueType="num">
                                      <p:cBhvr additive="base">
                                        <p:cTn id="8" dur="300" fill="hold"/>
                                        <p:tgtEl>
                                          <p:spTgt spid="1026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10264"/>
                                        </p:tgtEl>
                                        <p:attrNameLst>
                                          <p:attrName>style.visibility</p:attrName>
                                        </p:attrNameLst>
                                      </p:cBhvr>
                                      <p:to>
                                        <p:strVal val="visible"/>
                                      </p:to>
                                    </p:set>
                                    <p:anim calcmode="lin" valueType="num">
                                      <p:cBhvr additive="base">
                                        <p:cTn id="12" dur="500" fill="hold"/>
                                        <p:tgtEl>
                                          <p:spTgt spid="10264"/>
                                        </p:tgtEl>
                                        <p:attrNameLst>
                                          <p:attrName>ppt_x</p:attrName>
                                        </p:attrNameLst>
                                      </p:cBhvr>
                                      <p:tavLst>
                                        <p:tav tm="0">
                                          <p:val>
                                            <p:strVal val="1+#ppt_w/2"/>
                                          </p:val>
                                        </p:tav>
                                        <p:tav tm="100000">
                                          <p:val>
                                            <p:strVal val="#ppt_x"/>
                                          </p:val>
                                        </p:tav>
                                      </p:tavLst>
                                    </p:anim>
                                    <p:anim calcmode="lin" valueType="num">
                                      <p:cBhvr additive="base">
                                        <p:cTn id="13" dur="500" fill="hold"/>
                                        <p:tgtEl>
                                          <p:spTgt spid="1026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0262"/>
                                        </p:tgtEl>
                                        <p:attrNameLst>
                                          <p:attrName>style.visibility</p:attrName>
                                        </p:attrNameLst>
                                      </p:cBhvr>
                                      <p:to>
                                        <p:strVal val="visible"/>
                                      </p:to>
                                    </p:set>
                                    <p:anim calcmode="lin" valueType="num">
                                      <p:cBhvr>
                                        <p:cTn id="17" dur="300" fill="hold"/>
                                        <p:tgtEl>
                                          <p:spTgt spid="10262"/>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10262"/>
                                        </p:tgtEl>
                                        <p:attrNameLst>
                                          <p:attrName>ppt_y</p:attrName>
                                        </p:attrNameLst>
                                      </p:cBhvr>
                                      <p:tavLst>
                                        <p:tav tm="0">
                                          <p:val>
                                            <p:strVal val="#ppt_y"/>
                                          </p:val>
                                        </p:tav>
                                        <p:tav tm="100000">
                                          <p:val>
                                            <p:strVal val="#ppt_y"/>
                                          </p:val>
                                        </p:tav>
                                      </p:tavLst>
                                    </p:anim>
                                    <p:anim calcmode="lin" valueType="num">
                                      <p:cBhvr>
                                        <p:cTn id="19" dur="300" fill="hold"/>
                                        <p:tgtEl>
                                          <p:spTgt spid="10262"/>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1026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102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2" grpId="0" autoUpdateAnimBg="0"/>
      <p:bldP spid="10263" grpId="0" animBg="1" autoUpdateAnimBg="0"/>
      <p:bldP spid="10264" grpId="0" animBg="1"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4"/>
          <p:cNvSpPr txBox="1">
            <a:spLocks noChangeArrowheads="1"/>
          </p:cNvSpPr>
          <p:nvPr/>
        </p:nvSpPr>
        <p:spPr bwMode="auto">
          <a:xfrm>
            <a:off x="2433638" y="1855788"/>
            <a:ext cx="113347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sz="12000" b="1" dirty="0">
                <a:solidFill>
                  <a:srgbClr val="21A3D0"/>
                </a:solidFill>
                <a:latin typeface="微软雅黑" panose="020B0503020204020204" pitchFamily="34" charset="-122"/>
                <a:ea typeface="微软雅黑" panose="020B0503020204020204" pitchFamily="34" charset="-122"/>
              </a:rPr>
              <a:t>5</a:t>
            </a:r>
            <a:endParaRPr lang="zh-CN" altLang="en-US" sz="12000" b="1" dirty="0">
              <a:solidFill>
                <a:srgbClr val="21A3D0"/>
              </a:solidFill>
              <a:latin typeface="微软雅黑" panose="020B0503020204020204" pitchFamily="34" charset="-122"/>
              <a:ea typeface="微软雅黑" panose="020B0503020204020204" pitchFamily="34" charset="-122"/>
            </a:endParaRPr>
          </a:p>
        </p:txBody>
      </p:sp>
      <p:sp>
        <p:nvSpPr>
          <p:cNvPr id="25603" name="TextBox 5"/>
          <p:cNvSpPr txBox="1">
            <a:spLocks noChangeArrowheads="1"/>
          </p:cNvSpPr>
          <p:nvPr/>
        </p:nvSpPr>
        <p:spPr bwMode="auto">
          <a:xfrm>
            <a:off x="1768475" y="2846388"/>
            <a:ext cx="8477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sz="3000">
                <a:solidFill>
                  <a:srgbClr val="21A3D0"/>
                </a:solidFill>
              </a:rPr>
              <a:t>part</a:t>
            </a:r>
            <a:endParaRPr lang="zh-CN" altLang="en-US" sz="3000">
              <a:solidFill>
                <a:srgbClr val="21A3D0"/>
              </a:solidFill>
            </a:endParaRPr>
          </a:p>
        </p:txBody>
      </p:sp>
      <p:sp>
        <p:nvSpPr>
          <p:cNvPr id="25605" name="TextBox 6"/>
          <p:cNvSpPr txBox="1">
            <a:spLocks noChangeArrowheads="1"/>
          </p:cNvSpPr>
          <p:nvPr/>
        </p:nvSpPr>
        <p:spPr bwMode="auto">
          <a:xfrm>
            <a:off x="3813810" y="2502535"/>
            <a:ext cx="233743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600" b="1" dirty="0">
                <a:solidFill>
                  <a:srgbClr val="2B2E30"/>
                </a:solidFill>
                <a:latin typeface="微软雅黑" panose="020B0503020204020204" pitchFamily="34" charset="-122"/>
                <a:ea typeface="微软雅黑" panose="020B0503020204020204" pitchFamily="34" charset="-122"/>
              </a:rPr>
              <a:t>调查结论</a:t>
            </a:r>
          </a:p>
        </p:txBody>
      </p:sp>
      <p:cxnSp>
        <p:nvCxnSpPr>
          <p:cNvPr id="25608" name="直接连接符 10"/>
          <p:cNvCxnSpPr>
            <a:cxnSpLocks noChangeShapeType="1"/>
          </p:cNvCxnSpPr>
          <p:nvPr/>
        </p:nvCxnSpPr>
        <p:spPr bwMode="auto">
          <a:xfrm flipH="1">
            <a:off x="3576638" y="3328988"/>
            <a:ext cx="8620125" cy="0"/>
          </a:xfrm>
          <a:prstGeom prst="line">
            <a:avLst/>
          </a:prstGeom>
          <a:noFill/>
          <a:ln w="9525"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609" name="Freeform 10"/>
          <p:cNvSpPr/>
          <p:nvPr/>
        </p:nvSpPr>
        <p:spPr bwMode="auto">
          <a:xfrm>
            <a:off x="1150938" y="2205038"/>
            <a:ext cx="1849437" cy="1944687"/>
          </a:xfrm>
          <a:custGeom>
            <a:avLst/>
            <a:gdLst>
              <a:gd name="T0" fmla="*/ 3233 w 3480"/>
              <a:gd name="T1" fmla="*/ 2268 h 3657"/>
              <a:gd name="T2" fmla="*/ 3033 w 3480"/>
              <a:gd name="T3" fmla="*/ 2634 h 3657"/>
              <a:gd name="T4" fmla="*/ 1023 w 3480"/>
              <a:gd name="T5" fmla="*/ 2915 h 3657"/>
              <a:gd name="T6" fmla="*/ 741 w 3480"/>
              <a:gd name="T7" fmla="*/ 905 h 3657"/>
              <a:gd name="T8" fmla="*/ 2017 w 3480"/>
              <a:gd name="T9" fmla="*/ 340 h 3657"/>
              <a:gd name="T10" fmla="*/ 2079 w 3480"/>
              <a:gd name="T11" fmla="*/ 345 h 3657"/>
              <a:gd name="T12" fmla="*/ 2067 w 3480"/>
              <a:gd name="T13" fmla="*/ 489 h 3657"/>
              <a:gd name="T14" fmla="*/ 2289 w 3480"/>
              <a:gd name="T15" fmla="*/ 254 h 3657"/>
              <a:gd name="T16" fmla="*/ 2110 w 3480"/>
              <a:gd name="T17" fmla="*/ 0 h 3657"/>
              <a:gd name="T18" fmla="*/ 2100 w 3480"/>
              <a:gd name="T19" fmla="*/ 113 h 3657"/>
              <a:gd name="T20" fmla="*/ 2038 w 3480"/>
              <a:gd name="T21" fmla="*/ 107 h 3657"/>
              <a:gd name="T22" fmla="*/ 554 w 3480"/>
              <a:gd name="T23" fmla="*/ 764 h 3657"/>
              <a:gd name="T24" fmla="*/ 882 w 3480"/>
              <a:gd name="T25" fmla="*/ 3102 h 3657"/>
              <a:gd name="T26" fmla="*/ 3219 w 3480"/>
              <a:gd name="T27" fmla="*/ 2774 h 3657"/>
              <a:gd name="T28" fmla="*/ 3480 w 3480"/>
              <a:gd name="T29" fmla="*/ 2268 h 3657"/>
              <a:gd name="T30" fmla="*/ 3233 w 3480"/>
              <a:gd name="T31" fmla="*/ 2268 h 3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80" h="3657">
                <a:moveTo>
                  <a:pt x="3233" y="2268"/>
                </a:moveTo>
                <a:cubicBezTo>
                  <a:pt x="3185" y="2397"/>
                  <a:pt x="3118" y="2521"/>
                  <a:pt x="3033" y="2634"/>
                </a:cubicBezTo>
                <a:cubicBezTo>
                  <a:pt x="2556" y="3266"/>
                  <a:pt x="1655" y="3393"/>
                  <a:pt x="1023" y="2915"/>
                </a:cubicBezTo>
                <a:cubicBezTo>
                  <a:pt x="390" y="2438"/>
                  <a:pt x="264" y="1538"/>
                  <a:pt x="741" y="905"/>
                </a:cubicBezTo>
                <a:cubicBezTo>
                  <a:pt x="1041" y="507"/>
                  <a:pt x="1523" y="295"/>
                  <a:pt x="2017" y="340"/>
                </a:cubicBezTo>
                <a:lnTo>
                  <a:pt x="2079" y="345"/>
                </a:lnTo>
                <a:lnTo>
                  <a:pt x="2067" y="489"/>
                </a:lnTo>
                <a:lnTo>
                  <a:pt x="2289" y="254"/>
                </a:lnTo>
                <a:lnTo>
                  <a:pt x="2110" y="0"/>
                </a:lnTo>
                <a:lnTo>
                  <a:pt x="2100" y="113"/>
                </a:lnTo>
                <a:lnTo>
                  <a:pt x="2038" y="107"/>
                </a:lnTo>
                <a:cubicBezTo>
                  <a:pt x="1463" y="55"/>
                  <a:pt x="903" y="302"/>
                  <a:pt x="554" y="764"/>
                </a:cubicBezTo>
                <a:cubicBezTo>
                  <a:pt x="0" y="1500"/>
                  <a:pt x="146" y="2547"/>
                  <a:pt x="882" y="3102"/>
                </a:cubicBezTo>
                <a:cubicBezTo>
                  <a:pt x="1618" y="3657"/>
                  <a:pt x="2664" y="3510"/>
                  <a:pt x="3219" y="2774"/>
                </a:cubicBezTo>
                <a:cubicBezTo>
                  <a:pt x="3336" y="2619"/>
                  <a:pt x="3423" y="2448"/>
                  <a:pt x="3480" y="2268"/>
                </a:cubicBezTo>
                <a:lnTo>
                  <a:pt x="3233" y="2268"/>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0.25004 -4.44444E-6 L 2.68115E-6 -4.44444E-6 " pathEditMode="relative" rAng="0" ptsTypes="AA">
                                      <p:cBhvr>
                                        <p:cTn id="6" dur="2000" fill="hold"/>
                                        <p:tgtEl>
                                          <p:spTgt spid="25609"/>
                                        </p:tgtEl>
                                        <p:attrNameLst>
                                          <p:attrName>ppt_x</p:attrName>
                                          <p:attrName>ppt_y</p:attrName>
                                        </p:attrNameLst>
                                      </p:cBhvr>
                                      <p:rCtr x="12500" y="0"/>
                                    </p:animMotion>
                                  </p:childTnLst>
                                </p:cTn>
                              </p:par>
                              <p:par>
                                <p:cTn id="7" presetID="8" presetClass="emph" presetSubtype="0" fill="hold" grpId="1" nodeType="withEffect">
                                  <p:stCondLst>
                                    <p:cond delay="0"/>
                                  </p:stCondLst>
                                  <p:childTnLst>
                                    <p:animRot by="21600000">
                                      <p:cBhvr>
                                        <p:cTn id="8" dur="2000" fill="hold"/>
                                        <p:tgtEl>
                                          <p:spTgt spid="25609"/>
                                        </p:tgtEl>
                                        <p:attrNameLst>
                                          <p:attrName>r</p:attrName>
                                        </p:attrNameLst>
                                      </p:cBhvr>
                                    </p:animRot>
                                  </p:childTnLst>
                                </p:cTn>
                              </p:par>
                            </p:childTnLst>
                          </p:cTn>
                        </p:par>
                        <p:par>
                          <p:cTn id="9" fill="hold">
                            <p:stCondLst>
                              <p:cond delay="2000"/>
                            </p:stCondLst>
                            <p:childTnLst>
                              <p:par>
                                <p:cTn id="10" presetID="47" presetClass="entr" presetSubtype="0" fill="hold" grpId="0" nodeType="afterEffect">
                                  <p:stCondLst>
                                    <p:cond delay="0"/>
                                  </p:stCondLst>
                                  <p:childTnLst>
                                    <p:set>
                                      <p:cBhvr>
                                        <p:cTn id="11" dur="1" fill="hold">
                                          <p:stCondLst>
                                            <p:cond delay="0"/>
                                          </p:stCondLst>
                                        </p:cTn>
                                        <p:tgtEl>
                                          <p:spTgt spid="25603"/>
                                        </p:tgtEl>
                                        <p:attrNameLst>
                                          <p:attrName>style.visibility</p:attrName>
                                        </p:attrNameLst>
                                      </p:cBhvr>
                                      <p:to>
                                        <p:strVal val="visible"/>
                                      </p:to>
                                    </p:set>
                                    <p:animEffect transition="in" filter="fade">
                                      <p:cBhvr>
                                        <p:cTn id="12" dur="1000"/>
                                        <p:tgtEl>
                                          <p:spTgt spid="25603"/>
                                        </p:tgtEl>
                                      </p:cBhvr>
                                    </p:animEffect>
                                    <p:anim calcmode="lin" valueType="num">
                                      <p:cBhvr>
                                        <p:cTn id="13" dur="1000" fill="hold"/>
                                        <p:tgtEl>
                                          <p:spTgt spid="25603"/>
                                        </p:tgtEl>
                                        <p:attrNameLst>
                                          <p:attrName>ppt_x</p:attrName>
                                        </p:attrNameLst>
                                      </p:cBhvr>
                                      <p:tavLst>
                                        <p:tav tm="0">
                                          <p:val>
                                            <p:strVal val="#ppt_x"/>
                                          </p:val>
                                        </p:tav>
                                        <p:tav tm="100000">
                                          <p:val>
                                            <p:strVal val="#ppt_x"/>
                                          </p:val>
                                        </p:tav>
                                      </p:tavLst>
                                    </p:anim>
                                    <p:anim calcmode="lin" valueType="num">
                                      <p:cBhvr>
                                        <p:cTn id="14" dur="1000" fill="hold"/>
                                        <p:tgtEl>
                                          <p:spTgt spid="2560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5602"/>
                                        </p:tgtEl>
                                        <p:attrNameLst>
                                          <p:attrName>style.visibility</p:attrName>
                                        </p:attrNameLst>
                                      </p:cBhvr>
                                      <p:to>
                                        <p:strVal val="visible"/>
                                      </p:to>
                                    </p:set>
                                    <p:animEffect transition="in" filter="fade">
                                      <p:cBhvr>
                                        <p:cTn id="17" dur="1000"/>
                                        <p:tgtEl>
                                          <p:spTgt spid="25602"/>
                                        </p:tgtEl>
                                      </p:cBhvr>
                                    </p:animEffect>
                                    <p:anim calcmode="lin" valueType="num">
                                      <p:cBhvr>
                                        <p:cTn id="18" dur="1000" fill="hold"/>
                                        <p:tgtEl>
                                          <p:spTgt spid="25602"/>
                                        </p:tgtEl>
                                        <p:attrNameLst>
                                          <p:attrName>ppt_x</p:attrName>
                                        </p:attrNameLst>
                                      </p:cBhvr>
                                      <p:tavLst>
                                        <p:tav tm="0">
                                          <p:val>
                                            <p:strVal val="#ppt_x"/>
                                          </p:val>
                                        </p:tav>
                                        <p:tav tm="100000">
                                          <p:val>
                                            <p:strVal val="#ppt_x"/>
                                          </p:val>
                                        </p:tav>
                                      </p:tavLst>
                                    </p:anim>
                                    <p:anim calcmode="lin" valueType="num">
                                      <p:cBhvr>
                                        <p:cTn id="19" dur="1000" fill="hold"/>
                                        <p:tgtEl>
                                          <p:spTgt spid="25602"/>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25608"/>
                                        </p:tgtEl>
                                        <p:attrNameLst>
                                          <p:attrName>style.visibility</p:attrName>
                                        </p:attrNameLst>
                                      </p:cBhvr>
                                      <p:to>
                                        <p:strVal val="visible"/>
                                      </p:to>
                                    </p:set>
                                    <p:animEffect transition="in" filter="wipe(left)">
                                      <p:cBhvr>
                                        <p:cTn id="23" dur="2000"/>
                                        <p:tgtEl>
                                          <p:spTgt spid="256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autoUpdateAnimBg="0"/>
      <p:bldP spid="25609" grpId="0" animBg="1"/>
      <p:bldP spid="25609"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椭圆 7"/>
          <p:cNvSpPr>
            <a:spLocks noChangeArrowheads="1"/>
          </p:cNvSpPr>
          <p:nvPr/>
        </p:nvSpPr>
        <p:spPr bwMode="auto">
          <a:xfrm>
            <a:off x="6401435" y="1165225"/>
            <a:ext cx="1000125" cy="999490"/>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699" name="TextBox 147"/>
          <p:cNvSpPr txBox="1">
            <a:spLocks noChangeArrowheads="1"/>
          </p:cNvSpPr>
          <p:nvPr/>
        </p:nvSpPr>
        <p:spPr bwMode="auto">
          <a:xfrm>
            <a:off x="6668135" y="1480820"/>
            <a:ext cx="59499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3130" eaLnBrk="0" hangingPunct="0">
              <a:defRPr>
                <a:solidFill>
                  <a:schemeClr val="tx1"/>
                </a:solidFill>
                <a:latin typeface="Arial" panose="020B0604020202020204" pitchFamily="34" charset="0"/>
                <a:ea typeface="宋体" panose="02010600030101010101" pitchFamily="2" charset="-122"/>
              </a:defRPr>
            </a:lvl1pPr>
            <a:lvl2pPr marL="742950" indent="-285750" defTabSz="913130" eaLnBrk="0" hangingPunct="0">
              <a:defRPr>
                <a:solidFill>
                  <a:schemeClr val="tx1"/>
                </a:solidFill>
                <a:latin typeface="Arial" panose="020B0604020202020204" pitchFamily="34" charset="0"/>
                <a:ea typeface="宋体" panose="02010600030101010101" pitchFamily="2" charset="-122"/>
              </a:defRPr>
            </a:lvl2pPr>
            <a:lvl3pPr marL="1143000" indent="-228600" defTabSz="913130" eaLnBrk="0" hangingPunct="0">
              <a:defRPr>
                <a:solidFill>
                  <a:schemeClr val="tx1"/>
                </a:solidFill>
                <a:latin typeface="Arial" panose="020B0604020202020204" pitchFamily="34" charset="0"/>
                <a:ea typeface="宋体" panose="02010600030101010101" pitchFamily="2" charset="-122"/>
              </a:defRPr>
            </a:lvl3pPr>
            <a:lvl4pPr marL="1600200" indent="-228600" defTabSz="913130" eaLnBrk="0" hangingPunct="0">
              <a:defRPr>
                <a:solidFill>
                  <a:schemeClr val="tx1"/>
                </a:solidFill>
                <a:latin typeface="Arial" panose="020B0604020202020204" pitchFamily="34" charset="0"/>
                <a:ea typeface="宋体" panose="02010600030101010101" pitchFamily="2" charset="-122"/>
              </a:defRPr>
            </a:lvl4pPr>
            <a:lvl5pPr marL="2057400" indent="-228600" defTabSz="913130" eaLnBrk="0" hangingPunct="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r>
              <a:rPr lang="en-US" altLang="zh-CN">
                <a:solidFill>
                  <a:srgbClr val="F8F8F8"/>
                </a:solidFill>
                <a:latin typeface="微软雅黑" panose="020B0503020204020204" pitchFamily="34" charset="-122"/>
                <a:ea typeface="微软雅黑" panose="020B0503020204020204" pitchFamily="34" charset="-122"/>
              </a:rPr>
              <a:t>1</a:t>
            </a:r>
            <a:r>
              <a:rPr lang="zh-CN" altLang="en-US">
                <a:solidFill>
                  <a:srgbClr val="F8F8F8"/>
                </a:solidFill>
                <a:latin typeface="微软雅黑" panose="020B0503020204020204" pitchFamily="34" charset="-122"/>
                <a:ea typeface="微软雅黑" panose="020B0503020204020204" pitchFamily="34" charset="-122"/>
              </a:rPr>
              <a:t>、</a:t>
            </a:r>
          </a:p>
        </p:txBody>
      </p:sp>
      <p:sp>
        <p:nvSpPr>
          <p:cNvPr id="29708" name="椭圆 20"/>
          <p:cNvSpPr>
            <a:spLocks noChangeArrowheads="1"/>
          </p:cNvSpPr>
          <p:nvPr/>
        </p:nvSpPr>
        <p:spPr bwMode="auto">
          <a:xfrm>
            <a:off x="6400800" y="2788920"/>
            <a:ext cx="985520" cy="984250"/>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709" name="TextBox 147"/>
          <p:cNvSpPr txBox="1">
            <a:spLocks noChangeArrowheads="1"/>
          </p:cNvSpPr>
          <p:nvPr/>
        </p:nvSpPr>
        <p:spPr bwMode="auto">
          <a:xfrm>
            <a:off x="6668135" y="3096895"/>
            <a:ext cx="59626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3130" eaLnBrk="0" hangingPunct="0">
              <a:defRPr>
                <a:solidFill>
                  <a:schemeClr val="tx1"/>
                </a:solidFill>
                <a:latin typeface="Arial" panose="020B0604020202020204" pitchFamily="34" charset="0"/>
                <a:ea typeface="宋体" panose="02010600030101010101" pitchFamily="2" charset="-122"/>
              </a:defRPr>
            </a:lvl1pPr>
            <a:lvl2pPr marL="742950" indent="-285750" defTabSz="913130" eaLnBrk="0" hangingPunct="0">
              <a:defRPr>
                <a:solidFill>
                  <a:schemeClr val="tx1"/>
                </a:solidFill>
                <a:latin typeface="Arial" panose="020B0604020202020204" pitchFamily="34" charset="0"/>
                <a:ea typeface="宋体" panose="02010600030101010101" pitchFamily="2" charset="-122"/>
              </a:defRPr>
            </a:lvl2pPr>
            <a:lvl3pPr marL="1143000" indent="-228600" defTabSz="913130" eaLnBrk="0" hangingPunct="0">
              <a:defRPr>
                <a:solidFill>
                  <a:schemeClr val="tx1"/>
                </a:solidFill>
                <a:latin typeface="Arial" panose="020B0604020202020204" pitchFamily="34" charset="0"/>
                <a:ea typeface="宋体" panose="02010600030101010101" pitchFamily="2" charset="-122"/>
              </a:defRPr>
            </a:lvl3pPr>
            <a:lvl4pPr marL="1600200" indent="-228600" defTabSz="913130" eaLnBrk="0" hangingPunct="0">
              <a:defRPr>
                <a:solidFill>
                  <a:schemeClr val="tx1"/>
                </a:solidFill>
                <a:latin typeface="Arial" panose="020B0604020202020204" pitchFamily="34" charset="0"/>
                <a:ea typeface="宋体" panose="02010600030101010101" pitchFamily="2" charset="-122"/>
              </a:defRPr>
            </a:lvl4pPr>
            <a:lvl5pPr marL="2057400" indent="-228600" defTabSz="913130" eaLnBrk="0" hangingPunct="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r>
              <a:rPr lang="en-US" altLang="zh-CN">
                <a:solidFill>
                  <a:srgbClr val="F8F8F8"/>
                </a:solidFill>
                <a:latin typeface="微软雅黑" panose="020B0503020204020204" pitchFamily="34" charset="-122"/>
                <a:ea typeface="微软雅黑" panose="020B0503020204020204" pitchFamily="34" charset="-122"/>
              </a:rPr>
              <a:t>2</a:t>
            </a:r>
            <a:r>
              <a:rPr lang="zh-CN" altLang="en-US">
                <a:solidFill>
                  <a:srgbClr val="F8F8F8"/>
                </a:solidFill>
                <a:latin typeface="微软雅黑" panose="020B0503020204020204" pitchFamily="34" charset="-122"/>
                <a:ea typeface="微软雅黑" panose="020B0503020204020204" pitchFamily="34" charset="-122"/>
              </a:rPr>
              <a:t>、</a:t>
            </a:r>
          </a:p>
        </p:txBody>
      </p:sp>
      <p:sp>
        <p:nvSpPr>
          <p:cNvPr id="29713" name="椭圆 25"/>
          <p:cNvSpPr>
            <a:spLocks noChangeArrowheads="1"/>
          </p:cNvSpPr>
          <p:nvPr/>
        </p:nvSpPr>
        <p:spPr bwMode="auto">
          <a:xfrm>
            <a:off x="6400800" y="4779645"/>
            <a:ext cx="985520" cy="984885"/>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714" name="TextBox 147"/>
          <p:cNvSpPr txBox="1">
            <a:spLocks noChangeArrowheads="1"/>
          </p:cNvSpPr>
          <p:nvPr/>
        </p:nvSpPr>
        <p:spPr bwMode="auto">
          <a:xfrm>
            <a:off x="6595745" y="5087620"/>
            <a:ext cx="59563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3130" eaLnBrk="0" hangingPunct="0">
              <a:defRPr>
                <a:solidFill>
                  <a:schemeClr val="tx1"/>
                </a:solidFill>
                <a:latin typeface="Arial" panose="020B0604020202020204" pitchFamily="34" charset="0"/>
                <a:ea typeface="宋体" panose="02010600030101010101" pitchFamily="2" charset="-122"/>
              </a:defRPr>
            </a:lvl1pPr>
            <a:lvl2pPr marL="742950" indent="-285750" defTabSz="913130" eaLnBrk="0" hangingPunct="0">
              <a:defRPr>
                <a:solidFill>
                  <a:schemeClr val="tx1"/>
                </a:solidFill>
                <a:latin typeface="Arial" panose="020B0604020202020204" pitchFamily="34" charset="0"/>
                <a:ea typeface="宋体" panose="02010600030101010101" pitchFamily="2" charset="-122"/>
              </a:defRPr>
            </a:lvl2pPr>
            <a:lvl3pPr marL="1143000" indent="-228600" defTabSz="913130" eaLnBrk="0" hangingPunct="0">
              <a:defRPr>
                <a:solidFill>
                  <a:schemeClr val="tx1"/>
                </a:solidFill>
                <a:latin typeface="Arial" panose="020B0604020202020204" pitchFamily="34" charset="0"/>
                <a:ea typeface="宋体" panose="02010600030101010101" pitchFamily="2" charset="-122"/>
              </a:defRPr>
            </a:lvl3pPr>
            <a:lvl4pPr marL="1600200" indent="-228600" defTabSz="913130" eaLnBrk="0" hangingPunct="0">
              <a:defRPr>
                <a:solidFill>
                  <a:schemeClr val="tx1"/>
                </a:solidFill>
                <a:latin typeface="Arial" panose="020B0604020202020204" pitchFamily="34" charset="0"/>
                <a:ea typeface="宋体" panose="02010600030101010101" pitchFamily="2" charset="-122"/>
              </a:defRPr>
            </a:lvl4pPr>
            <a:lvl5pPr marL="2057400" indent="-228600" defTabSz="913130" eaLnBrk="0" hangingPunct="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r>
              <a:rPr lang="en-US" altLang="zh-CN">
                <a:solidFill>
                  <a:srgbClr val="F8F8F8"/>
                </a:solidFill>
                <a:latin typeface="微软雅黑" panose="020B0503020204020204" pitchFamily="34" charset="-122"/>
                <a:ea typeface="微软雅黑" panose="020B0503020204020204" pitchFamily="34" charset="-122"/>
              </a:rPr>
              <a:t>3</a:t>
            </a:r>
            <a:r>
              <a:rPr lang="zh-CN" altLang="en-US">
                <a:solidFill>
                  <a:srgbClr val="F8F8F8"/>
                </a:solidFill>
                <a:latin typeface="微软雅黑" panose="020B0503020204020204" pitchFamily="34" charset="-122"/>
                <a:ea typeface="微软雅黑" panose="020B0503020204020204" pitchFamily="34" charset="-122"/>
              </a:rPr>
              <a:t>、</a:t>
            </a:r>
          </a:p>
        </p:txBody>
      </p:sp>
      <p:sp>
        <p:nvSpPr>
          <p:cNvPr id="29722" name="TextBox 34"/>
          <p:cNvSpPr txBox="1">
            <a:spLocks noChangeArrowheads="1"/>
          </p:cNvSpPr>
          <p:nvPr/>
        </p:nvSpPr>
        <p:spPr bwMode="auto">
          <a:xfrm>
            <a:off x="1147763" y="388938"/>
            <a:ext cx="2214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latin typeface="微软雅黑" panose="020B0503020204020204" pitchFamily="34" charset="-122"/>
                <a:ea typeface="微软雅黑" panose="020B0503020204020204" pitchFamily="34" charset="-122"/>
              </a:rPr>
              <a:t>平均行程车速分析</a:t>
            </a:r>
          </a:p>
        </p:txBody>
      </p:sp>
      <p:sp>
        <p:nvSpPr>
          <p:cNvPr id="29723" name="五边形 35"/>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9724" name="燕尾形 36"/>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pic>
        <p:nvPicPr>
          <p:cNvPr id="3" name="图片 2"/>
          <p:cNvPicPr>
            <a:picLocks noChangeAspect="1"/>
          </p:cNvPicPr>
          <p:nvPr/>
        </p:nvPicPr>
        <p:blipFill>
          <a:blip r:embed="rId2"/>
          <a:stretch>
            <a:fillRect/>
          </a:stretch>
        </p:blipFill>
        <p:spPr>
          <a:xfrm>
            <a:off x="511810" y="1064895"/>
            <a:ext cx="5217160" cy="1858645"/>
          </a:xfrm>
          <a:prstGeom prst="rect">
            <a:avLst/>
          </a:prstGeom>
        </p:spPr>
      </p:pic>
      <p:pic>
        <p:nvPicPr>
          <p:cNvPr id="6" name="图片 5"/>
          <p:cNvPicPr>
            <a:picLocks noChangeAspect="1"/>
          </p:cNvPicPr>
          <p:nvPr/>
        </p:nvPicPr>
        <p:blipFill>
          <a:blip r:embed="rId3"/>
          <a:stretch>
            <a:fillRect/>
          </a:stretch>
        </p:blipFill>
        <p:spPr>
          <a:xfrm>
            <a:off x="104775" y="3199765"/>
            <a:ext cx="6031230" cy="3180080"/>
          </a:xfrm>
          <a:prstGeom prst="rect">
            <a:avLst/>
          </a:prstGeom>
        </p:spPr>
      </p:pic>
      <p:sp>
        <p:nvSpPr>
          <p:cNvPr id="8" name="文本框 7"/>
          <p:cNvSpPr txBox="1"/>
          <p:nvPr/>
        </p:nvSpPr>
        <p:spPr>
          <a:xfrm>
            <a:off x="7526020" y="1435100"/>
            <a:ext cx="4642485" cy="460375"/>
          </a:xfrm>
          <a:prstGeom prst="rect">
            <a:avLst/>
          </a:prstGeom>
          <a:noFill/>
        </p:spPr>
        <p:txBody>
          <a:bodyPr wrap="square" rtlCol="0">
            <a:spAutoFit/>
          </a:bodyPr>
          <a:lstStyle/>
          <a:p>
            <a:r>
              <a:rPr lang="zh-CN" altLang="en-US" sz="2400" b="1">
                <a:sym typeface="+mn-ea"/>
              </a:rPr>
              <a:t>高峰期：小型车≈大型车＞BRT</a:t>
            </a:r>
          </a:p>
        </p:txBody>
      </p:sp>
      <p:sp>
        <p:nvSpPr>
          <p:cNvPr id="9" name="文本框 8"/>
          <p:cNvSpPr txBox="1"/>
          <p:nvPr/>
        </p:nvSpPr>
        <p:spPr>
          <a:xfrm>
            <a:off x="7526020" y="3051175"/>
            <a:ext cx="4642485" cy="460375"/>
          </a:xfrm>
          <a:prstGeom prst="rect">
            <a:avLst/>
          </a:prstGeom>
          <a:noFill/>
        </p:spPr>
        <p:txBody>
          <a:bodyPr wrap="square" rtlCol="0">
            <a:spAutoFit/>
          </a:bodyPr>
          <a:lstStyle/>
          <a:p>
            <a:r>
              <a:rPr lang="zh-CN" altLang="en-US" sz="2400" b="1">
                <a:sym typeface="+mn-ea"/>
              </a:rPr>
              <a:t>平峰期：大型车＞小型车＞BRT</a:t>
            </a:r>
          </a:p>
        </p:txBody>
      </p:sp>
      <p:sp>
        <p:nvSpPr>
          <p:cNvPr id="10" name="文本框 9"/>
          <p:cNvSpPr txBox="1"/>
          <p:nvPr/>
        </p:nvSpPr>
        <p:spPr>
          <a:xfrm>
            <a:off x="7526020" y="4672965"/>
            <a:ext cx="4643120" cy="1198880"/>
          </a:xfrm>
          <a:prstGeom prst="rect">
            <a:avLst/>
          </a:prstGeom>
          <a:noFill/>
        </p:spPr>
        <p:txBody>
          <a:bodyPr wrap="square" rtlCol="0">
            <a:spAutoFit/>
          </a:bodyPr>
          <a:lstStyle/>
          <a:p>
            <a:r>
              <a:rPr lang="zh-CN" altLang="en-US" sz="2400" b="1">
                <a:sym typeface="+mn-ea"/>
              </a:rPr>
              <a:t>在没有延误或大型车数据量够多的时候，小型车的行程车速会比大型车大。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723"/>
                                        </p:tgtEl>
                                        <p:attrNameLst>
                                          <p:attrName>style.visibility</p:attrName>
                                        </p:attrNameLst>
                                      </p:cBhvr>
                                      <p:to>
                                        <p:strVal val="visible"/>
                                      </p:to>
                                    </p:set>
                                    <p:anim calcmode="lin" valueType="num">
                                      <p:cBhvr additive="base">
                                        <p:cTn id="7" dur="300" fill="hold"/>
                                        <p:tgtEl>
                                          <p:spTgt spid="29723"/>
                                        </p:tgtEl>
                                        <p:attrNameLst>
                                          <p:attrName>ppt_x</p:attrName>
                                        </p:attrNameLst>
                                      </p:cBhvr>
                                      <p:tavLst>
                                        <p:tav tm="0">
                                          <p:val>
                                            <p:strVal val="0-#ppt_w/2"/>
                                          </p:val>
                                        </p:tav>
                                        <p:tav tm="100000">
                                          <p:val>
                                            <p:strVal val="#ppt_x"/>
                                          </p:val>
                                        </p:tav>
                                      </p:tavLst>
                                    </p:anim>
                                    <p:anim calcmode="lin" valueType="num">
                                      <p:cBhvr additive="base">
                                        <p:cTn id="8" dur="300" fill="hold"/>
                                        <p:tgtEl>
                                          <p:spTgt spid="297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9724"/>
                                        </p:tgtEl>
                                        <p:attrNameLst>
                                          <p:attrName>style.visibility</p:attrName>
                                        </p:attrNameLst>
                                      </p:cBhvr>
                                      <p:to>
                                        <p:strVal val="visible"/>
                                      </p:to>
                                    </p:set>
                                    <p:anim calcmode="lin" valueType="num">
                                      <p:cBhvr additive="base">
                                        <p:cTn id="12" dur="500" fill="hold"/>
                                        <p:tgtEl>
                                          <p:spTgt spid="29724"/>
                                        </p:tgtEl>
                                        <p:attrNameLst>
                                          <p:attrName>ppt_x</p:attrName>
                                        </p:attrNameLst>
                                      </p:cBhvr>
                                      <p:tavLst>
                                        <p:tav tm="0">
                                          <p:val>
                                            <p:strVal val="1+#ppt_w/2"/>
                                          </p:val>
                                        </p:tav>
                                        <p:tav tm="100000">
                                          <p:val>
                                            <p:strVal val="#ppt_x"/>
                                          </p:val>
                                        </p:tav>
                                      </p:tavLst>
                                    </p:anim>
                                    <p:anim calcmode="lin" valueType="num">
                                      <p:cBhvr additive="base">
                                        <p:cTn id="13" dur="500" fill="hold"/>
                                        <p:tgtEl>
                                          <p:spTgt spid="297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9722"/>
                                        </p:tgtEl>
                                        <p:attrNameLst>
                                          <p:attrName>style.visibility</p:attrName>
                                        </p:attrNameLst>
                                      </p:cBhvr>
                                      <p:to>
                                        <p:strVal val="visible"/>
                                      </p:to>
                                    </p:set>
                                    <p:anim calcmode="lin" valueType="num">
                                      <p:cBhvr>
                                        <p:cTn id="17" dur="300" fill="hold"/>
                                        <p:tgtEl>
                                          <p:spTgt spid="29722"/>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29722"/>
                                        </p:tgtEl>
                                        <p:attrNameLst>
                                          <p:attrName>ppt_y</p:attrName>
                                        </p:attrNameLst>
                                      </p:cBhvr>
                                      <p:tavLst>
                                        <p:tav tm="0">
                                          <p:val>
                                            <p:strVal val="#ppt_y"/>
                                          </p:val>
                                        </p:tav>
                                        <p:tav tm="100000">
                                          <p:val>
                                            <p:strVal val="#ppt_y"/>
                                          </p:val>
                                        </p:tav>
                                      </p:tavLst>
                                    </p:anim>
                                    <p:anim calcmode="lin" valueType="num">
                                      <p:cBhvr>
                                        <p:cTn id="19" dur="300" fill="hold"/>
                                        <p:tgtEl>
                                          <p:spTgt spid="29722"/>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2972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29722"/>
                                        </p:tgtEl>
                                      </p:cBhvr>
                                    </p:animEffect>
                                  </p:childTnLst>
                                </p:cTn>
                              </p:par>
                            </p:childTnLst>
                          </p:cTn>
                        </p:par>
                        <p:par>
                          <p:cTn id="22" fill="hold">
                            <p:stCondLst>
                              <p:cond delay="1309"/>
                            </p:stCondLst>
                            <p:childTnLst>
                              <p:par>
                                <p:cTn id="23" presetID="49" presetClass="entr" presetSubtype="0" decel="100000" fill="hold" grpId="0" nodeType="afterEffect">
                                  <p:stCondLst>
                                    <p:cond delay="0"/>
                                  </p:stCondLst>
                                  <p:childTnLst>
                                    <p:set>
                                      <p:cBhvr>
                                        <p:cTn id="24" dur="1" fill="hold">
                                          <p:stCondLst>
                                            <p:cond delay="0"/>
                                          </p:stCondLst>
                                        </p:cTn>
                                        <p:tgtEl>
                                          <p:spTgt spid="29699"/>
                                        </p:tgtEl>
                                        <p:attrNameLst>
                                          <p:attrName>style.visibility</p:attrName>
                                        </p:attrNameLst>
                                      </p:cBhvr>
                                      <p:to>
                                        <p:strVal val="visible"/>
                                      </p:to>
                                    </p:set>
                                    <p:anim calcmode="lin" valueType="num">
                                      <p:cBhvr>
                                        <p:cTn id="25" dur="500" fill="hold"/>
                                        <p:tgtEl>
                                          <p:spTgt spid="29699"/>
                                        </p:tgtEl>
                                        <p:attrNameLst>
                                          <p:attrName>ppt_w</p:attrName>
                                        </p:attrNameLst>
                                      </p:cBhvr>
                                      <p:tavLst>
                                        <p:tav tm="0">
                                          <p:val>
                                            <p:fltVal val="0"/>
                                          </p:val>
                                        </p:tav>
                                        <p:tav tm="100000">
                                          <p:val>
                                            <p:strVal val="#ppt_w"/>
                                          </p:val>
                                        </p:tav>
                                      </p:tavLst>
                                    </p:anim>
                                    <p:anim calcmode="lin" valueType="num">
                                      <p:cBhvr>
                                        <p:cTn id="26" dur="500" fill="hold"/>
                                        <p:tgtEl>
                                          <p:spTgt spid="29699"/>
                                        </p:tgtEl>
                                        <p:attrNameLst>
                                          <p:attrName>ppt_h</p:attrName>
                                        </p:attrNameLst>
                                      </p:cBhvr>
                                      <p:tavLst>
                                        <p:tav tm="0">
                                          <p:val>
                                            <p:fltVal val="0"/>
                                          </p:val>
                                        </p:tav>
                                        <p:tav tm="100000">
                                          <p:val>
                                            <p:strVal val="#ppt_h"/>
                                          </p:val>
                                        </p:tav>
                                      </p:tavLst>
                                    </p:anim>
                                    <p:anim calcmode="lin" valueType="num">
                                      <p:cBhvr>
                                        <p:cTn id="27" dur="500" fill="hold"/>
                                        <p:tgtEl>
                                          <p:spTgt spid="29699"/>
                                        </p:tgtEl>
                                        <p:attrNameLst>
                                          <p:attrName>style.rotation</p:attrName>
                                        </p:attrNameLst>
                                      </p:cBhvr>
                                      <p:tavLst>
                                        <p:tav tm="0">
                                          <p:val>
                                            <p:fltVal val="360"/>
                                          </p:val>
                                        </p:tav>
                                        <p:tav tm="100000">
                                          <p:val>
                                            <p:fltVal val="0"/>
                                          </p:val>
                                        </p:tav>
                                      </p:tavLst>
                                    </p:anim>
                                    <p:animEffect transition="in" filter="fade">
                                      <p:cBhvr>
                                        <p:cTn id="28" dur="500"/>
                                        <p:tgtEl>
                                          <p:spTgt spid="29699"/>
                                        </p:tgtEl>
                                      </p:cBhvr>
                                    </p:animEffect>
                                  </p:childTnLst>
                                </p:cTn>
                              </p:par>
                            </p:childTnLst>
                          </p:cTn>
                        </p:par>
                        <p:par>
                          <p:cTn id="29" fill="hold">
                            <p:stCondLst>
                              <p:cond delay="1809"/>
                            </p:stCondLst>
                            <p:childTnLst>
                              <p:par>
                                <p:cTn id="30" presetID="49" presetClass="entr" presetSubtype="0" decel="100000" fill="hold" grpId="0" nodeType="afterEffect">
                                  <p:stCondLst>
                                    <p:cond delay="0"/>
                                  </p:stCondLst>
                                  <p:childTnLst>
                                    <p:set>
                                      <p:cBhvr>
                                        <p:cTn id="31" dur="1" fill="hold">
                                          <p:stCondLst>
                                            <p:cond delay="0"/>
                                          </p:stCondLst>
                                        </p:cTn>
                                        <p:tgtEl>
                                          <p:spTgt spid="29709"/>
                                        </p:tgtEl>
                                        <p:attrNameLst>
                                          <p:attrName>style.visibility</p:attrName>
                                        </p:attrNameLst>
                                      </p:cBhvr>
                                      <p:to>
                                        <p:strVal val="visible"/>
                                      </p:to>
                                    </p:set>
                                    <p:anim calcmode="lin" valueType="num">
                                      <p:cBhvr>
                                        <p:cTn id="32" dur="500" fill="hold"/>
                                        <p:tgtEl>
                                          <p:spTgt spid="29709"/>
                                        </p:tgtEl>
                                        <p:attrNameLst>
                                          <p:attrName>ppt_w</p:attrName>
                                        </p:attrNameLst>
                                      </p:cBhvr>
                                      <p:tavLst>
                                        <p:tav tm="0">
                                          <p:val>
                                            <p:fltVal val="0"/>
                                          </p:val>
                                        </p:tav>
                                        <p:tav tm="100000">
                                          <p:val>
                                            <p:strVal val="#ppt_w"/>
                                          </p:val>
                                        </p:tav>
                                      </p:tavLst>
                                    </p:anim>
                                    <p:anim calcmode="lin" valueType="num">
                                      <p:cBhvr>
                                        <p:cTn id="33" dur="500" fill="hold"/>
                                        <p:tgtEl>
                                          <p:spTgt spid="29709"/>
                                        </p:tgtEl>
                                        <p:attrNameLst>
                                          <p:attrName>ppt_h</p:attrName>
                                        </p:attrNameLst>
                                      </p:cBhvr>
                                      <p:tavLst>
                                        <p:tav tm="0">
                                          <p:val>
                                            <p:fltVal val="0"/>
                                          </p:val>
                                        </p:tav>
                                        <p:tav tm="100000">
                                          <p:val>
                                            <p:strVal val="#ppt_h"/>
                                          </p:val>
                                        </p:tav>
                                      </p:tavLst>
                                    </p:anim>
                                    <p:anim calcmode="lin" valueType="num">
                                      <p:cBhvr>
                                        <p:cTn id="34" dur="500" fill="hold"/>
                                        <p:tgtEl>
                                          <p:spTgt spid="29709"/>
                                        </p:tgtEl>
                                        <p:attrNameLst>
                                          <p:attrName>style.rotation</p:attrName>
                                        </p:attrNameLst>
                                      </p:cBhvr>
                                      <p:tavLst>
                                        <p:tav tm="0">
                                          <p:val>
                                            <p:fltVal val="360"/>
                                          </p:val>
                                        </p:tav>
                                        <p:tav tm="100000">
                                          <p:val>
                                            <p:fltVal val="0"/>
                                          </p:val>
                                        </p:tav>
                                      </p:tavLst>
                                    </p:anim>
                                    <p:animEffect transition="in" filter="fade">
                                      <p:cBhvr>
                                        <p:cTn id="35" dur="500"/>
                                        <p:tgtEl>
                                          <p:spTgt spid="29709"/>
                                        </p:tgtEl>
                                      </p:cBhvr>
                                    </p:animEffect>
                                  </p:childTnLst>
                                </p:cTn>
                              </p:par>
                            </p:childTnLst>
                          </p:cTn>
                        </p:par>
                        <p:par>
                          <p:cTn id="36" fill="hold">
                            <p:stCondLst>
                              <p:cond delay="2309"/>
                            </p:stCondLst>
                            <p:childTnLst>
                              <p:par>
                                <p:cTn id="37" presetID="49" presetClass="entr" presetSubtype="0" decel="100000" fill="hold" grpId="0" nodeType="afterEffect">
                                  <p:stCondLst>
                                    <p:cond delay="0"/>
                                  </p:stCondLst>
                                  <p:childTnLst>
                                    <p:set>
                                      <p:cBhvr>
                                        <p:cTn id="38" dur="1" fill="hold">
                                          <p:stCondLst>
                                            <p:cond delay="0"/>
                                          </p:stCondLst>
                                        </p:cTn>
                                        <p:tgtEl>
                                          <p:spTgt spid="29714"/>
                                        </p:tgtEl>
                                        <p:attrNameLst>
                                          <p:attrName>style.visibility</p:attrName>
                                        </p:attrNameLst>
                                      </p:cBhvr>
                                      <p:to>
                                        <p:strVal val="visible"/>
                                      </p:to>
                                    </p:set>
                                    <p:anim calcmode="lin" valueType="num">
                                      <p:cBhvr>
                                        <p:cTn id="39" dur="500" fill="hold"/>
                                        <p:tgtEl>
                                          <p:spTgt spid="29714"/>
                                        </p:tgtEl>
                                        <p:attrNameLst>
                                          <p:attrName>ppt_w</p:attrName>
                                        </p:attrNameLst>
                                      </p:cBhvr>
                                      <p:tavLst>
                                        <p:tav tm="0">
                                          <p:val>
                                            <p:fltVal val="0"/>
                                          </p:val>
                                        </p:tav>
                                        <p:tav tm="100000">
                                          <p:val>
                                            <p:strVal val="#ppt_w"/>
                                          </p:val>
                                        </p:tav>
                                      </p:tavLst>
                                    </p:anim>
                                    <p:anim calcmode="lin" valueType="num">
                                      <p:cBhvr>
                                        <p:cTn id="40" dur="500" fill="hold"/>
                                        <p:tgtEl>
                                          <p:spTgt spid="29714"/>
                                        </p:tgtEl>
                                        <p:attrNameLst>
                                          <p:attrName>ppt_h</p:attrName>
                                        </p:attrNameLst>
                                      </p:cBhvr>
                                      <p:tavLst>
                                        <p:tav tm="0">
                                          <p:val>
                                            <p:fltVal val="0"/>
                                          </p:val>
                                        </p:tav>
                                        <p:tav tm="100000">
                                          <p:val>
                                            <p:strVal val="#ppt_h"/>
                                          </p:val>
                                        </p:tav>
                                      </p:tavLst>
                                    </p:anim>
                                    <p:anim calcmode="lin" valueType="num">
                                      <p:cBhvr>
                                        <p:cTn id="41" dur="500" fill="hold"/>
                                        <p:tgtEl>
                                          <p:spTgt spid="29714"/>
                                        </p:tgtEl>
                                        <p:attrNameLst>
                                          <p:attrName>style.rotation</p:attrName>
                                        </p:attrNameLst>
                                      </p:cBhvr>
                                      <p:tavLst>
                                        <p:tav tm="0">
                                          <p:val>
                                            <p:fltVal val="360"/>
                                          </p:val>
                                        </p:tav>
                                        <p:tav tm="100000">
                                          <p:val>
                                            <p:fltVal val="0"/>
                                          </p:val>
                                        </p:tav>
                                      </p:tavLst>
                                    </p:anim>
                                    <p:animEffect transition="in" filter="fade">
                                      <p:cBhvr>
                                        <p:cTn id="42" dur="500"/>
                                        <p:tgtEl>
                                          <p:spTgt spid="29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utoUpdateAnimBg="0"/>
      <p:bldP spid="29709" grpId="0" autoUpdateAnimBg="0"/>
      <p:bldP spid="29714" grpId="0" autoUpdateAnimBg="0"/>
      <p:bldP spid="29722" grpId="0" autoUpdateAnimBg="0"/>
      <p:bldP spid="29723" grpId="0" animBg="1" autoUpdateAnimBg="0"/>
      <p:bldP spid="29724" grpId="0" animBg="1"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3" name="Group 5"/>
          <p:cNvGrpSpPr/>
          <p:nvPr/>
        </p:nvGrpSpPr>
        <p:grpSpPr bwMode="auto">
          <a:xfrm>
            <a:off x="5943600" y="983615"/>
            <a:ext cx="5960400" cy="2517140"/>
            <a:chOff x="0" y="0"/>
            <a:chExt cx="3888621" cy="2232248"/>
          </a:xfrm>
        </p:grpSpPr>
        <p:sp>
          <p:nvSpPr>
            <p:cNvPr id="27654" name="矩形 4"/>
            <p:cNvSpPr>
              <a:spLocks noChangeArrowheads="1"/>
            </p:cNvSpPr>
            <p:nvPr/>
          </p:nvSpPr>
          <p:spPr bwMode="auto">
            <a:xfrm>
              <a:off x="0" y="0"/>
              <a:ext cx="3888432" cy="2232248"/>
            </a:xfrm>
            <a:prstGeom prst="rect">
              <a:avLst/>
            </a:prstGeom>
            <a:solidFill>
              <a:srgbClr val="21A3D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21A3D0"/>
                </a:solidFill>
                <a:ea typeface="造字工房悦黑体验版常规体" pitchFamily="50" charset="-122"/>
              </a:endParaRPr>
            </a:p>
          </p:txBody>
        </p:sp>
        <p:sp>
          <p:nvSpPr>
            <p:cNvPr id="27655" name="Freeform 23"/>
            <p:cNvSpPr>
              <a:spLocks noEditPoints="1"/>
            </p:cNvSpPr>
            <p:nvPr/>
          </p:nvSpPr>
          <p:spPr bwMode="auto">
            <a:xfrm>
              <a:off x="2972633" y="42203"/>
              <a:ext cx="915988" cy="762000"/>
            </a:xfrm>
            <a:custGeom>
              <a:avLst/>
              <a:gdLst>
                <a:gd name="T0" fmla="*/ 291 w 1196"/>
                <a:gd name="T1" fmla="*/ 709 h 994"/>
                <a:gd name="T2" fmla="*/ 230 w 1196"/>
                <a:gd name="T3" fmla="*/ 846 h 994"/>
                <a:gd name="T4" fmla="*/ 0 w 1196"/>
                <a:gd name="T5" fmla="*/ 820 h 994"/>
                <a:gd name="T6" fmla="*/ 0 w 1196"/>
                <a:gd name="T7" fmla="*/ 824 h 994"/>
                <a:gd name="T8" fmla="*/ 319 w 1196"/>
                <a:gd name="T9" fmla="*/ 874 h 994"/>
                <a:gd name="T10" fmla="*/ 260 w 1196"/>
                <a:gd name="T11" fmla="*/ 696 h 994"/>
                <a:gd name="T12" fmla="*/ 292 w 1196"/>
                <a:gd name="T13" fmla="*/ 690 h 994"/>
                <a:gd name="T14" fmla="*/ 304 w 1196"/>
                <a:gd name="T15" fmla="*/ 654 h 994"/>
                <a:gd name="T16" fmla="*/ 286 w 1196"/>
                <a:gd name="T17" fmla="*/ 640 h 994"/>
                <a:gd name="T18" fmla="*/ 250 w 1196"/>
                <a:gd name="T19" fmla="*/ 643 h 994"/>
                <a:gd name="T20" fmla="*/ 237 w 1196"/>
                <a:gd name="T21" fmla="*/ 667 h 994"/>
                <a:gd name="T22" fmla="*/ 260 w 1196"/>
                <a:gd name="T23" fmla="*/ 696 h 994"/>
                <a:gd name="T24" fmla="*/ 1036 w 1196"/>
                <a:gd name="T25" fmla="*/ 623 h 994"/>
                <a:gd name="T26" fmla="*/ 943 w 1196"/>
                <a:gd name="T27" fmla="*/ 709 h 994"/>
                <a:gd name="T28" fmla="*/ 883 w 1196"/>
                <a:gd name="T29" fmla="*/ 846 h 994"/>
                <a:gd name="T30" fmla="*/ 818 w 1196"/>
                <a:gd name="T31" fmla="*/ 648 h 994"/>
                <a:gd name="T32" fmla="*/ 836 w 1196"/>
                <a:gd name="T33" fmla="*/ 821 h 994"/>
                <a:gd name="T34" fmla="*/ 924 w 1196"/>
                <a:gd name="T35" fmla="*/ 874 h 994"/>
                <a:gd name="T36" fmla="*/ 1196 w 1196"/>
                <a:gd name="T37" fmla="*/ 822 h 994"/>
                <a:gd name="T38" fmla="*/ 360 w 1196"/>
                <a:gd name="T39" fmla="*/ 698 h 994"/>
                <a:gd name="T40" fmla="*/ 383 w 1196"/>
                <a:gd name="T41" fmla="*/ 623 h 994"/>
                <a:gd name="T42" fmla="*/ 272 w 1196"/>
                <a:gd name="T43" fmla="*/ 251 h 994"/>
                <a:gd name="T44" fmla="*/ 272 w 1196"/>
                <a:gd name="T45" fmla="*/ 586 h 994"/>
                <a:gd name="T46" fmla="*/ 272 w 1196"/>
                <a:gd name="T47" fmla="*/ 251 h 994"/>
                <a:gd name="T48" fmla="*/ 652 w 1196"/>
                <a:gd name="T49" fmla="*/ 816 h 994"/>
                <a:gd name="T50" fmla="*/ 707 w 1196"/>
                <a:gd name="T51" fmla="*/ 816 h 994"/>
                <a:gd name="T52" fmla="*/ 571 w 1196"/>
                <a:gd name="T53" fmla="*/ 844 h 994"/>
                <a:gd name="T54" fmla="*/ 571 w 1196"/>
                <a:gd name="T55" fmla="*/ 789 h 994"/>
                <a:gd name="T56" fmla="*/ 571 w 1196"/>
                <a:gd name="T57" fmla="*/ 844 h 994"/>
                <a:gd name="T58" fmla="*/ 434 w 1196"/>
                <a:gd name="T59" fmla="*/ 816 h 994"/>
                <a:gd name="T60" fmla="*/ 490 w 1196"/>
                <a:gd name="T61" fmla="*/ 816 h 994"/>
                <a:gd name="T62" fmla="*/ 783 w 1196"/>
                <a:gd name="T63" fmla="*/ 631 h 994"/>
                <a:gd name="T64" fmla="*/ 765 w 1196"/>
                <a:gd name="T65" fmla="*/ 603 h 994"/>
                <a:gd name="T66" fmla="*/ 667 w 1196"/>
                <a:gd name="T67" fmla="*/ 664 h 994"/>
                <a:gd name="T68" fmla="*/ 351 w 1196"/>
                <a:gd name="T69" fmla="*/ 821 h 994"/>
                <a:gd name="T70" fmla="*/ 797 w 1196"/>
                <a:gd name="T71" fmla="*/ 821 h 994"/>
                <a:gd name="T72" fmla="*/ 783 w 1196"/>
                <a:gd name="T73" fmla="*/ 631 h 994"/>
                <a:gd name="T74" fmla="*/ 555 w 1196"/>
                <a:gd name="T75" fmla="*/ 178 h 994"/>
                <a:gd name="T76" fmla="*/ 499 w 1196"/>
                <a:gd name="T77" fmla="*/ 178 h 994"/>
                <a:gd name="T78" fmla="*/ 636 w 1196"/>
                <a:gd name="T79" fmla="*/ 150 h 994"/>
                <a:gd name="T80" fmla="*/ 636 w 1196"/>
                <a:gd name="T81" fmla="*/ 206 h 994"/>
                <a:gd name="T82" fmla="*/ 636 w 1196"/>
                <a:gd name="T83" fmla="*/ 150 h 994"/>
                <a:gd name="T84" fmla="*/ 772 w 1196"/>
                <a:gd name="T85" fmla="*/ 178 h 994"/>
                <a:gd name="T86" fmla="*/ 717 w 1196"/>
                <a:gd name="T87" fmla="*/ 178 h 994"/>
                <a:gd name="T88" fmla="*/ 424 w 1196"/>
                <a:gd name="T89" fmla="*/ 363 h 994"/>
                <a:gd name="T90" fmla="*/ 441 w 1196"/>
                <a:gd name="T91" fmla="*/ 391 h 994"/>
                <a:gd name="T92" fmla="*/ 539 w 1196"/>
                <a:gd name="T93" fmla="*/ 331 h 994"/>
                <a:gd name="T94" fmla="*/ 856 w 1196"/>
                <a:gd name="T95" fmla="*/ 173 h 994"/>
                <a:gd name="T96" fmla="*/ 410 w 1196"/>
                <a:gd name="T97" fmla="*/ 173 h 994"/>
                <a:gd name="T98" fmla="*/ 424 w 1196"/>
                <a:gd name="T99" fmla="*/ 363 h 994"/>
                <a:gd name="T100" fmla="*/ 909 w 1196"/>
                <a:gd name="T101" fmla="*/ 640 h 994"/>
                <a:gd name="T102" fmla="*/ 891 w 1196"/>
                <a:gd name="T103" fmla="*/ 654 h 994"/>
                <a:gd name="T104" fmla="*/ 903 w 1196"/>
                <a:gd name="T105" fmla="*/ 690 h 994"/>
                <a:gd name="T106" fmla="*/ 935 w 1196"/>
                <a:gd name="T107" fmla="*/ 696 h 994"/>
                <a:gd name="T108" fmla="*/ 958 w 1196"/>
                <a:gd name="T109" fmla="*/ 667 h 994"/>
                <a:gd name="T110" fmla="*/ 946 w 1196"/>
                <a:gd name="T111" fmla="*/ 643 h 994"/>
                <a:gd name="T112" fmla="*/ 803 w 1196"/>
                <a:gd name="T113" fmla="*/ 407 h 994"/>
                <a:gd name="T114" fmla="*/ 1045 w 1196"/>
                <a:gd name="T115" fmla="*/ 407 h 994"/>
                <a:gd name="T116" fmla="*/ 803 w 1196"/>
                <a:gd name="T117" fmla="*/ 407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96" h="994">
                  <a:moveTo>
                    <a:pt x="313" y="846"/>
                  </a:moveTo>
                  <a:lnTo>
                    <a:pt x="291" y="709"/>
                  </a:lnTo>
                  <a:lnTo>
                    <a:pt x="253" y="709"/>
                  </a:lnTo>
                  <a:lnTo>
                    <a:pt x="230" y="846"/>
                  </a:lnTo>
                  <a:lnTo>
                    <a:pt x="160" y="623"/>
                  </a:lnTo>
                  <a:cubicBezTo>
                    <a:pt x="65" y="659"/>
                    <a:pt x="0" y="737"/>
                    <a:pt x="0" y="820"/>
                  </a:cubicBezTo>
                  <a:cubicBezTo>
                    <a:pt x="0" y="821"/>
                    <a:pt x="0" y="822"/>
                    <a:pt x="0" y="822"/>
                  </a:cubicBezTo>
                  <a:cubicBezTo>
                    <a:pt x="0" y="823"/>
                    <a:pt x="0" y="823"/>
                    <a:pt x="0" y="824"/>
                  </a:cubicBezTo>
                  <a:cubicBezTo>
                    <a:pt x="0" y="879"/>
                    <a:pt x="57" y="874"/>
                    <a:pt x="272" y="874"/>
                  </a:cubicBezTo>
                  <a:cubicBezTo>
                    <a:pt x="289" y="874"/>
                    <a:pt x="304" y="874"/>
                    <a:pt x="319" y="874"/>
                  </a:cubicBezTo>
                  <a:cubicBezTo>
                    <a:pt x="317" y="865"/>
                    <a:pt x="314" y="856"/>
                    <a:pt x="313" y="846"/>
                  </a:cubicBezTo>
                  <a:close/>
                  <a:moveTo>
                    <a:pt x="260" y="696"/>
                  </a:moveTo>
                  <a:lnTo>
                    <a:pt x="283" y="696"/>
                  </a:lnTo>
                  <a:cubicBezTo>
                    <a:pt x="287" y="696"/>
                    <a:pt x="290" y="694"/>
                    <a:pt x="292" y="690"/>
                  </a:cubicBezTo>
                  <a:lnTo>
                    <a:pt x="306" y="667"/>
                  </a:lnTo>
                  <a:cubicBezTo>
                    <a:pt x="308" y="663"/>
                    <a:pt x="308" y="658"/>
                    <a:pt x="304" y="654"/>
                  </a:cubicBezTo>
                  <a:lnTo>
                    <a:pt x="293" y="643"/>
                  </a:lnTo>
                  <a:cubicBezTo>
                    <a:pt x="291" y="641"/>
                    <a:pt x="289" y="640"/>
                    <a:pt x="286" y="640"/>
                  </a:cubicBezTo>
                  <a:lnTo>
                    <a:pt x="257" y="640"/>
                  </a:lnTo>
                  <a:cubicBezTo>
                    <a:pt x="254" y="640"/>
                    <a:pt x="252" y="641"/>
                    <a:pt x="250" y="643"/>
                  </a:cubicBezTo>
                  <a:lnTo>
                    <a:pt x="239" y="654"/>
                  </a:lnTo>
                  <a:cubicBezTo>
                    <a:pt x="235" y="658"/>
                    <a:pt x="235" y="663"/>
                    <a:pt x="237" y="667"/>
                  </a:cubicBezTo>
                  <a:lnTo>
                    <a:pt x="251" y="690"/>
                  </a:lnTo>
                  <a:cubicBezTo>
                    <a:pt x="253" y="694"/>
                    <a:pt x="256" y="696"/>
                    <a:pt x="260" y="696"/>
                  </a:cubicBezTo>
                  <a:close/>
                  <a:moveTo>
                    <a:pt x="1196" y="820"/>
                  </a:moveTo>
                  <a:cubicBezTo>
                    <a:pt x="1196" y="737"/>
                    <a:pt x="1130" y="659"/>
                    <a:pt x="1036" y="623"/>
                  </a:cubicBezTo>
                  <a:lnTo>
                    <a:pt x="965" y="846"/>
                  </a:lnTo>
                  <a:lnTo>
                    <a:pt x="943" y="709"/>
                  </a:lnTo>
                  <a:lnTo>
                    <a:pt x="905" y="709"/>
                  </a:lnTo>
                  <a:lnTo>
                    <a:pt x="883" y="846"/>
                  </a:lnTo>
                  <a:lnTo>
                    <a:pt x="819" y="645"/>
                  </a:lnTo>
                  <a:cubicBezTo>
                    <a:pt x="819" y="646"/>
                    <a:pt x="819" y="647"/>
                    <a:pt x="818" y="648"/>
                  </a:cubicBezTo>
                  <a:lnTo>
                    <a:pt x="793" y="703"/>
                  </a:lnTo>
                  <a:cubicBezTo>
                    <a:pt x="821" y="738"/>
                    <a:pt x="836" y="779"/>
                    <a:pt x="836" y="821"/>
                  </a:cubicBezTo>
                  <a:cubicBezTo>
                    <a:pt x="836" y="839"/>
                    <a:pt x="833" y="857"/>
                    <a:pt x="828" y="874"/>
                  </a:cubicBezTo>
                  <a:cubicBezTo>
                    <a:pt x="856" y="874"/>
                    <a:pt x="887" y="874"/>
                    <a:pt x="924" y="874"/>
                  </a:cubicBezTo>
                  <a:cubicBezTo>
                    <a:pt x="1152" y="874"/>
                    <a:pt x="1196" y="879"/>
                    <a:pt x="1196" y="824"/>
                  </a:cubicBezTo>
                  <a:cubicBezTo>
                    <a:pt x="1196" y="823"/>
                    <a:pt x="1196" y="823"/>
                    <a:pt x="1196" y="822"/>
                  </a:cubicBezTo>
                  <a:cubicBezTo>
                    <a:pt x="1196" y="822"/>
                    <a:pt x="1196" y="821"/>
                    <a:pt x="1196" y="820"/>
                  </a:cubicBezTo>
                  <a:close/>
                  <a:moveTo>
                    <a:pt x="360" y="698"/>
                  </a:moveTo>
                  <a:cubicBezTo>
                    <a:pt x="378" y="677"/>
                    <a:pt x="401" y="659"/>
                    <a:pt x="428" y="644"/>
                  </a:cubicBezTo>
                  <a:cubicBezTo>
                    <a:pt x="414" y="636"/>
                    <a:pt x="399" y="629"/>
                    <a:pt x="383" y="623"/>
                  </a:cubicBezTo>
                  <a:lnTo>
                    <a:pt x="360" y="698"/>
                  </a:lnTo>
                  <a:close/>
                  <a:moveTo>
                    <a:pt x="272" y="251"/>
                  </a:moveTo>
                  <a:cubicBezTo>
                    <a:pt x="205" y="251"/>
                    <a:pt x="150" y="321"/>
                    <a:pt x="150" y="407"/>
                  </a:cubicBezTo>
                  <a:cubicBezTo>
                    <a:pt x="150" y="493"/>
                    <a:pt x="205" y="586"/>
                    <a:pt x="272" y="586"/>
                  </a:cubicBezTo>
                  <a:cubicBezTo>
                    <a:pt x="338" y="586"/>
                    <a:pt x="393" y="493"/>
                    <a:pt x="393" y="407"/>
                  </a:cubicBezTo>
                  <a:cubicBezTo>
                    <a:pt x="393" y="321"/>
                    <a:pt x="338" y="251"/>
                    <a:pt x="272" y="251"/>
                  </a:cubicBezTo>
                  <a:close/>
                  <a:moveTo>
                    <a:pt x="679" y="844"/>
                  </a:moveTo>
                  <a:cubicBezTo>
                    <a:pt x="664" y="844"/>
                    <a:pt x="652" y="832"/>
                    <a:pt x="652" y="816"/>
                  </a:cubicBezTo>
                  <a:cubicBezTo>
                    <a:pt x="652" y="801"/>
                    <a:pt x="664" y="789"/>
                    <a:pt x="679" y="789"/>
                  </a:cubicBezTo>
                  <a:cubicBezTo>
                    <a:pt x="695" y="789"/>
                    <a:pt x="707" y="801"/>
                    <a:pt x="707" y="816"/>
                  </a:cubicBezTo>
                  <a:cubicBezTo>
                    <a:pt x="707" y="832"/>
                    <a:pt x="695" y="844"/>
                    <a:pt x="679" y="844"/>
                  </a:cubicBezTo>
                  <a:close/>
                  <a:moveTo>
                    <a:pt x="571" y="844"/>
                  </a:moveTo>
                  <a:cubicBezTo>
                    <a:pt x="555" y="844"/>
                    <a:pt x="543" y="832"/>
                    <a:pt x="543" y="816"/>
                  </a:cubicBezTo>
                  <a:cubicBezTo>
                    <a:pt x="543" y="801"/>
                    <a:pt x="555" y="789"/>
                    <a:pt x="571" y="789"/>
                  </a:cubicBezTo>
                  <a:cubicBezTo>
                    <a:pt x="586" y="789"/>
                    <a:pt x="598" y="801"/>
                    <a:pt x="598" y="816"/>
                  </a:cubicBezTo>
                  <a:cubicBezTo>
                    <a:pt x="598" y="832"/>
                    <a:pt x="586" y="844"/>
                    <a:pt x="571" y="844"/>
                  </a:cubicBezTo>
                  <a:close/>
                  <a:moveTo>
                    <a:pt x="462" y="844"/>
                  </a:moveTo>
                  <a:cubicBezTo>
                    <a:pt x="447" y="844"/>
                    <a:pt x="434" y="832"/>
                    <a:pt x="434" y="816"/>
                  </a:cubicBezTo>
                  <a:cubicBezTo>
                    <a:pt x="434" y="801"/>
                    <a:pt x="447" y="789"/>
                    <a:pt x="462" y="789"/>
                  </a:cubicBezTo>
                  <a:cubicBezTo>
                    <a:pt x="477" y="789"/>
                    <a:pt x="490" y="801"/>
                    <a:pt x="490" y="816"/>
                  </a:cubicBezTo>
                  <a:cubicBezTo>
                    <a:pt x="490" y="832"/>
                    <a:pt x="477" y="844"/>
                    <a:pt x="462" y="844"/>
                  </a:cubicBezTo>
                  <a:close/>
                  <a:moveTo>
                    <a:pt x="783" y="631"/>
                  </a:moveTo>
                  <a:cubicBezTo>
                    <a:pt x="786" y="623"/>
                    <a:pt x="784" y="614"/>
                    <a:pt x="778" y="608"/>
                  </a:cubicBezTo>
                  <a:cubicBezTo>
                    <a:pt x="774" y="605"/>
                    <a:pt x="769" y="603"/>
                    <a:pt x="765" y="603"/>
                  </a:cubicBezTo>
                  <a:cubicBezTo>
                    <a:pt x="761" y="603"/>
                    <a:pt x="757" y="604"/>
                    <a:pt x="754" y="606"/>
                  </a:cubicBezTo>
                  <a:lnTo>
                    <a:pt x="667" y="664"/>
                  </a:lnTo>
                  <a:cubicBezTo>
                    <a:pt x="638" y="653"/>
                    <a:pt x="606" y="648"/>
                    <a:pt x="574" y="648"/>
                  </a:cubicBezTo>
                  <a:cubicBezTo>
                    <a:pt x="451" y="648"/>
                    <a:pt x="351" y="725"/>
                    <a:pt x="351" y="821"/>
                  </a:cubicBezTo>
                  <a:cubicBezTo>
                    <a:pt x="351" y="917"/>
                    <a:pt x="451" y="994"/>
                    <a:pt x="574" y="994"/>
                  </a:cubicBezTo>
                  <a:cubicBezTo>
                    <a:pt x="697" y="994"/>
                    <a:pt x="797" y="917"/>
                    <a:pt x="797" y="821"/>
                  </a:cubicBezTo>
                  <a:cubicBezTo>
                    <a:pt x="797" y="781"/>
                    <a:pt x="779" y="742"/>
                    <a:pt x="746" y="711"/>
                  </a:cubicBezTo>
                  <a:lnTo>
                    <a:pt x="783" y="631"/>
                  </a:lnTo>
                  <a:close/>
                  <a:moveTo>
                    <a:pt x="527" y="150"/>
                  </a:moveTo>
                  <a:cubicBezTo>
                    <a:pt x="542" y="150"/>
                    <a:pt x="555" y="163"/>
                    <a:pt x="555" y="178"/>
                  </a:cubicBezTo>
                  <a:cubicBezTo>
                    <a:pt x="555" y="193"/>
                    <a:pt x="542" y="206"/>
                    <a:pt x="527" y="206"/>
                  </a:cubicBezTo>
                  <a:cubicBezTo>
                    <a:pt x="511" y="206"/>
                    <a:pt x="499" y="193"/>
                    <a:pt x="499" y="178"/>
                  </a:cubicBezTo>
                  <a:cubicBezTo>
                    <a:pt x="499" y="163"/>
                    <a:pt x="511" y="150"/>
                    <a:pt x="527" y="150"/>
                  </a:cubicBezTo>
                  <a:close/>
                  <a:moveTo>
                    <a:pt x="636" y="150"/>
                  </a:moveTo>
                  <a:cubicBezTo>
                    <a:pt x="651" y="150"/>
                    <a:pt x="663" y="163"/>
                    <a:pt x="663" y="178"/>
                  </a:cubicBezTo>
                  <a:cubicBezTo>
                    <a:pt x="663" y="193"/>
                    <a:pt x="651" y="206"/>
                    <a:pt x="636" y="206"/>
                  </a:cubicBezTo>
                  <a:cubicBezTo>
                    <a:pt x="620" y="206"/>
                    <a:pt x="608" y="193"/>
                    <a:pt x="608" y="178"/>
                  </a:cubicBezTo>
                  <a:cubicBezTo>
                    <a:pt x="608" y="163"/>
                    <a:pt x="620" y="150"/>
                    <a:pt x="636" y="150"/>
                  </a:cubicBezTo>
                  <a:close/>
                  <a:moveTo>
                    <a:pt x="744" y="150"/>
                  </a:moveTo>
                  <a:cubicBezTo>
                    <a:pt x="760" y="150"/>
                    <a:pt x="772" y="163"/>
                    <a:pt x="772" y="178"/>
                  </a:cubicBezTo>
                  <a:cubicBezTo>
                    <a:pt x="772" y="193"/>
                    <a:pt x="760" y="206"/>
                    <a:pt x="744" y="206"/>
                  </a:cubicBezTo>
                  <a:cubicBezTo>
                    <a:pt x="729" y="206"/>
                    <a:pt x="717" y="193"/>
                    <a:pt x="717" y="178"/>
                  </a:cubicBezTo>
                  <a:cubicBezTo>
                    <a:pt x="717" y="163"/>
                    <a:pt x="729" y="150"/>
                    <a:pt x="744" y="150"/>
                  </a:cubicBezTo>
                  <a:close/>
                  <a:moveTo>
                    <a:pt x="424" y="363"/>
                  </a:moveTo>
                  <a:cubicBezTo>
                    <a:pt x="420" y="371"/>
                    <a:pt x="422" y="381"/>
                    <a:pt x="429" y="386"/>
                  </a:cubicBezTo>
                  <a:cubicBezTo>
                    <a:pt x="432" y="390"/>
                    <a:pt x="437" y="391"/>
                    <a:pt x="441" y="391"/>
                  </a:cubicBezTo>
                  <a:cubicBezTo>
                    <a:pt x="445" y="391"/>
                    <a:pt x="449" y="390"/>
                    <a:pt x="452" y="388"/>
                  </a:cubicBezTo>
                  <a:lnTo>
                    <a:pt x="539" y="331"/>
                  </a:lnTo>
                  <a:cubicBezTo>
                    <a:pt x="568" y="341"/>
                    <a:pt x="600" y="347"/>
                    <a:pt x="633" y="347"/>
                  </a:cubicBezTo>
                  <a:cubicBezTo>
                    <a:pt x="756" y="347"/>
                    <a:pt x="856" y="269"/>
                    <a:pt x="856" y="173"/>
                  </a:cubicBezTo>
                  <a:cubicBezTo>
                    <a:pt x="856" y="78"/>
                    <a:pt x="756" y="0"/>
                    <a:pt x="633" y="0"/>
                  </a:cubicBezTo>
                  <a:cubicBezTo>
                    <a:pt x="510" y="0"/>
                    <a:pt x="410" y="78"/>
                    <a:pt x="410" y="173"/>
                  </a:cubicBezTo>
                  <a:cubicBezTo>
                    <a:pt x="410" y="214"/>
                    <a:pt x="428" y="253"/>
                    <a:pt x="460" y="284"/>
                  </a:cubicBezTo>
                  <a:lnTo>
                    <a:pt x="424" y="363"/>
                  </a:lnTo>
                  <a:close/>
                  <a:moveTo>
                    <a:pt x="938" y="640"/>
                  </a:moveTo>
                  <a:lnTo>
                    <a:pt x="909" y="640"/>
                  </a:lnTo>
                  <a:cubicBezTo>
                    <a:pt x="907" y="640"/>
                    <a:pt x="904" y="641"/>
                    <a:pt x="902" y="643"/>
                  </a:cubicBezTo>
                  <a:lnTo>
                    <a:pt x="891" y="654"/>
                  </a:lnTo>
                  <a:cubicBezTo>
                    <a:pt x="887" y="658"/>
                    <a:pt x="887" y="663"/>
                    <a:pt x="889" y="667"/>
                  </a:cubicBezTo>
                  <a:lnTo>
                    <a:pt x="903" y="690"/>
                  </a:lnTo>
                  <a:cubicBezTo>
                    <a:pt x="905" y="694"/>
                    <a:pt x="908" y="696"/>
                    <a:pt x="912" y="696"/>
                  </a:cubicBezTo>
                  <a:lnTo>
                    <a:pt x="935" y="696"/>
                  </a:lnTo>
                  <a:cubicBezTo>
                    <a:pt x="939" y="696"/>
                    <a:pt x="943" y="694"/>
                    <a:pt x="945" y="690"/>
                  </a:cubicBezTo>
                  <a:lnTo>
                    <a:pt x="958" y="667"/>
                  </a:lnTo>
                  <a:cubicBezTo>
                    <a:pt x="961" y="663"/>
                    <a:pt x="960" y="658"/>
                    <a:pt x="957" y="654"/>
                  </a:cubicBezTo>
                  <a:lnTo>
                    <a:pt x="946" y="643"/>
                  </a:lnTo>
                  <a:cubicBezTo>
                    <a:pt x="944" y="641"/>
                    <a:pt x="941" y="640"/>
                    <a:pt x="938" y="640"/>
                  </a:cubicBezTo>
                  <a:close/>
                  <a:moveTo>
                    <a:pt x="803" y="407"/>
                  </a:moveTo>
                  <a:cubicBezTo>
                    <a:pt x="803" y="493"/>
                    <a:pt x="857" y="586"/>
                    <a:pt x="924" y="586"/>
                  </a:cubicBezTo>
                  <a:cubicBezTo>
                    <a:pt x="991" y="586"/>
                    <a:pt x="1045" y="493"/>
                    <a:pt x="1045" y="407"/>
                  </a:cubicBezTo>
                  <a:cubicBezTo>
                    <a:pt x="1045" y="321"/>
                    <a:pt x="991" y="251"/>
                    <a:pt x="924" y="251"/>
                  </a:cubicBezTo>
                  <a:cubicBezTo>
                    <a:pt x="857" y="251"/>
                    <a:pt x="803" y="321"/>
                    <a:pt x="803" y="407"/>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56" name="Group 8"/>
          <p:cNvGrpSpPr/>
          <p:nvPr/>
        </p:nvGrpSpPr>
        <p:grpSpPr bwMode="auto">
          <a:xfrm>
            <a:off x="130175" y="3711575"/>
            <a:ext cx="5661660" cy="2731790"/>
            <a:chOff x="0" y="0"/>
            <a:chExt cx="3888432" cy="2232264"/>
          </a:xfrm>
        </p:grpSpPr>
        <p:sp>
          <p:nvSpPr>
            <p:cNvPr id="27657" name="矩形 5"/>
            <p:cNvSpPr>
              <a:spLocks noChangeArrowheads="1"/>
            </p:cNvSpPr>
            <p:nvPr/>
          </p:nvSpPr>
          <p:spPr bwMode="auto">
            <a:xfrm>
              <a:off x="0" y="0"/>
              <a:ext cx="3888432" cy="2232248"/>
            </a:xfrm>
            <a:prstGeom prst="rect">
              <a:avLst/>
            </a:prstGeom>
            <a:solidFill>
              <a:srgbClr val="21A3D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21A3D0"/>
                </a:solidFill>
                <a:ea typeface="造字工房悦黑体验版常规体" pitchFamily="50" charset="-122"/>
              </a:endParaRPr>
            </a:p>
          </p:txBody>
        </p:sp>
        <p:sp>
          <p:nvSpPr>
            <p:cNvPr id="27658" name="Freeform 30"/>
            <p:cNvSpPr>
              <a:spLocks noEditPoints="1"/>
            </p:cNvSpPr>
            <p:nvPr/>
          </p:nvSpPr>
          <p:spPr bwMode="auto">
            <a:xfrm>
              <a:off x="178" y="1423112"/>
              <a:ext cx="805747" cy="809152"/>
            </a:xfrm>
            <a:custGeom>
              <a:avLst/>
              <a:gdLst>
                <a:gd name="T0" fmla="*/ 1379 w 1470"/>
                <a:gd name="T1" fmla="*/ 652 h 1478"/>
                <a:gd name="T2" fmla="*/ 1428 w 1470"/>
                <a:gd name="T3" fmla="*/ 625 h 1478"/>
                <a:gd name="T4" fmla="*/ 1426 w 1470"/>
                <a:gd name="T5" fmla="*/ 552 h 1478"/>
                <a:gd name="T6" fmla="*/ 1359 w 1470"/>
                <a:gd name="T7" fmla="*/ 557 h 1478"/>
                <a:gd name="T8" fmla="*/ 1328 w 1470"/>
                <a:gd name="T9" fmla="*/ 516 h 1478"/>
                <a:gd name="T10" fmla="*/ 1264 w 1470"/>
                <a:gd name="T11" fmla="*/ 552 h 1478"/>
                <a:gd name="T12" fmla="*/ 1233 w 1470"/>
                <a:gd name="T13" fmla="*/ 584 h 1478"/>
                <a:gd name="T14" fmla="*/ 1199 w 1470"/>
                <a:gd name="T15" fmla="*/ 648 h 1478"/>
                <a:gd name="T16" fmla="*/ 1240 w 1470"/>
                <a:gd name="T17" fmla="*/ 678 h 1478"/>
                <a:gd name="T18" fmla="*/ 1243 w 1470"/>
                <a:gd name="T19" fmla="*/ 752 h 1478"/>
                <a:gd name="T20" fmla="*/ 1309 w 1470"/>
                <a:gd name="T21" fmla="*/ 746 h 1478"/>
                <a:gd name="T22" fmla="*/ 1340 w 1470"/>
                <a:gd name="T23" fmla="*/ 787 h 1478"/>
                <a:gd name="T24" fmla="*/ 1404 w 1470"/>
                <a:gd name="T25" fmla="*/ 751 h 1478"/>
                <a:gd name="T26" fmla="*/ 1435 w 1470"/>
                <a:gd name="T27" fmla="*/ 720 h 1478"/>
                <a:gd name="T28" fmla="*/ 1470 w 1470"/>
                <a:gd name="T29" fmla="*/ 655 h 1478"/>
                <a:gd name="T30" fmla="*/ 950 w 1470"/>
                <a:gd name="T31" fmla="*/ 732 h 1478"/>
                <a:gd name="T32" fmla="*/ 928 w 1470"/>
                <a:gd name="T33" fmla="*/ 619 h 1478"/>
                <a:gd name="T34" fmla="*/ 1057 w 1470"/>
                <a:gd name="T35" fmla="*/ 693 h 1478"/>
                <a:gd name="T36" fmla="*/ 1094 w 1470"/>
                <a:gd name="T37" fmla="*/ 610 h 1478"/>
                <a:gd name="T38" fmla="*/ 1030 w 1470"/>
                <a:gd name="T39" fmla="*/ 598 h 1478"/>
                <a:gd name="T40" fmla="*/ 985 w 1470"/>
                <a:gd name="T41" fmla="*/ 508 h 1478"/>
                <a:gd name="T42" fmla="*/ 928 w 1470"/>
                <a:gd name="T43" fmla="*/ 548 h 1478"/>
                <a:gd name="T44" fmla="*/ 870 w 1470"/>
                <a:gd name="T45" fmla="*/ 508 h 1478"/>
                <a:gd name="T46" fmla="*/ 848 w 1470"/>
                <a:gd name="T47" fmla="*/ 576 h 1478"/>
                <a:gd name="T48" fmla="*/ 767 w 1470"/>
                <a:gd name="T49" fmla="*/ 599 h 1478"/>
                <a:gd name="T50" fmla="*/ 800 w 1470"/>
                <a:gd name="T51" fmla="*/ 695 h 1478"/>
                <a:gd name="T52" fmla="*/ 768 w 1470"/>
                <a:gd name="T53" fmla="*/ 758 h 1478"/>
                <a:gd name="T54" fmla="*/ 850 w 1470"/>
                <a:gd name="T55" fmla="*/ 781 h 1478"/>
                <a:gd name="T56" fmla="*/ 877 w 1470"/>
                <a:gd name="T57" fmla="*/ 849 h 1478"/>
                <a:gd name="T58" fmla="*/ 945 w 1470"/>
                <a:gd name="T59" fmla="*/ 806 h 1478"/>
                <a:gd name="T60" fmla="*/ 996 w 1470"/>
                <a:gd name="T61" fmla="*/ 844 h 1478"/>
                <a:gd name="T62" fmla="*/ 1031 w 1470"/>
                <a:gd name="T63" fmla="*/ 756 h 1478"/>
                <a:gd name="T64" fmla="*/ 1098 w 1470"/>
                <a:gd name="T65" fmla="*/ 734 h 1478"/>
                <a:gd name="T66" fmla="*/ 465 w 1470"/>
                <a:gd name="T67" fmla="*/ 405 h 1478"/>
                <a:gd name="T68" fmla="*/ 1005 w 1470"/>
                <a:gd name="T69" fmla="*/ 271 h 1478"/>
                <a:gd name="T70" fmla="*/ 1257 w 1470"/>
                <a:gd name="T71" fmla="*/ 484 h 1478"/>
                <a:gd name="T72" fmla="*/ 1265 w 1470"/>
                <a:gd name="T73" fmla="*/ 367 h 1478"/>
                <a:gd name="T74" fmla="*/ 1366 w 1470"/>
                <a:gd name="T75" fmla="*/ 271 h 1478"/>
                <a:gd name="T76" fmla="*/ 1263 w 1470"/>
                <a:gd name="T77" fmla="*/ 172 h 1478"/>
                <a:gd name="T78" fmla="*/ 1254 w 1470"/>
                <a:gd name="T79" fmla="*/ 56 h 1478"/>
                <a:gd name="T80" fmla="*/ 1134 w 1470"/>
                <a:gd name="T81" fmla="*/ 17 h 1478"/>
                <a:gd name="T82" fmla="*/ 1050 w 1470"/>
                <a:gd name="T83" fmla="*/ 17 h 1478"/>
                <a:gd name="T84" fmla="*/ 932 w 1470"/>
                <a:gd name="T85" fmla="*/ 59 h 1478"/>
                <a:gd name="T86" fmla="*/ 924 w 1470"/>
                <a:gd name="T87" fmla="*/ 176 h 1478"/>
                <a:gd name="T88" fmla="*/ 823 w 1470"/>
                <a:gd name="T89" fmla="*/ 271 h 1478"/>
                <a:gd name="T90" fmla="*/ 925 w 1470"/>
                <a:gd name="T91" fmla="*/ 370 h 1478"/>
                <a:gd name="T92" fmla="*/ 935 w 1470"/>
                <a:gd name="T93" fmla="*/ 487 h 1478"/>
                <a:gd name="T94" fmla="*/ 1054 w 1470"/>
                <a:gd name="T95" fmla="*/ 526 h 1478"/>
                <a:gd name="T96" fmla="*/ 1139 w 1470"/>
                <a:gd name="T97" fmla="*/ 526 h 1478"/>
                <a:gd name="T98" fmla="*/ 1257 w 1470"/>
                <a:gd name="T99" fmla="*/ 484 h 1478"/>
                <a:gd name="T100" fmla="*/ 432 w 1470"/>
                <a:gd name="T101" fmla="*/ 1188 h 1478"/>
                <a:gd name="T102" fmla="*/ 0 w 1470"/>
                <a:gd name="T103" fmla="*/ 1382 h 1478"/>
                <a:gd name="T104" fmla="*/ 929 w 1470"/>
                <a:gd name="T105" fmla="*/ 1382 h 1478"/>
                <a:gd name="T106" fmla="*/ 440 w 1470"/>
                <a:gd name="T107" fmla="*/ 1070 h 1478"/>
                <a:gd name="T108" fmla="*/ 429 w 1470"/>
                <a:gd name="T109" fmla="*/ 1156 h 1478"/>
                <a:gd name="T110" fmla="*/ 523 w 1470"/>
                <a:gd name="T111" fmla="*/ 1117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70" h="1478">
                  <a:moveTo>
                    <a:pt x="1334" y="696"/>
                  </a:moveTo>
                  <a:cubicBezTo>
                    <a:pt x="1310" y="696"/>
                    <a:pt x="1290" y="676"/>
                    <a:pt x="1290" y="652"/>
                  </a:cubicBezTo>
                  <a:cubicBezTo>
                    <a:pt x="1290" y="627"/>
                    <a:pt x="1310" y="607"/>
                    <a:pt x="1334" y="607"/>
                  </a:cubicBezTo>
                  <a:cubicBezTo>
                    <a:pt x="1359" y="607"/>
                    <a:pt x="1379" y="627"/>
                    <a:pt x="1379" y="652"/>
                  </a:cubicBezTo>
                  <a:cubicBezTo>
                    <a:pt x="1379" y="676"/>
                    <a:pt x="1359" y="696"/>
                    <a:pt x="1334" y="696"/>
                  </a:cubicBezTo>
                  <a:close/>
                  <a:moveTo>
                    <a:pt x="1469" y="646"/>
                  </a:moveTo>
                  <a:cubicBezTo>
                    <a:pt x="1469" y="637"/>
                    <a:pt x="1462" y="630"/>
                    <a:pt x="1454" y="629"/>
                  </a:cubicBezTo>
                  <a:lnTo>
                    <a:pt x="1428" y="625"/>
                  </a:lnTo>
                  <a:cubicBezTo>
                    <a:pt x="1426" y="617"/>
                    <a:pt x="1423" y="610"/>
                    <a:pt x="1419" y="602"/>
                  </a:cubicBezTo>
                  <a:lnTo>
                    <a:pt x="1434" y="582"/>
                  </a:lnTo>
                  <a:cubicBezTo>
                    <a:pt x="1439" y="575"/>
                    <a:pt x="1439" y="565"/>
                    <a:pt x="1433" y="559"/>
                  </a:cubicBezTo>
                  <a:cubicBezTo>
                    <a:pt x="1430" y="556"/>
                    <a:pt x="1428" y="554"/>
                    <a:pt x="1426" y="552"/>
                  </a:cubicBezTo>
                  <a:cubicBezTo>
                    <a:pt x="1422" y="549"/>
                    <a:pt x="1418" y="547"/>
                    <a:pt x="1413" y="547"/>
                  </a:cubicBezTo>
                  <a:cubicBezTo>
                    <a:pt x="1409" y="547"/>
                    <a:pt x="1406" y="548"/>
                    <a:pt x="1402" y="551"/>
                  </a:cubicBezTo>
                  <a:lnTo>
                    <a:pt x="1382" y="567"/>
                  </a:lnTo>
                  <a:cubicBezTo>
                    <a:pt x="1375" y="562"/>
                    <a:pt x="1367" y="559"/>
                    <a:pt x="1359" y="557"/>
                  </a:cubicBezTo>
                  <a:lnTo>
                    <a:pt x="1355" y="532"/>
                  </a:lnTo>
                  <a:cubicBezTo>
                    <a:pt x="1354" y="523"/>
                    <a:pt x="1347" y="517"/>
                    <a:pt x="1338" y="516"/>
                  </a:cubicBezTo>
                  <a:cubicBezTo>
                    <a:pt x="1337" y="516"/>
                    <a:pt x="1335" y="516"/>
                    <a:pt x="1334" y="516"/>
                  </a:cubicBezTo>
                  <a:cubicBezTo>
                    <a:pt x="1332" y="516"/>
                    <a:pt x="1330" y="516"/>
                    <a:pt x="1328" y="516"/>
                  </a:cubicBezTo>
                  <a:cubicBezTo>
                    <a:pt x="1319" y="517"/>
                    <a:pt x="1312" y="524"/>
                    <a:pt x="1311" y="532"/>
                  </a:cubicBezTo>
                  <a:lnTo>
                    <a:pt x="1308" y="558"/>
                  </a:lnTo>
                  <a:cubicBezTo>
                    <a:pt x="1300" y="560"/>
                    <a:pt x="1292" y="563"/>
                    <a:pt x="1285" y="567"/>
                  </a:cubicBezTo>
                  <a:lnTo>
                    <a:pt x="1264" y="552"/>
                  </a:lnTo>
                  <a:cubicBezTo>
                    <a:pt x="1261" y="550"/>
                    <a:pt x="1257" y="549"/>
                    <a:pt x="1254" y="549"/>
                  </a:cubicBezTo>
                  <a:cubicBezTo>
                    <a:pt x="1249" y="549"/>
                    <a:pt x="1245" y="550"/>
                    <a:pt x="1241" y="553"/>
                  </a:cubicBezTo>
                  <a:cubicBezTo>
                    <a:pt x="1239" y="556"/>
                    <a:pt x="1236" y="558"/>
                    <a:pt x="1234" y="560"/>
                  </a:cubicBezTo>
                  <a:cubicBezTo>
                    <a:pt x="1228" y="567"/>
                    <a:pt x="1228" y="577"/>
                    <a:pt x="1233" y="584"/>
                  </a:cubicBezTo>
                  <a:lnTo>
                    <a:pt x="1249" y="604"/>
                  </a:lnTo>
                  <a:cubicBezTo>
                    <a:pt x="1245" y="611"/>
                    <a:pt x="1242" y="619"/>
                    <a:pt x="1240" y="627"/>
                  </a:cubicBezTo>
                  <a:lnTo>
                    <a:pt x="1214" y="631"/>
                  </a:lnTo>
                  <a:cubicBezTo>
                    <a:pt x="1206" y="632"/>
                    <a:pt x="1199" y="639"/>
                    <a:pt x="1199" y="648"/>
                  </a:cubicBezTo>
                  <a:cubicBezTo>
                    <a:pt x="1199" y="649"/>
                    <a:pt x="1199" y="651"/>
                    <a:pt x="1199" y="652"/>
                  </a:cubicBezTo>
                  <a:cubicBezTo>
                    <a:pt x="1199" y="654"/>
                    <a:pt x="1199" y="656"/>
                    <a:pt x="1199" y="658"/>
                  </a:cubicBezTo>
                  <a:cubicBezTo>
                    <a:pt x="1199" y="667"/>
                    <a:pt x="1206" y="674"/>
                    <a:pt x="1215" y="675"/>
                  </a:cubicBezTo>
                  <a:lnTo>
                    <a:pt x="1240" y="678"/>
                  </a:lnTo>
                  <a:cubicBezTo>
                    <a:pt x="1242" y="686"/>
                    <a:pt x="1246" y="694"/>
                    <a:pt x="1250" y="701"/>
                  </a:cubicBezTo>
                  <a:lnTo>
                    <a:pt x="1235" y="722"/>
                  </a:lnTo>
                  <a:cubicBezTo>
                    <a:pt x="1229" y="729"/>
                    <a:pt x="1230" y="739"/>
                    <a:pt x="1236" y="745"/>
                  </a:cubicBezTo>
                  <a:cubicBezTo>
                    <a:pt x="1238" y="747"/>
                    <a:pt x="1240" y="750"/>
                    <a:pt x="1243" y="752"/>
                  </a:cubicBezTo>
                  <a:cubicBezTo>
                    <a:pt x="1246" y="755"/>
                    <a:pt x="1251" y="756"/>
                    <a:pt x="1255" y="756"/>
                  </a:cubicBezTo>
                  <a:cubicBezTo>
                    <a:pt x="1259" y="756"/>
                    <a:pt x="1263" y="755"/>
                    <a:pt x="1266" y="753"/>
                  </a:cubicBezTo>
                  <a:lnTo>
                    <a:pt x="1286" y="737"/>
                  </a:lnTo>
                  <a:cubicBezTo>
                    <a:pt x="1294" y="741"/>
                    <a:pt x="1301" y="744"/>
                    <a:pt x="1309" y="746"/>
                  </a:cubicBezTo>
                  <a:lnTo>
                    <a:pt x="1313" y="772"/>
                  </a:lnTo>
                  <a:cubicBezTo>
                    <a:pt x="1314" y="780"/>
                    <a:pt x="1322" y="787"/>
                    <a:pt x="1331" y="787"/>
                  </a:cubicBezTo>
                  <a:cubicBezTo>
                    <a:pt x="1332" y="787"/>
                    <a:pt x="1333" y="787"/>
                    <a:pt x="1334" y="787"/>
                  </a:cubicBezTo>
                  <a:cubicBezTo>
                    <a:pt x="1336" y="787"/>
                    <a:pt x="1338" y="787"/>
                    <a:pt x="1340" y="787"/>
                  </a:cubicBezTo>
                  <a:cubicBezTo>
                    <a:pt x="1349" y="787"/>
                    <a:pt x="1356" y="780"/>
                    <a:pt x="1357" y="771"/>
                  </a:cubicBezTo>
                  <a:lnTo>
                    <a:pt x="1361" y="746"/>
                  </a:lnTo>
                  <a:cubicBezTo>
                    <a:pt x="1369" y="744"/>
                    <a:pt x="1376" y="740"/>
                    <a:pt x="1384" y="736"/>
                  </a:cubicBezTo>
                  <a:lnTo>
                    <a:pt x="1404" y="751"/>
                  </a:lnTo>
                  <a:cubicBezTo>
                    <a:pt x="1407" y="754"/>
                    <a:pt x="1411" y="755"/>
                    <a:pt x="1415" y="755"/>
                  </a:cubicBezTo>
                  <a:cubicBezTo>
                    <a:pt x="1419" y="755"/>
                    <a:pt x="1424" y="753"/>
                    <a:pt x="1427" y="750"/>
                  </a:cubicBezTo>
                  <a:cubicBezTo>
                    <a:pt x="1430" y="748"/>
                    <a:pt x="1432" y="746"/>
                    <a:pt x="1434" y="743"/>
                  </a:cubicBezTo>
                  <a:cubicBezTo>
                    <a:pt x="1440" y="737"/>
                    <a:pt x="1440" y="727"/>
                    <a:pt x="1435" y="720"/>
                  </a:cubicBezTo>
                  <a:lnTo>
                    <a:pt x="1419" y="700"/>
                  </a:lnTo>
                  <a:cubicBezTo>
                    <a:pt x="1424" y="692"/>
                    <a:pt x="1427" y="685"/>
                    <a:pt x="1429" y="677"/>
                  </a:cubicBezTo>
                  <a:lnTo>
                    <a:pt x="1454" y="673"/>
                  </a:lnTo>
                  <a:cubicBezTo>
                    <a:pt x="1463" y="672"/>
                    <a:pt x="1469" y="664"/>
                    <a:pt x="1470" y="655"/>
                  </a:cubicBezTo>
                  <a:cubicBezTo>
                    <a:pt x="1470" y="654"/>
                    <a:pt x="1470" y="653"/>
                    <a:pt x="1470" y="652"/>
                  </a:cubicBezTo>
                  <a:cubicBezTo>
                    <a:pt x="1470" y="650"/>
                    <a:pt x="1470" y="648"/>
                    <a:pt x="1469" y="646"/>
                  </a:cubicBezTo>
                  <a:close/>
                  <a:moveTo>
                    <a:pt x="982" y="700"/>
                  </a:moveTo>
                  <a:cubicBezTo>
                    <a:pt x="976" y="715"/>
                    <a:pt x="965" y="726"/>
                    <a:pt x="950" y="732"/>
                  </a:cubicBezTo>
                  <a:cubicBezTo>
                    <a:pt x="943" y="735"/>
                    <a:pt x="936" y="737"/>
                    <a:pt x="928" y="737"/>
                  </a:cubicBezTo>
                  <a:cubicBezTo>
                    <a:pt x="904" y="737"/>
                    <a:pt x="883" y="722"/>
                    <a:pt x="874" y="700"/>
                  </a:cubicBezTo>
                  <a:cubicBezTo>
                    <a:pt x="861" y="670"/>
                    <a:pt x="876" y="636"/>
                    <a:pt x="906" y="623"/>
                  </a:cubicBezTo>
                  <a:cubicBezTo>
                    <a:pt x="913" y="620"/>
                    <a:pt x="920" y="619"/>
                    <a:pt x="928" y="619"/>
                  </a:cubicBezTo>
                  <a:cubicBezTo>
                    <a:pt x="952" y="619"/>
                    <a:pt x="973" y="633"/>
                    <a:pt x="983" y="655"/>
                  </a:cubicBezTo>
                  <a:cubicBezTo>
                    <a:pt x="989" y="670"/>
                    <a:pt x="988" y="686"/>
                    <a:pt x="982" y="700"/>
                  </a:cubicBezTo>
                  <a:close/>
                  <a:moveTo>
                    <a:pt x="1090" y="713"/>
                  </a:moveTo>
                  <a:lnTo>
                    <a:pt x="1057" y="693"/>
                  </a:lnTo>
                  <a:cubicBezTo>
                    <a:pt x="1058" y="683"/>
                    <a:pt x="1058" y="671"/>
                    <a:pt x="1056" y="660"/>
                  </a:cubicBezTo>
                  <a:lnTo>
                    <a:pt x="1090" y="641"/>
                  </a:lnTo>
                  <a:cubicBezTo>
                    <a:pt x="1097" y="636"/>
                    <a:pt x="1100" y="627"/>
                    <a:pt x="1098" y="619"/>
                  </a:cubicBezTo>
                  <a:cubicBezTo>
                    <a:pt x="1097" y="616"/>
                    <a:pt x="1095" y="613"/>
                    <a:pt x="1094" y="610"/>
                  </a:cubicBezTo>
                  <a:cubicBezTo>
                    <a:pt x="1092" y="606"/>
                    <a:pt x="1090" y="601"/>
                    <a:pt x="1088" y="597"/>
                  </a:cubicBezTo>
                  <a:cubicBezTo>
                    <a:pt x="1085" y="591"/>
                    <a:pt x="1079" y="587"/>
                    <a:pt x="1072" y="587"/>
                  </a:cubicBezTo>
                  <a:cubicBezTo>
                    <a:pt x="1071" y="587"/>
                    <a:pt x="1069" y="588"/>
                    <a:pt x="1067" y="588"/>
                  </a:cubicBezTo>
                  <a:lnTo>
                    <a:pt x="1030" y="598"/>
                  </a:lnTo>
                  <a:cubicBezTo>
                    <a:pt x="1023" y="589"/>
                    <a:pt x="1015" y="582"/>
                    <a:pt x="1007" y="575"/>
                  </a:cubicBezTo>
                  <a:lnTo>
                    <a:pt x="1016" y="537"/>
                  </a:lnTo>
                  <a:cubicBezTo>
                    <a:pt x="1018" y="529"/>
                    <a:pt x="1014" y="520"/>
                    <a:pt x="1007" y="517"/>
                  </a:cubicBezTo>
                  <a:cubicBezTo>
                    <a:pt x="999" y="513"/>
                    <a:pt x="992" y="510"/>
                    <a:pt x="985" y="508"/>
                  </a:cubicBezTo>
                  <a:cubicBezTo>
                    <a:pt x="983" y="507"/>
                    <a:pt x="981" y="507"/>
                    <a:pt x="979" y="507"/>
                  </a:cubicBezTo>
                  <a:cubicBezTo>
                    <a:pt x="973" y="507"/>
                    <a:pt x="966" y="510"/>
                    <a:pt x="963" y="516"/>
                  </a:cubicBezTo>
                  <a:lnTo>
                    <a:pt x="944" y="549"/>
                  </a:lnTo>
                  <a:cubicBezTo>
                    <a:pt x="939" y="549"/>
                    <a:pt x="933" y="548"/>
                    <a:pt x="928" y="548"/>
                  </a:cubicBezTo>
                  <a:cubicBezTo>
                    <a:pt x="922" y="548"/>
                    <a:pt x="917" y="549"/>
                    <a:pt x="911" y="550"/>
                  </a:cubicBezTo>
                  <a:lnTo>
                    <a:pt x="891" y="516"/>
                  </a:lnTo>
                  <a:cubicBezTo>
                    <a:pt x="888" y="511"/>
                    <a:pt x="882" y="507"/>
                    <a:pt x="876" y="507"/>
                  </a:cubicBezTo>
                  <a:cubicBezTo>
                    <a:pt x="874" y="507"/>
                    <a:pt x="872" y="508"/>
                    <a:pt x="870" y="508"/>
                  </a:cubicBezTo>
                  <a:cubicBezTo>
                    <a:pt x="866" y="509"/>
                    <a:pt x="863" y="511"/>
                    <a:pt x="860" y="512"/>
                  </a:cubicBezTo>
                  <a:cubicBezTo>
                    <a:pt x="856" y="514"/>
                    <a:pt x="852" y="515"/>
                    <a:pt x="848" y="518"/>
                  </a:cubicBezTo>
                  <a:cubicBezTo>
                    <a:pt x="840" y="521"/>
                    <a:pt x="836" y="530"/>
                    <a:pt x="838" y="538"/>
                  </a:cubicBezTo>
                  <a:lnTo>
                    <a:pt x="848" y="576"/>
                  </a:lnTo>
                  <a:cubicBezTo>
                    <a:pt x="840" y="583"/>
                    <a:pt x="832" y="590"/>
                    <a:pt x="825" y="599"/>
                  </a:cubicBezTo>
                  <a:lnTo>
                    <a:pt x="788" y="590"/>
                  </a:lnTo>
                  <a:cubicBezTo>
                    <a:pt x="786" y="589"/>
                    <a:pt x="785" y="589"/>
                    <a:pt x="783" y="589"/>
                  </a:cubicBezTo>
                  <a:cubicBezTo>
                    <a:pt x="776" y="589"/>
                    <a:pt x="770" y="593"/>
                    <a:pt x="767" y="599"/>
                  </a:cubicBezTo>
                  <a:cubicBezTo>
                    <a:pt x="764" y="606"/>
                    <a:pt x="760" y="614"/>
                    <a:pt x="758" y="621"/>
                  </a:cubicBezTo>
                  <a:cubicBezTo>
                    <a:pt x="755" y="629"/>
                    <a:pt x="759" y="638"/>
                    <a:pt x="766" y="643"/>
                  </a:cubicBezTo>
                  <a:lnTo>
                    <a:pt x="800" y="662"/>
                  </a:lnTo>
                  <a:cubicBezTo>
                    <a:pt x="798" y="673"/>
                    <a:pt x="798" y="684"/>
                    <a:pt x="800" y="695"/>
                  </a:cubicBezTo>
                  <a:lnTo>
                    <a:pt x="767" y="715"/>
                  </a:lnTo>
                  <a:cubicBezTo>
                    <a:pt x="759" y="719"/>
                    <a:pt x="756" y="728"/>
                    <a:pt x="759" y="736"/>
                  </a:cubicBezTo>
                  <a:cubicBezTo>
                    <a:pt x="760" y="739"/>
                    <a:pt x="761" y="743"/>
                    <a:pt x="762" y="746"/>
                  </a:cubicBezTo>
                  <a:cubicBezTo>
                    <a:pt x="764" y="750"/>
                    <a:pt x="766" y="754"/>
                    <a:pt x="768" y="758"/>
                  </a:cubicBezTo>
                  <a:cubicBezTo>
                    <a:pt x="771" y="764"/>
                    <a:pt x="777" y="768"/>
                    <a:pt x="784" y="768"/>
                  </a:cubicBezTo>
                  <a:cubicBezTo>
                    <a:pt x="786" y="768"/>
                    <a:pt x="787" y="768"/>
                    <a:pt x="789" y="768"/>
                  </a:cubicBezTo>
                  <a:lnTo>
                    <a:pt x="826" y="757"/>
                  </a:lnTo>
                  <a:cubicBezTo>
                    <a:pt x="833" y="766"/>
                    <a:pt x="841" y="774"/>
                    <a:pt x="850" y="781"/>
                  </a:cubicBezTo>
                  <a:lnTo>
                    <a:pt x="840" y="818"/>
                  </a:lnTo>
                  <a:cubicBezTo>
                    <a:pt x="838" y="826"/>
                    <a:pt x="842" y="835"/>
                    <a:pt x="850" y="839"/>
                  </a:cubicBezTo>
                  <a:cubicBezTo>
                    <a:pt x="857" y="842"/>
                    <a:pt x="864" y="845"/>
                    <a:pt x="872" y="848"/>
                  </a:cubicBezTo>
                  <a:cubicBezTo>
                    <a:pt x="874" y="849"/>
                    <a:pt x="876" y="849"/>
                    <a:pt x="877" y="849"/>
                  </a:cubicBezTo>
                  <a:cubicBezTo>
                    <a:pt x="884" y="849"/>
                    <a:pt x="890" y="845"/>
                    <a:pt x="893" y="840"/>
                  </a:cubicBezTo>
                  <a:lnTo>
                    <a:pt x="912" y="806"/>
                  </a:lnTo>
                  <a:cubicBezTo>
                    <a:pt x="918" y="807"/>
                    <a:pt x="923" y="807"/>
                    <a:pt x="928" y="807"/>
                  </a:cubicBezTo>
                  <a:cubicBezTo>
                    <a:pt x="934" y="807"/>
                    <a:pt x="940" y="807"/>
                    <a:pt x="945" y="806"/>
                  </a:cubicBezTo>
                  <a:lnTo>
                    <a:pt x="965" y="839"/>
                  </a:lnTo>
                  <a:cubicBezTo>
                    <a:pt x="968" y="845"/>
                    <a:pt x="974" y="848"/>
                    <a:pt x="981" y="848"/>
                  </a:cubicBezTo>
                  <a:cubicBezTo>
                    <a:pt x="983" y="848"/>
                    <a:pt x="985" y="848"/>
                    <a:pt x="987" y="847"/>
                  </a:cubicBezTo>
                  <a:cubicBezTo>
                    <a:pt x="990" y="846"/>
                    <a:pt x="993" y="845"/>
                    <a:pt x="996" y="844"/>
                  </a:cubicBezTo>
                  <a:cubicBezTo>
                    <a:pt x="1000" y="842"/>
                    <a:pt x="1005" y="840"/>
                    <a:pt x="1009" y="838"/>
                  </a:cubicBezTo>
                  <a:cubicBezTo>
                    <a:pt x="1016" y="834"/>
                    <a:pt x="1020" y="825"/>
                    <a:pt x="1018" y="817"/>
                  </a:cubicBezTo>
                  <a:lnTo>
                    <a:pt x="1008" y="780"/>
                  </a:lnTo>
                  <a:cubicBezTo>
                    <a:pt x="1017" y="773"/>
                    <a:pt x="1024" y="765"/>
                    <a:pt x="1031" y="756"/>
                  </a:cubicBezTo>
                  <a:lnTo>
                    <a:pt x="1069" y="766"/>
                  </a:lnTo>
                  <a:cubicBezTo>
                    <a:pt x="1070" y="766"/>
                    <a:pt x="1072" y="766"/>
                    <a:pt x="1073" y="766"/>
                  </a:cubicBezTo>
                  <a:cubicBezTo>
                    <a:pt x="1080" y="766"/>
                    <a:pt x="1086" y="763"/>
                    <a:pt x="1089" y="756"/>
                  </a:cubicBezTo>
                  <a:cubicBezTo>
                    <a:pt x="1093" y="749"/>
                    <a:pt x="1096" y="742"/>
                    <a:pt x="1098" y="734"/>
                  </a:cubicBezTo>
                  <a:cubicBezTo>
                    <a:pt x="1101" y="726"/>
                    <a:pt x="1098" y="717"/>
                    <a:pt x="1090" y="713"/>
                  </a:cubicBezTo>
                  <a:close/>
                  <a:moveTo>
                    <a:pt x="465" y="977"/>
                  </a:moveTo>
                  <a:cubicBezTo>
                    <a:pt x="579" y="977"/>
                    <a:pt x="671" y="819"/>
                    <a:pt x="671" y="672"/>
                  </a:cubicBezTo>
                  <a:cubicBezTo>
                    <a:pt x="671" y="524"/>
                    <a:pt x="579" y="405"/>
                    <a:pt x="465" y="405"/>
                  </a:cubicBezTo>
                  <a:cubicBezTo>
                    <a:pt x="350" y="405"/>
                    <a:pt x="258" y="524"/>
                    <a:pt x="258" y="672"/>
                  </a:cubicBezTo>
                  <a:cubicBezTo>
                    <a:pt x="258" y="819"/>
                    <a:pt x="350" y="977"/>
                    <a:pt x="465" y="977"/>
                  </a:cubicBezTo>
                  <a:close/>
                  <a:moveTo>
                    <a:pt x="1094" y="360"/>
                  </a:moveTo>
                  <a:cubicBezTo>
                    <a:pt x="1045" y="360"/>
                    <a:pt x="1005" y="320"/>
                    <a:pt x="1005" y="271"/>
                  </a:cubicBezTo>
                  <a:cubicBezTo>
                    <a:pt x="1005" y="222"/>
                    <a:pt x="1045" y="182"/>
                    <a:pt x="1094" y="182"/>
                  </a:cubicBezTo>
                  <a:cubicBezTo>
                    <a:pt x="1143" y="182"/>
                    <a:pt x="1183" y="222"/>
                    <a:pt x="1183" y="271"/>
                  </a:cubicBezTo>
                  <a:cubicBezTo>
                    <a:pt x="1183" y="320"/>
                    <a:pt x="1143" y="360"/>
                    <a:pt x="1094" y="360"/>
                  </a:cubicBezTo>
                  <a:close/>
                  <a:moveTo>
                    <a:pt x="1257" y="484"/>
                  </a:moveTo>
                  <a:cubicBezTo>
                    <a:pt x="1261" y="484"/>
                    <a:pt x="1265" y="482"/>
                    <a:pt x="1269" y="479"/>
                  </a:cubicBezTo>
                  <a:cubicBezTo>
                    <a:pt x="1282" y="468"/>
                    <a:pt x="1294" y="456"/>
                    <a:pt x="1305" y="442"/>
                  </a:cubicBezTo>
                  <a:cubicBezTo>
                    <a:pt x="1311" y="436"/>
                    <a:pt x="1311" y="426"/>
                    <a:pt x="1306" y="420"/>
                  </a:cubicBezTo>
                  <a:lnTo>
                    <a:pt x="1265" y="367"/>
                  </a:lnTo>
                  <a:cubicBezTo>
                    <a:pt x="1273" y="353"/>
                    <a:pt x="1280" y="337"/>
                    <a:pt x="1284" y="321"/>
                  </a:cubicBezTo>
                  <a:lnTo>
                    <a:pt x="1349" y="312"/>
                  </a:lnTo>
                  <a:cubicBezTo>
                    <a:pt x="1358" y="310"/>
                    <a:pt x="1364" y="304"/>
                    <a:pt x="1365" y="295"/>
                  </a:cubicBezTo>
                  <a:cubicBezTo>
                    <a:pt x="1365" y="287"/>
                    <a:pt x="1366" y="279"/>
                    <a:pt x="1366" y="271"/>
                  </a:cubicBezTo>
                  <a:cubicBezTo>
                    <a:pt x="1366" y="262"/>
                    <a:pt x="1365" y="253"/>
                    <a:pt x="1364" y="243"/>
                  </a:cubicBezTo>
                  <a:cubicBezTo>
                    <a:pt x="1363" y="234"/>
                    <a:pt x="1357" y="228"/>
                    <a:pt x="1348" y="227"/>
                  </a:cubicBezTo>
                  <a:lnTo>
                    <a:pt x="1283" y="218"/>
                  </a:lnTo>
                  <a:cubicBezTo>
                    <a:pt x="1278" y="202"/>
                    <a:pt x="1272" y="187"/>
                    <a:pt x="1263" y="172"/>
                  </a:cubicBezTo>
                  <a:lnTo>
                    <a:pt x="1303" y="120"/>
                  </a:lnTo>
                  <a:cubicBezTo>
                    <a:pt x="1308" y="113"/>
                    <a:pt x="1308" y="104"/>
                    <a:pt x="1302" y="97"/>
                  </a:cubicBezTo>
                  <a:cubicBezTo>
                    <a:pt x="1291" y="84"/>
                    <a:pt x="1278" y="71"/>
                    <a:pt x="1265" y="60"/>
                  </a:cubicBezTo>
                  <a:cubicBezTo>
                    <a:pt x="1262" y="58"/>
                    <a:pt x="1258" y="56"/>
                    <a:pt x="1254" y="56"/>
                  </a:cubicBezTo>
                  <a:cubicBezTo>
                    <a:pt x="1250" y="56"/>
                    <a:pt x="1246" y="58"/>
                    <a:pt x="1242" y="60"/>
                  </a:cubicBezTo>
                  <a:lnTo>
                    <a:pt x="1190" y="101"/>
                  </a:lnTo>
                  <a:cubicBezTo>
                    <a:pt x="1176" y="92"/>
                    <a:pt x="1160" y="86"/>
                    <a:pt x="1144" y="82"/>
                  </a:cubicBezTo>
                  <a:lnTo>
                    <a:pt x="1134" y="17"/>
                  </a:lnTo>
                  <a:cubicBezTo>
                    <a:pt x="1133" y="8"/>
                    <a:pt x="1126" y="2"/>
                    <a:pt x="1118" y="1"/>
                  </a:cubicBezTo>
                  <a:cubicBezTo>
                    <a:pt x="1110" y="0"/>
                    <a:pt x="1102" y="0"/>
                    <a:pt x="1094" y="0"/>
                  </a:cubicBezTo>
                  <a:cubicBezTo>
                    <a:pt x="1085" y="0"/>
                    <a:pt x="1075" y="0"/>
                    <a:pt x="1066" y="2"/>
                  </a:cubicBezTo>
                  <a:cubicBezTo>
                    <a:pt x="1057" y="2"/>
                    <a:pt x="1051" y="9"/>
                    <a:pt x="1050" y="17"/>
                  </a:cubicBezTo>
                  <a:lnTo>
                    <a:pt x="1041" y="83"/>
                  </a:lnTo>
                  <a:cubicBezTo>
                    <a:pt x="1025" y="87"/>
                    <a:pt x="1010" y="94"/>
                    <a:pt x="995" y="102"/>
                  </a:cubicBezTo>
                  <a:lnTo>
                    <a:pt x="942" y="63"/>
                  </a:lnTo>
                  <a:cubicBezTo>
                    <a:pt x="939" y="60"/>
                    <a:pt x="935" y="59"/>
                    <a:pt x="932" y="59"/>
                  </a:cubicBezTo>
                  <a:cubicBezTo>
                    <a:pt x="927" y="59"/>
                    <a:pt x="923" y="61"/>
                    <a:pt x="920" y="63"/>
                  </a:cubicBezTo>
                  <a:cubicBezTo>
                    <a:pt x="907" y="75"/>
                    <a:pt x="894" y="87"/>
                    <a:pt x="883" y="101"/>
                  </a:cubicBezTo>
                  <a:cubicBezTo>
                    <a:pt x="878" y="107"/>
                    <a:pt x="878" y="117"/>
                    <a:pt x="883" y="123"/>
                  </a:cubicBezTo>
                  <a:lnTo>
                    <a:pt x="924" y="176"/>
                  </a:lnTo>
                  <a:cubicBezTo>
                    <a:pt x="915" y="190"/>
                    <a:pt x="909" y="206"/>
                    <a:pt x="905" y="222"/>
                  </a:cubicBezTo>
                  <a:lnTo>
                    <a:pt x="839" y="231"/>
                  </a:lnTo>
                  <a:cubicBezTo>
                    <a:pt x="831" y="233"/>
                    <a:pt x="825" y="239"/>
                    <a:pt x="824" y="248"/>
                  </a:cubicBezTo>
                  <a:cubicBezTo>
                    <a:pt x="823" y="256"/>
                    <a:pt x="823" y="264"/>
                    <a:pt x="823" y="271"/>
                  </a:cubicBezTo>
                  <a:cubicBezTo>
                    <a:pt x="823" y="281"/>
                    <a:pt x="823" y="290"/>
                    <a:pt x="824" y="300"/>
                  </a:cubicBezTo>
                  <a:cubicBezTo>
                    <a:pt x="825" y="308"/>
                    <a:pt x="832" y="315"/>
                    <a:pt x="840" y="316"/>
                  </a:cubicBezTo>
                  <a:lnTo>
                    <a:pt x="906" y="324"/>
                  </a:lnTo>
                  <a:cubicBezTo>
                    <a:pt x="910" y="340"/>
                    <a:pt x="917" y="356"/>
                    <a:pt x="925" y="370"/>
                  </a:cubicBezTo>
                  <a:lnTo>
                    <a:pt x="886" y="423"/>
                  </a:lnTo>
                  <a:cubicBezTo>
                    <a:pt x="881" y="430"/>
                    <a:pt x="881" y="439"/>
                    <a:pt x="886" y="446"/>
                  </a:cubicBezTo>
                  <a:cubicBezTo>
                    <a:pt x="898" y="459"/>
                    <a:pt x="910" y="471"/>
                    <a:pt x="924" y="482"/>
                  </a:cubicBezTo>
                  <a:cubicBezTo>
                    <a:pt x="927" y="485"/>
                    <a:pt x="931" y="487"/>
                    <a:pt x="935" y="487"/>
                  </a:cubicBezTo>
                  <a:cubicBezTo>
                    <a:pt x="939" y="487"/>
                    <a:pt x="943" y="485"/>
                    <a:pt x="946" y="483"/>
                  </a:cubicBezTo>
                  <a:lnTo>
                    <a:pt x="998" y="442"/>
                  </a:lnTo>
                  <a:cubicBezTo>
                    <a:pt x="1013" y="450"/>
                    <a:pt x="1029" y="457"/>
                    <a:pt x="1045" y="461"/>
                  </a:cubicBezTo>
                  <a:lnTo>
                    <a:pt x="1054" y="526"/>
                  </a:lnTo>
                  <a:cubicBezTo>
                    <a:pt x="1055" y="535"/>
                    <a:pt x="1062" y="541"/>
                    <a:pt x="1071" y="542"/>
                  </a:cubicBezTo>
                  <a:cubicBezTo>
                    <a:pt x="1079" y="542"/>
                    <a:pt x="1087" y="543"/>
                    <a:pt x="1094" y="543"/>
                  </a:cubicBezTo>
                  <a:cubicBezTo>
                    <a:pt x="1104" y="543"/>
                    <a:pt x="1113" y="542"/>
                    <a:pt x="1123" y="541"/>
                  </a:cubicBezTo>
                  <a:cubicBezTo>
                    <a:pt x="1131" y="540"/>
                    <a:pt x="1138" y="534"/>
                    <a:pt x="1139" y="526"/>
                  </a:cubicBezTo>
                  <a:lnTo>
                    <a:pt x="1147" y="460"/>
                  </a:lnTo>
                  <a:cubicBezTo>
                    <a:pt x="1163" y="455"/>
                    <a:pt x="1179" y="449"/>
                    <a:pt x="1193" y="440"/>
                  </a:cubicBezTo>
                  <a:lnTo>
                    <a:pt x="1246" y="480"/>
                  </a:lnTo>
                  <a:cubicBezTo>
                    <a:pt x="1249" y="482"/>
                    <a:pt x="1253" y="484"/>
                    <a:pt x="1257" y="484"/>
                  </a:cubicBezTo>
                  <a:close/>
                  <a:moveTo>
                    <a:pt x="656" y="1040"/>
                  </a:moveTo>
                  <a:lnTo>
                    <a:pt x="535" y="1423"/>
                  </a:lnTo>
                  <a:lnTo>
                    <a:pt x="497" y="1188"/>
                  </a:lnTo>
                  <a:lnTo>
                    <a:pt x="432" y="1188"/>
                  </a:lnTo>
                  <a:lnTo>
                    <a:pt x="394" y="1423"/>
                  </a:lnTo>
                  <a:lnTo>
                    <a:pt x="274" y="1040"/>
                  </a:lnTo>
                  <a:cubicBezTo>
                    <a:pt x="112" y="1102"/>
                    <a:pt x="0" y="1236"/>
                    <a:pt x="0" y="1377"/>
                  </a:cubicBezTo>
                  <a:cubicBezTo>
                    <a:pt x="0" y="1379"/>
                    <a:pt x="0" y="1380"/>
                    <a:pt x="0" y="1382"/>
                  </a:cubicBezTo>
                  <a:cubicBezTo>
                    <a:pt x="0" y="1383"/>
                    <a:pt x="0" y="1383"/>
                    <a:pt x="0" y="1384"/>
                  </a:cubicBezTo>
                  <a:cubicBezTo>
                    <a:pt x="0" y="1478"/>
                    <a:pt x="97" y="1470"/>
                    <a:pt x="465" y="1470"/>
                  </a:cubicBezTo>
                  <a:cubicBezTo>
                    <a:pt x="855" y="1470"/>
                    <a:pt x="929" y="1478"/>
                    <a:pt x="929" y="1384"/>
                  </a:cubicBezTo>
                  <a:cubicBezTo>
                    <a:pt x="929" y="1383"/>
                    <a:pt x="929" y="1383"/>
                    <a:pt x="929" y="1382"/>
                  </a:cubicBezTo>
                  <a:cubicBezTo>
                    <a:pt x="929" y="1380"/>
                    <a:pt x="929" y="1379"/>
                    <a:pt x="929" y="1377"/>
                  </a:cubicBezTo>
                  <a:cubicBezTo>
                    <a:pt x="929" y="1236"/>
                    <a:pt x="817" y="1102"/>
                    <a:pt x="656" y="1040"/>
                  </a:cubicBezTo>
                  <a:close/>
                  <a:moveTo>
                    <a:pt x="489" y="1070"/>
                  </a:moveTo>
                  <a:lnTo>
                    <a:pt x="440" y="1070"/>
                  </a:lnTo>
                  <a:cubicBezTo>
                    <a:pt x="435" y="1070"/>
                    <a:pt x="431" y="1072"/>
                    <a:pt x="427" y="1076"/>
                  </a:cubicBezTo>
                  <a:lnTo>
                    <a:pt x="408" y="1095"/>
                  </a:lnTo>
                  <a:cubicBezTo>
                    <a:pt x="402" y="1100"/>
                    <a:pt x="401" y="1110"/>
                    <a:pt x="406" y="1117"/>
                  </a:cubicBezTo>
                  <a:lnTo>
                    <a:pt x="429" y="1156"/>
                  </a:lnTo>
                  <a:cubicBezTo>
                    <a:pt x="432" y="1162"/>
                    <a:pt x="438" y="1165"/>
                    <a:pt x="445" y="1165"/>
                  </a:cubicBezTo>
                  <a:lnTo>
                    <a:pt x="484" y="1165"/>
                  </a:lnTo>
                  <a:cubicBezTo>
                    <a:pt x="491" y="1165"/>
                    <a:pt x="497" y="1162"/>
                    <a:pt x="500" y="1156"/>
                  </a:cubicBezTo>
                  <a:lnTo>
                    <a:pt x="523" y="1117"/>
                  </a:lnTo>
                  <a:cubicBezTo>
                    <a:pt x="528" y="1110"/>
                    <a:pt x="527" y="1100"/>
                    <a:pt x="521" y="1095"/>
                  </a:cubicBezTo>
                  <a:lnTo>
                    <a:pt x="502" y="1076"/>
                  </a:lnTo>
                  <a:cubicBezTo>
                    <a:pt x="498" y="1072"/>
                    <a:pt x="494" y="1070"/>
                    <a:pt x="489" y="1070"/>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7682" name="TextBox 31"/>
          <p:cNvSpPr txBox="1">
            <a:spLocks noChangeArrowheads="1"/>
          </p:cNvSpPr>
          <p:nvPr/>
        </p:nvSpPr>
        <p:spPr bwMode="auto">
          <a:xfrm>
            <a:off x="1147763" y="388938"/>
            <a:ext cx="324612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eaLnBrk="1" hangingPunct="1"/>
            <a:r>
              <a:rPr lang="zh-CN" altLang="en-US" sz="2000" b="1">
                <a:sym typeface="+mn-ea"/>
              </a:rPr>
              <a:t>红绿灯造成的行程车速延误</a:t>
            </a:r>
            <a:endParaRPr lang="zh-CN" altLang="en-US" sz="2000">
              <a:latin typeface="微软雅黑" panose="020B0503020204020204" pitchFamily="34" charset="-122"/>
              <a:ea typeface="微软雅黑" panose="020B0503020204020204" pitchFamily="34" charset="-122"/>
            </a:endParaRPr>
          </a:p>
        </p:txBody>
      </p:sp>
      <p:sp>
        <p:nvSpPr>
          <p:cNvPr id="27683" name="五边形 32"/>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7684" name="燕尾形 33"/>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 name="矩形 5"/>
          <p:cNvSpPr>
            <a:spLocks noChangeArrowheads="1"/>
          </p:cNvSpPr>
          <p:nvPr/>
        </p:nvSpPr>
        <p:spPr bwMode="auto">
          <a:xfrm>
            <a:off x="130175" y="983615"/>
            <a:ext cx="5661025" cy="2517775"/>
          </a:xfrm>
          <a:prstGeom prst="rect">
            <a:avLst/>
          </a:prstGeom>
          <a:solidFill>
            <a:srgbClr val="21A3D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21A3D0"/>
              </a:solidFill>
              <a:ea typeface="造字工房悦黑体验版常规体" pitchFamily="50" charset="-122"/>
            </a:endParaRPr>
          </a:p>
        </p:txBody>
      </p:sp>
      <p:sp>
        <p:nvSpPr>
          <p:cNvPr id="5" name="Freeform 16"/>
          <p:cNvSpPr>
            <a:spLocks noEditPoints="1"/>
          </p:cNvSpPr>
          <p:nvPr/>
        </p:nvSpPr>
        <p:spPr bwMode="auto">
          <a:xfrm>
            <a:off x="129950" y="1030998"/>
            <a:ext cx="1041382" cy="869217"/>
          </a:xfrm>
          <a:custGeom>
            <a:avLst/>
            <a:gdLst>
              <a:gd name="T0" fmla="*/ 448 w 1053"/>
              <a:gd name="T1" fmla="*/ 1024 h 1145"/>
              <a:gd name="T2" fmla="*/ 432 w 1053"/>
              <a:gd name="T3" fmla="*/ 1076 h 1145"/>
              <a:gd name="T4" fmla="*/ 447 w 1053"/>
              <a:gd name="T5" fmla="*/ 1101 h 1145"/>
              <a:gd name="T6" fmla="*/ 462 w 1053"/>
              <a:gd name="T7" fmla="*/ 1108 h 1145"/>
              <a:gd name="T8" fmla="*/ 492 w 1053"/>
              <a:gd name="T9" fmla="*/ 1138 h 1145"/>
              <a:gd name="T10" fmla="*/ 523 w 1053"/>
              <a:gd name="T11" fmla="*/ 1145 h 1145"/>
              <a:gd name="T12" fmla="*/ 556 w 1053"/>
              <a:gd name="T13" fmla="*/ 1140 h 1145"/>
              <a:gd name="T14" fmla="*/ 590 w 1053"/>
              <a:gd name="T15" fmla="*/ 1109 h 1145"/>
              <a:gd name="T16" fmla="*/ 597 w 1053"/>
              <a:gd name="T17" fmla="*/ 1107 h 1145"/>
              <a:gd name="T18" fmla="*/ 619 w 1053"/>
              <a:gd name="T19" fmla="*/ 1086 h 1145"/>
              <a:gd name="T20" fmla="*/ 622 w 1053"/>
              <a:gd name="T21" fmla="*/ 1040 h 1145"/>
              <a:gd name="T22" fmla="*/ 527 w 1053"/>
              <a:gd name="T23" fmla="*/ 240 h 1145"/>
              <a:gd name="T24" fmla="*/ 303 w 1053"/>
              <a:gd name="T25" fmla="*/ 705 h 1145"/>
              <a:gd name="T26" fmla="*/ 428 w 1053"/>
              <a:gd name="T27" fmla="*/ 935 h 1145"/>
              <a:gd name="T28" fmla="*/ 437 w 1053"/>
              <a:gd name="T29" fmla="*/ 996 h 1145"/>
              <a:gd name="T30" fmla="*/ 648 w 1053"/>
              <a:gd name="T31" fmla="*/ 964 h 1145"/>
              <a:gd name="T32" fmla="*/ 724 w 1053"/>
              <a:gd name="T33" fmla="*/ 739 h 1145"/>
              <a:gd name="T34" fmla="*/ 807 w 1053"/>
              <a:gd name="T35" fmla="*/ 532 h 1145"/>
              <a:gd name="T36" fmla="*/ 527 w 1053"/>
              <a:gd name="T37" fmla="*/ 240 h 1145"/>
              <a:gd name="T38" fmla="*/ 912 w 1053"/>
              <a:gd name="T39" fmla="*/ 699 h 1145"/>
              <a:gd name="T40" fmla="*/ 868 w 1053"/>
              <a:gd name="T41" fmla="*/ 775 h 1145"/>
              <a:gd name="T42" fmla="*/ 982 w 1053"/>
              <a:gd name="T43" fmla="*/ 790 h 1145"/>
              <a:gd name="T44" fmla="*/ 338 w 1053"/>
              <a:gd name="T45" fmla="*/ 200 h 1145"/>
              <a:gd name="T46" fmla="*/ 323 w 1053"/>
              <a:gd name="T47" fmla="*/ 87 h 1145"/>
              <a:gd name="T48" fmla="*/ 247 w 1053"/>
              <a:gd name="T49" fmla="*/ 130 h 1145"/>
              <a:gd name="T50" fmla="*/ 338 w 1053"/>
              <a:gd name="T51" fmla="*/ 200 h 1145"/>
              <a:gd name="T52" fmla="*/ 730 w 1053"/>
              <a:gd name="T53" fmla="*/ 87 h 1145"/>
              <a:gd name="T54" fmla="*/ 715 w 1053"/>
              <a:gd name="T55" fmla="*/ 200 h 1145"/>
              <a:gd name="T56" fmla="*/ 806 w 1053"/>
              <a:gd name="T57" fmla="*/ 130 h 1145"/>
              <a:gd name="T58" fmla="*/ 1009 w 1053"/>
              <a:gd name="T59" fmla="*/ 483 h 1145"/>
              <a:gd name="T60" fmla="*/ 903 w 1053"/>
              <a:gd name="T61" fmla="*/ 526 h 1145"/>
              <a:gd name="T62" fmla="*/ 1009 w 1053"/>
              <a:gd name="T63" fmla="*/ 570 h 1145"/>
              <a:gd name="T64" fmla="*/ 1009 w 1053"/>
              <a:gd name="T65" fmla="*/ 483 h 1145"/>
              <a:gd name="T66" fmla="*/ 570 w 1053"/>
              <a:gd name="T67" fmla="*/ 106 h 1145"/>
              <a:gd name="T68" fmla="*/ 526 w 1053"/>
              <a:gd name="T69" fmla="*/ 0 h 1145"/>
              <a:gd name="T70" fmla="*/ 483 w 1053"/>
              <a:gd name="T71" fmla="*/ 106 h 1145"/>
              <a:gd name="T72" fmla="*/ 184 w 1053"/>
              <a:gd name="T73" fmla="*/ 278 h 1145"/>
              <a:gd name="T74" fmla="*/ 70 w 1053"/>
              <a:gd name="T75" fmla="*/ 263 h 1145"/>
              <a:gd name="T76" fmla="*/ 140 w 1053"/>
              <a:gd name="T77" fmla="*/ 354 h 1145"/>
              <a:gd name="T78" fmla="*/ 184 w 1053"/>
              <a:gd name="T79" fmla="*/ 278 h 1145"/>
              <a:gd name="T80" fmla="*/ 966 w 1053"/>
              <a:gd name="T81" fmla="*/ 323 h 1145"/>
              <a:gd name="T82" fmla="*/ 923 w 1053"/>
              <a:gd name="T83" fmla="*/ 247 h 1145"/>
              <a:gd name="T84" fmla="*/ 852 w 1053"/>
              <a:gd name="T85" fmla="*/ 338 h 1145"/>
              <a:gd name="T86" fmla="*/ 140 w 1053"/>
              <a:gd name="T87" fmla="*/ 699 h 1145"/>
              <a:gd name="T88" fmla="*/ 70 w 1053"/>
              <a:gd name="T89" fmla="*/ 790 h 1145"/>
              <a:gd name="T90" fmla="*/ 184 w 1053"/>
              <a:gd name="T91" fmla="*/ 775 h 1145"/>
              <a:gd name="T92" fmla="*/ 140 w 1053"/>
              <a:gd name="T93" fmla="*/ 699 h 1145"/>
              <a:gd name="T94" fmla="*/ 106 w 1053"/>
              <a:gd name="T95" fmla="*/ 483 h 1145"/>
              <a:gd name="T96" fmla="*/ 0 w 1053"/>
              <a:gd name="T97" fmla="*/ 526 h 1145"/>
              <a:gd name="T98" fmla="*/ 106 w 1053"/>
              <a:gd name="T99" fmla="*/ 57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3" h="1145">
                <a:moveTo>
                  <a:pt x="606" y="1024"/>
                </a:moveTo>
                <a:lnTo>
                  <a:pt x="448" y="1024"/>
                </a:lnTo>
                <a:cubicBezTo>
                  <a:pt x="439" y="1024"/>
                  <a:pt x="432" y="1031"/>
                  <a:pt x="432" y="1040"/>
                </a:cubicBezTo>
                <a:lnTo>
                  <a:pt x="432" y="1076"/>
                </a:lnTo>
                <a:cubicBezTo>
                  <a:pt x="432" y="1079"/>
                  <a:pt x="433" y="1083"/>
                  <a:pt x="435" y="1086"/>
                </a:cubicBezTo>
                <a:lnTo>
                  <a:pt x="447" y="1101"/>
                </a:lnTo>
                <a:cubicBezTo>
                  <a:pt x="449" y="1103"/>
                  <a:pt x="452" y="1105"/>
                  <a:pt x="455" y="1106"/>
                </a:cubicBezTo>
                <a:cubicBezTo>
                  <a:pt x="457" y="1107"/>
                  <a:pt x="459" y="1107"/>
                  <a:pt x="462" y="1108"/>
                </a:cubicBezTo>
                <a:cubicBezTo>
                  <a:pt x="463" y="1108"/>
                  <a:pt x="464" y="1108"/>
                  <a:pt x="465" y="1109"/>
                </a:cubicBezTo>
                <a:lnTo>
                  <a:pt x="492" y="1138"/>
                </a:lnTo>
                <a:cubicBezTo>
                  <a:pt x="494" y="1139"/>
                  <a:pt x="496" y="1141"/>
                  <a:pt x="498" y="1142"/>
                </a:cubicBezTo>
                <a:cubicBezTo>
                  <a:pt x="504" y="1144"/>
                  <a:pt x="513" y="1145"/>
                  <a:pt x="523" y="1145"/>
                </a:cubicBezTo>
                <a:lnTo>
                  <a:pt x="525" y="1145"/>
                </a:lnTo>
                <a:cubicBezTo>
                  <a:pt x="542" y="1145"/>
                  <a:pt x="551" y="1142"/>
                  <a:pt x="556" y="1140"/>
                </a:cubicBezTo>
                <a:cubicBezTo>
                  <a:pt x="558" y="1139"/>
                  <a:pt x="560" y="1138"/>
                  <a:pt x="561" y="1137"/>
                </a:cubicBezTo>
                <a:cubicBezTo>
                  <a:pt x="561" y="1137"/>
                  <a:pt x="589" y="1109"/>
                  <a:pt x="590" y="1109"/>
                </a:cubicBezTo>
                <a:cubicBezTo>
                  <a:pt x="591" y="1108"/>
                  <a:pt x="592" y="1108"/>
                  <a:pt x="593" y="1108"/>
                </a:cubicBezTo>
                <a:cubicBezTo>
                  <a:pt x="595" y="1108"/>
                  <a:pt x="596" y="1108"/>
                  <a:pt x="597" y="1107"/>
                </a:cubicBezTo>
                <a:cubicBezTo>
                  <a:pt x="602" y="1107"/>
                  <a:pt x="606" y="1105"/>
                  <a:pt x="609" y="1101"/>
                </a:cubicBezTo>
                <a:lnTo>
                  <a:pt x="619" y="1086"/>
                </a:lnTo>
                <a:cubicBezTo>
                  <a:pt x="621" y="1083"/>
                  <a:pt x="622" y="1080"/>
                  <a:pt x="622" y="1077"/>
                </a:cubicBezTo>
                <a:lnTo>
                  <a:pt x="622" y="1040"/>
                </a:lnTo>
                <a:cubicBezTo>
                  <a:pt x="622" y="1031"/>
                  <a:pt x="615" y="1024"/>
                  <a:pt x="606" y="1024"/>
                </a:cubicBezTo>
                <a:close/>
                <a:moveTo>
                  <a:pt x="527" y="240"/>
                </a:moveTo>
                <a:cubicBezTo>
                  <a:pt x="373" y="240"/>
                  <a:pt x="248" y="370"/>
                  <a:pt x="247" y="531"/>
                </a:cubicBezTo>
                <a:cubicBezTo>
                  <a:pt x="247" y="594"/>
                  <a:pt x="266" y="654"/>
                  <a:pt x="303" y="705"/>
                </a:cubicBezTo>
                <a:cubicBezTo>
                  <a:pt x="304" y="707"/>
                  <a:pt x="322" y="730"/>
                  <a:pt x="331" y="740"/>
                </a:cubicBezTo>
                <a:cubicBezTo>
                  <a:pt x="396" y="820"/>
                  <a:pt x="428" y="884"/>
                  <a:pt x="428" y="935"/>
                </a:cubicBezTo>
                <a:cubicBezTo>
                  <a:pt x="415" y="939"/>
                  <a:pt x="406" y="950"/>
                  <a:pt x="406" y="964"/>
                </a:cubicBezTo>
                <a:cubicBezTo>
                  <a:pt x="406" y="982"/>
                  <a:pt x="420" y="996"/>
                  <a:pt x="437" y="996"/>
                </a:cubicBezTo>
                <a:lnTo>
                  <a:pt x="617" y="996"/>
                </a:lnTo>
                <a:cubicBezTo>
                  <a:pt x="634" y="996"/>
                  <a:pt x="648" y="982"/>
                  <a:pt x="648" y="964"/>
                </a:cubicBezTo>
                <a:cubicBezTo>
                  <a:pt x="648" y="954"/>
                  <a:pt x="643" y="944"/>
                  <a:pt x="635" y="939"/>
                </a:cubicBezTo>
                <a:cubicBezTo>
                  <a:pt x="634" y="881"/>
                  <a:pt x="663" y="815"/>
                  <a:pt x="724" y="739"/>
                </a:cubicBezTo>
                <a:cubicBezTo>
                  <a:pt x="733" y="729"/>
                  <a:pt x="750" y="707"/>
                  <a:pt x="751" y="706"/>
                </a:cubicBezTo>
                <a:cubicBezTo>
                  <a:pt x="787" y="655"/>
                  <a:pt x="807" y="595"/>
                  <a:pt x="807" y="532"/>
                </a:cubicBezTo>
                <a:cubicBezTo>
                  <a:pt x="807" y="454"/>
                  <a:pt x="778" y="381"/>
                  <a:pt x="726" y="326"/>
                </a:cubicBezTo>
                <a:cubicBezTo>
                  <a:pt x="673" y="271"/>
                  <a:pt x="603" y="240"/>
                  <a:pt x="527" y="240"/>
                </a:cubicBezTo>
                <a:close/>
                <a:moveTo>
                  <a:pt x="966" y="730"/>
                </a:moveTo>
                <a:lnTo>
                  <a:pt x="912" y="699"/>
                </a:lnTo>
                <a:cubicBezTo>
                  <a:pt x="891" y="687"/>
                  <a:pt x="864" y="694"/>
                  <a:pt x="852" y="715"/>
                </a:cubicBezTo>
                <a:cubicBezTo>
                  <a:pt x="840" y="736"/>
                  <a:pt x="847" y="762"/>
                  <a:pt x="868" y="775"/>
                </a:cubicBezTo>
                <a:lnTo>
                  <a:pt x="923" y="806"/>
                </a:lnTo>
                <a:cubicBezTo>
                  <a:pt x="943" y="818"/>
                  <a:pt x="970" y="811"/>
                  <a:pt x="982" y="790"/>
                </a:cubicBezTo>
                <a:cubicBezTo>
                  <a:pt x="994" y="769"/>
                  <a:pt x="987" y="742"/>
                  <a:pt x="966" y="730"/>
                </a:cubicBezTo>
                <a:close/>
                <a:moveTo>
                  <a:pt x="338" y="200"/>
                </a:moveTo>
                <a:cubicBezTo>
                  <a:pt x="359" y="188"/>
                  <a:pt x="366" y="162"/>
                  <a:pt x="354" y="141"/>
                </a:cubicBezTo>
                <a:lnTo>
                  <a:pt x="323" y="87"/>
                </a:lnTo>
                <a:cubicBezTo>
                  <a:pt x="311" y="66"/>
                  <a:pt x="284" y="58"/>
                  <a:pt x="263" y="71"/>
                </a:cubicBezTo>
                <a:cubicBezTo>
                  <a:pt x="242" y="83"/>
                  <a:pt x="235" y="109"/>
                  <a:pt x="247" y="130"/>
                </a:cubicBezTo>
                <a:lnTo>
                  <a:pt x="278" y="184"/>
                </a:lnTo>
                <a:cubicBezTo>
                  <a:pt x="290" y="205"/>
                  <a:pt x="317" y="213"/>
                  <a:pt x="338" y="200"/>
                </a:cubicBezTo>
                <a:close/>
                <a:moveTo>
                  <a:pt x="790" y="71"/>
                </a:moveTo>
                <a:cubicBezTo>
                  <a:pt x="769" y="58"/>
                  <a:pt x="742" y="66"/>
                  <a:pt x="730" y="87"/>
                </a:cubicBezTo>
                <a:lnTo>
                  <a:pt x="699" y="141"/>
                </a:lnTo>
                <a:cubicBezTo>
                  <a:pt x="686" y="162"/>
                  <a:pt x="694" y="188"/>
                  <a:pt x="715" y="200"/>
                </a:cubicBezTo>
                <a:cubicBezTo>
                  <a:pt x="735" y="213"/>
                  <a:pt x="762" y="205"/>
                  <a:pt x="774" y="184"/>
                </a:cubicBezTo>
                <a:lnTo>
                  <a:pt x="806" y="130"/>
                </a:lnTo>
                <a:cubicBezTo>
                  <a:pt x="818" y="109"/>
                  <a:pt x="811" y="83"/>
                  <a:pt x="790" y="71"/>
                </a:cubicBezTo>
                <a:close/>
                <a:moveTo>
                  <a:pt x="1009" y="483"/>
                </a:moveTo>
                <a:lnTo>
                  <a:pt x="947" y="483"/>
                </a:lnTo>
                <a:cubicBezTo>
                  <a:pt x="922" y="483"/>
                  <a:pt x="903" y="502"/>
                  <a:pt x="903" y="526"/>
                </a:cubicBezTo>
                <a:cubicBezTo>
                  <a:pt x="903" y="551"/>
                  <a:pt x="922" y="570"/>
                  <a:pt x="947" y="570"/>
                </a:cubicBezTo>
                <a:lnTo>
                  <a:pt x="1009" y="570"/>
                </a:lnTo>
                <a:cubicBezTo>
                  <a:pt x="1033" y="570"/>
                  <a:pt x="1053" y="551"/>
                  <a:pt x="1053" y="526"/>
                </a:cubicBezTo>
                <a:cubicBezTo>
                  <a:pt x="1053" y="502"/>
                  <a:pt x="1033" y="483"/>
                  <a:pt x="1009" y="483"/>
                </a:cubicBezTo>
                <a:close/>
                <a:moveTo>
                  <a:pt x="526" y="150"/>
                </a:moveTo>
                <a:cubicBezTo>
                  <a:pt x="550" y="150"/>
                  <a:pt x="570" y="130"/>
                  <a:pt x="570" y="106"/>
                </a:cubicBezTo>
                <a:lnTo>
                  <a:pt x="570" y="44"/>
                </a:lnTo>
                <a:cubicBezTo>
                  <a:pt x="570" y="20"/>
                  <a:pt x="550" y="0"/>
                  <a:pt x="526" y="0"/>
                </a:cubicBezTo>
                <a:cubicBezTo>
                  <a:pt x="502" y="0"/>
                  <a:pt x="483" y="20"/>
                  <a:pt x="483" y="44"/>
                </a:cubicBezTo>
                <a:lnTo>
                  <a:pt x="483" y="106"/>
                </a:lnTo>
                <a:cubicBezTo>
                  <a:pt x="483" y="130"/>
                  <a:pt x="502" y="150"/>
                  <a:pt x="526" y="150"/>
                </a:cubicBezTo>
                <a:close/>
                <a:moveTo>
                  <a:pt x="184" y="278"/>
                </a:moveTo>
                <a:lnTo>
                  <a:pt x="130" y="247"/>
                </a:lnTo>
                <a:cubicBezTo>
                  <a:pt x="109" y="235"/>
                  <a:pt x="82" y="242"/>
                  <a:pt x="70" y="263"/>
                </a:cubicBezTo>
                <a:cubicBezTo>
                  <a:pt x="58" y="284"/>
                  <a:pt x="65" y="311"/>
                  <a:pt x="86" y="323"/>
                </a:cubicBezTo>
                <a:lnTo>
                  <a:pt x="140" y="354"/>
                </a:lnTo>
                <a:cubicBezTo>
                  <a:pt x="161" y="366"/>
                  <a:pt x="188" y="359"/>
                  <a:pt x="200" y="338"/>
                </a:cubicBezTo>
                <a:cubicBezTo>
                  <a:pt x="212" y="317"/>
                  <a:pt x="205" y="291"/>
                  <a:pt x="184" y="278"/>
                </a:cubicBezTo>
                <a:close/>
                <a:moveTo>
                  <a:pt x="912" y="354"/>
                </a:moveTo>
                <a:lnTo>
                  <a:pt x="966" y="323"/>
                </a:lnTo>
                <a:cubicBezTo>
                  <a:pt x="987" y="311"/>
                  <a:pt x="994" y="284"/>
                  <a:pt x="982" y="263"/>
                </a:cubicBezTo>
                <a:cubicBezTo>
                  <a:pt x="970" y="242"/>
                  <a:pt x="943" y="235"/>
                  <a:pt x="923" y="247"/>
                </a:cubicBezTo>
                <a:lnTo>
                  <a:pt x="868" y="278"/>
                </a:lnTo>
                <a:cubicBezTo>
                  <a:pt x="847" y="291"/>
                  <a:pt x="840" y="317"/>
                  <a:pt x="852" y="338"/>
                </a:cubicBezTo>
                <a:cubicBezTo>
                  <a:pt x="864" y="359"/>
                  <a:pt x="891" y="366"/>
                  <a:pt x="912" y="354"/>
                </a:cubicBezTo>
                <a:close/>
                <a:moveTo>
                  <a:pt x="140" y="699"/>
                </a:moveTo>
                <a:lnTo>
                  <a:pt x="86" y="730"/>
                </a:lnTo>
                <a:cubicBezTo>
                  <a:pt x="65" y="742"/>
                  <a:pt x="58" y="769"/>
                  <a:pt x="70" y="790"/>
                </a:cubicBezTo>
                <a:cubicBezTo>
                  <a:pt x="82" y="811"/>
                  <a:pt x="109" y="818"/>
                  <a:pt x="130" y="806"/>
                </a:cubicBezTo>
                <a:lnTo>
                  <a:pt x="184" y="775"/>
                </a:lnTo>
                <a:cubicBezTo>
                  <a:pt x="205" y="762"/>
                  <a:pt x="212" y="736"/>
                  <a:pt x="200" y="715"/>
                </a:cubicBezTo>
                <a:cubicBezTo>
                  <a:pt x="188" y="694"/>
                  <a:pt x="161" y="687"/>
                  <a:pt x="140" y="699"/>
                </a:cubicBezTo>
                <a:close/>
                <a:moveTo>
                  <a:pt x="150" y="526"/>
                </a:moveTo>
                <a:cubicBezTo>
                  <a:pt x="150" y="502"/>
                  <a:pt x="130" y="483"/>
                  <a:pt x="106" y="483"/>
                </a:cubicBezTo>
                <a:lnTo>
                  <a:pt x="44" y="483"/>
                </a:lnTo>
                <a:cubicBezTo>
                  <a:pt x="19" y="483"/>
                  <a:pt x="0" y="502"/>
                  <a:pt x="0" y="526"/>
                </a:cubicBezTo>
                <a:cubicBezTo>
                  <a:pt x="0" y="551"/>
                  <a:pt x="19" y="570"/>
                  <a:pt x="44" y="570"/>
                </a:cubicBezTo>
                <a:lnTo>
                  <a:pt x="106" y="570"/>
                </a:lnTo>
                <a:cubicBezTo>
                  <a:pt x="130" y="570"/>
                  <a:pt x="150" y="551"/>
                  <a:pt x="150" y="526"/>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文本框 54"/>
          <p:cNvSpPr txBox="1">
            <a:spLocks noChangeArrowheads="1"/>
          </p:cNvSpPr>
          <p:nvPr/>
        </p:nvSpPr>
        <p:spPr bwMode="auto">
          <a:xfrm>
            <a:off x="130175" y="2063750"/>
            <a:ext cx="558800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ym typeface="+mn-ea"/>
              </a:rPr>
              <a:t>1</a:t>
            </a:r>
            <a:r>
              <a:rPr lang="zh-CN" altLang="en-US" sz="2000" b="1">
                <a:sym typeface="+mn-ea"/>
              </a:rPr>
              <a:t>、在高峰期，一个红灯时间到达的车辆数较多，短时间内会形成较长的排队长度，五类车的数量也较多，车辆受到的延误影响较大，平均行程车速较平峰期小，衰减率更大。平峰期则相反。</a:t>
            </a:r>
            <a:endParaRPr lang="zh-CN" altLang="en-US" sz="2000" b="1"/>
          </a:p>
          <a:p>
            <a:pPr eaLnBrk="1" hangingPunct="1"/>
            <a:endParaRPr lang="zh-CN" altLang="en-US"/>
          </a:p>
          <a:p>
            <a:pPr eaLnBrk="1" hangingPunct="1"/>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5943600" y="2063750"/>
            <a:ext cx="5959475" cy="1322070"/>
          </a:xfrm>
          <a:prstGeom prst="rect">
            <a:avLst/>
          </a:prstGeom>
          <a:noFill/>
        </p:spPr>
        <p:txBody>
          <a:bodyPr wrap="square" rtlCol="0">
            <a:spAutoFit/>
          </a:bodyPr>
          <a:lstStyle/>
          <a:p>
            <a:r>
              <a:rPr lang="en-US" altLang="zh-CN" sz="2000" b="1">
                <a:sym typeface="+mn-ea"/>
              </a:rPr>
              <a:t>2</a:t>
            </a:r>
            <a:r>
              <a:rPr lang="zh-CN" altLang="en-US" sz="2000" b="1">
                <a:sym typeface="+mn-ea"/>
              </a:rPr>
              <a:t>、高峰期车速两极分化更明显。可能由于高峰期车流密度较大，即使在绿灯时间、正常通行的情况下，也易形成短时间、短长度的排队现象，导致低车速车辆较多。</a:t>
            </a:r>
          </a:p>
        </p:txBody>
      </p:sp>
      <p:sp>
        <p:nvSpPr>
          <p:cNvPr id="15" name="文本框 14"/>
          <p:cNvSpPr txBox="1"/>
          <p:nvPr/>
        </p:nvSpPr>
        <p:spPr>
          <a:xfrm>
            <a:off x="130810" y="3822065"/>
            <a:ext cx="5588000" cy="1014730"/>
          </a:xfrm>
          <a:prstGeom prst="rect">
            <a:avLst/>
          </a:prstGeom>
          <a:noFill/>
        </p:spPr>
        <p:txBody>
          <a:bodyPr wrap="square" rtlCol="0">
            <a:spAutoFit/>
          </a:bodyPr>
          <a:lstStyle/>
          <a:p>
            <a:r>
              <a:rPr lang="en-US" altLang="zh-CN" sz="2000" b="1">
                <a:sym typeface="+mn-ea"/>
              </a:rPr>
              <a:t>3</a:t>
            </a:r>
            <a:r>
              <a:rPr lang="zh-CN" altLang="en-US" sz="2000" b="1">
                <a:sym typeface="+mn-ea"/>
              </a:rPr>
              <a:t>、高峰期的自由流速度稍高于平峰期的自由流速度。分析是与高峰期驾驶员对于拥堵的烦躁心理和赶着上班的焦急心理有关。</a:t>
            </a:r>
          </a:p>
        </p:txBody>
      </p:sp>
      <p:pic>
        <p:nvPicPr>
          <p:cNvPr id="16" name="图片 15"/>
          <p:cNvPicPr>
            <a:picLocks noChangeAspect="1"/>
          </p:cNvPicPr>
          <p:nvPr/>
        </p:nvPicPr>
        <p:blipFill>
          <a:blip r:embed="rId2"/>
          <a:stretch>
            <a:fillRect/>
          </a:stretch>
        </p:blipFill>
        <p:spPr>
          <a:xfrm>
            <a:off x="6019165" y="4524375"/>
            <a:ext cx="5960110" cy="11061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683"/>
                                        </p:tgtEl>
                                        <p:attrNameLst>
                                          <p:attrName>style.visibility</p:attrName>
                                        </p:attrNameLst>
                                      </p:cBhvr>
                                      <p:to>
                                        <p:strVal val="visible"/>
                                      </p:to>
                                    </p:set>
                                    <p:anim calcmode="lin" valueType="num">
                                      <p:cBhvr additive="base">
                                        <p:cTn id="7" dur="300" fill="hold"/>
                                        <p:tgtEl>
                                          <p:spTgt spid="27683"/>
                                        </p:tgtEl>
                                        <p:attrNameLst>
                                          <p:attrName>ppt_x</p:attrName>
                                        </p:attrNameLst>
                                      </p:cBhvr>
                                      <p:tavLst>
                                        <p:tav tm="0">
                                          <p:val>
                                            <p:strVal val="0-#ppt_w/2"/>
                                          </p:val>
                                        </p:tav>
                                        <p:tav tm="100000">
                                          <p:val>
                                            <p:strVal val="#ppt_x"/>
                                          </p:val>
                                        </p:tav>
                                      </p:tavLst>
                                    </p:anim>
                                    <p:anim calcmode="lin" valueType="num">
                                      <p:cBhvr additive="base">
                                        <p:cTn id="8" dur="300" fill="hold"/>
                                        <p:tgtEl>
                                          <p:spTgt spid="2768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7684"/>
                                        </p:tgtEl>
                                        <p:attrNameLst>
                                          <p:attrName>style.visibility</p:attrName>
                                        </p:attrNameLst>
                                      </p:cBhvr>
                                      <p:to>
                                        <p:strVal val="visible"/>
                                      </p:to>
                                    </p:set>
                                    <p:anim calcmode="lin" valueType="num">
                                      <p:cBhvr additive="base">
                                        <p:cTn id="12" dur="500" fill="hold"/>
                                        <p:tgtEl>
                                          <p:spTgt spid="27684"/>
                                        </p:tgtEl>
                                        <p:attrNameLst>
                                          <p:attrName>ppt_x</p:attrName>
                                        </p:attrNameLst>
                                      </p:cBhvr>
                                      <p:tavLst>
                                        <p:tav tm="0">
                                          <p:val>
                                            <p:strVal val="1+#ppt_w/2"/>
                                          </p:val>
                                        </p:tav>
                                        <p:tav tm="100000">
                                          <p:val>
                                            <p:strVal val="#ppt_x"/>
                                          </p:val>
                                        </p:tav>
                                      </p:tavLst>
                                    </p:anim>
                                    <p:anim calcmode="lin" valueType="num">
                                      <p:cBhvr additive="base">
                                        <p:cTn id="13" dur="500" fill="hold"/>
                                        <p:tgtEl>
                                          <p:spTgt spid="2768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7682"/>
                                        </p:tgtEl>
                                        <p:attrNameLst>
                                          <p:attrName>style.visibility</p:attrName>
                                        </p:attrNameLst>
                                      </p:cBhvr>
                                      <p:to>
                                        <p:strVal val="visible"/>
                                      </p:to>
                                    </p:set>
                                    <p:anim calcmode="lin" valueType="num">
                                      <p:cBhvr>
                                        <p:cTn id="17" dur="300" fill="hold"/>
                                        <p:tgtEl>
                                          <p:spTgt spid="27682"/>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27682"/>
                                        </p:tgtEl>
                                        <p:attrNameLst>
                                          <p:attrName>ppt_y</p:attrName>
                                        </p:attrNameLst>
                                      </p:cBhvr>
                                      <p:tavLst>
                                        <p:tav tm="0">
                                          <p:val>
                                            <p:strVal val="#ppt_y"/>
                                          </p:val>
                                        </p:tav>
                                        <p:tav tm="100000">
                                          <p:val>
                                            <p:strVal val="#ppt_y"/>
                                          </p:val>
                                        </p:tav>
                                      </p:tavLst>
                                    </p:anim>
                                    <p:anim calcmode="lin" valueType="num">
                                      <p:cBhvr>
                                        <p:cTn id="19" dur="300" fill="hold"/>
                                        <p:tgtEl>
                                          <p:spTgt spid="27682"/>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2768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27682"/>
                                        </p:tgtEl>
                                      </p:cBhvr>
                                    </p:animEffect>
                                  </p:childTnLst>
                                </p:cTn>
                              </p:par>
                            </p:childTnLst>
                          </p:cTn>
                        </p:par>
                        <p:par>
                          <p:cTn id="22" fill="hold">
                            <p:stCondLst>
                              <p:cond delay="1430"/>
                            </p:stCondLst>
                            <p:childTnLst>
                              <p:par>
                                <p:cTn id="23" presetID="2" presetClass="entr" presetSubtype="3" fill="hold" nodeType="afterEffect">
                                  <p:stCondLst>
                                    <p:cond delay="0"/>
                                  </p:stCondLst>
                                  <p:childTnLst>
                                    <p:set>
                                      <p:cBhvr>
                                        <p:cTn id="24" dur="1" fill="hold">
                                          <p:stCondLst>
                                            <p:cond delay="0"/>
                                          </p:stCondLst>
                                        </p:cTn>
                                        <p:tgtEl>
                                          <p:spTgt spid="27653"/>
                                        </p:tgtEl>
                                        <p:attrNameLst>
                                          <p:attrName>style.visibility</p:attrName>
                                        </p:attrNameLst>
                                      </p:cBhvr>
                                      <p:to>
                                        <p:strVal val="visible"/>
                                      </p:to>
                                    </p:set>
                                    <p:anim calcmode="lin" valueType="num">
                                      <p:cBhvr additive="base">
                                        <p:cTn id="25" dur="500" fill="hold"/>
                                        <p:tgtEl>
                                          <p:spTgt spid="27653"/>
                                        </p:tgtEl>
                                        <p:attrNameLst>
                                          <p:attrName>ppt_x</p:attrName>
                                        </p:attrNameLst>
                                      </p:cBhvr>
                                      <p:tavLst>
                                        <p:tav tm="0">
                                          <p:val>
                                            <p:strVal val="1+#ppt_w/2"/>
                                          </p:val>
                                        </p:tav>
                                        <p:tav tm="100000">
                                          <p:val>
                                            <p:strVal val="#ppt_x"/>
                                          </p:val>
                                        </p:tav>
                                      </p:tavLst>
                                    </p:anim>
                                    <p:anim calcmode="lin" valueType="num">
                                      <p:cBhvr additive="base">
                                        <p:cTn id="26" dur="500" fill="hold"/>
                                        <p:tgtEl>
                                          <p:spTgt spid="27653"/>
                                        </p:tgtEl>
                                        <p:attrNameLst>
                                          <p:attrName>ppt_y</p:attrName>
                                        </p:attrNameLst>
                                      </p:cBhvr>
                                      <p:tavLst>
                                        <p:tav tm="0">
                                          <p:val>
                                            <p:strVal val="0-#ppt_h/2"/>
                                          </p:val>
                                        </p:tav>
                                        <p:tav tm="100000">
                                          <p:val>
                                            <p:strVal val="#ppt_y"/>
                                          </p:val>
                                        </p:tav>
                                      </p:tavLst>
                                    </p:anim>
                                  </p:childTnLst>
                                </p:cTn>
                              </p:par>
                              <p:par>
                                <p:cTn id="27" presetID="2" presetClass="entr" presetSubtype="12" fill="hold" nodeType="withEffect">
                                  <p:stCondLst>
                                    <p:cond delay="0"/>
                                  </p:stCondLst>
                                  <p:childTnLst>
                                    <p:set>
                                      <p:cBhvr>
                                        <p:cTn id="28" dur="1" fill="hold">
                                          <p:stCondLst>
                                            <p:cond delay="0"/>
                                          </p:stCondLst>
                                        </p:cTn>
                                        <p:tgtEl>
                                          <p:spTgt spid="27656"/>
                                        </p:tgtEl>
                                        <p:attrNameLst>
                                          <p:attrName>style.visibility</p:attrName>
                                        </p:attrNameLst>
                                      </p:cBhvr>
                                      <p:to>
                                        <p:strVal val="visible"/>
                                      </p:to>
                                    </p:set>
                                    <p:anim calcmode="lin" valueType="num">
                                      <p:cBhvr additive="base">
                                        <p:cTn id="29" dur="500" fill="hold"/>
                                        <p:tgtEl>
                                          <p:spTgt spid="27656"/>
                                        </p:tgtEl>
                                        <p:attrNameLst>
                                          <p:attrName>ppt_x</p:attrName>
                                        </p:attrNameLst>
                                      </p:cBhvr>
                                      <p:tavLst>
                                        <p:tav tm="0">
                                          <p:val>
                                            <p:strVal val="0-#ppt_w/2"/>
                                          </p:val>
                                        </p:tav>
                                        <p:tav tm="100000">
                                          <p:val>
                                            <p:strVal val="#ppt_x"/>
                                          </p:val>
                                        </p:tav>
                                      </p:tavLst>
                                    </p:anim>
                                    <p:anim calcmode="lin" valueType="num">
                                      <p:cBhvr additive="base">
                                        <p:cTn id="30" dur="500" fill="hold"/>
                                        <p:tgtEl>
                                          <p:spTgt spid="276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82" grpId="0" autoUpdateAnimBg="0"/>
      <p:bldP spid="27683" grpId="0" animBg="1" autoUpdateAnimBg="0"/>
      <p:bldP spid="27684" grpId="0" animBg="1"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空心弧 6"/>
          <p:cNvSpPr/>
          <p:nvPr/>
        </p:nvSpPr>
        <p:spPr bwMode="auto">
          <a:xfrm flipV="1">
            <a:off x="2181225" y="1398588"/>
            <a:ext cx="1460500"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2" name="空心弧 7"/>
          <p:cNvSpPr/>
          <p:nvPr/>
        </p:nvSpPr>
        <p:spPr bwMode="auto">
          <a:xfrm rot="10800000" flipV="1">
            <a:off x="3352800" y="1658938"/>
            <a:ext cx="1460500"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rgbClr val="2B2E3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3" name="空心弧 8"/>
          <p:cNvSpPr/>
          <p:nvPr/>
        </p:nvSpPr>
        <p:spPr bwMode="auto">
          <a:xfrm rot="4631023" flipV="1">
            <a:off x="3386138" y="2870200"/>
            <a:ext cx="1460500" cy="1460500"/>
          </a:xfrm>
          <a:custGeom>
            <a:avLst/>
            <a:gdLst>
              <a:gd name="T0" fmla="*/ 12275 w 1460631"/>
              <a:gd name="T1" fmla="*/ 863651 h 1460631"/>
              <a:gd name="T2" fmla="*/ 585708 w 1460631"/>
              <a:gd name="T3" fmla="*/ 14459 h 1460631"/>
              <a:gd name="T4" fmla="*/ 1443810 w 1460631"/>
              <a:gd name="T5" fmla="*/ 574471 h 1460631"/>
              <a:gd name="T6" fmla="*/ 1193887 w 1460631"/>
              <a:gd name="T7" fmla="*/ 629061 h 1460631"/>
              <a:gd name="T8" fmla="*/ 636361 w 1460631"/>
              <a:gd name="T9" fmla="*/ 265210 h 1460631"/>
              <a:gd name="T10" fmla="*/ 263790 w 1460631"/>
              <a:gd name="T11" fmla="*/ 816947 h 1460631"/>
              <a:gd name="T12" fmla="*/ 12275 w 1460631"/>
              <a:gd name="T13" fmla="*/ 863651 h 1460631"/>
            </a:gdLst>
            <a:ahLst/>
            <a:cxnLst>
              <a:cxn ang="0">
                <a:pos x="T0" y="T1"/>
              </a:cxn>
              <a:cxn ang="0">
                <a:pos x="T2" y="T3"/>
              </a:cxn>
              <a:cxn ang="0">
                <a:pos x="T4" y="T5"/>
              </a:cxn>
              <a:cxn ang="0">
                <a:pos x="T6" y="T7"/>
              </a:cxn>
              <a:cxn ang="0">
                <a:pos x="T8" y="T9"/>
              </a:cxn>
              <a:cxn ang="0">
                <a:pos x="T10" y="T11"/>
              </a:cxn>
              <a:cxn ang="0">
                <a:pos x="T12" y="T13"/>
              </a:cxn>
            </a:cxnLst>
            <a:rect l="0" t="0" r="r" b="b"/>
            <a:pathLst>
              <a:path w="1460631" h="1460631">
                <a:moveTo>
                  <a:pt x="12275" y="863651"/>
                </a:moveTo>
                <a:cubicBezTo>
                  <a:pt x="-60547" y="471489"/>
                  <a:pt x="194740" y="93437"/>
                  <a:pt x="585708" y="14459"/>
                </a:cubicBezTo>
                <a:cubicBezTo>
                  <a:pt x="976676" y="-64519"/>
                  <a:pt x="1358695" y="184793"/>
                  <a:pt x="1443810" y="574471"/>
                </a:cubicBezTo>
                <a:lnTo>
                  <a:pt x="1193887" y="629061"/>
                </a:lnTo>
                <a:cubicBezTo>
                  <a:pt x="1138586" y="375879"/>
                  <a:pt x="890381" y="213896"/>
                  <a:pt x="636361" y="265210"/>
                </a:cubicBezTo>
                <a:cubicBezTo>
                  <a:pt x="382341" y="316524"/>
                  <a:pt x="216476" y="562152"/>
                  <a:pt x="263790" y="816947"/>
                </a:cubicBezTo>
                <a:lnTo>
                  <a:pt x="12275" y="86365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4" name="空心弧 9"/>
          <p:cNvSpPr/>
          <p:nvPr/>
        </p:nvSpPr>
        <p:spPr bwMode="auto">
          <a:xfrm>
            <a:off x="2201863" y="4330700"/>
            <a:ext cx="1460500"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5" name="空心弧 10"/>
          <p:cNvSpPr/>
          <p:nvPr/>
        </p:nvSpPr>
        <p:spPr bwMode="auto">
          <a:xfrm rot="10800000">
            <a:off x="3373438" y="4070350"/>
            <a:ext cx="1462087" cy="1460500"/>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rgbClr val="2B2E3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6" name="TextBox 11"/>
          <p:cNvSpPr txBox="1">
            <a:spLocks noChangeArrowheads="1"/>
          </p:cNvSpPr>
          <p:nvPr/>
        </p:nvSpPr>
        <p:spPr bwMode="auto">
          <a:xfrm>
            <a:off x="3844925" y="2044700"/>
            <a:ext cx="571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sz="4000" b="1">
                <a:latin typeface="微软雅黑" panose="020B0503020204020204" pitchFamily="34" charset="-122"/>
                <a:ea typeface="微软雅黑" panose="020B0503020204020204" pitchFamily="34" charset="-122"/>
              </a:rPr>
              <a:t>A</a:t>
            </a:r>
            <a:endParaRPr lang="zh-CN" altLang="en-US" sz="4000" b="1">
              <a:latin typeface="微软雅黑" panose="020B0503020204020204" pitchFamily="34" charset="-122"/>
              <a:ea typeface="微软雅黑" panose="020B0503020204020204" pitchFamily="34" charset="-122"/>
            </a:endParaRPr>
          </a:p>
        </p:txBody>
      </p:sp>
      <p:sp>
        <p:nvSpPr>
          <p:cNvPr id="9227" name="TextBox 12"/>
          <p:cNvSpPr txBox="1">
            <a:spLocks noChangeArrowheads="1"/>
          </p:cNvSpPr>
          <p:nvPr/>
        </p:nvSpPr>
        <p:spPr bwMode="auto">
          <a:xfrm>
            <a:off x="3844925" y="4459288"/>
            <a:ext cx="536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sz="4000" b="1">
                <a:latin typeface="微软雅黑" panose="020B0503020204020204" pitchFamily="34" charset="-122"/>
                <a:ea typeface="微软雅黑" panose="020B0503020204020204" pitchFamily="34" charset="-122"/>
              </a:rPr>
              <a:t>B</a:t>
            </a:r>
            <a:endParaRPr lang="zh-CN" altLang="en-US" sz="4000" b="1">
              <a:latin typeface="微软雅黑" panose="020B0503020204020204" pitchFamily="34" charset="-122"/>
              <a:ea typeface="微软雅黑" panose="020B0503020204020204" pitchFamily="34" charset="-122"/>
            </a:endParaRPr>
          </a:p>
        </p:txBody>
      </p:sp>
      <p:sp>
        <p:nvSpPr>
          <p:cNvPr id="9228" name="TextBox 13"/>
          <p:cNvSpPr txBox="1">
            <a:spLocks noChangeArrowheads="1"/>
          </p:cNvSpPr>
          <p:nvPr/>
        </p:nvSpPr>
        <p:spPr bwMode="auto">
          <a:xfrm>
            <a:off x="4991100" y="1760220"/>
            <a:ext cx="4439285"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800" b="1">
                <a:sym typeface="+mn-ea"/>
              </a:rPr>
              <a:t>1</a:t>
            </a:r>
            <a:r>
              <a:rPr lang="zh-CN" altLang="en-US" sz="2800" b="1">
                <a:sym typeface="+mn-ea"/>
              </a:rPr>
              <a:t>、边缘车道车牌遮挡问题</a:t>
            </a:r>
            <a:endParaRPr lang="zh-CN" altLang="en-US" sz="2800" b="1">
              <a:solidFill>
                <a:schemeClr val="tx2"/>
              </a:solidFill>
              <a:latin typeface="微软雅黑" panose="020B0503020204020204" pitchFamily="34" charset="-122"/>
              <a:ea typeface="微软雅黑" panose="020B0503020204020204" pitchFamily="34" charset="-122"/>
              <a:sym typeface="+mn-ea"/>
            </a:endParaRPr>
          </a:p>
        </p:txBody>
      </p:sp>
      <p:sp>
        <p:nvSpPr>
          <p:cNvPr id="9230" name="TextBox 15"/>
          <p:cNvSpPr txBox="1">
            <a:spLocks noChangeArrowheads="1"/>
          </p:cNvSpPr>
          <p:nvPr/>
        </p:nvSpPr>
        <p:spPr bwMode="auto">
          <a:xfrm>
            <a:off x="5222875" y="4539615"/>
            <a:ext cx="459486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eaLnBrk="1" hangingPunct="1"/>
            <a:r>
              <a:rPr lang="zh-CN" altLang="en-US" sz="2800" b="1">
                <a:sym typeface="+mn-ea"/>
              </a:rPr>
              <a:t>2、后期处理工作量十分大</a:t>
            </a:r>
            <a:endParaRPr lang="zh-CN" altLang="en-US" sz="2800" b="1"/>
          </a:p>
        </p:txBody>
      </p:sp>
      <p:sp>
        <p:nvSpPr>
          <p:cNvPr id="9231" name="TextBox 16"/>
          <p:cNvSpPr txBox="1">
            <a:spLocks noChangeArrowheads="1"/>
          </p:cNvSpPr>
          <p:nvPr/>
        </p:nvSpPr>
        <p:spPr bwMode="auto">
          <a:xfrm>
            <a:off x="1147763" y="388938"/>
            <a:ext cx="599821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eaLnBrk="1" hangingPunct="1"/>
            <a:r>
              <a:rPr lang="zh-CN" altLang="en-US" sz="2400" b="1">
                <a:sym typeface="+mn-ea"/>
              </a:rPr>
              <a:t>行程车速调查方法中摄像拍照法的问题分析</a:t>
            </a:r>
            <a:endParaRPr lang="zh-CN" altLang="en-US" sz="2400" b="1">
              <a:latin typeface="微软雅黑" panose="020B0503020204020204" pitchFamily="34" charset="-122"/>
              <a:ea typeface="微软雅黑" panose="020B0503020204020204" pitchFamily="34" charset="-122"/>
              <a:sym typeface="+mn-ea"/>
            </a:endParaRPr>
          </a:p>
        </p:txBody>
      </p:sp>
      <p:sp>
        <p:nvSpPr>
          <p:cNvPr id="9232" name="五边形 17"/>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33" name="燕尾形 18"/>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232"/>
                                        </p:tgtEl>
                                        <p:attrNameLst>
                                          <p:attrName>style.visibility</p:attrName>
                                        </p:attrNameLst>
                                      </p:cBhvr>
                                      <p:to>
                                        <p:strVal val="visible"/>
                                      </p:to>
                                    </p:set>
                                    <p:anim calcmode="lin" valueType="num">
                                      <p:cBhvr additive="base">
                                        <p:cTn id="7" dur="300" fill="hold"/>
                                        <p:tgtEl>
                                          <p:spTgt spid="9232"/>
                                        </p:tgtEl>
                                        <p:attrNameLst>
                                          <p:attrName>ppt_x</p:attrName>
                                        </p:attrNameLst>
                                      </p:cBhvr>
                                      <p:tavLst>
                                        <p:tav tm="0">
                                          <p:val>
                                            <p:strVal val="0-#ppt_w/2"/>
                                          </p:val>
                                        </p:tav>
                                        <p:tav tm="100000">
                                          <p:val>
                                            <p:strVal val="#ppt_x"/>
                                          </p:val>
                                        </p:tav>
                                      </p:tavLst>
                                    </p:anim>
                                    <p:anim calcmode="lin" valueType="num">
                                      <p:cBhvr additive="base">
                                        <p:cTn id="8" dur="300" fill="hold"/>
                                        <p:tgtEl>
                                          <p:spTgt spid="92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9233"/>
                                        </p:tgtEl>
                                        <p:attrNameLst>
                                          <p:attrName>style.visibility</p:attrName>
                                        </p:attrNameLst>
                                      </p:cBhvr>
                                      <p:to>
                                        <p:strVal val="visible"/>
                                      </p:to>
                                    </p:set>
                                    <p:anim calcmode="lin" valueType="num">
                                      <p:cBhvr additive="base">
                                        <p:cTn id="12" dur="500" fill="hold"/>
                                        <p:tgtEl>
                                          <p:spTgt spid="9233"/>
                                        </p:tgtEl>
                                        <p:attrNameLst>
                                          <p:attrName>ppt_x</p:attrName>
                                        </p:attrNameLst>
                                      </p:cBhvr>
                                      <p:tavLst>
                                        <p:tav tm="0">
                                          <p:val>
                                            <p:strVal val="1+#ppt_w/2"/>
                                          </p:val>
                                        </p:tav>
                                        <p:tav tm="100000">
                                          <p:val>
                                            <p:strVal val="#ppt_x"/>
                                          </p:val>
                                        </p:tav>
                                      </p:tavLst>
                                    </p:anim>
                                    <p:anim calcmode="lin" valueType="num">
                                      <p:cBhvr additive="base">
                                        <p:cTn id="13" dur="500" fill="hold"/>
                                        <p:tgtEl>
                                          <p:spTgt spid="923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9231"/>
                                        </p:tgtEl>
                                        <p:attrNameLst>
                                          <p:attrName>style.visibility</p:attrName>
                                        </p:attrNameLst>
                                      </p:cBhvr>
                                      <p:to>
                                        <p:strVal val="visible"/>
                                      </p:to>
                                    </p:set>
                                    <p:anim calcmode="lin" valueType="num">
                                      <p:cBhvr>
                                        <p:cTn id="17" dur="300" fill="hold"/>
                                        <p:tgtEl>
                                          <p:spTgt spid="9231"/>
                                        </p:tgtEl>
                                        <p:attrNameLst>
                                          <p:attrName>ppt_x</p:attrName>
                                        </p:attrNameLst>
                                      </p:cBhvr>
                                      <p:tavLst>
                                        <p:tav tm="0">
                                          <p:val>
                                            <p:strVal val="#ppt_x"/>
                                          </p:val>
                                        </p:tav>
                                        <p:tav tm="50000">
                                          <p:val>
                                            <p:strVal val="#ppt_x+.1"/>
                                          </p:val>
                                        </p:tav>
                                        <p:tav tm="100000">
                                          <p:val>
                                            <p:strVal val="#ppt_x"/>
                                          </p:val>
                                        </p:tav>
                                      </p:tavLst>
                                    </p:anim>
                                    <p:anim calcmode="lin" valueType="num">
                                      <p:cBhvr>
                                        <p:cTn id="18" dur="300" fill="hold"/>
                                        <p:tgtEl>
                                          <p:spTgt spid="9231"/>
                                        </p:tgtEl>
                                        <p:attrNameLst>
                                          <p:attrName>ppt_y</p:attrName>
                                        </p:attrNameLst>
                                      </p:cBhvr>
                                      <p:tavLst>
                                        <p:tav tm="0">
                                          <p:val>
                                            <p:strVal val="#ppt_y"/>
                                          </p:val>
                                        </p:tav>
                                        <p:tav tm="100000">
                                          <p:val>
                                            <p:strVal val="#ppt_y"/>
                                          </p:val>
                                        </p:tav>
                                      </p:tavLst>
                                    </p:anim>
                                    <p:anim calcmode="lin" valueType="num">
                                      <p:cBhvr>
                                        <p:cTn id="19" dur="300" fill="hold"/>
                                        <p:tgtEl>
                                          <p:spTgt spid="9231"/>
                                        </p:tgtEl>
                                        <p:attrNameLst>
                                          <p:attrName>ppt_h</p:attrName>
                                        </p:attrNameLst>
                                      </p:cBhvr>
                                      <p:tavLst>
                                        <p:tav tm="0">
                                          <p:val>
                                            <p:strVal val="#ppt_h/10"/>
                                          </p:val>
                                        </p:tav>
                                        <p:tav tm="50000">
                                          <p:val>
                                            <p:strVal val="#ppt_h+.01"/>
                                          </p:val>
                                        </p:tav>
                                        <p:tav tm="100000">
                                          <p:val>
                                            <p:strVal val="#ppt_h"/>
                                          </p:val>
                                        </p:tav>
                                      </p:tavLst>
                                    </p:anim>
                                    <p:anim calcmode="lin" valueType="num">
                                      <p:cBhvr>
                                        <p:cTn id="20" dur="300" fill="hold"/>
                                        <p:tgtEl>
                                          <p:spTgt spid="9231"/>
                                        </p:tgtEl>
                                        <p:attrNameLst>
                                          <p:attrName>ppt_w</p:attrName>
                                        </p:attrNameLst>
                                      </p:cBhvr>
                                      <p:tavLst>
                                        <p:tav tm="0">
                                          <p:val>
                                            <p:strVal val="#ppt_w/10"/>
                                          </p:val>
                                        </p:tav>
                                        <p:tav tm="50000">
                                          <p:val>
                                            <p:strVal val="#ppt_w+.01"/>
                                          </p:val>
                                        </p:tav>
                                        <p:tav tm="100000">
                                          <p:val>
                                            <p:strVal val="#ppt_w"/>
                                          </p:val>
                                        </p:tav>
                                      </p:tavLst>
                                    </p:anim>
                                    <p:animEffect transition="in" filter="fade">
                                      <p:cBhvr>
                                        <p:cTn id="21" dur="300" tmFilter="0,0; .5, 1; 1, 1"/>
                                        <p:tgtEl>
                                          <p:spTgt spid="9231"/>
                                        </p:tgtEl>
                                      </p:cBhvr>
                                    </p:animEffect>
                                  </p:childTnLst>
                                </p:cTn>
                              </p:par>
                            </p:childTnLst>
                          </p:cTn>
                        </p:par>
                        <p:par>
                          <p:cTn id="22" fill="hold">
                            <p:stCondLst>
                              <p:cond delay="1640"/>
                            </p:stCondLst>
                            <p:childTnLst>
                              <p:par>
                                <p:cTn id="23" presetID="22" presetClass="entr" presetSubtype="8" fill="hold" grpId="0" nodeType="afterEffect">
                                  <p:stCondLst>
                                    <p:cond delay="0"/>
                                  </p:stCondLst>
                                  <p:childTnLst>
                                    <p:set>
                                      <p:cBhvr>
                                        <p:cTn id="24" dur="1" fill="hold">
                                          <p:stCondLst>
                                            <p:cond delay="0"/>
                                          </p:stCondLst>
                                        </p:cTn>
                                        <p:tgtEl>
                                          <p:spTgt spid="9221"/>
                                        </p:tgtEl>
                                        <p:attrNameLst>
                                          <p:attrName>style.visibility</p:attrName>
                                        </p:attrNameLst>
                                      </p:cBhvr>
                                      <p:to>
                                        <p:strVal val="visible"/>
                                      </p:to>
                                    </p:set>
                                    <p:animEffect transition="in" filter="wipe(left)">
                                      <p:cBhvr>
                                        <p:cTn id="25" dur="500"/>
                                        <p:tgtEl>
                                          <p:spTgt spid="9221"/>
                                        </p:tgtEl>
                                      </p:cBhvr>
                                    </p:animEffect>
                                  </p:childTnLst>
                                </p:cTn>
                              </p:par>
                            </p:childTnLst>
                          </p:cTn>
                        </p:par>
                        <p:par>
                          <p:cTn id="26" fill="hold">
                            <p:stCondLst>
                              <p:cond delay="2140"/>
                            </p:stCondLst>
                            <p:childTnLst>
                              <p:par>
                                <p:cTn id="27" presetID="22" presetClass="entr" presetSubtype="8" fill="hold" grpId="0" nodeType="afterEffect">
                                  <p:stCondLst>
                                    <p:cond delay="0"/>
                                  </p:stCondLst>
                                  <p:childTnLst>
                                    <p:set>
                                      <p:cBhvr>
                                        <p:cTn id="28" dur="1" fill="hold">
                                          <p:stCondLst>
                                            <p:cond delay="0"/>
                                          </p:stCondLst>
                                        </p:cTn>
                                        <p:tgtEl>
                                          <p:spTgt spid="9222"/>
                                        </p:tgtEl>
                                        <p:attrNameLst>
                                          <p:attrName>style.visibility</p:attrName>
                                        </p:attrNameLst>
                                      </p:cBhvr>
                                      <p:to>
                                        <p:strVal val="visible"/>
                                      </p:to>
                                    </p:set>
                                    <p:animEffect transition="in" filter="wipe(left)">
                                      <p:cBhvr>
                                        <p:cTn id="29" dur="500"/>
                                        <p:tgtEl>
                                          <p:spTgt spid="9222"/>
                                        </p:tgtEl>
                                      </p:cBhvr>
                                    </p:animEffect>
                                  </p:childTnLst>
                                </p:cTn>
                              </p:par>
                            </p:childTnLst>
                          </p:cTn>
                        </p:par>
                        <p:par>
                          <p:cTn id="30" fill="hold">
                            <p:stCondLst>
                              <p:cond delay="2640"/>
                            </p:stCondLst>
                            <p:childTnLst>
                              <p:par>
                                <p:cTn id="31" presetID="22" presetClass="entr" presetSubtype="1" fill="hold" grpId="0" nodeType="afterEffect">
                                  <p:stCondLst>
                                    <p:cond delay="0"/>
                                  </p:stCondLst>
                                  <p:childTnLst>
                                    <p:set>
                                      <p:cBhvr>
                                        <p:cTn id="32" dur="1" fill="hold">
                                          <p:stCondLst>
                                            <p:cond delay="0"/>
                                          </p:stCondLst>
                                        </p:cTn>
                                        <p:tgtEl>
                                          <p:spTgt spid="9223"/>
                                        </p:tgtEl>
                                        <p:attrNameLst>
                                          <p:attrName>style.visibility</p:attrName>
                                        </p:attrNameLst>
                                      </p:cBhvr>
                                      <p:to>
                                        <p:strVal val="visible"/>
                                      </p:to>
                                    </p:set>
                                    <p:animEffect transition="in" filter="wipe(up)">
                                      <p:cBhvr>
                                        <p:cTn id="33" dur="500"/>
                                        <p:tgtEl>
                                          <p:spTgt spid="9223"/>
                                        </p:tgtEl>
                                      </p:cBhvr>
                                    </p:animEffect>
                                  </p:childTnLst>
                                </p:cTn>
                              </p:par>
                            </p:childTnLst>
                          </p:cTn>
                        </p:par>
                        <p:par>
                          <p:cTn id="34" fill="hold">
                            <p:stCondLst>
                              <p:cond delay="3140"/>
                            </p:stCondLst>
                            <p:childTnLst>
                              <p:par>
                                <p:cTn id="35" presetID="22" presetClass="entr" presetSubtype="1" fill="hold" grpId="0" nodeType="afterEffect">
                                  <p:stCondLst>
                                    <p:cond delay="0"/>
                                  </p:stCondLst>
                                  <p:childTnLst>
                                    <p:set>
                                      <p:cBhvr>
                                        <p:cTn id="36" dur="1" fill="hold">
                                          <p:stCondLst>
                                            <p:cond delay="0"/>
                                          </p:stCondLst>
                                        </p:cTn>
                                        <p:tgtEl>
                                          <p:spTgt spid="9225"/>
                                        </p:tgtEl>
                                        <p:attrNameLst>
                                          <p:attrName>style.visibility</p:attrName>
                                        </p:attrNameLst>
                                      </p:cBhvr>
                                      <p:to>
                                        <p:strVal val="visible"/>
                                      </p:to>
                                    </p:set>
                                    <p:animEffect transition="in" filter="wipe(up)">
                                      <p:cBhvr>
                                        <p:cTn id="37" dur="500"/>
                                        <p:tgtEl>
                                          <p:spTgt spid="9225"/>
                                        </p:tgtEl>
                                      </p:cBhvr>
                                    </p:animEffect>
                                  </p:childTnLst>
                                </p:cTn>
                              </p:par>
                            </p:childTnLst>
                          </p:cTn>
                        </p:par>
                        <p:par>
                          <p:cTn id="38" fill="hold">
                            <p:stCondLst>
                              <p:cond delay="3640"/>
                            </p:stCondLst>
                            <p:childTnLst>
                              <p:par>
                                <p:cTn id="39" presetID="22" presetClass="entr" presetSubtype="2" fill="hold" grpId="0" nodeType="afterEffect">
                                  <p:stCondLst>
                                    <p:cond delay="0"/>
                                  </p:stCondLst>
                                  <p:childTnLst>
                                    <p:set>
                                      <p:cBhvr>
                                        <p:cTn id="40" dur="1" fill="hold">
                                          <p:stCondLst>
                                            <p:cond delay="0"/>
                                          </p:stCondLst>
                                        </p:cTn>
                                        <p:tgtEl>
                                          <p:spTgt spid="9224"/>
                                        </p:tgtEl>
                                        <p:attrNameLst>
                                          <p:attrName>style.visibility</p:attrName>
                                        </p:attrNameLst>
                                      </p:cBhvr>
                                      <p:to>
                                        <p:strVal val="visible"/>
                                      </p:to>
                                    </p:set>
                                    <p:animEffect transition="in" filter="wipe(right)">
                                      <p:cBhvr>
                                        <p:cTn id="41" dur="500"/>
                                        <p:tgtEl>
                                          <p:spTgt spid="9224"/>
                                        </p:tgtEl>
                                      </p:cBhvr>
                                    </p:animEffect>
                                  </p:childTnLst>
                                </p:cTn>
                              </p:par>
                            </p:childTnLst>
                          </p:cTn>
                        </p:par>
                        <p:par>
                          <p:cTn id="42" fill="hold">
                            <p:stCondLst>
                              <p:cond delay="4140"/>
                            </p:stCondLst>
                            <p:childTnLst>
                              <p:par>
                                <p:cTn id="43" presetID="2" presetClass="entr" presetSubtype="8" fill="hold" grpId="0" nodeType="afterEffect">
                                  <p:stCondLst>
                                    <p:cond delay="0"/>
                                  </p:stCondLst>
                                  <p:childTnLst>
                                    <p:set>
                                      <p:cBhvr>
                                        <p:cTn id="44" dur="1" fill="hold">
                                          <p:stCondLst>
                                            <p:cond delay="0"/>
                                          </p:stCondLst>
                                        </p:cTn>
                                        <p:tgtEl>
                                          <p:spTgt spid="9226"/>
                                        </p:tgtEl>
                                        <p:attrNameLst>
                                          <p:attrName>style.visibility</p:attrName>
                                        </p:attrNameLst>
                                      </p:cBhvr>
                                      <p:to>
                                        <p:strVal val="visible"/>
                                      </p:to>
                                    </p:set>
                                    <p:anim calcmode="lin" valueType="num">
                                      <p:cBhvr additive="base">
                                        <p:cTn id="45" dur="500" fill="hold"/>
                                        <p:tgtEl>
                                          <p:spTgt spid="9226"/>
                                        </p:tgtEl>
                                        <p:attrNameLst>
                                          <p:attrName>ppt_x</p:attrName>
                                        </p:attrNameLst>
                                      </p:cBhvr>
                                      <p:tavLst>
                                        <p:tav tm="0">
                                          <p:val>
                                            <p:strVal val="0-#ppt_w/2"/>
                                          </p:val>
                                        </p:tav>
                                        <p:tav tm="100000">
                                          <p:val>
                                            <p:strVal val="#ppt_x"/>
                                          </p:val>
                                        </p:tav>
                                      </p:tavLst>
                                    </p:anim>
                                    <p:anim calcmode="lin" valueType="num">
                                      <p:cBhvr additive="base">
                                        <p:cTn id="46" dur="500" fill="hold"/>
                                        <p:tgtEl>
                                          <p:spTgt spid="9226"/>
                                        </p:tgtEl>
                                        <p:attrNameLst>
                                          <p:attrName>ppt_y</p:attrName>
                                        </p:attrNameLst>
                                      </p:cBhvr>
                                      <p:tavLst>
                                        <p:tav tm="0">
                                          <p:val>
                                            <p:strVal val="#ppt_y"/>
                                          </p:val>
                                        </p:tav>
                                        <p:tav tm="100000">
                                          <p:val>
                                            <p:strVal val="#ppt_y"/>
                                          </p:val>
                                        </p:tav>
                                      </p:tavLst>
                                    </p:anim>
                                  </p:childTnLst>
                                </p:cTn>
                              </p:par>
                            </p:childTnLst>
                          </p:cTn>
                        </p:par>
                        <p:par>
                          <p:cTn id="47" fill="hold">
                            <p:stCondLst>
                              <p:cond delay="4640"/>
                            </p:stCondLst>
                            <p:childTnLst>
                              <p:par>
                                <p:cTn id="48" presetID="42" presetClass="entr" presetSubtype="0" fill="hold" grpId="0" nodeType="afterEffect">
                                  <p:stCondLst>
                                    <p:cond delay="0"/>
                                  </p:stCondLst>
                                  <p:childTnLst>
                                    <p:set>
                                      <p:cBhvr>
                                        <p:cTn id="49" dur="1" fill="hold">
                                          <p:stCondLst>
                                            <p:cond delay="0"/>
                                          </p:stCondLst>
                                        </p:cTn>
                                        <p:tgtEl>
                                          <p:spTgt spid="9228"/>
                                        </p:tgtEl>
                                        <p:attrNameLst>
                                          <p:attrName>style.visibility</p:attrName>
                                        </p:attrNameLst>
                                      </p:cBhvr>
                                      <p:to>
                                        <p:strVal val="visible"/>
                                      </p:to>
                                    </p:set>
                                    <p:animEffect transition="in" filter="fade">
                                      <p:cBhvr>
                                        <p:cTn id="50" dur="500"/>
                                        <p:tgtEl>
                                          <p:spTgt spid="9228"/>
                                        </p:tgtEl>
                                      </p:cBhvr>
                                    </p:animEffect>
                                    <p:anim calcmode="lin" valueType="num">
                                      <p:cBhvr>
                                        <p:cTn id="51" dur="500" fill="hold"/>
                                        <p:tgtEl>
                                          <p:spTgt spid="9228"/>
                                        </p:tgtEl>
                                        <p:attrNameLst>
                                          <p:attrName>ppt_x</p:attrName>
                                        </p:attrNameLst>
                                      </p:cBhvr>
                                      <p:tavLst>
                                        <p:tav tm="0">
                                          <p:val>
                                            <p:strVal val="#ppt_x"/>
                                          </p:val>
                                        </p:tav>
                                        <p:tav tm="100000">
                                          <p:val>
                                            <p:strVal val="#ppt_x"/>
                                          </p:val>
                                        </p:tav>
                                      </p:tavLst>
                                    </p:anim>
                                    <p:anim calcmode="lin" valueType="num">
                                      <p:cBhvr>
                                        <p:cTn id="52" dur="500" fill="hold"/>
                                        <p:tgtEl>
                                          <p:spTgt spid="9228"/>
                                        </p:tgtEl>
                                        <p:attrNameLst>
                                          <p:attrName>ppt_y</p:attrName>
                                        </p:attrNameLst>
                                      </p:cBhvr>
                                      <p:tavLst>
                                        <p:tav tm="0">
                                          <p:val>
                                            <p:strVal val="#ppt_y+.1"/>
                                          </p:val>
                                        </p:tav>
                                        <p:tav tm="100000">
                                          <p:val>
                                            <p:strVal val="#ppt_y"/>
                                          </p:val>
                                        </p:tav>
                                      </p:tavLst>
                                    </p:anim>
                                  </p:childTnLst>
                                </p:cTn>
                              </p:par>
                            </p:childTnLst>
                          </p:cTn>
                        </p:par>
                        <p:par>
                          <p:cTn id="53" fill="hold">
                            <p:stCondLst>
                              <p:cond delay="5140"/>
                            </p:stCondLst>
                            <p:childTnLst>
                              <p:par>
                                <p:cTn id="54" presetID="2" presetClass="entr" presetSubtype="8" fill="hold" grpId="0" nodeType="afterEffect">
                                  <p:stCondLst>
                                    <p:cond delay="0"/>
                                  </p:stCondLst>
                                  <p:childTnLst>
                                    <p:set>
                                      <p:cBhvr>
                                        <p:cTn id="55" dur="1" fill="hold">
                                          <p:stCondLst>
                                            <p:cond delay="0"/>
                                          </p:stCondLst>
                                        </p:cTn>
                                        <p:tgtEl>
                                          <p:spTgt spid="9227"/>
                                        </p:tgtEl>
                                        <p:attrNameLst>
                                          <p:attrName>style.visibility</p:attrName>
                                        </p:attrNameLst>
                                      </p:cBhvr>
                                      <p:to>
                                        <p:strVal val="visible"/>
                                      </p:to>
                                    </p:set>
                                    <p:anim calcmode="lin" valueType="num">
                                      <p:cBhvr additive="base">
                                        <p:cTn id="56" dur="500" fill="hold"/>
                                        <p:tgtEl>
                                          <p:spTgt spid="9227"/>
                                        </p:tgtEl>
                                        <p:attrNameLst>
                                          <p:attrName>ppt_x</p:attrName>
                                        </p:attrNameLst>
                                      </p:cBhvr>
                                      <p:tavLst>
                                        <p:tav tm="0">
                                          <p:val>
                                            <p:strVal val="0-#ppt_w/2"/>
                                          </p:val>
                                        </p:tav>
                                        <p:tav tm="100000">
                                          <p:val>
                                            <p:strVal val="#ppt_x"/>
                                          </p:val>
                                        </p:tav>
                                      </p:tavLst>
                                    </p:anim>
                                    <p:anim calcmode="lin" valueType="num">
                                      <p:cBhvr additive="base">
                                        <p:cTn id="57" dur="500" fill="hold"/>
                                        <p:tgtEl>
                                          <p:spTgt spid="9227"/>
                                        </p:tgtEl>
                                        <p:attrNameLst>
                                          <p:attrName>ppt_y</p:attrName>
                                        </p:attrNameLst>
                                      </p:cBhvr>
                                      <p:tavLst>
                                        <p:tav tm="0">
                                          <p:val>
                                            <p:strVal val="#ppt_y"/>
                                          </p:val>
                                        </p:tav>
                                        <p:tav tm="100000">
                                          <p:val>
                                            <p:strVal val="#ppt_y"/>
                                          </p:val>
                                        </p:tav>
                                      </p:tavLst>
                                    </p:anim>
                                  </p:childTnLst>
                                </p:cTn>
                              </p:par>
                            </p:childTnLst>
                          </p:cTn>
                        </p:par>
                        <p:par>
                          <p:cTn id="58" fill="hold">
                            <p:stCondLst>
                              <p:cond delay="564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9230"/>
                                        </p:tgtEl>
                                        <p:attrNameLst>
                                          <p:attrName>style.visibility</p:attrName>
                                        </p:attrNameLst>
                                      </p:cBhvr>
                                      <p:to>
                                        <p:strVal val="visible"/>
                                      </p:to>
                                    </p:set>
                                    <p:anim calcmode="lin" valueType="num">
                                      <p:cBhvr>
                                        <p:cTn id="61" dur="300" fill="hold"/>
                                        <p:tgtEl>
                                          <p:spTgt spid="9230"/>
                                        </p:tgtEl>
                                        <p:attrNameLst>
                                          <p:attrName>ppt_x</p:attrName>
                                        </p:attrNameLst>
                                      </p:cBhvr>
                                      <p:tavLst>
                                        <p:tav tm="0">
                                          <p:val>
                                            <p:strVal val="#ppt_x"/>
                                          </p:val>
                                        </p:tav>
                                        <p:tav tm="50000">
                                          <p:val>
                                            <p:strVal val="#ppt_x+.1"/>
                                          </p:val>
                                        </p:tav>
                                        <p:tav tm="100000">
                                          <p:val>
                                            <p:strVal val="#ppt_x"/>
                                          </p:val>
                                        </p:tav>
                                      </p:tavLst>
                                    </p:anim>
                                    <p:anim calcmode="lin" valueType="num">
                                      <p:cBhvr>
                                        <p:cTn id="62" dur="300" fill="hold"/>
                                        <p:tgtEl>
                                          <p:spTgt spid="9230"/>
                                        </p:tgtEl>
                                        <p:attrNameLst>
                                          <p:attrName>ppt_y</p:attrName>
                                        </p:attrNameLst>
                                      </p:cBhvr>
                                      <p:tavLst>
                                        <p:tav tm="0">
                                          <p:val>
                                            <p:strVal val="#ppt_y"/>
                                          </p:val>
                                        </p:tav>
                                        <p:tav tm="100000">
                                          <p:val>
                                            <p:strVal val="#ppt_y"/>
                                          </p:val>
                                        </p:tav>
                                      </p:tavLst>
                                    </p:anim>
                                    <p:anim calcmode="lin" valueType="num">
                                      <p:cBhvr>
                                        <p:cTn id="63" dur="300" fill="hold"/>
                                        <p:tgtEl>
                                          <p:spTgt spid="9230"/>
                                        </p:tgtEl>
                                        <p:attrNameLst>
                                          <p:attrName>ppt_h</p:attrName>
                                        </p:attrNameLst>
                                      </p:cBhvr>
                                      <p:tavLst>
                                        <p:tav tm="0">
                                          <p:val>
                                            <p:strVal val="#ppt_h/10"/>
                                          </p:val>
                                        </p:tav>
                                        <p:tav tm="50000">
                                          <p:val>
                                            <p:strVal val="#ppt_h+.01"/>
                                          </p:val>
                                        </p:tav>
                                        <p:tav tm="100000">
                                          <p:val>
                                            <p:strVal val="#ppt_h"/>
                                          </p:val>
                                        </p:tav>
                                      </p:tavLst>
                                    </p:anim>
                                    <p:anim calcmode="lin" valueType="num">
                                      <p:cBhvr>
                                        <p:cTn id="64" dur="300" fill="hold"/>
                                        <p:tgtEl>
                                          <p:spTgt spid="9230"/>
                                        </p:tgtEl>
                                        <p:attrNameLst>
                                          <p:attrName>ppt_w</p:attrName>
                                        </p:attrNameLst>
                                      </p:cBhvr>
                                      <p:tavLst>
                                        <p:tav tm="0">
                                          <p:val>
                                            <p:strVal val="#ppt_w/10"/>
                                          </p:val>
                                        </p:tav>
                                        <p:tav tm="50000">
                                          <p:val>
                                            <p:strVal val="#ppt_w+.01"/>
                                          </p:val>
                                        </p:tav>
                                        <p:tav tm="100000">
                                          <p:val>
                                            <p:strVal val="#ppt_w"/>
                                          </p:val>
                                        </p:tav>
                                      </p:tavLst>
                                    </p:anim>
                                    <p:animEffect transition="in" filter="fade">
                                      <p:cBhvr>
                                        <p:cTn id="65" dur="300" tmFilter="0,0; .5, 1; 1, 1"/>
                                        <p:tgtEl>
                                          <p:spTgt spid="9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bldLvl="0" animBg="1"/>
      <p:bldP spid="9222" grpId="0" bldLvl="0" animBg="1"/>
      <p:bldP spid="9223" grpId="0" bldLvl="0" animBg="1"/>
      <p:bldP spid="9224" grpId="0" bldLvl="0" animBg="1"/>
      <p:bldP spid="9225" grpId="0" bldLvl="0" animBg="1"/>
      <p:bldP spid="9226" grpId="0" autoUpdateAnimBg="0"/>
      <p:bldP spid="9227" grpId="0" autoUpdateAnimBg="0"/>
      <p:bldP spid="9228" grpId="0" autoUpdateAnimBg="0"/>
      <p:bldP spid="9230" grpId="0" autoUpdateAnimBg="0"/>
      <p:bldP spid="9231" grpId="0" autoUpdateAnimBg="0"/>
      <p:bldP spid="9232" grpId="0" bldLvl="0" animBg="1" autoUpdateAnimBg="0"/>
      <p:bldP spid="9233" grpId="0" bldLvl="0" animBg="1"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Group 2"/>
          <p:cNvGrpSpPr/>
          <p:nvPr/>
        </p:nvGrpSpPr>
        <p:grpSpPr bwMode="auto">
          <a:xfrm>
            <a:off x="3700463" y="1868488"/>
            <a:ext cx="4338637" cy="4322762"/>
            <a:chOff x="0" y="0"/>
            <a:chExt cx="2882187" cy="2872142"/>
          </a:xfrm>
        </p:grpSpPr>
        <p:sp>
          <p:nvSpPr>
            <p:cNvPr id="28675" name="新月形 4"/>
            <p:cNvSpPr>
              <a:spLocks noChangeArrowheads="1"/>
            </p:cNvSpPr>
            <p:nvPr/>
          </p:nvSpPr>
          <p:spPr bwMode="auto">
            <a:xfrm rot="20751297">
              <a:off x="0" y="201606"/>
              <a:ext cx="1331655" cy="2663311"/>
            </a:xfrm>
            <a:prstGeom prst="moon">
              <a:avLst>
                <a:gd name="adj" fmla="val 15190"/>
              </a:avLst>
            </a:prstGeom>
            <a:solidFill>
              <a:schemeClr val="accent1"/>
            </a:solidFill>
            <a:ln w="3175" cmpd="sng">
              <a:solidFill>
                <a:srgbClr val="F8F8F8"/>
              </a:solidFill>
              <a:miter lim="800000"/>
            </a:ln>
          </p:spPr>
          <p:txBody>
            <a:bodyPr anchor="ctr"/>
            <a:lstStyle/>
            <a:p>
              <a:pPr algn="ctr"/>
              <a:endParaRPr lang="zh-CN" altLang="en-US">
                <a:solidFill>
                  <a:srgbClr val="FFFFFF"/>
                </a:solidFill>
                <a:ea typeface="微软雅黑" panose="020B0503020204020204" pitchFamily="34" charset="-122"/>
              </a:endParaRPr>
            </a:p>
          </p:txBody>
        </p:sp>
        <p:sp>
          <p:nvSpPr>
            <p:cNvPr id="28676" name="新月形 5"/>
            <p:cNvSpPr>
              <a:spLocks noChangeArrowheads="1"/>
            </p:cNvSpPr>
            <p:nvPr/>
          </p:nvSpPr>
          <p:spPr bwMode="auto">
            <a:xfrm rot="4551297">
              <a:off x="681989" y="-665827"/>
              <a:ext cx="1331655" cy="2663310"/>
            </a:xfrm>
            <a:prstGeom prst="moon">
              <a:avLst>
                <a:gd name="adj" fmla="val 15190"/>
              </a:avLst>
            </a:prstGeom>
            <a:solidFill>
              <a:schemeClr val="bg1"/>
            </a:solidFill>
            <a:ln w="3175" cmpd="sng">
              <a:solidFill>
                <a:srgbClr val="F8F8F8"/>
              </a:solidFill>
              <a:miter lim="800000"/>
            </a:ln>
          </p:spPr>
          <p:txBody>
            <a:bodyPr anchor="ctr"/>
            <a:lstStyle/>
            <a:p>
              <a:pPr algn="ctr"/>
              <a:endParaRPr lang="zh-CN" altLang="en-US">
                <a:solidFill>
                  <a:srgbClr val="FFFFFF"/>
                </a:solidFill>
                <a:ea typeface="微软雅黑" panose="020B0503020204020204" pitchFamily="34" charset="-122"/>
              </a:endParaRPr>
            </a:p>
          </p:txBody>
        </p:sp>
        <p:sp>
          <p:nvSpPr>
            <p:cNvPr id="28677" name="新月形 6"/>
            <p:cNvSpPr>
              <a:spLocks noChangeArrowheads="1"/>
            </p:cNvSpPr>
            <p:nvPr/>
          </p:nvSpPr>
          <p:spPr bwMode="auto">
            <a:xfrm rot="9951297">
              <a:off x="1550532" y="16872"/>
              <a:ext cx="1331655" cy="2663311"/>
            </a:xfrm>
            <a:prstGeom prst="moon">
              <a:avLst>
                <a:gd name="adj" fmla="val 15190"/>
              </a:avLst>
            </a:prstGeom>
            <a:solidFill>
              <a:schemeClr val="accent1"/>
            </a:solidFill>
            <a:ln w="3175" cmpd="sng">
              <a:solidFill>
                <a:srgbClr val="F8F8F8"/>
              </a:solidFill>
              <a:miter lim="800000"/>
            </a:ln>
          </p:spPr>
          <p:txBody>
            <a:bodyPr anchor="ctr"/>
            <a:lstStyle/>
            <a:p>
              <a:pPr algn="ctr"/>
              <a:endParaRPr lang="zh-CN" altLang="en-US">
                <a:solidFill>
                  <a:srgbClr val="FFFFFF"/>
                </a:solidFill>
                <a:ea typeface="微软雅黑" panose="020B0503020204020204" pitchFamily="34" charset="-122"/>
              </a:endParaRPr>
            </a:p>
          </p:txBody>
        </p:sp>
        <p:sp>
          <p:nvSpPr>
            <p:cNvPr id="28678" name="新月形 7"/>
            <p:cNvSpPr>
              <a:spLocks noChangeArrowheads="1"/>
            </p:cNvSpPr>
            <p:nvPr/>
          </p:nvSpPr>
          <p:spPr bwMode="auto">
            <a:xfrm rot="15351297">
              <a:off x="879958" y="874658"/>
              <a:ext cx="1331655" cy="2663310"/>
            </a:xfrm>
            <a:prstGeom prst="moon">
              <a:avLst>
                <a:gd name="adj" fmla="val 15190"/>
              </a:avLst>
            </a:prstGeom>
            <a:solidFill>
              <a:schemeClr val="bg1"/>
            </a:solidFill>
            <a:ln w="3175" cmpd="sng">
              <a:solidFill>
                <a:srgbClr val="F8F8F8"/>
              </a:solidFill>
              <a:miter lim="800000"/>
            </a:ln>
          </p:spPr>
          <p:txBody>
            <a:bodyPr anchor="ctr"/>
            <a:lstStyle/>
            <a:p>
              <a:pPr algn="ctr"/>
              <a:endParaRPr lang="zh-CN" altLang="en-US">
                <a:solidFill>
                  <a:srgbClr val="FFFFFF"/>
                </a:solidFill>
                <a:ea typeface="微软雅黑" panose="020B0503020204020204" pitchFamily="34" charset="-122"/>
              </a:endParaRPr>
            </a:p>
          </p:txBody>
        </p:sp>
      </p:grpSp>
      <p:grpSp>
        <p:nvGrpSpPr>
          <p:cNvPr id="28680" name="Group 8"/>
          <p:cNvGrpSpPr/>
          <p:nvPr/>
        </p:nvGrpSpPr>
        <p:grpSpPr bwMode="auto">
          <a:xfrm>
            <a:off x="7345363" y="1431925"/>
            <a:ext cx="4092575" cy="1016133"/>
            <a:chOff x="0" y="0"/>
            <a:chExt cx="2840418" cy="1017425"/>
          </a:xfrm>
        </p:grpSpPr>
        <p:sp>
          <p:nvSpPr>
            <p:cNvPr id="28684" name="TextBox 11"/>
            <p:cNvSpPr>
              <a:spLocks noChangeArrowheads="1"/>
            </p:cNvSpPr>
            <p:nvPr/>
          </p:nvSpPr>
          <p:spPr bwMode="auto">
            <a:xfrm flipH="1">
              <a:off x="123401" y="0"/>
              <a:ext cx="2660606" cy="86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200" b="1">
                  <a:sym typeface="+mn-ea"/>
                </a:rPr>
                <a:t>2、预调查很重要</a:t>
              </a:r>
              <a:endParaRPr lang="zh-CN" altLang="en-US" sz="3200" b="1"/>
            </a:p>
            <a:p>
              <a:r>
                <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85" name="直接连接符 24"/>
            <p:cNvSpPr>
              <a:spLocks noChangeShapeType="1"/>
            </p:cNvSpPr>
            <p:nvPr/>
          </p:nvSpPr>
          <p:spPr bwMode="auto">
            <a:xfrm flipH="1">
              <a:off x="0" y="1017424"/>
              <a:ext cx="2840418" cy="1"/>
            </a:xfrm>
            <a:prstGeom prst="line">
              <a:avLst/>
            </a:prstGeom>
            <a:noFill/>
            <a:ln w="12700" cmpd="sng">
              <a:solidFill>
                <a:srgbClr val="74CBE9"/>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28692" name="Group 20"/>
          <p:cNvGrpSpPr/>
          <p:nvPr/>
        </p:nvGrpSpPr>
        <p:grpSpPr bwMode="auto">
          <a:xfrm>
            <a:off x="288608" y="1431925"/>
            <a:ext cx="4094480" cy="1016133"/>
            <a:chOff x="-179772" y="0"/>
            <a:chExt cx="2841105" cy="1017425"/>
          </a:xfrm>
        </p:grpSpPr>
        <p:sp>
          <p:nvSpPr>
            <p:cNvPr id="28696" name="TextBox 11"/>
            <p:cNvSpPr>
              <a:spLocks noChangeArrowheads="1"/>
            </p:cNvSpPr>
            <p:nvPr/>
          </p:nvSpPr>
          <p:spPr bwMode="auto">
            <a:xfrm flipH="1">
              <a:off x="-179772" y="0"/>
              <a:ext cx="2152419" cy="584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3200" b="1">
                  <a:sym typeface="+mn-ea"/>
                </a:rPr>
                <a:t>1</a:t>
              </a:r>
              <a:r>
                <a:rPr lang="zh-CN" altLang="en-US" sz="3200" b="1">
                  <a:sym typeface="+mn-ea"/>
                </a:rPr>
                <a:t>、合作很重要</a:t>
              </a: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97" name="直接连接符 24"/>
            <p:cNvSpPr>
              <a:spLocks noChangeShapeType="1"/>
            </p:cNvSpPr>
            <p:nvPr/>
          </p:nvSpPr>
          <p:spPr bwMode="auto">
            <a:xfrm flipH="1">
              <a:off x="0" y="1017425"/>
              <a:ext cx="2661333" cy="0"/>
            </a:xfrm>
            <a:prstGeom prst="line">
              <a:avLst/>
            </a:prstGeom>
            <a:noFill/>
            <a:ln w="12700" cmpd="sng">
              <a:solidFill>
                <a:srgbClr val="74CBE9"/>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28698" name="Group 26"/>
          <p:cNvGrpSpPr/>
          <p:nvPr/>
        </p:nvGrpSpPr>
        <p:grpSpPr bwMode="auto">
          <a:xfrm>
            <a:off x="289242" y="4512311"/>
            <a:ext cx="4093846" cy="1353185"/>
            <a:chOff x="-179332" y="-31154"/>
            <a:chExt cx="2840665" cy="1354906"/>
          </a:xfrm>
        </p:grpSpPr>
        <p:sp>
          <p:nvSpPr>
            <p:cNvPr id="28702" name="TextBox 11"/>
            <p:cNvSpPr>
              <a:spLocks noChangeArrowheads="1"/>
            </p:cNvSpPr>
            <p:nvPr/>
          </p:nvSpPr>
          <p:spPr bwMode="auto">
            <a:xfrm flipH="1">
              <a:off x="-179332" y="-31154"/>
              <a:ext cx="2661333" cy="135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200" b="1">
                  <a:sym typeface="+mn-ea"/>
                </a:rPr>
                <a:t>3、耐心、细致地处理数据很重要</a:t>
              </a:r>
              <a:endParaRPr lang="zh-CN" altLang="en-US" sz="3200" b="1"/>
            </a:p>
            <a:p>
              <a:r>
                <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703" name="直接连接符 24"/>
            <p:cNvSpPr>
              <a:spLocks noChangeShapeType="1"/>
            </p:cNvSpPr>
            <p:nvPr/>
          </p:nvSpPr>
          <p:spPr bwMode="auto">
            <a:xfrm flipH="1">
              <a:off x="0" y="1017425"/>
              <a:ext cx="2661333" cy="0"/>
            </a:xfrm>
            <a:prstGeom prst="line">
              <a:avLst/>
            </a:prstGeom>
            <a:noFill/>
            <a:ln w="12700" cmpd="sng">
              <a:solidFill>
                <a:srgbClr val="74CBE9"/>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sp>
        <p:nvSpPr>
          <p:cNvPr id="28705" name="五边形 35"/>
          <p:cNvSpPr>
            <a:spLocks noChangeArrowheads="1"/>
          </p:cNvSpPr>
          <p:nvPr/>
        </p:nvSpPr>
        <p:spPr bwMode="auto">
          <a:xfrm>
            <a:off x="0" y="317500"/>
            <a:ext cx="698500"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706" name="燕尾形 36"/>
          <p:cNvSpPr>
            <a:spLocks noChangeArrowheads="1"/>
          </p:cNvSpPr>
          <p:nvPr/>
        </p:nvSpPr>
        <p:spPr bwMode="auto">
          <a:xfrm>
            <a:off x="566738" y="317500"/>
            <a:ext cx="431800"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 name="文本框 1"/>
          <p:cNvSpPr txBox="1"/>
          <p:nvPr/>
        </p:nvSpPr>
        <p:spPr>
          <a:xfrm>
            <a:off x="4956175" y="3575685"/>
            <a:ext cx="2142490" cy="645160"/>
          </a:xfrm>
          <a:prstGeom prst="rect">
            <a:avLst/>
          </a:prstGeom>
          <a:noFill/>
        </p:spPr>
        <p:txBody>
          <a:bodyPr wrap="square" rtlCol="0">
            <a:spAutoFit/>
          </a:bodyPr>
          <a:lstStyle/>
          <a:p>
            <a:r>
              <a:rPr lang="zh-CN" altLang="en-US" sz="3600" b="1"/>
              <a:t>调查总结</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ctrTitle" idx="4294967295"/>
          </p:nvPr>
        </p:nvSpPr>
        <p:spPr>
          <a:xfrm>
            <a:off x="4271963" y="2981325"/>
            <a:ext cx="6291262" cy="866775"/>
          </a:xfrm>
        </p:spPr>
        <p:txBody>
          <a:bodyPr/>
          <a:lstStyle/>
          <a:p>
            <a:pPr eaLnBrk="1" hangingPunct="1"/>
            <a:r>
              <a:rPr lang="zh-CN" altLang="en-US" sz="5600" b="1">
                <a:solidFill>
                  <a:schemeClr val="accent1"/>
                </a:solidFill>
              </a:rPr>
              <a:t>演示完毕  感谢聆听</a:t>
            </a:r>
          </a:p>
        </p:txBody>
      </p:sp>
      <p:sp>
        <p:nvSpPr>
          <p:cNvPr id="31752" name="Freeform 5"/>
          <p:cNvSpPr>
            <a:spLocks noEditPoints="1"/>
          </p:cNvSpPr>
          <p:nvPr/>
        </p:nvSpPr>
        <p:spPr bwMode="auto">
          <a:xfrm>
            <a:off x="1306513" y="1538288"/>
            <a:ext cx="3768725" cy="3924300"/>
          </a:xfrm>
          <a:custGeom>
            <a:avLst/>
            <a:gdLst>
              <a:gd name="T0" fmla="*/ 2671 w 4891"/>
              <a:gd name="T1" fmla="*/ 2538 h 5077"/>
              <a:gd name="T2" fmla="*/ 2996 w 4891"/>
              <a:gd name="T3" fmla="*/ 4260 h 5077"/>
              <a:gd name="T4" fmla="*/ 2562 w 4891"/>
              <a:gd name="T5" fmla="*/ 2663 h 5077"/>
              <a:gd name="T6" fmla="*/ 2420 w 4891"/>
              <a:gd name="T7" fmla="*/ 2538 h 5077"/>
              <a:gd name="T8" fmla="*/ 930 w 4891"/>
              <a:gd name="T9" fmla="*/ 1883 h 5077"/>
              <a:gd name="T10" fmla="*/ 2451 w 4891"/>
              <a:gd name="T11" fmla="*/ 2456 h 5077"/>
              <a:gd name="T12" fmla="*/ 2435 w 4891"/>
              <a:gd name="T13" fmla="*/ 1374 h 5077"/>
              <a:gd name="T14" fmla="*/ 2598 w 4891"/>
              <a:gd name="T15" fmla="*/ 2424 h 5077"/>
              <a:gd name="T16" fmla="*/ 4342 w 4891"/>
              <a:gd name="T17" fmla="*/ 3769 h 5077"/>
              <a:gd name="T18" fmla="*/ 355 w 4891"/>
              <a:gd name="T19" fmla="*/ 2538 h 5077"/>
              <a:gd name="T20" fmla="*/ 4394 w 4891"/>
              <a:gd name="T21" fmla="*/ 1387 h 5077"/>
              <a:gd name="T22" fmla="*/ 4258 w 4891"/>
              <a:gd name="T23" fmla="*/ 1584 h 5077"/>
              <a:gd name="T24" fmla="*/ 4891 w 4891"/>
              <a:gd name="T25" fmla="*/ 1189 h 5077"/>
              <a:gd name="T26" fmla="*/ 4695 w 4891"/>
              <a:gd name="T27" fmla="*/ 1200 h 5077"/>
              <a:gd name="T28" fmla="*/ 0 w 4891"/>
              <a:gd name="T29" fmla="*/ 2538 h 5077"/>
              <a:gd name="T30" fmla="*/ 4644 w 4891"/>
              <a:gd name="T31" fmla="*/ 3956 h 5077"/>
              <a:gd name="T32" fmla="*/ 462 w 4891"/>
              <a:gd name="T33" fmla="*/ 2480 h 5077"/>
              <a:gd name="T34" fmla="*/ 707 w 4891"/>
              <a:gd name="T35" fmla="*/ 2538 h 5077"/>
              <a:gd name="T36" fmla="*/ 462 w 4891"/>
              <a:gd name="T37" fmla="*/ 2597 h 5077"/>
              <a:gd name="T38" fmla="*/ 712 w 4891"/>
              <a:gd name="T39" fmla="*/ 1547 h 5077"/>
              <a:gd name="T40" fmla="*/ 983 w 4891"/>
              <a:gd name="T41" fmla="*/ 1569 h 5077"/>
              <a:gd name="T42" fmla="*/ 1576 w 4891"/>
              <a:gd name="T43" fmla="*/ 976 h 5077"/>
              <a:gd name="T44" fmla="*/ 1554 w 4891"/>
              <a:gd name="T45" fmla="*/ 705 h 5077"/>
              <a:gd name="T46" fmla="*/ 1576 w 4891"/>
              <a:gd name="T47" fmla="*/ 976 h 5077"/>
              <a:gd name="T48" fmla="*/ 2487 w 4891"/>
              <a:gd name="T49" fmla="*/ 455 h 5077"/>
              <a:gd name="T50" fmla="*/ 2604 w 4891"/>
              <a:gd name="T51" fmla="*/ 701 h 5077"/>
              <a:gd name="T52" fmla="*/ 2487 w 4891"/>
              <a:gd name="T53" fmla="*/ 701 h 5077"/>
              <a:gd name="T54" fmla="*/ 3536 w 4891"/>
              <a:gd name="T55" fmla="*/ 705 h 5077"/>
              <a:gd name="T56" fmla="*/ 3515 w 4891"/>
              <a:gd name="T57" fmla="*/ 976 h 5077"/>
              <a:gd name="T58" fmla="*/ 3515 w 4891"/>
              <a:gd name="T59" fmla="*/ 4101 h 5077"/>
              <a:gd name="T60" fmla="*/ 3536 w 4891"/>
              <a:gd name="T61" fmla="*/ 4372 h 5077"/>
              <a:gd name="T62" fmla="*/ 3515 w 4891"/>
              <a:gd name="T63" fmla="*/ 4101 h 5077"/>
              <a:gd name="T64" fmla="*/ 2604 w 4891"/>
              <a:gd name="T65" fmla="*/ 4621 h 5077"/>
              <a:gd name="T66" fmla="*/ 2487 w 4891"/>
              <a:gd name="T67" fmla="*/ 4376 h 5077"/>
              <a:gd name="T68" fmla="*/ 2604 w 4891"/>
              <a:gd name="T69" fmla="*/ 4376 h 5077"/>
              <a:gd name="T70" fmla="*/ 1554 w 4891"/>
              <a:gd name="T71" fmla="*/ 4372 h 5077"/>
              <a:gd name="T72" fmla="*/ 1576 w 4891"/>
              <a:gd name="T73" fmla="*/ 4101 h 5077"/>
              <a:gd name="T74" fmla="*/ 983 w 4891"/>
              <a:gd name="T75" fmla="*/ 3508 h 5077"/>
              <a:gd name="T76" fmla="*/ 712 w 4891"/>
              <a:gd name="T77" fmla="*/ 3529 h 5077"/>
              <a:gd name="T78" fmla="*/ 983 w 4891"/>
              <a:gd name="T79" fmla="*/ 3508 h 5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891" h="5077">
                <a:moveTo>
                  <a:pt x="2598" y="2424"/>
                </a:moveTo>
                <a:cubicBezTo>
                  <a:pt x="2641" y="2444"/>
                  <a:pt x="2671" y="2488"/>
                  <a:pt x="2671" y="2538"/>
                </a:cubicBezTo>
                <a:cubicBezTo>
                  <a:pt x="2671" y="2591"/>
                  <a:pt x="2638" y="2636"/>
                  <a:pt x="2592" y="2655"/>
                </a:cubicBezTo>
                <a:lnTo>
                  <a:pt x="2996" y="4260"/>
                </a:lnTo>
                <a:lnTo>
                  <a:pt x="2971" y="4266"/>
                </a:lnTo>
                <a:lnTo>
                  <a:pt x="2562" y="2663"/>
                </a:lnTo>
                <a:cubicBezTo>
                  <a:pt x="2557" y="2663"/>
                  <a:pt x="2551" y="2664"/>
                  <a:pt x="2546" y="2664"/>
                </a:cubicBezTo>
                <a:cubicBezTo>
                  <a:pt x="2476" y="2664"/>
                  <a:pt x="2420" y="2608"/>
                  <a:pt x="2420" y="2538"/>
                </a:cubicBezTo>
                <a:lnTo>
                  <a:pt x="2420" y="2535"/>
                </a:lnTo>
                <a:lnTo>
                  <a:pt x="930" y="1883"/>
                </a:lnTo>
                <a:lnTo>
                  <a:pt x="952" y="1831"/>
                </a:lnTo>
                <a:lnTo>
                  <a:pt x="2451" y="2456"/>
                </a:lnTo>
                <a:cubicBezTo>
                  <a:pt x="2459" y="2447"/>
                  <a:pt x="2469" y="2438"/>
                  <a:pt x="2480" y="2432"/>
                </a:cubicBezTo>
                <a:lnTo>
                  <a:pt x="2435" y="1374"/>
                </a:lnTo>
                <a:lnTo>
                  <a:pt x="2509" y="1369"/>
                </a:lnTo>
                <a:lnTo>
                  <a:pt x="2598" y="2424"/>
                </a:lnTo>
                <a:close/>
                <a:moveTo>
                  <a:pt x="4644" y="3956"/>
                </a:moveTo>
                <a:lnTo>
                  <a:pt x="4342" y="3769"/>
                </a:lnTo>
                <a:cubicBezTo>
                  <a:pt x="3936" y="4363"/>
                  <a:pt x="3264" y="4722"/>
                  <a:pt x="2538" y="4722"/>
                </a:cubicBezTo>
                <a:cubicBezTo>
                  <a:pt x="1333" y="4722"/>
                  <a:pt x="355" y="3744"/>
                  <a:pt x="355" y="2538"/>
                </a:cubicBezTo>
                <a:cubicBezTo>
                  <a:pt x="355" y="1333"/>
                  <a:pt x="1333" y="355"/>
                  <a:pt x="2538" y="355"/>
                </a:cubicBezTo>
                <a:cubicBezTo>
                  <a:pt x="3296" y="355"/>
                  <a:pt x="3995" y="746"/>
                  <a:pt x="4394" y="1387"/>
                </a:cubicBezTo>
                <a:lnTo>
                  <a:pt x="4443" y="1467"/>
                </a:lnTo>
                <a:lnTo>
                  <a:pt x="4258" y="1584"/>
                </a:lnTo>
                <a:lnTo>
                  <a:pt x="4747" y="1638"/>
                </a:lnTo>
                <a:lnTo>
                  <a:pt x="4891" y="1189"/>
                </a:lnTo>
                <a:lnTo>
                  <a:pt x="4745" y="1280"/>
                </a:lnTo>
                <a:lnTo>
                  <a:pt x="4695" y="1200"/>
                </a:lnTo>
                <a:cubicBezTo>
                  <a:pt x="4232" y="454"/>
                  <a:pt x="3419" y="0"/>
                  <a:pt x="2538" y="0"/>
                </a:cubicBezTo>
                <a:cubicBezTo>
                  <a:pt x="1137" y="0"/>
                  <a:pt x="0" y="1137"/>
                  <a:pt x="0" y="2538"/>
                </a:cubicBezTo>
                <a:cubicBezTo>
                  <a:pt x="0" y="3940"/>
                  <a:pt x="1137" y="5077"/>
                  <a:pt x="2538" y="5077"/>
                </a:cubicBezTo>
                <a:cubicBezTo>
                  <a:pt x="3388" y="5077"/>
                  <a:pt x="4173" y="4655"/>
                  <a:pt x="4644" y="3956"/>
                </a:cubicBezTo>
                <a:close/>
                <a:moveTo>
                  <a:pt x="462" y="2597"/>
                </a:moveTo>
                <a:lnTo>
                  <a:pt x="462" y="2480"/>
                </a:lnTo>
                <a:lnTo>
                  <a:pt x="708" y="2480"/>
                </a:lnTo>
                <a:cubicBezTo>
                  <a:pt x="707" y="2499"/>
                  <a:pt x="707" y="2519"/>
                  <a:pt x="707" y="2538"/>
                </a:cubicBezTo>
                <a:cubicBezTo>
                  <a:pt x="707" y="2558"/>
                  <a:pt x="707" y="2577"/>
                  <a:pt x="708" y="2597"/>
                </a:cubicBezTo>
                <a:lnTo>
                  <a:pt x="462" y="2597"/>
                </a:lnTo>
                <a:close/>
                <a:moveTo>
                  <a:pt x="924" y="1670"/>
                </a:moveTo>
                <a:lnTo>
                  <a:pt x="712" y="1547"/>
                </a:lnTo>
                <a:lnTo>
                  <a:pt x="771" y="1446"/>
                </a:lnTo>
                <a:lnTo>
                  <a:pt x="983" y="1569"/>
                </a:lnTo>
                <a:cubicBezTo>
                  <a:pt x="962" y="1602"/>
                  <a:pt x="943" y="1636"/>
                  <a:pt x="924" y="1670"/>
                </a:cubicBezTo>
                <a:close/>
                <a:moveTo>
                  <a:pt x="1576" y="976"/>
                </a:moveTo>
                <a:lnTo>
                  <a:pt x="1453" y="764"/>
                </a:lnTo>
                <a:lnTo>
                  <a:pt x="1554" y="705"/>
                </a:lnTo>
                <a:lnTo>
                  <a:pt x="1677" y="917"/>
                </a:lnTo>
                <a:cubicBezTo>
                  <a:pt x="1643" y="936"/>
                  <a:pt x="1609" y="955"/>
                  <a:pt x="1576" y="976"/>
                </a:cubicBezTo>
                <a:close/>
                <a:moveTo>
                  <a:pt x="2487" y="701"/>
                </a:moveTo>
                <a:lnTo>
                  <a:pt x="2487" y="455"/>
                </a:lnTo>
                <a:lnTo>
                  <a:pt x="2604" y="455"/>
                </a:lnTo>
                <a:lnTo>
                  <a:pt x="2604" y="701"/>
                </a:lnTo>
                <a:cubicBezTo>
                  <a:pt x="2584" y="700"/>
                  <a:pt x="2565" y="700"/>
                  <a:pt x="2546" y="700"/>
                </a:cubicBezTo>
                <a:cubicBezTo>
                  <a:pt x="2526" y="700"/>
                  <a:pt x="2507" y="700"/>
                  <a:pt x="2487" y="701"/>
                </a:cubicBezTo>
                <a:close/>
                <a:moveTo>
                  <a:pt x="3414" y="917"/>
                </a:moveTo>
                <a:lnTo>
                  <a:pt x="3536" y="705"/>
                </a:lnTo>
                <a:lnTo>
                  <a:pt x="3637" y="764"/>
                </a:lnTo>
                <a:lnTo>
                  <a:pt x="3515" y="976"/>
                </a:lnTo>
                <a:cubicBezTo>
                  <a:pt x="3482" y="955"/>
                  <a:pt x="3448" y="936"/>
                  <a:pt x="3414" y="917"/>
                </a:cubicBezTo>
                <a:close/>
                <a:moveTo>
                  <a:pt x="3515" y="4101"/>
                </a:moveTo>
                <a:lnTo>
                  <a:pt x="3638" y="4313"/>
                </a:lnTo>
                <a:lnTo>
                  <a:pt x="3536" y="4372"/>
                </a:lnTo>
                <a:lnTo>
                  <a:pt x="3414" y="4159"/>
                </a:lnTo>
                <a:cubicBezTo>
                  <a:pt x="3448" y="4141"/>
                  <a:pt x="3482" y="4121"/>
                  <a:pt x="3515" y="4101"/>
                </a:cubicBezTo>
                <a:close/>
                <a:moveTo>
                  <a:pt x="2604" y="4376"/>
                </a:moveTo>
                <a:lnTo>
                  <a:pt x="2604" y="4621"/>
                </a:lnTo>
                <a:lnTo>
                  <a:pt x="2487" y="4621"/>
                </a:lnTo>
                <a:lnTo>
                  <a:pt x="2487" y="4376"/>
                </a:lnTo>
                <a:cubicBezTo>
                  <a:pt x="2507" y="4377"/>
                  <a:pt x="2526" y="4377"/>
                  <a:pt x="2546" y="4377"/>
                </a:cubicBezTo>
                <a:cubicBezTo>
                  <a:pt x="2565" y="4377"/>
                  <a:pt x="2584" y="4377"/>
                  <a:pt x="2604" y="4376"/>
                </a:cubicBezTo>
                <a:close/>
                <a:moveTo>
                  <a:pt x="1677" y="4159"/>
                </a:moveTo>
                <a:lnTo>
                  <a:pt x="1554" y="4372"/>
                </a:lnTo>
                <a:lnTo>
                  <a:pt x="1453" y="4313"/>
                </a:lnTo>
                <a:lnTo>
                  <a:pt x="1576" y="4101"/>
                </a:lnTo>
                <a:cubicBezTo>
                  <a:pt x="1609" y="4121"/>
                  <a:pt x="1643" y="4141"/>
                  <a:pt x="1677" y="4159"/>
                </a:cubicBezTo>
                <a:close/>
                <a:moveTo>
                  <a:pt x="983" y="3508"/>
                </a:moveTo>
                <a:lnTo>
                  <a:pt x="771" y="3630"/>
                </a:lnTo>
                <a:lnTo>
                  <a:pt x="712" y="3529"/>
                </a:lnTo>
                <a:lnTo>
                  <a:pt x="924" y="3407"/>
                </a:lnTo>
                <a:cubicBezTo>
                  <a:pt x="943" y="3441"/>
                  <a:pt x="962" y="3475"/>
                  <a:pt x="983" y="3508"/>
                </a:cubicBezTo>
                <a:close/>
              </a:path>
            </a:pathLst>
          </a:custGeom>
          <a:solidFill>
            <a:srgbClr val="009A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3" name="矩形 15"/>
          <p:cNvSpPr>
            <a:spLocks noChangeArrowheads="1"/>
          </p:cNvSpPr>
          <p:nvPr/>
        </p:nvSpPr>
        <p:spPr bwMode="auto">
          <a:xfrm>
            <a:off x="10923588" y="2565400"/>
            <a:ext cx="1273175" cy="2090738"/>
          </a:xfrm>
          <a:prstGeom prst="rect">
            <a:avLst/>
          </a:prstGeom>
          <a:solidFill>
            <a:srgbClr val="2B2E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00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grpId="0" nodeType="afterEffect">
                                  <p:stCondLst>
                                    <p:cond delay="0"/>
                                  </p:stCondLst>
                                  <p:childTnLst>
                                    <p:animMotion origin="layout" path="M -0.25004 -4.44444E-6 L 2.68115E-6 -4.44444E-6 " pathEditMode="relative" rAng="0" ptsTypes="AA">
                                      <p:cBhvr>
                                        <p:cTn id="6" dur="2000" fill="hold"/>
                                        <p:tgtEl>
                                          <p:spTgt spid="31752"/>
                                        </p:tgtEl>
                                        <p:attrNameLst>
                                          <p:attrName>ppt_x,ppt_y</p:attrName>
                                        </p:attrNameLst>
                                      </p:cBhvr>
                                      <p:rCtr x="12500" y="0"/>
                                    </p:animMotion>
                                  </p:childTnLst>
                                </p:cTn>
                              </p:par>
                              <p:par>
                                <p:cTn id="7" presetID="8" presetClass="emph" presetSubtype="0" fill="hold" grpId="1" nodeType="withEffect">
                                  <p:stCondLst>
                                    <p:cond delay="0"/>
                                  </p:stCondLst>
                                  <p:childTnLst>
                                    <p:animRot by="21600000">
                                      <p:cBhvr>
                                        <p:cTn id="8" dur="2000" fill="hold"/>
                                        <p:tgtEl>
                                          <p:spTgt spid="31752"/>
                                        </p:tgtEl>
                                        <p:attrNameLst>
                                          <p:attrName>r</p:attrName>
                                        </p:attrNameLst>
                                      </p:cBhvr>
                                    </p:animRot>
                                  </p:childTnLst>
                                </p:cTn>
                              </p:par>
                            </p:childTnLst>
                          </p:cTn>
                        </p:par>
                        <p:par>
                          <p:cTn id="9" fill="hold" nodeType="afterGroup">
                            <p:stCondLst>
                              <p:cond delay="20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1746"/>
                                        </p:tgtEl>
                                        <p:attrNameLst>
                                          <p:attrName>style.visibility</p:attrName>
                                        </p:attrNameLst>
                                      </p:cBhvr>
                                      <p:to>
                                        <p:strVal val="visible"/>
                                      </p:to>
                                    </p:set>
                                    <p:anim calcmode="lin" valueType="num">
                                      <p:cBhvr>
                                        <p:cTn id="12" dur="500" fill="hold"/>
                                        <p:tgtEl>
                                          <p:spTgt spid="3174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1746"/>
                                        </p:tgtEl>
                                        <p:attrNameLst>
                                          <p:attrName>ppt_y</p:attrName>
                                        </p:attrNameLst>
                                      </p:cBhvr>
                                      <p:tavLst>
                                        <p:tav tm="0">
                                          <p:val>
                                            <p:strVal val="#ppt_y"/>
                                          </p:val>
                                        </p:tav>
                                        <p:tav tm="100000">
                                          <p:val>
                                            <p:strVal val="#ppt_y"/>
                                          </p:val>
                                        </p:tav>
                                      </p:tavLst>
                                    </p:anim>
                                    <p:anim calcmode="lin" valueType="num">
                                      <p:cBhvr>
                                        <p:cTn id="14" dur="500" fill="hold"/>
                                        <p:tgtEl>
                                          <p:spTgt spid="3174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174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1746"/>
                                        </p:tgtEl>
                                      </p:cBhvr>
                                    </p:animEffect>
                                  </p:childTnLst>
                                </p:cTn>
                              </p:par>
                            </p:childTnLst>
                          </p:cTn>
                        </p:par>
                        <p:par>
                          <p:cTn id="17" fill="hold" nodeType="afterGroup">
                            <p:stCondLst>
                              <p:cond delay="2850"/>
                            </p:stCondLst>
                            <p:childTnLst>
                              <p:par>
                                <p:cTn id="18" presetID="22" presetClass="entr" presetSubtype="2" fill="hold" grpId="0" nodeType="afterEffect">
                                  <p:stCondLst>
                                    <p:cond delay="0"/>
                                  </p:stCondLst>
                                  <p:childTnLst>
                                    <p:set>
                                      <p:cBhvr>
                                        <p:cTn id="19" dur="1" fill="hold">
                                          <p:stCondLst>
                                            <p:cond delay="0"/>
                                          </p:stCondLst>
                                        </p:cTn>
                                        <p:tgtEl>
                                          <p:spTgt spid="31753"/>
                                        </p:tgtEl>
                                        <p:attrNameLst>
                                          <p:attrName>style.visibility</p:attrName>
                                        </p:attrNameLst>
                                      </p:cBhvr>
                                      <p:to>
                                        <p:strVal val="visible"/>
                                      </p:to>
                                    </p:set>
                                    <p:animEffect transition="in" filter="wipe(right)">
                                      <p:cBhvr>
                                        <p:cTn id="20" dur="500"/>
                                        <p:tgtEl>
                                          <p:spTgt spid="317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752" grpId="0" animBg="1"/>
      <p:bldP spid="31752" grpId="1" animBg="1"/>
      <p:bldP spid="31753" grpId="0" animBg="1"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f331fc2a-b0b3-4f28-b074-143a30c3f7ca}"/>
  <p:tag name="TABLE_RECT" val="31.4866*127.237*269.85*62"/>
  <p:tag name="TABLE_ONEKEY_SKIN_IDX" val="0"/>
  <p:tag name="TABLE_SKINIDX" val="3"/>
  <p:tag name="TABLE_COLORIDX" val="h"/>
</p:tagLst>
</file>

<file path=ppt/theme/theme1.xml><?xml version="1.0" encoding="utf-8"?>
<a:theme xmlns:a="http://schemas.openxmlformats.org/drawingml/2006/main" name="1_默认设计模板">
  <a:themeElements>
    <a:clrScheme name="">
      <a:dk1>
        <a:srgbClr val="000000"/>
      </a:dk1>
      <a:lt1>
        <a:srgbClr val="21A3D0"/>
      </a:lt1>
      <a:dk2>
        <a:srgbClr val="2B2E30"/>
      </a:dk2>
      <a:lt2>
        <a:srgbClr val="21A3D0"/>
      </a:lt2>
      <a:accent1>
        <a:srgbClr val="2B2E30"/>
      </a:accent1>
      <a:accent2>
        <a:srgbClr val="21A3D0"/>
      </a:accent2>
      <a:accent3>
        <a:srgbClr val="ABCEE4"/>
      </a:accent3>
      <a:accent4>
        <a:srgbClr val="000000"/>
      </a:accent4>
      <a:accent5>
        <a:srgbClr val="ACADAD"/>
      </a:accent5>
      <a:accent6>
        <a:srgbClr val="1D93BC"/>
      </a:accent6>
      <a:hlink>
        <a:srgbClr val="21A3D0"/>
      </a:hlink>
      <a:folHlink>
        <a:srgbClr val="2B2E30"/>
      </a:folHlink>
    </a:clrScheme>
    <a:fontScheme name="1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默认设计模板">
  <a:themeElements>
    <a:clrScheme name="">
      <a:dk1>
        <a:srgbClr val="000000"/>
      </a:dk1>
      <a:lt1>
        <a:srgbClr val="21A3D0"/>
      </a:lt1>
      <a:dk2>
        <a:srgbClr val="2B2E30"/>
      </a:dk2>
      <a:lt2>
        <a:srgbClr val="21A3D0"/>
      </a:lt2>
      <a:accent1>
        <a:srgbClr val="2B2E30"/>
      </a:accent1>
      <a:accent2>
        <a:srgbClr val="21A3D0"/>
      </a:accent2>
      <a:accent3>
        <a:srgbClr val="ABCEE4"/>
      </a:accent3>
      <a:accent4>
        <a:srgbClr val="000000"/>
      </a:accent4>
      <a:accent5>
        <a:srgbClr val="ACADAD"/>
      </a:accent5>
      <a:accent6>
        <a:srgbClr val="1D93BC"/>
      </a:accent6>
      <a:hlink>
        <a:srgbClr val="21A3D0"/>
      </a:hlink>
      <a:folHlink>
        <a:srgbClr val="2B2E30"/>
      </a:folHlink>
    </a:clrScheme>
    <a:fontScheme name="2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默认设计模板">
  <a:themeElements>
    <a:clrScheme name="">
      <a:dk1>
        <a:srgbClr val="000000"/>
      </a:dk1>
      <a:lt1>
        <a:srgbClr val="21A3D0"/>
      </a:lt1>
      <a:dk2>
        <a:srgbClr val="2B2E30"/>
      </a:dk2>
      <a:lt2>
        <a:srgbClr val="21A3D0"/>
      </a:lt2>
      <a:accent1>
        <a:srgbClr val="2B2E30"/>
      </a:accent1>
      <a:accent2>
        <a:srgbClr val="21A3D0"/>
      </a:accent2>
      <a:accent3>
        <a:srgbClr val="ABCEE4"/>
      </a:accent3>
      <a:accent4>
        <a:srgbClr val="000000"/>
      </a:accent4>
      <a:accent5>
        <a:srgbClr val="ACADAD"/>
      </a:accent5>
      <a:accent6>
        <a:srgbClr val="1D93BC"/>
      </a:accent6>
      <a:hlink>
        <a:srgbClr val="21A3D0"/>
      </a:hlink>
      <a:folHlink>
        <a:srgbClr val="2B2E30"/>
      </a:folHlink>
    </a:clrScheme>
    <a:fontScheme name="3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Pages>0</Pages>
  <Words>3538</Words>
  <Characters>0</Characters>
  <Application>Microsoft Office PowerPoint</Application>
  <DocSecurity>0</DocSecurity>
  <PresentationFormat>自定义</PresentationFormat>
  <Lines>0</Lines>
  <Paragraphs>310</Paragraphs>
  <Slides>49</Slides>
  <Notes>10</Notes>
  <HiddenSlides>0</HiddenSlides>
  <MMClips>0</MMClips>
  <ScaleCrop>false</ScaleCrop>
  <HeadingPairs>
    <vt:vector size="6" baseType="variant">
      <vt:variant>
        <vt:lpstr>已用的字体</vt:lpstr>
      </vt:variant>
      <vt:variant>
        <vt:i4>6</vt:i4>
      </vt:variant>
      <vt:variant>
        <vt:lpstr>主题</vt:lpstr>
      </vt:variant>
      <vt:variant>
        <vt:i4>3</vt:i4>
      </vt:variant>
      <vt:variant>
        <vt:lpstr>幻灯片标题</vt:lpstr>
      </vt:variant>
      <vt:variant>
        <vt:i4>49</vt:i4>
      </vt:variant>
    </vt:vector>
  </HeadingPairs>
  <TitlesOfParts>
    <vt:vector size="58" baseType="lpstr">
      <vt:lpstr>黑体</vt:lpstr>
      <vt:lpstr>宋体</vt:lpstr>
      <vt:lpstr>微软雅黑</vt:lpstr>
      <vt:lpstr>Arial</vt:lpstr>
      <vt:lpstr>Calibri</vt:lpstr>
      <vt:lpstr>Impact</vt:lpstr>
      <vt:lpstr>1_默认设计模板</vt:lpstr>
      <vt:lpstr>2_默认设计模板</vt:lpstr>
      <vt:lpstr>3_默认设计模板</vt:lpstr>
      <vt:lpstr>中山大道-车陂路交叉口行程车速调查策划</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演示完毕  感谢聆听</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锐旗设计；https://9ppt.taobao.com</dc:title>
  <dc:creator>锐旗设计;https://9ppt.taobao.com</dc:creator>
  <cp:keywords>锐旗设计；https:/9ppt.taobao.com</cp:keywords>
  <cp:lastModifiedBy> </cp:lastModifiedBy>
  <cp:revision>200</cp:revision>
  <dcterms:created xsi:type="dcterms:W3CDTF">2013-01-25T01:44:32Z</dcterms:created>
  <dcterms:modified xsi:type="dcterms:W3CDTF">2019-12-15T14:54:36Z</dcterms:modified>
  <cp:category>锐旗设计；https://9ppt.taobao.com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2052-9.1.0.4468</vt:lpwstr>
  </property>
</Properties>
</file>