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tiff" ContentType="image/tiff"/>
  <Default Extension="emf" ContentType="image/x-e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autoCompressPictures="0">
  <p:sldMasterIdLst>
    <p:sldMasterId id="2147483648" r:id="rId1"/>
    <p:sldMasterId id="2147483671" r:id="rId3"/>
  </p:sldMasterIdLst>
  <p:notesMasterIdLst>
    <p:notesMasterId r:id="rId5"/>
  </p:notesMasterIdLst>
  <p:sldIdLst>
    <p:sldId id="256" r:id="rId4"/>
    <p:sldId id="258" r:id="rId6"/>
    <p:sldId id="259" r:id="rId7"/>
    <p:sldId id="260" r:id="rId8"/>
    <p:sldId id="286" r:id="rId9"/>
    <p:sldId id="265" r:id="rId10"/>
    <p:sldId id="292" r:id="rId11"/>
    <p:sldId id="266" r:id="rId12"/>
    <p:sldId id="267" r:id="rId13"/>
    <p:sldId id="291" r:id="rId14"/>
    <p:sldId id="268" r:id="rId15"/>
    <p:sldId id="287" r:id="rId16"/>
    <p:sldId id="288" r:id="rId17"/>
    <p:sldId id="293" r:id="rId18"/>
    <p:sldId id="269" r:id="rId19"/>
    <p:sldId id="270" r:id="rId20"/>
    <p:sldId id="274" r:id="rId21"/>
    <p:sldId id="272" r:id="rId22"/>
    <p:sldId id="273" r:id="rId23"/>
    <p:sldId id="275" r:id="rId24"/>
    <p:sldId id="277" r:id="rId25"/>
    <p:sldId id="279" r:id="rId26"/>
    <p:sldId id="289" r:id="rId27"/>
    <p:sldId id="290" r:id="rId28"/>
    <p:sldId id="282"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9AA451EF-5BDB-4847-BBAE-6236A40DE89B}">
          <p14:sldIdLst>
            <p14:sldId id="256"/>
            <p14:sldId id="258"/>
            <p14:sldId id="259"/>
            <p14:sldId id="260"/>
            <p14:sldId id="286"/>
            <p14:sldId id="265"/>
            <p14:sldId id="292"/>
            <p14:sldId id="266"/>
            <p14:sldId id="267"/>
            <p14:sldId id="291"/>
            <p14:sldId id="268"/>
            <p14:sldId id="287"/>
            <p14:sldId id="288"/>
            <p14:sldId id="293"/>
            <p14:sldId id="269"/>
            <p14:sldId id="270"/>
            <p14:sldId id="274"/>
            <p14:sldId id="272"/>
            <p14:sldId id="273"/>
            <p14:sldId id="275"/>
            <p14:sldId id="277"/>
            <p14:sldId id="279"/>
            <p14:sldId id="289"/>
            <p14:sldId id="290"/>
            <p14:sldId id="28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3A1C"/>
    <a:srgbClr val="F23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ferSingleView="1">
    <p:restoredLeft sz="15987" autoAdjust="0"/>
    <p:restoredTop sz="95226" autoAdjust="0"/>
  </p:normalViewPr>
  <p:slideViewPr>
    <p:cSldViewPr snapToGrid="0" snapToObjects="1">
      <p:cViewPr varScale="1">
        <p:scale>
          <a:sx n="83" d="100"/>
          <a:sy n="83" d="100"/>
        </p:scale>
        <p:origin x="643" y="82"/>
      </p:cViewPr>
      <p:guideLst/>
    </p:cSldViewPr>
  </p:slideViewPr>
  <p:outlineViewPr>
    <p:cViewPr>
      <p:scale>
        <a:sx n="33" d="100"/>
        <a:sy n="33" d="100"/>
      </p:scale>
      <p:origin x="0" y="-678"/>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DD874D-53E5-4057-8D68-5D0A8FF0873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DE75C9-01B2-4CFF-8516-B34074A4575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E75C9-01B2-4CFF-8516-B34074A4575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5" Type="http://schemas.microsoft.com/office/2007/relationships/hdphoto" Target="../media/image8.wdp"/><Relationship Id="rId4" Type="http://schemas.openxmlformats.org/officeDocument/2006/relationships/image" Target="../media/image7.png"/><Relationship Id="rId3" Type="http://schemas.openxmlformats.org/officeDocument/2006/relationships/hyperlink" Target="http://www.officeplus.cn/Template/Home.shtml" TargetMode="External"/><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7" Type="http://schemas.microsoft.com/office/2007/relationships/hdphoto" Target="../media/image8.wdp"/><Relationship Id="rId6" Type="http://schemas.openxmlformats.org/officeDocument/2006/relationships/image" Target="../media/image7.png"/><Relationship Id="rId5" Type="http://schemas.openxmlformats.org/officeDocument/2006/relationships/hyperlink" Target="http://www.officeplus.cn/Template/Home.shtml" TargetMode="External"/><Relationship Id="rId4" Type="http://schemas.openxmlformats.org/officeDocument/2006/relationships/image" Target="../media/image11.png"/><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100000">
                <a:schemeClr val="accent2">
                  <a:lumMod val="50000"/>
                </a:schemeClr>
              </a:gs>
              <a:gs pos="41000">
                <a:schemeClr val="accent1">
                  <a:lumMod val="75000"/>
                </a:schemeClr>
              </a:gs>
              <a:gs pos="0">
                <a:schemeClr val="accent3">
                  <a:lumMod val="75000"/>
                </a:schemeClr>
              </a:gs>
              <a:gs pos="72000">
                <a:schemeClr val="accent2">
                  <a:lumMod val="7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占位符 6"/>
          <p:cNvSpPr>
            <a:spLocks noGrp="1"/>
          </p:cNvSpPr>
          <p:nvPr>
            <p:ph type="body" sz="quarter" idx="13" hasCustomPrompt="1"/>
          </p:nvPr>
        </p:nvSpPr>
        <p:spPr>
          <a:xfrm>
            <a:off x="2915213" y="2128074"/>
            <a:ext cx="8084654" cy="1041761"/>
          </a:xfrm>
          <a:prstGeom prst="rect">
            <a:avLst/>
          </a:prstGeom>
        </p:spPr>
        <p:txBody>
          <a:bodyPr anchor="t"/>
          <a:lstStyle>
            <a:lvl1pPr marL="0" indent="0" algn="l">
              <a:lnSpc>
                <a:spcPct val="100000"/>
              </a:lnSpc>
              <a:buNone/>
              <a:defRPr sz="5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grpSp>
        <p:nvGrpSpPr>
          <p:cNvPr id="9" name="组 8"/>
          <p:cNvGrpSpPr/>
          <p:nvPr userDrawn="1"/>
        </p:nvGrpSpPr>
        <p:grpSpPr>
          <a:xfrm rot="18636342">
            <a:off x="-4842314" y="-4768554"/>
            <a:ext cx="9526783" cy="8018066"/>
            <a:chOff x="-1833690" y="-2141397"/>
            <a:chExt cx="9526783" cy="9526783"/>
          </a:xfrm>
        </p:grpSpPr>
        <p:sp>
          <p:nvSpPr>
            <p:cNvPr id="7" name="椭圆 1"/>
            <p:cNvSpPr/>
            <p:nvPr userDrawn="1"/>
          </p:nvSpPr>
          <p:spPr>
            <a:xfrm rot="19800000">
              <a:off x="-1833690" y="-1857884"/>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8" name="椭圆 1"/>
            <p:cNvSpPr/>
            <p:nvPr userDrawn="1"/>
          </p:nvSpPr>
          <p:spPr>
            <a:xfrm rot="16690395">
              <a:off x="-1479391" y="-1768634"/>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10" name="文本占位符 6"/>
          <p:cNvSpPr>
            <a:spLocks noGrp="1"/>
          </p:cNvSpPr>
          <p:nvPr>
            <p:ph type="body" sz="quarter" idx="14" hasCustomPrompt="1"/>
          </p:nvPr>
        </p:nvSpPr>
        <p:spPr>
          <a:xfrm>
            <a:off x="2915213" y="3169834"/>
            <a:ext cx="8084654" cy="588643"/>
          </a:xfrm>
          <a:prstGeom prst="rect">
            <a:avLst/>
          </a:prstGeom>
        </p:spPr>
        <p:txBody>
          <a:bodyPr anchor="t"/>
          <a:lstStyle>
            <a:lvl1pPr marL="0" indent="0" algn="l">
              <a:lnSpc>
                <a:spcPct val="100000"/>
              </a:lnSpc>
              <a:buNone/>
              <a:defRPr sz="2400" b="0">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grpSp>
        <p:nvGrpSpPr>
          <p:cNvPr id="11" name="组 10"/>
          <p:cNvGrpSpPr/>
          <p:nvPr userDrawn="1"/>
        </p:nvGrpSpPr>
        <p:grpSpPr>
          <a:xfrm rot="18636342">
            <a:off x="7423535" y="5313870"/>
            <a:ext cx="9526783" cy="8018066"/>
            <a:chOff x="-1833690" y="-2141397"/>
            <a:chExt cx="9526783" cy="9526783"/>
          </a:xfrm>
        </p:grpSpPr>
        <p:sp>
          <p:nvSpPr>
            <p:cNvPr id="12" name="椭圆 1"/>
            <p:cNvSpPr/>
            <p:nvPr userDrawn="1"/>
          </p:nvSpPr>
          <p:spPr>
            <a:xfrm rot="19800000">
              <a:off x="-1833690" y="-1857884"/>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13" name="椭圆 1"/>
            <p:cNvSpPr/>
            <p:nvPr userDrawn="1"/>
          </p:nvSpPr>
          <p:spPr>
            <a:xfrm rot="16690395">
              <a:off x="-1479391" y="-1768634"/>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14" name="文本占位符 6"/>
          <p:cNvSpPr>
            <a:spLocks noGrp="1"/>
          </p:cNvSpPr>
          <p:nvPr>
            <p:ph type="body" sz="quarter" idx="15" hasCustomPrompt="1"/>
          </p:nvPr>
        </p:nvSpPr>
        <p:spPr>
          <a:xfrm>
            <a:off x="2915213" y="4033466"/>
            <a:ext cx="8084654" cy="588643"/>
          </a:xfrm>
          <a:prstGeom prst="rect">
            <a:avLst/>
          </a:prstGeom>
        </p:spPr>
        <p:txBody>
          <a:bodyPr anchor="t"/>
          <a:lstStyle>
            <a:lvl1pPr marL="285750" indent="-285750" algn="l">
              <a:lnSpc>
                <a:spcPct val="100000"/>
              </a:lnSpc>
              <a:buFont typeface="Arial" panose="020B0604020202020204" pitchFamily="34" charset="0"/>
              <a:buChar char="•"/>
              <a:defRPr sz="1400" b="0">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_三项目录">
    <p:spTree>
      <p:nvGrpSpPr>
        <p:cNvPr id="1" name=""/>
        <p:cNvGrpSpPr/>
        <p:nvPr/>
      </p:nvGrpSpPr>
      <p:grpSpPr>
        <a:xfrm>
          <a:off x="0" y="0"/>
          <a:ext cx="0" cy="0"/>
          <a:chOff x="0" y="0"/>
          <a:chExt cx="0" cy="0"/>
        </a:xfrm>
      </p:grpSpPr>
      <p:grpSp>
        <p:nvGrpSpPr>
          <p:cNvPr id="6" name="组 5"/>
          <p:cNvGrpSpPr/>
          <p:nvPr userDrawn="1"/>
        </p:nvGrpSpPr>
        <p:grpSpPr>
          <a:xfrm>
            <a:off x="-2024818" y="-1006438"/>
            <a:ext cx="8744932" cy="8460344"/>
            <a:chOff x="3447068" y="836877"/>
            <a:chExt cx="5039295" cy="4875300"/>
          </a:xfrm>
        </p:grpSpPr>
        <p:sp>
          <p:nvSpPr>
            <p:cNvPr id="2" name="椭圆 1"/>
            <p:cNvSpPr/>
            <p:nvPr userDrawn="1"/>
          </p:nvSpPr>
          <p:spPr>
            <a:xfrm>
              <a:off x="3447068" y="836877"/>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8851590">
              <a:off x="3612779" y="1219979"/>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6"/>
          <p:cNvSpPr>
            <a:spLocks noGrp="1"/>
          </p:cNvSpPr>
          <p:nvPr>
            <p:ph type="body" sz="quarter" idx="13" hasCustomPrompt="1"/>
          </p:nvPr>
        </p:nvSpPr>
        <p:spPr>
          <a:xfrm>
            <a:off x="1604397" y="2011116"/>
            <a:ext cx="2776216" cy="1529527"/>
          </a:xfrm>
          <a:prstGeom prst="rect">
            <a:avLst/>
          </a:prstGeom>
        </p:spPr>
        <p:txBody>
          <a:bodyPr anchor="t"/>
          <a:lstStyle>
            <a:lvl1pPr marL="0" indent="0" algn="ctr">
              <a:lnSpc>
                <a:spcPct val="100000"/>
              </a:lnSpc>
              <a:buNone/>
              <a:defRPr sz="9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标题</a:t>
            </a:r>
            <a:endParaRPr kumimoji="1" lang="zh-CN" altLang="en-US" dirty="0"/>
          </a:p>
        </p:txBody>
      </p:sp>
      <p:sp>
        <p:nvSpPr>
          <p:cNvPr id="8" name="文本占位符 6"/>
          <p:cNvSpPr>
            <a:spLocks noGrp="1"/>
          </p:cNvSpPr>
          <p:nvPr>
            <p:ph type="body" sz="quarter" idx="14" hasCustomPrompt="1"/>
          </p:nvPr>
        </p:nvSpPr>
        <p:spPr>
          <a:xfrm>
            <a:off x="1604397" y="3545510"/>
            <a:ext cx="2776216" cy="590556"/>
          </a:xfrm>
          <a:prstGeom prst="rect">
            <a:avLst/>
          </a:prstGeom>
        </p:spPr>
        <p:txBody>
          <a:bodyPr anchor="t"/>
          <a:lstStyle>
            <a:lvl1pPr marL="0" indent="0" algn="ctr">
              <a:lnSpc>
                <a:spcPct val="100000"/>
              </a:lnSpc>
              <a:buNone/>
              <a:defRPr sz="3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dirty="0"/>
              <a:t>CONTENTS</a:t>
            </a:r>
            <a:endParaRPr kumimoji="1" lang="zh-CN" altLang="en-US" dirty="0"/>
          </a:p>
        </p:txBody>
      </p:sp>
      <p:sp>
        <p:nvSpPr>
          <p:cNvPr id="9" name="文本占位符 6"/>
          <p:cNvSpPr>
            <a:spLocks noGrp="1"/>
          </p:cNvSpPr>
          <p:nvPr>
            <p:ph type="body" sz="quarter" idx="15" hasCustomPrompt="1"/>
          </p:nvPr>
        </p:nvSpPr>
        <p:spPr>
          <a:xfrm>
            <a:off x="7082848" y="1693799"/>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0" name="文本占位符 6"/>
          <p:cNvSpPr>
            <a:spLocks noGrp="1"/>
          </p:cNvSpPr>
          <p:nvPr>
            <p:ph type="body" sz="quarter" idx="16" hasCustomPrompt="1"/>
          </p:nvPr>
        </p:nvSpPr>
        <p:spPr>
          <a:xfrm>
            <a:off x="8015489" y="1693799"/>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5" name="文本占位符 6"/>
          <p:cNvSpPr>
            <a:spLocks noGrp="1"/>
          </p:cNvSpPr>
          <p:nvPr>
            <p:ph type="body" sz="quarter" idx="17" hasCustomPrompt="1"/>
          </p:nvPr>
        </p:nvSpPr>
        <p:spPr>
          <a:xfrm>
            <a:off x="7082848" y="3093408"/>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6" name="文本占位符 6"/>
          <p:cNvSpPr>
            <a:spLocks noGrp="1"/>
          </p:cNvSpPr>
          <p:nvPr>
            <p:ph type="body" sz="quarter" idx="18" hasCustomPrompt="1"/>
          </p:nvPr>
        </p:nvSpPr>
        <p:spPr>
          <a:xfrm>
            <a:off x="8015489" y="3093408"/>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7" name="文本占位符 6"/>
          <p:cNvSpPr>
            <a:spLocks noGrp="1"/>
          </p:cNvSpPr>
          <p:nvPr>
            <p:ph type="body" sz="quarter" idx="19" hasCustomPrompt="1"/>
          </p:nvPr>
        </p:nvSpPr>
        <p:spPr>
          <a:xfrm>
            <a:off x="7086211" y="4493017"/>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8" name="文本占位符 6"/>
          <p:cNvSpPr>
            <a:spLocks noGrp="1"/>
          </p:cNvSpPr>
          <p:nvPr>
            <p:ph type="body" sz="quarter" idx="20" hasCustomPrompt="1"/>
          </p:nvPr>
        </p:nvSpPr>
        <p:spPr>
          <a:xfrm>
            <a:off x="8018852" y="4493017"/>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_四项目录">
    <p:spTree>
      <p:nvGrpSpPr>
        <p:cNvPr id="1" name=""/>
        <p:cNvGrpSpPr/>
        <p:nvPr/>
      </p:nvGrpSpPr>
      <p:grpSpPr>
        <a:xfrm>
          <a:off x="0" y="0"/>
          <a:ext cx="0" cy="0"/>
          <a:chOff x="0" y="0"/>
          <a:chExt cx="0" cy="0"/>
        </a:xfrm>
      </p:grpSpPr>
      <p:grpSp>
        <p:nvGrpSpPr>
          <p:cNvPr id="6" name="组 5"/>
          <p:cNvGrpSpPr/>
          <p:nvPr userDrawn="1"/>
        </p:nvGrpSpPr>
        <p:grpSpPr>
          <a:xfrm>
            <a:off x="-2024818" y="-1006438"/>
            <a:ext cx="8744932" cy="8460344"/>
            <a:chOff x="3447068" y="836877"/>
            <a:chExt cx="5039295" cy="4875300"/>
          </a:xfrm>
        </p:grpSpPr>
        <p:sp>
          <p:nvSpPr>
            <p:cNvPr id="2" name="椭圆 1"/>
            <p:cNvSpPr/>
            <p:nvPr userDrawn="1"/>
          </p:nvSpPr>
          <p:spPr>
            <a:xfrm>
              <a:off x="3447068" y="836877"/>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8851590">
              <a:off x="3612779" y="1219979"/>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6"/>
          <p:cNvSpPr>
            <a:spLocks noGrp="1"/>
          </p:cNvSpPr>
          <p:nvPr>
            <p:ph type="body" sz="quarter" idx="13" hasCustomPrompt="1"/>
          </p:nvPr>
        </p:nvSpPr>
        <p:spPr>
          <a:xfrm>
            <a:off x="1604397" y="2011116"/>
            <a:ext cx="2776216" cy="1529527"/>
          </a:xfrm>
          <a:prstGeom prst="rect">
            <a:avLst/>
          </a:prstGeom>
        </p:spPr>
        <p:txBody>
          <a:bodyPr anchor="t"/>
          <a:lstStyle>
            <a:lvl1pPr marL="0" indent="0" algn="ctr">
              <a:lnSpc>
                <a:spcPct val="100000"/>
              </a:lnSpc>
              <a:buNone/>
              <a:defRPr sz="9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标题</a:t>
            </a:r>
            <a:endParaRPr kumimoji="1" lang="zh-CN" altLang="en-US" dirty="0"/>
          </a:p>
        </p:txBody>
      </p:sp>
      <p:sp>
        <p:nvSpPr>
          <p:cNvPr id="8" name="文本占位符 6"/>
          <p:cNvSpPr>
            <a:spLocks noGrp="1"/>
          </p:cNvSpPr>
          <p:nvPr>
            <p:ph type="body" sz="quarter" idx="14" hasCustomPrompt="1"/>
          </p:nvPr>
        </p:nvSpPr>
        <p:spPr>
          <a:xfrm>
            <a:off x="1604397" y="3545510"/>
            <a:ext cx="2776216" cy="590556"/>
          </a:xfrm>
          <a:prstGeom prst="rect">
            <a:avLst/>
          </a:prstGeom>
        </p:spPr>
        <p:txBody>
          <a:bodyPr anchor="t"/>
          <a:lstStyle>
            <a:lvl1pPr marL="0" indent="0" algn="ctr">
              <a:lnSpc>
                <a:spcPct val="100000"/>
              </a:lnSpc>
              <a:buNone/>
              <a:defRPr sz="3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dirty="0"/>
              <a:t>CONTENTS</a:t>
            </a:r>
            <a:endParaRPr kumimoji="1" lang="zh-CN" altLang="en-US" dirty="0"/>
          </a:p>
        </p:txBody>
      </p:sp>
      <p:sp>
        <p:nvSpPr>
          <p:cNvPr id="9" name="文本占位符 6"/>
          <p:cNvSpPr>
            <a:spLocks noGrp="1"/>
          </p:cNvSpPr>
          <p:nvPr>
            <p:ph type="body" sz="quarter" idx="15" hasCustomPrompt="1"/>
          </p:nvPr>
        </p:nvSpPr>
        <p:spPr>
          <a:xfrm>
            <a:off x="7219023" y="1537682"/>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0" name="文本占位符 6"/>
          <p:cNvSpPr>
            <a:spLocks noGrp="1"/>
          </p:cNvSpPr>
          <p:nvPr>
            <p:ph type="body" sz="quarter" idx="16" hasCustomPrompt="1"/>
          </p:nvPr>
        </p:nvSpPr>
        <p:spPr>
          <a:xfrm>
            <a:off x="8151664" y="1537682"/>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5" name="文本占位符 6"/>
          <p:cNvSpPr>
            <a:spLocks noGrp="1"/>
          </p:cNvSpPr>
          <p:nvPr>
            <p:ph type="body" sz="quarter" idx="17" hasCustomPrompt="1"/>
          </p:nvPr>
        </p:nvSpPr>
        <p:spPr>
          <a:xfrm>
            <a:off x="7219023" y="2580452"/>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6" name="文本占位符 6"/>
          <p:cNvSpPr>
            <a:spLocks noGrp="1"/>
          </p:cNvSpPr>
          <p:nvPr>
            <p:ph type="body" sz="quarter" idx="18" hasCustomPrompt="1"/>
          </p:nvPr>
        </p:nvSpPr>
        <p:spPr>
          <a:xfrm>
            <a:off x="8151664" y="2580452"/>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3" name="文本占位符 6"/>
          <p:cNvSpPr>
            <a:spLocks noGrp="1"/>
          </p:cNvSpPr>
          <p:nvPr>
            <p:ph type="body" sz="quarter" idx="19" hasCustomPrompt="1"/>
          </p:nvPr>
        </p:nvSpPr>
        <p:spPr>
          <a:xfrm>
            <a:off x="7213362" y="3623222"/>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4" name="文本占位符 6"/>
          <p:cNvSpPr>
            <a:spLocks noGrp="1"/>
          </p:cNvSpPr>
          <p:nvPr>
            <p:ph type="body" sz="quarter" idx="20" hasCustomPrompt="1"/>
          </p:nvPr>
        </p:nvSpPr>
        <p:spPr>
          <a:xfrm>
            <a:off x="8146003" y="3623222"/>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9" name="文本占位符 6"/>
          <p:cNvSpPr>
            <a:spLocks noGrp="1"/>
          </p:cNvSpPr>
          <p:nvPr>
            <p:ph type="body" sz="quarter" idx="21" hasCustomPrompt="1"/>
          </p:nvPr>
        </p:nvSpPr>
        <p:spPr>
          <a:xfrm>
            <a:off x="7213362" y="4665992"/>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20" name="文本占位符 6"/>
          <p:cNvSpPr>
            <a:spLocks noGrp="1"/>
          </p:cNvSpPr>
          <p:nvPr>
            <p:ph type="body" sz="quarter" idx="22" hasCustomPrompt="1"/>
          </p:nvPr>
        </p:nvSpPr>
        <p:spPr>
          <a:xfrm>
            <a:off x="8146003" y="4665992"/>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页_五项目录">
    <p:spTree>
      <p:nvGrpSpPr>
        <p:cNvPr id="1" name=""/>
        <p:cNvGrpSpPr/>
        <p:nvPr/>
      </p:nvGrpSpPr>
      <p:grpSpPr>
        <a:xfrm>
          <a:off x="0" y="0"/>
          <a:ext cx="0" cy="0"/>
          <a:chOff x="0" y="0"/>
          <a:chExt cx="0" cy="0"/>
        </a:xfrm>
      </p:grpSpPr>
      <p:grpSp>
        <p:nvGrpSpPr>
          <p:cNvPr id="6" name="组 5"/>
          <p:cNvGrpSpPr/>
          <p:nvPr userDrawn="1"/>
        </p:nvGrpSpPr>
        <p:grpSpPr>
          <a:xfrm>
            <a:off x="-2024818" y="-1006438"/>
            <a:ext cx="8744932" cy="8460344"/>
            <a:chOff x="3447068" y="836877"/>
            <a:chExt cx="5039295" cy="4875300"/>
          </a:xfrm>
        </p:grpSpPr>
        <p:sp>
          <p:nvSpPr>
            <p:cNvPr id="2" name="椭圆 1"/>
            <p:cNvSpPr/>
            <p:nvPr userDrawn="1"/>
          </p:nvSpPr>
          <p:spPr>
            <a:xfrm>
              <a:off x="3447068" y="836877"/>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8851590">
              <a:off x="3612779" y="1219979"/>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6"/>
          <p:cNvSpPr>
            <a:spLocks noGrp="1"/>
          </p:cNvSpPr>
          <p:nvPr>
            <p:ph type="body" sz="quarter" idx="13" hasCustomPrompt="1"/>
          </p:nvPr>
        </p:nvSpPr>
        <p:spPr>
          <a:xfrm>
            <a:off x="1604397" y="2011116"/>
            <a:ext cx="2776216" cy="1529527"/>
          </a:xfrm>
          <a:prstGeom prst="rect">
            <a:avLst/>
          </a:prstGeom>
        </p:spPr>
        <p:txBody>
          <a:bodyPr anchor="t"/>
          <a:lstStyle>
            <a:lvl1pPr marL="0" indent="0" algn="ctr">
              <a:lnSpc>
                <a:spcPct val="100000"/>
              </a:lnSpc>
              <a:buNone/>
              <a:defRPr sz="9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标题</a:t>
            </a:r>
            <a:endParaRPr kumimoji="1" lang="zh-CN" altLang="en-US" dirty="0"/>
          </a:p>
        </p:txBody>
      </p:sp>
      <p:sp>
        <p:nvSpPr>
          <p:cNvPr id="8" name="文本占位符 6"/>
          <p:cNvSpPr>
            <a:spLocks noGrp="1"/>
          </p:cNvSpPr>
          <p:nvPr>
            <p:ph type="body" sz="quarter" idx="14" hasCustomPrompt="1"/>
          </p:nvPr>
        </p:nvSpPr>
        <p:spPr>
          <a:xfrm>
            <a:off x="1604397" y="3545510"/>
            <a:ext cx="2776216" cy="590556"/>
          </a:xfrm>
          <a:prstGeom prst="rect">
            <a:avLst/>
          </a:prstGeom>
        </p:spPr>
        <p:txBody>
          <a:bodyPr anchor="t"/>
          <a:lstStyle>
            <a:lvl1pPr marL="0" indent="0" algn="ctr">
              <a:lnSpc>
                <a:spcPct val="100000"/>
              </a:lnSpc>
              <a:buNone/>
              <a:defRPr sz="3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dirty="0"/>
              <a:t>CONTENTS</a:t>
            </a:r>
            <a:endParaRPr kumimoji="1" lang="zh-CN" altLang="en-US" dirty="0"/>
          </a:p>
        </p:txBody>
      </p:sp>
      <p:sp>
        <p:nvSpPr>
          <p:cNvPr id="9" name="文本占位符 6"/>
          <p:cNvSpPr>
            <a:spLocks noGrp="1"/>
          </p:cNvSpPr>
          <p:nvPr>
            <p:ph type="body" sz="quarter" idx="15" hasCustomPrompt="1"/>
          </p:nvPr>
        </p:nvSpPr>
        <p:spPr>
          <a:xfrm>
            <a:off x="7219023" y="1203145"/>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0" name="文本占位符 6"/>
          <p:cNvSpPr>
            <a:spLocks noGrp="1"/>
          </p:cNvSpPr>
          <p:nvPr>
            <p:ph type="body" sz="quarter" idx="16" hasCustomPrompt="1"/>
          </p:nvPr>
        </p:nvSpPr>
        <p:spPr>
          <a:xfrm>
            <a:off x="8151664" y="1203145"/>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5" name="文本占位符 6"/>
          <p:cNvSpPr>
            <a:spLocks noGrp="1"/>
          </p:cNvSpPr>
          <p:nvPr>
            <p:ph type="body" sz="quarter" idx="17" hasCustomPrompt="1"/>
          </p:nvPr>
        </p:nvSpPr>
        <p:spPr>
          <a:xfrm>
            <a:off x="7219023" y="2112101"/>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6" name="文本占位符 6"/>
          <p:cNvSpPr>
            <a:spLocks noGrp="1"/>
          </p:cNvSpPr>
          <p:nvPr>
            <p:ph type="body" sz="quarter" idx="18" hasCustomPrompt="1"/>
          </p:nvPr>
        </p:nvSpPr>
        <p:spPr>
          <a:xfrm>
            <a:off x="8151664" y="2112101"/>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7" name="文本占位符 6"/>
          <p:cNvSpPr>
            <a:spLocks noGrp="1"/>
          </p:cNvSpPr>
          <p:nvPr>
            <p:ph type="body" sz="quarter" idx="19" hasCustomPrompt="1"/>
          </p:nvPr>
        </p:nvSpPr>
        <p:spPr>
          <a:xfrm>
            <a:off x="7219023" y="3021057"/>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8" name="文本占位符 6"/>
          <p:cNvSpPr>
            <a:spLocks noGrp="1"/>
          </p:cNvSpPr>
          <p:nvPr>
            <p:ph type="body" sz="quarter" idx="20" hasCustomPrompt="1"/>
          </p:nvPr>
        </p:nvSpPr>
        <p:spPr>
          <a:xfrm>
            <a:off x="8151664" y="3021057"/>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21" name="文本占位符 6"/>
          <p:cNvSpPr>
            <a:spLocks noGrp="1"/>
          </p:cNvSpPr>
          <p:nvPr>
            <p:ph type="body" sz="quarter" idx="21" hasCustomPrompt="1"/>
          </p:nvPr>
        </p:nvSpPr>
        <p:spPr>
          <a:xfrm>
            <a:off x="7219023" y="3930013"/>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22" name="文本占位符 6"/>
          <p:cNvSpPr>
            <a:spLocks noGrp="1"/>
          </p:cNvSpPr>
          <p:nvPr>
            <p:ph type="body" sz="quarter" idx="22" hasCustomPrompt="1"/>
          </p:nvPr>
        </p:nvSpPr>
        <p:spPr>
          <a:xfrm>
            <a:off x="8151664" y="3930013"/>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23" name="文本占位符 6"/>
          <p:cNvSpPr>
            <a:spLocks noGrp="1"/>
          </p:cNvSpPr>
          <p:nvPr>
            <p:ph type="body" sz="quarter" idx="23" hasCustomPrompt="1"/>
          </p:nvPr>
        </p:nvSpPr>
        <p:spPr>
          <a:xfrm>
            <a:off x="7219023" y="4838969"/>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24" name="文本占位符 6"/>
          <p:cNvSpPr>
            <a:spLocks noGrp="1"/>
          </p:cNvSpPr>
          <p:nvPr>
            <p:ph type="body" sz="quarter" idx="24" hasCustomPrompt="1"/>
          </p:nvPr>
        </p:nvSpPr>
        <p:spPr>
          <a:xfrm>
            <a:off x="8151664" y="4838969"/>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录页_六项目录">
    <p:spTree>
      <p:nvGrpSpPr>
        <p:cNvPr id="1" name=""/>
        <p:cNvGrpSpPr/>
        <p:nvPr/>
      </p:nvGrpSpPr>
      <p:grpSpPr>
        <a:xfrm>
          <a:off x="0" y="0"/>
          <a:ext cx="0" cy="0"/>
          <a:chOff x="0" y="0"/>
          <a:chExt cx="0" cy="0"/>
        </a:xfrm>
      </p:grpSpPr>
      <p:grpSp>
        <p:nvGrpSpPr>
          <p:cNvPr id="6" name="组 5"/>
          <p:cNvGrpSpPr/>
          <p:nvPr userDrawn="1"/>
        </p:nvGrpSpPr>
        <p:grpSpPr>
          <a:xfrm>
            <a:off x="-2024818" y="-1006438"/>
            <a:ext cx="8744932" cy="8460344"/>
            <a:chOff x="3447068" y="836877"/>
            <a:chExt cx="5039295" cy="4875300"/>
          </a:xfrm>
        </p:grpSpPr>
        <p:sp>
          <p:nvSpPr>
            <p:cNvPr id="2" name="椭圆 1"/>
            <p:cNvSpPr/>
            <p:nvPr userDrawn="1"/>
          </p:nvSpPr>
          <p:spPr>
            <a:xfrm>
              <a:off x="3447068" y="836877"/>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8851590">
              <a:off x="3612779" y="1219979"/>
              <a:ext cx="4873584" cy="4492198"/>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6"/>
          <p:cNvSpPr>
            <a:spLocks noGrp="1"/>
          </p:cNvSpPr>
          <p:nvPr>
            <p:ph type="body" sz="quarter" idx="13" hasCustomPrompt="1"/>
          </p:nvPr>
        </p:nvSpPr>
        <p:spPr>
          <a:xfrm>
            <a:off x="1604397" y="2011116"/>
            <a:ext cx="2776216" cy="1529527"/>
          </a:xfrm>
          <a:prstGeom prst="rect">
            <a:avLst/>
          </a:prstGeom>
        </p:spPr>
        <p:txBody>
          <a:bodyPr anchor="t"/>
          <a:lstStyle>
            <a:lvl1pPr marL="0" indent="0" algn="ctr">
              <a:lnSpc>
                <a:spcPct val="100000"/>
              </a:lnSpc>
              <a:buNone/>
              <a:defRPr sz="9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标题</a:t>
            </a:r>
            <a:endParaRPr kumimoji="1" lang="zh-CN" altLang="en-US" dirty="0"/>
          </a:p>
        </p:txBody>
      </p:sp>
      <p:sp>
        <p:nvSpPr>
          <p:cNvPr id="8" name="文本占位符 6"/>
          <p:cNvSpPr>
            <a:spLocks noGrp="1"/>
          </p:cNvSpPr>
          <p:nvPr>
            <p:ph type="body" sz="quarter" idx="14" hasCustomPrompt="1"/>
          </p:nvPr>
        </p:nvSpPr>
        <p:spPr>
          <a:xfrm>
            <a:off x="1604397" y="3545510"/>
            <a:ext cx="2776216" cy="590556"/>
          </a:xfrm>
          <a:prstGeom prst="rect">
            <a:avLst/>
          </a:prstGeom>
        </p:spPr>
        <p:txBody>
          <a:bodyPr anchor="t"/>
          <a:lstStyle>
            <a:lvl1pPr marL="0" indent="0" algn="ctr">
              <a:lnSpc>
                <a:spcPct val="100000"/>
              </a:lnSpc>
              <a:buNone/>
              <a:defRPr sz="3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dirty="0"/>
              <a:t>CONTENTS</a:t>
            </a:r>
            <a:endParaRPr kumimoji="1" lang="zh-CN" altLang="en-US" dirty="0"/>
          </a:p>
        </p:txBody>
      </p:sp>
      <p:sp>
        <p:nvSpPr>
          <p:cNvPr id="9" name="文本占位符 6"/>
          <p:cNvSpPr>
            <a:spLocks noGrp="1"/>
          </p:cNvSpPr>
          <p:nvPr>
            <p:ph type="body" sz="quarter" idx="15" hasCustomPrompt="1"/>
          </p:nvPr>
        </p:nvSpPr>
        <p:spPr>
          <a:xfrm>
            <a:off x="7219023" y="779399"/>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0" name="文本占位符 6"/>
          <p:cNvSpPr>
            <a:spLocks noGrp="1"/>
          </p:cNvSpPr>
          <p:nvPr>
            <p:ph type="body" sz="quarter" idx="16" hasCustomPrompt="1"/>
          </p:nvPr>
        </p:nvSpPr>
        <p:spPr>
          <a:xfrm>
            <a:off x="8151664" y="779399"/>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5" name="文本占位符 6"/>
          <p:cNvSpPr>
            <a:spLocks noGrp="1"/>
          </p:cNvSpPr>
          <p:nvPr>
            <p:ph type="body" sz="quarter" idx="17" hasCustomPrompt="1"/>
          </p:nvPr>
        </p:nvSpPr>
        <p:spPr>
          <a:xfrm>
            <a:off x="7219023" y="1688355"/>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6" name="文本占位符 6"/>
          <p:cNvSpPr>
            <a:spLocks noGrp="1"/>
          </p:cNvSpPr>
          <p:nvPr>
            <p:ph type="body" sz="quarter" idx="18" hasCustomPrompt="1"/>
          </p:nvPr>
        </p:nvSpPr>
        <p:spPr>
          <a:xfrm>
            <a:off x="8151664" y="1688355"/>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7" name="文本占位符 6"/>
          <p:cNvSpPr>
            <a:spLocks noGrp="1"/>
          </p:cNvSpPr>
          <p:nvPr>
            <p:ph type="body" sz="quarter" idx="19" hasCustomPrompt="1"/>
          </p:nvPr>
        </p:nvSpPr>
        <p:spPr>
          <a:xfrm>
            <a:off x="7219023" y="2597311"/>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18" name="文本占位符 6"/>
          <p:cNvSpPr>
            <a:spLocks noGrp="1"/>
          </p:cNvSpPr>
          <p:nvPr>
            <p:ph type="body" sz="quarter" idx="20" hasCustomPrompt="1"/>
          </p:nvPr>
        </p:nvSpPr>
        <p:spPr>
          <a:xfrm>
            <a:off x="8151664" y="2597311"/>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21" name="文本占位符 6"/>
          <p:cNvSpPr>
            <a:spLocks noGrp="1"/>
          </p:cNvSpPr>
          <p:nvPr>
            <p:ph type="body" sz="quarter" idx="21" hasCustomPrompt="1"/>
          </p:nvPr>
        </p:nvSpPr>
        <p:spPr>
          <a:xfrm>
            <a:off x="7219023" y="3506267"/>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22" name="文本占位符 6"/>
          <p:cNvSpPr>
            <a:spLocks noGrp="1"/>
          </p:cNvSpPr>
          <p:nvPr>
            <p:ph type="body" sz="quarter" idx="22" hasCustomPrompt="1"/>
          </p:nvPr>
        </p:nvSpPr>
        <p:spPr>
          <a:xfrm>
            <a:off x="8151664" y="3506267"/>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19" name="文本占位符 6"/>
          <p:cNvSpPr>
            <a:spLocks noGrp="1"/>
          </p:cNvSpPr>
          <p:nvPr>
            <p:ph type="body" sz="quarter" idx="23" hasCustomPrompt="1"/>
          </p:nvPr>
        </p:nvSpPr>
        <p:spPr>
          <a:xfrm>
            <a:off x="7219023" y="4417945"/>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20" name="文本占位符 6"/>
          <p:cNvSpPr>
            <a:spLocks noGrp="1"/>
          </p:cNvSpPr>
          <p:nvPr>
            <p:ph type="body" sz="quarter" idx="24" hasCustomPrompt="1"/>
          </p:nvPr>
        </p:nvSpPr>
        <p:spPr>
          <a:xfrm>
            <a:off x="8151664" y="4417945"/>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
        <p:nvSpPr>
          <p:cNvPr id="25" name="文本占位符 6"/>
          <p:cNvSpPr>
            <a:spLocks noGrp="1"/>
          </p:cNvSpPr>
          <p:nvPr>
            <p:ph type="body" sz="quarter" idx="25" hasCustomPrompt="1"/>
          </p:nvPr>
        </p:nvSpPr>
        <p:spPr>
          <a:xfrm>
            <a:off x="7219023" y="5326901"/>
            <a:ext cx="932642" cy="634634"/>
          </a:xfrm>
          <a:prstGeom prst="rect">
            <a:avLst/>
          </a:prstGeom>
        </p:spPr>
        <p:txBody>
          <a:bodyPr anchor="ctr"/>
          <a:lstStyle>
            <a:lvl1pPr marL="0" indent="0" algn="l">
              <a:lnSpc>
                <a:spcPct val="100000"/>
              </a:lnSpc>
              <a:buNone/>
              <a:defRPr sz="44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26" name="文本占位符 6"/>
          <p:cNvSpPr>
            <a:spLocks noGrp="1"/>
          </p:cNvSpPr>
          <p:nvPr>
            <p:ph type="body" sz="quarter" idx="26" hasCustomPrompt="1"/>
          </p:nvPr>
        </p:nvSpPr>
        <p:spPr>
          <a:xfrm>
            <a:off x="8151664" y="5326901"/>
            <a:ext cx="3253563" cy="634634"/>
          </a:xfrm>
          <a:prstGeom prst="rect">
            <a:avLst/>
          </a:prstGeom>
        </p:spPr>
        <p:txBody>
          <a:bodyPr anchor="ctr"/>
          <a:lstStyle>
            <a:lvl1pPr marL="0" indent="0" algn="l">
              <a:lnSpc>
                <a:spcPct val="100000"/>
              </a:lnSpc>
              <a:buNone/>
              <a:defRPr sz="16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副标题页_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9" name="文本占位符 6"/>
          <p:cNvSpPr>
            <a:spLocks noGrp="1"/>
          </p:cNvSpPr>
          <p:nvPr>
            <p:ph type="body" sz="quarter" idx="16" hasCustomPrompt="1"/>
          </p:nvPr>
        </p:nvSpPr>
        <p:spPr>
          <a:xfrm>
            <a:off x="3724507" y="3033133"/>
            <a:ext cx="4742986" cy="825190"/>
          </a:xfrm>
          <a:prstGeom prst="rect">
            <a:avLst/>
          </a:prstGeom>
        </p:spPr>
        <p:txBody>
          <a:bodyPr anchor="t"/>
          <a:lstStyle>
            <a:lvl1pPr marL="0" indent="0" algn="ctr">
              <a:lnSpc>
                <a:spcPct val="100000"/>
              </a:lnSpc>
              <a:buNone/>
              <a:defRPr sz="4000" b="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副标题页_2">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2">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9" name="文本占位符 6"/>
          <p:cNvSpPr>
            <a:spLocks noGrp="1"/>
          </p:cNvSpPr>
          <p:nvPr>
            <p:ph type="body" sz="quarter" idx="16" hasCustomPrompt="1"/>
          </p:nvPr>
        </p:nvSpPr>
        <p:spPr>
          <a:xfrm>
            <a:off x="3724507" y="3033133"/>
            <a:ext cx="4742986" cy="825190"/>
          </a:xfrm>
          <a:prstGeom prst="rect">
            <a:avLst/>
          </a:prstGeom>
        </p:spPr>
        <p:txBody>
          <a:bodyPr anchor="t"/>
          <a:lstStyle>
            <a:lvl1pPr marL="0" indent="0" algn="ctr">
              <a:lnSpc>
                <a:spcPct val="100000"/>
              </a:lnSpc>
              <a:buNone/>
              <a:defRPr sz="4000" b="0">
                <a:solidFill>
                  <a:schemeClr val="accent2">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副标题页_3">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3">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9" name="文本占位符 6"/>
          <p:cNvSpPr>
            <a:spLocks noGrp="1"/>
          </p:cNvSpPr>
          <p:nvPr>
            <p:ph type="body" sz="quarter" idx="16" hasCustomPrompt="1"/>
          </p:nvPr>
        </p:nvSpPr>
        <p:spPr>
          <a:xfrm>
            <a:off x="3724507" y="3033133"/>
            <a:ext cx="4742986" cy="825190"/>
          </a:xfrm>
          <a:prstGeom prst="rect">
            <a:avLst/>
          </a:prstGeom>
        </p:spPr>
        <p:txBody>
          <a:bodyPr anchor="t"/>
          <a:lstStyle>
            <a:lvl1pPr marL="0" indent="0" algn="ctr">
              <a:lnSpc>
                <a:spcPct val="100000"/>
              </a:lnSpc>
              <a:buNone/>
              <a:defRPr sz="4000" b="0">
                <a:solidFill>
                  <a:schemeClr val="accent3">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副标题页_4">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9" name="文本占位符 6"/>
          <p:cNvSpPr>
            <a:spLocks noGrp="1"/>
          </p:cNvSpPr>
          <p:nvPr>
            <p:ph type="body" sz="quarter" idx="16" hasCustomPrompt="1"/>
          </p:nvPr>
        </p:nvSpPr>
        <p:spPr>
          <a:xfrm>
            <a:off x="3724507" y="3033133"/>
            <a:ext cx="4742986" cy="825190"/>
          </a:xfrm>
          <a:prstGeom prst="rect">
            <a:avLst/>
          </a:prstGeom>
        </p:spPr>
        <p:txBody>
          <a:bodyPr anchor="t"/>
          <a:lstStyle>
            <a:lvl1pPr marL="0" indent="0" algn="ctr">
              <a:lnSpc>
                <a:spcPct val="100000"/>
              </a:lnSpc>
              <a:buNone/>
              <a:defRPr sz="4000" b="0">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副标题页_5">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userDrawn="1"/>
        </p:nvGrpSpPr>
        <p:grpSpPr>
          <a:xfrm>
            <a:off x="1955282" y="-1803666"/>
            <a:ext cx="7870890" cy="6691365"/>
            <a:chOff x="5067768" y="-852735"/>
            <a:chExt cx="9613786" cy="9526783"/>
          </a:xfrm>
        </p:grpSpPr>
        <p:sp>
          <p:nvSpPr>
            <p:cNvPr id="5"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6"/>
          <p:cNvSpPr>
            <a:spLocks noGrp="1"/>
          </p:cNvSpPr>
          <p:nvPr>
            <p:ph type="body" sz="quarter" idx="15" hasCustomPrompt="1"/>
          </p:nvPr>
        </p:nvSpPr>
        <p:spPr>
          <a:xfrm>
            <a:off x="4640704" y="660100"/>
            <a:ext cx="2910592" cy="2373032"/>
          </a:xfrm>
          <a:prstGeom prst="rect">
            <a:avLst/>
          </a:prstGeom>
        </p:spPr>
        <p:txBody>
          <a:bodyPr anchor="t"/>
          <a:lstStyle>
            <a:lvl1pPr marL="0" indent="0" algn="ctr">
              <a:lnSpc>
                <a:spcPct val="100000"/>
              </a:lnSpc>
              <a:buNone/>
              <a:defRPr sz="16600" b="1">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en-US" altLang="zh-CN"/>
              <a:t>00</a:t>
            </a:r>
            <a:endParaRPr kumimoji="1" lang="zh-CN" altLang="en-US" dirty="0"/>
          </a:p>
        </p:txBody>
      </p:sp>
      <p:sp>
        <p:nvSpPr>
          <p:cNvPr id="9" name="文本占位符 6"/>
          <p:cNvSpPr>
            <a:spLocks noGrp="1"/>
          </p:cNvSpPr>
          <p:nvPr>
            <p:ph type="body" sz="quarter" idx="16" hasCustomPrompt="1"/>
          </p:nvPr>
        </p:nvSpPr>
        <p:spPr>
          <a:xfrm>
            <a:off x="3724507" y="3033133"/>
            <a:ext cx="4742986" cy="825190"/>
          </a:xfrm>
          <a:prstGeom prst="rect">
            <a:avLst/>
          </a:prstGeom>
        </p:spPr>
        <p:txBody>
          <a:bodyPr anchor="t"/>
          <a:lstStyle>
            <a:lvl1pPr marL="0" indent="0" algn="ctr">
              <a:lnSpc>
                <a:spcPct val="100000"/>
              </a:lnSpc>
              <a:buNone/>
              <a:defRPr sz="4000" b="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2pPr>
            <a:lvl3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3pPr>
            <a:lvl4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4pPr>
            <a:lvl5pPr algn="ctr">
              <a:defRPr>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编辑母版文本样式</a:t>
            </a:r>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页_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 name="组 5"/>
          <p:cNvGrpSpPr/>
          <p:nvPr userDrawn="1"/>
        </p:nvGrpSpPr>
        <p:grpSpPr>
          <a:xfrm rot="17100000" flipH="1">
            <a:off x="1415669" y="-1088262"/>
            <a:ext cx="12969854" cy="15178844"/>
            <a:chOff x="-3533241" y="-1493421"/>
            <a:chExt cx="10611835" cy="9526783"/>
          </a:xfrm>
        </p:grpSpPr>
        <p:sp>
          <p:nvSpPr>
            <p:cNvPr id="3" name="椭圆 1"/>
            <p:cNvSpPr/>
            <p:nvPr userDrawn="1"/>
          </p:nvSpPr>
          <p:spPr>
            <a:xfrm rot="19800000">
              <a:off x="-3533241" y="-1061330"/>
              <a:ext cx="10611835" cy="8841402"/>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4" name="椭圆 1"/>
            <p:cNvSpPr/>
            <p:nvPr userDrawn="1"/>
          </p:nvSpPr>
          <p:spPr>
            <a:xfrm rot="17526771">
              <a:off x="-3623933" y="-1120658"/>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10"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页_2">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5"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页_3">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 name="组 3"/>
          <p:cNvGrpSpPr/>
          <p:nvPr userDrawn="1"/>
        </p:nvGrpSpPr>
        <p:grpSpPr>
          <a:xfrm rot="21247073">
            <a:off x="-1761892" y="-334537"/>
            <a:ext cx="19187532" cy="9077094"/>
            <a:chOff x="-2207941" y="334536"/>
            <a:chExt cx="19187532" cy="9077094"/>
          </a:xfrm>
        </p:grpSpPr>
        <p:sp>
          <p:nvSpPr>
            <p:cNvPr id="3" name="椭圆 1"/>
            <p:cNvSpPr/>
            <p:nvPr userDrawn="1"/>
          </p:nvSpPr>
          <p:spPr>
            <a:xfrm rot="354265">
              <a:off x="-2207941" y="334536"/>
              <a:ext cx="18689444" cy="9077094"/>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a:off x="-1709853" y="334536"/>
              <a:ext cx="18689444" cy="9077094"/>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7" name="文本占位符 7"/>
          <p:cNvSpPr>
            <a:spLocks noGrp="1"/>
          </p:cNvSpPr>
          <p:nvPr>
            <p:ph type="body" sz="quarter" idx="10" hasCustomPrompt="1"/>
          </p:nvPr>
        </p:nvSpPr>
        <p:spPr>
          <a:xfrm>
            <a:off x="6607140" y="258233"/>
            <a:ext cx="5302783" cy="721395"/>
          </a:xfrm>
          <a:prstGeom prst="rect">
            <a:avLst/>
          </a:prstGeom>
          <a:ln w="12700" cmpd="sng">
            <a:noFill/>
          </a:ln>
        </p:spPr>
        <p:txBody>
          <a:bodyPr vert="horz" anchor="ctr"/>
          <a:lstStyle>
            <a:lvl1pPr marL="0" indent="0" algn="r">
              <a:buNone/>
              <a:defRPr sz="2400" b="1">
                <a:solidFill>
                  <a:schemeClr val="accent3">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页_4">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 name="组 8"/>
          <p:cNvGrpSpPr/>
          <p:nvPr userDrawn="1"/>
        </p:nvGrpSpPr>
        <p:grpSpPr>
          <a:xfrm rot="17100000" flipH="1">
            <a:off x="-1996604" y="-2649433"/>
            <a:ext cx="12969854" cy="15178844"/>
            <a:chOff x="-3533241" y="-1493421"/>
            <a:chExt cx="10611835" cy="9526783"/>
          </a:xfrm>
        </p:grpSpPr>
        <p:sp>
          <p:nvSpPr>
            <p:cNvPr id="10" name="椭圆 1"/>
            <p:cNvSpPr/>
            <p:nvPr userDrawn="1"/>
          </p:nvSpPr>
          <p:spPr>
            <a:xfrm rot="19800000">
              <a:off x="-3533241" y="-1061330"/>
              <a:ext cx="10611835" cy="8841402"/>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11" name="椭圆 1"/>
            <p:cNvSpPr/>
            <p:nvPr userDrawn="1"/>
          </p:nvSpPr>
          <p:spPr>
            <a:xfrm rot="17526771">
              <a:off x="-3623933" y="-1120658"/>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12"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accent2">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页_5">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0" y="0"/>
            <a:ext cx="12192000" cy="6854653"/>
          </a:xfrm>
          <a:prstGeom prst="rect">
            <a:avLst/>
          </a:prstGeom>
        </p:spPr>
      </p:pic>
      <p:sp>
        <p:nvSpPr>
          <p:cNvPr id="3" name="矩形 2"/>
          <p:cNvSpPr/>
          <p:nvPr userDrawn="1"/>
        </p:nvSpPr>
        <p:spPr>
          <a:xfrm>
            <a:off x="0" y="0"/>
            <a:ext cx="12192000" cy="6858000"/>
          </a:xfrm>
          <a:prstGeom prst="rect">
            <a:avLst/>
          </a:prstGeom>
          <a:gradFill flip="none" rotWithShape="1">
            <a:gsLst>
              <a:gs pos="100000">
                <a:schemeClr val="accent2">
                  <a:lumMod val="50000"/>
                </a:schemeClr>
              </a:gs>
              <a:gs pos="41000">
                <a:schemeClr val="accent1">
                  <a:lumMod val="75000"/>
                  <a:alpha val="80000"/>
                </a:schemeClr>
              </a:gs>
              <a:gs pos="0">
                <a:schemeClr val="accent3">
                  <a:lumMod val="75000"/>
                  <a:alpha val="80000"/>
                </a:schemeClr>
              </a:gs>
              <a:gs pos="72000">
                <a:schemeClr val="accent2">
                  <a:lumMod val="75000"/>
                  <a:alpha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内容页_6">
    <p:bg>
      <p:bgPr>
        <a:solidFill>
          <a:schemeClr val="accent1">
            <a:lumMod val="75000"/>
          </a:schemeClr>
        </a:solidFill>
        <a:effectLst/>
      </p:bgPr>
    </p:bg>
    <p:spTree>
      <p:nvGrpSpPr>
        <p:cNvPr id="1" name=""/>
        <p:cNvGrpSpPr/>
        <p:nvPr/>
      </p:nvGrpSpPr>
      <p:grpSpPr>
        <a:xfrm>
          <a:off x="0" y="0"/>
          <a:ext cx="0" cy="0"/>
          <a:chOff x="0" y="0"/>
          <a:chExt cx="0" cy="0"/>
        </a:xfrm>
      </p:grpSpPr>
      <p:sp>
        <p:nvSpPr>
          <p:cNvPr id="7"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 name="矩形 2"/>
          <p:cNvSpPr/>
          <p:nvPr userDrawn="1"/>
        </p:nvSpPr>
        <p:spPr>
          <a:xfrm>
            <a:off x="0" y="1182028"/>
            <a:ext cx="12192000" cy="567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页_7">
    <p:bg>
      <p:bgPr>
        <a:solidFill>
          <a:schemeClr val="accent2">
            <a:lumMod val="75000"/>
          </a:schemeClr>
        </a:solid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 name="矩形 2"/>
          <p:cNvSpPr/>
          <p:nvPr userDrawn="1"/>
        </p:nvSpPr>
        <p:spPr>
          <a:xfrm>
            <a:off x="0" y="1182028"/>
            <a:ext cx="12192000" cy="567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页_8">
    <p:bg>
      <p:bgPr>
        <a:solidFill>
          <a:schemeClr val="accent3">
            <a:lumMod val="75000"/>
          </a:schemeClr>
        </a:solid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 name="矩形 2"/>
          <p:cNvSpPr/>
          <p:nvPr userDrawn="1"/>
        </p:nvSpPr>
        <p:spPr>
          <a:xfrm>
            <a:off x="0" y="1182028"/>
            <a:ext cx="12192000" cy="567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页_9">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 name="组 3"/>
          <p:cNvGrpSpPr/>
          <p:nvPr userDrawn="1"/>
        </p:nvGrpSpPr>
        <p:grpSpPr>
          <a:xfrm rot="21247073">
            <a:off x="-1761892" y="-334537"/>
            <a:ext cx="19187532" cy="9077094"/>
            <a:chOff x="-2207941" y="334536"/>
            <a:chExt cx="19187532" cy="9077094"/>
          </a:xfrm>
        </p:grpSpPr>
        <p:sp>
          <p:nvSpPr>
            <p:cNvPr id="3" name="椭圆 1"/>
            <p:cNvSpPr/>
            <p:nvPr userDrawn="1"/>
          </p:nvSpPr>
          <p:spPr>
            <a:xfrm rot="354265">
              <a:off x="-2207941" y="334536"/>
              <a:ext cx="18689444" cy="9077094"/>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6" name="椭圆 1"/>
            <p:cNvSpPr/>
            <p:nvPr userDrawn="1"/>
          </p:nvSpPr>
          <p:spPr>
            <a:xfrm>
              <a:off x="-1709853" y="334536"/>
              <a:ext cx="18689444" cy="9077094"/>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grpSp>
      <p:sp>
        <p:nvSpPr>
          <p:cNvPr id="8" name="文本占位符 7"/>
          <p:cNvSpPr>
            <a:spLocks noGrp="1"/>
          </p:cNvSpPr>
          <p:nvPr>
            <p:ph type="body" sz="quarter" idx="10" hasCustomPrompt="1"/>
          </p:nvPr>
        </p:nvSpPr>
        <p:spPr>
          <a:xfrm>
            <a:off x="6607140" y="258233"/>
            <a:ext cx="5302783" cy="721395"/>
          </a:xfrm>
          <a:prstGeom prst="rect">
            <a:avLst/>
          </a:prstGeom>
          <a:ln w="12700" cmpd="sng">
            <a:noFill/>
          </a:ln>
        </p:spPr>
        <p:txBody>
          <a:bodyPr vert="horz" anchor="ctr"/>
          <a:lstStyle>
            <a:lvl1pPr marL="0" indent="0" algn="r">
              <a:buNone/>
              <a:defRPr sz="2400" b="1">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页_10">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1"/>
          <p:cNvSpPr/>
          <p:nvPr userDrawn="1"/>
        </p:nvSpPr>
        <p:spPr>
          <a:xfrm rot="19800000">
            <a:off x="5067768" y="-247745"/>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5" name="椭圆 1"/>
          <p:cNvSpPr/>
          <p:nvPr userDrawn="1"/>
        </p:nvSpPr>
        <p:spPr>
          <a:xfrm rot="17526771">
            <a:off x="5527534" y="-479972"/>
            <a:ext cx="9526783" cy="8781257"/>
          </a:xfrm>
          <a:custGeom>
            <a:avLst/>
            <a:gdLst>
              <a:gd name="connsiteX0" fmla="*/ 0 w 5312228"/>
              <a:gd name="connsiteY0" fmla="*/ 2656114 h 5312228"/>
              <a:gd name="connsiteX1" fmla="*/ 2656114 w 5312228"/>
              <a:gd name="connsiteY1" fmla="*/ 0 h 5312228"/>
              <a:gd name="connsiteX2" fmla="*/ 5312228 w 5312228"/>
              <a:gd name="connsiteY2" fmla="*/ 2656114 h 5312228"/>
              <a:gd name="connsiteX3" fmla="*/ 2656114 w 5312228"/>
              <a:gd name="connsiteY3" fmla="*/ 5312228 h 5312228"/>
              <a:gd name="connsiteX4" fmla="*/ 0 w 5312228"/>
              <a:gd name="connsiteY4" fmla="*/ 2656114 h 5312228"/>
              <a:gd name="connsiteX0-1" fmla="*/ 108839 w 5421067"/>
              <a:gd name="connsiteY0-2" fmla="*/ 2712298 h 5368412"/>
              <a:gd name="connsiteX1-3" fmla="*/ 732953 w 5421067"/>
              <a:gd name="connsiteY1-4" fmla="*/ 1043155 h 5368412"/>
              <a:gd name="connsiteX2-5" fmla="*/ 2764953 w 5421067"/>
              <a:gd name="connsiteY2-6" fmla="*/ 56184 h 5368412"/>
              <a:gd name="connsiteX3-7" fmla="*/ 5421067 w 5421067"/>
              <a:gd name="connsiteY3-8" fmla="*/ 2712298 h 5368412"/>
              <a:gd name="connsiteX4-9" fmla="*/ 2764953 w 5421067"/>
              <a:gd name="connsiteY4-10" fmla="*/ 5368412 h 5368412"/>
              <a:gd name="connsiteX5" fmla="*/ 108839 w 5421067"/>
              <a:gd name="connsiteY5" fmla="*/ 2712298 h 5368412"/>
              <a:gd name="connsiteX0-11" fmla="*/ 108839 w 5480256"/>
              <a:gd name="connsiteY0-12" fmla="*/ 2656720 h 5312834"/>
              <a:gd name="connsiteX1-13" fmla="*/ 732953 w 5480256"/>
              <a:gd name="connsiteY1-14" fmla="*/ 987577 h 5312834"/>
              <a:gd name="connsiteX2-15" fmla="*/ 2764953 w 5480256"/>
              <a:gd name="connsiteY2-16" fmla="*/ 606 h 5312834"/>
              <a:gd name="connsiteX3-17" fmla="*/ 4303469 w 5480256"/>
              <a:gd name="connsiteY3-18" fmla="*/ 871463 h 5312834"/>
              <a:gd name="connsiteX4-19" fmla="*/ 5421067 w 5480256"/>
              <a:gd name="connsiteY4-20" fmla="*/ 2656720 h 5312834"/>
              <a:gd name="connsiteX5-21" fmla="*/ 2764953 w 5480256"/>
              <a:gd name="connsiteY5-22" fmla="*/ 5312834 h 5312834"/>
              <a:gd name="connsiteX6" fmla="*/ 108839 w 5480256"/>
              <a:gd name="connsiteY6" fmla="*/ 2656720 h 5312834"/>
              <a:gd name="connsiteX0-23" fmla="*/ 108839 w 5544800"/>
              <a:gd name="connsiteY0-24" fmla="*/ 2666351 h 5322465"/>
              <a:gd name="connsiteX1-25" fmla="*/ 732953 w 5544800"/>
              <a:gd name="connsiteY1-26" fmla="*/ 997208 h 5322465"/>
              <a:gd name="connsiteX2-27" fmla="*/ 2764953 w 5544800"/>
              <a:gd name="connsiteY2-28" fmla="*/ 10237 h 5322465"/>
              <a:gd name="connsiteX3-29" fmla="*/ 4971126 w 5544800"/>
              <a:gd name="connsiteY3-30" fmla="*/ 619837 h 5322465"/>
              <a:gd name="connsiteX4-31" fmla="*/ 5421067 w 5544800"/>
              <a:gd name="connsiteY4-32" fmla="*/ 2666351 h 5322465"/>
              <a:gd name="connsiteX5-33" fmla="*/ 2764953 w 5544800"/>
              <a:gd name="connsiteY5-34" fmla="*/ 5322465 h 5322465"/>
              <a:gd name="connsiteX6-35" fmla="*/ 108839 w 5544800"/>
              <a:gd name="connsiteY6-36" fmla="*/ 2666351 h 5322465"/>
              <a:gd name="connsiteX0-37" fmla="*/ 108839 w 5237336"/>
              <a:gd name="connsiteY0-38" fmla="*/ 2666351 h 5322940"/>
              <a:gd name="connsiteX1-39" fmla="*/ 732953 w 5237336"/>
              <a:gd name="connsiteY1-40" fmla="*/ 997208 h 5322940"/>
              <a:gd name="connsiteX2-41" fmla="*/ 2764953 w 5237336"/>
              <a:gd name="connsiteY2-42" fmla="*/ 10237 h 5322940"/>
              <a:gd name="connsiteX3-43" fmla="*/ 4971126 w 5237336"/>
              <a:gd name="connsiteY3-44" fmla="*/ 619837 h 5322940"/>
              <a:gd name="connsiteX4-45" fmla="*/ 4927582 w 5237336"/>
              <a:gd name="connsiteY4-46" fmla="*/ 2869551 h 5322940"/>
              <a:gd name="connsiteX5-47" fmla="*/ 2764953 w 5237336"/>
              <a:gd name="connsiteY5-48" fmla="*/ 5322465 h 5322940"/>
              <a:gd name="connsiteX6-49" fmla="*/ 108839 w 5237336"/>
              <a:gd name="connsiteY6-50" fmla="*/ 2666351 h 5322940"/>
              <a:gd name="connsiteX0-51" fmla="*/ 108839 w 5705147"/>
              <a:gd name="connsiteY0-52" fmla="*/ 2666351 h 5325044"/>
              <a:gd name="connsiteX1-53" fmla="*/ 732953 w 5705147"/>
              <a:gd name="connsiteY1-54" fmla="*/ 997208 h 5325044"/>
              <a:gd name="connsiteX2-55" fmla="*/ 2764953 w 5705147"/>
              <a:gd name="connsiteY2-56" fmla="*/ 10237 h 5325044"/>
              <a:gd name="connsiteX3-57" fmla="*/ 4971126 w 5705147"/>
              <a:gd name="connsiteY3-58" fmla="*/ 619837 h 5325044"/>
              <a:gd name="connsiteX4-59" fmla="*/ 5609754 w 5705147"/>
              <a:gd name="connsiteY4-60" fmla="*/ 3116294 h 5325044"/>
              <a:gd name="connsiteX5-61" fmla="*/ 2764953 w 5705147"/>
              <a:gd name="connsiteY5-62" fmla="*/ 5322465 h 5325044"/>
              <a:gd name="connsiteX6-63" fmla="*/ 108839 w 5705147"/>
              <a:gd name="connsiteY6-64" fmla="*/ 2666351 h 5325044"/>
              <a:gd name="connsiteX0-65" fmla="*/ 49424 w 5645732"/>
              <a:gd name="connsiteY0-66" fmla="*/ 2666351 h 5343874"/>
              <a:gd name="connsiteX1-67" fmla="*/ 673538 w 5645732"/>
              <a:gd name="connsiteY1-68" fmla="*/ 997208 h 5343874"/>
              <a:gd name="connsiteX2-69" fmla="*/ 2705538 w 5645732"/>
              <a:gd name="connsiteY2-70" fmla="*/ 10237 h 5343874"/>
              <a:gd name="connsiteX3-71" fmla="*/ 4911711 w 5645732"/>
              <a:gd name="connsiteY3-72" fmla="*/ 619837 h 5343874"/>
              <a:gd name="connsiteX4-73" fmla="*/ 5550339 w 5645732"/>
              <a:gd name="connsiteY4-74" fmla="*/ 3116294 h 5343874"/>
              <a:gd name="connsiteX5-75" fmla="*/ 2705538 w 5645732"/>
              <a:gd name="connsiteY5-76" fmla="*/ 5322465 h 5343874"/>
              <a:gd name="connsiteX6-77" fmla="*/ 339710 w 5645732"/>
              <a:gd name="connsiteY6-78" fmla="*/ 4146808 h 5343874"/>
              <a:gd name="connsiteX7" fmla="*/ 49424 w 5645732"/>
              <a:gd name="connsiteY7" fmla="*/ 2666351 h 5343874"/>
              <a:gd name="connsiteX0-79" fmla="*/ 180841 w 5777149"/>
              <a:gd name="connsiteY0-80" fmla="*/ 2666351 h 5335133"/>
              <a:gd name="connsiteX1-81" fmla="*/ 804955 w 5777149"/>
              <a:gd name="connsiteY1-82" fmla="*/ 997208 h 5335133"/>
              <a:gd name="connsiteX2-83" fmla="*/ 2836955 w 5777149"/>
              <a:gd name="connsiteY2-84" fmla="*/ 10237 h 5335133"/>
              <a:gd name="connsiteX3-85" fmla="*/ 5043128 w 5777149"/>
              <a:gd name="connsiteY3-86" fmla="*/ 619837 h 5335133"/>
              <a:gd name="connsiteX4-87" fmla="*/ 5681756 w 5777149"/>
              <a:gd name="connsiteY4-88" fmla="*/ 3116294 h 5335133"/>
              <a:gd name="connsiteX5-89" fmla="*/ 2836955 w 5777149"/>
              <a:gd name="connsiteY5-90" fmla="*/ 5322465 h 5335133"/>
              <a:gd name="connsiteX6-91" fmla="*/ 238898 w 5777149"/>
              <a:gd name="connsiteY6-92" fmla="*/ 3958122 h 5335133"/>
              <a:gd name="connsiteX7-93" fmla="*/ 180841 w 5777149"/>
              <a:gd name="connsiteY7-94" fmla="*/ 2666351 h 5335133"/>
              <a:gd name="connsiteX0-95" fmla="*/ 162747 w 5788084"/>
              <a:gd name="connsiteY0-96" fmla="*/ 2274466 h 5335133"/>
              <a:gd name="connsiteX1-97" fmla="*/ 815890 w 5788084"/>
              <a:gd name="connsiteY1-98" fmla="*/ 997208 h 5335133"/>
              <a:gd name="connsiteX2-99" fmla="*/ 2847890 w 5788084"/>
              <a:gd name="connsiteY2-100" fmla="*/ 10237 h 5335133"/>
              <a:gd name="connsiteX3-101" fmla="*/ 5054063 w 5788084"/>
              <a:gd name="connsiteY3-102" fmla="*/ 619837 h 5335133"/>
              <a:gd name="connsiteX4-103" fmla="*/ 5692691 w 5788084"/>
              <a:gd name="connsiteY4-104" fmla="*/ 3116294 h 5335133"/>
              <a:gd name="connsiteX5-105" fmla="*/ 2847890 w 5788084"/>
              <a:gd name="connsiteY5-106" fmla="*/ 5322465 h 5335133"/>
              <a:gd name="connsiteX6-107" fmla="*/ 249833 w 5788084"/>
              <a:gd name="connsiteY6-108" fmla="*/ 3958122 h 5335133"/>
              <a:gd name="connsiteX7-109" fmla="*/ 162747 w 5788084"/>
              <a:gd name="connsiteY7-110" fmla="*/ 2274466 h 53351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93" y="connsiteY7-94"/>
              </a:cxn>
            </a:cxnLst>
            <a:rect l="l" t="t" r="r" b="b"/>
            <a:pathLst>
              <a:path w="5788084" h="5335133">
                <a:moveTo>
                  <a:pt x="162747" y="2274466"/>
                </a:moveTo>
                <a:cubicBezTo>
                  <a:pt x="257090" y="1780980"/>
                  <a:pt x="373204" y="1439894"/>
                  <a:pt x="815890" y="997208"/>
                </a:cubicBezTo>
                <a:cubicBezTo>
                  <a:pt x="1258576" y="554522"/>
                  <a:pt x="2141528" y="73132"/>
                  <a:pt x="2847890" y="10237"/>
                </a:cubicBezTo>
                <a:cubicBezTo>
                  <a:pt x="3554252" y="-52658"/>
                  <a:pt x="4611377" y="177151"/>
                  <a:pt x="5054063" y="619837"/>
                </a:cubicBezTo>
                <a:cubicBezTo>
                  <a:pt x="5496749" y="1062523"/>
                  <a:pt x="6002329" y="2414770"/>
                  <a:pt x="5692691" y="3116294"/>
                </a:cubicBezTo>
                <a:cubicBezTo>
                  <a:pt x="5383053" y="3817818"/>
                  <a:pt x="3755033" y="5182160"/>
                  <a:pt x="2847890" y="5322465"/>
                </a:cubicBezTo>
                <a:cubicBezTo>
                  <a:pt x="1940747" y="5462770"/>
                  <a:pt x="692519" y="4400808"/>
                  <a:pt x="249833" y="3958122"/>
                </a:cubicBezTo>
                <a:cubicBezTo>
                  <a:pt x="-192853" y="3515436"/>
                  <a:pt x="68404" y="2767952"/>
                  <a:pt x="162747" y="2274466"/>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1" lang="zh-CN" altLang="en-US"/>
          </a:p>
        </p:txBody>
      </p:sp>
      <p:sp>
        <p:nvSpPr>
          <p:cNvPr id="8"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页_11">
    <p:bg>
      <p:bgPr>
        <a:solidFill>
          <a:schemeClr val="accent5">
            <a:lumMod val="75000"/>
          </a:schemeClr>
        </a:solid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22289" y="258233"/>
            <a:ext cx="5302783" cy="721395"/>
          </a:xfrm>
          <a:prstGeom prst="rect">
            <a:avLst/>
          </a:prstGeom>
          <a:ln w="12700" cmpd="sng">
            <a:noFill/>
          </a:ln>
        </p:spPr>
        <p:txBody>
          <a:bodyPr vert="horz" anchor="ctr"/>
          <a:lstStyle>
            <a:lvl1pPr marL="0" indent="0" algn="l">
              <a:buNone/>
              <a:defRPr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 name="矩形 2"/>
          <p:cNvSpPr/>
          <p:nvPr userDrawn="1"/>
        </p:nvSpPr>
        <p:spPr>
          <a:xfrm>
            <a:off x="0" y="1182028"/>
            <a:ext cx="12192000" cy="567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62361" cy="379656"/>
          </a:xfrm>
          <a:prstGeom prst="rect">
            <a:avLst/>
          </a:prstGeom>
        </p:spPr>
        <p:txBody>
          <a:bodyPr wrap="none">
            <a:spAutoFit/>
          </a:bodyPr>
          <a:lstStyle/>
          <a:p>
            <a:pPr marL="0" marR="0" lvl="0" indent="0" algn="l" defTabSz="6096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标注</a:t>
            </a:r>
            <a:endParaRPr kumimoji="0" lang="zh-CN" altLang="en-US" sz="18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p:txBody>
      </p:sp>
      <p:sp>
        <p:nvSpPr>
          <p:cNvPr id="11" name="矩形 10"/>
          <p:cNvSpPr/>
          <p:nvPr userDrawn="1"/>
        </p:nvSpPr>
        <p:spPr>
          <a:xfrm>
            <a:off x="2572589" y="759873"/>
            <a:ext cx="1402001" cy="3453253"/>
          </a:xfrm>
          <a:prstGeom prst="rect">
            <a:avLst/>
          </a:prstGeom>
        </p:spPr>
        <p:txBody>
          <a:bodyPr wrap="square">
            <a:spAutoFit/>
          </a:bodyPr>
          <a:lstStyle/>
          <a:p>
            <a:pPr marL="0" marR="0" lvl="0" indent="0" algn="l" defTabSz="609600" rtl="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字体使用 </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行距</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背景图片出处</a:t>
            </a: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声明</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p:txBody>
      </p:sp>
      <p:sp>
        <p:nvSpPr>
          <p:cNvPr id="12" name="矩形 11"/>
          <p:cNvSpPr/>
          <p:nvPr userDrawn="1"/>
        </p:nvSpPr>
        <p:spPr>
          <a:xfrm>
            <a:off x="4153010" y="759873"/>
            <a:ext cx="7074345" cy="4239879"/>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英文 </a:t>
            </a:r>
            <a:r>
              <a:rPr kumimoji="0" lang="is-IS" altLang="zh-CN" sz="1400" b="0" i="0" u="none" strike="noStrike" kern="0" cap="none" spc="0" normalizeH="0" baseline="0" noProof="0" dirty="0">
                <a:ln>
                  <a:noFill/>
                </a:ln>
                <a:solidFill>
                  <a:srgbClr val="FFFFFF"/>
                </a:solidFill>
                <a:effectLst/>
                <a:uLnTx/>
                <a:uFillTx/>
                <a:latin typeface="Segoe UI Light" panose="020B0502040204020203"/>
                <a:ea typeface="宋体" panose="02010600030101010101" pitchFamily="2" charset="-122"/>
                <a:cs typeface="Segoe UI Light" panose="020B0502040204020203"/>
              </a:rPr>
              <a:t>Microsoft YaHei</a:t>
            </a: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宋体" panose="02010600030101010101" pitchFamily="2"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中文 微软雅黑</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正文 </a:t>
            </a:r>
            <a:r>
              <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1.3</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cn.bing.com</a:t>
            </a: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本网站所提供的任何信息内容（包括但不限于 </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PPT</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模板、</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Word</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文档、</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Excel</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图表、图片素材等）均受</a:t>
            </a:r>
            <a:r>
              <a:rPr kumimoji="0" lang="en-US" altLang="zh-CN"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中华人民共和国著作权法</a:t>
            </a:r>
            <a:r>
              <a:rPr kumimoji="0" lang="en-US" altLang="zh-CN"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a:t>
            </a:r>
            <a:r>
              <a:rPr kumimoji="0" lang="en-US" altLang="zh-CN"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信息网络传播权保护条例</a:t>
            </a:r>
            <a:r>
              <a:rPr kumimoji="0" lang="en-US" altLang="zh-CN"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及其他适用的法律法规的保护，未经权利人书面明确授权，信息内容的任何部分</a:t>
            </a:r>
            <a:r>
              <a:rPr kumimoji="0" lang="en-US" altLang="zh-CN"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包括图片或图表</a:t>
            </a:r>
            <a:r>
              <a:rPr kumimoji="0" lang="en-US" altLang="zh-CN"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rPr>
              <a:t>不得被全部或部分的复制、传播、销售，否则将承担法律责任。</a:t>
            </a:r>
            <a:endParaRPr kumimoji="0" lang="zh-CN" altLang="en-US" sz="1335" b="0" i="0" u="none" strike="noStrike" kern="1200" cap="none" spc="0" normalizeH="0" baseline="0" noProof="0" dirty="0">
              <a:ln>
                <a:noFill/>
              </a:ln>
              <a:solidFill>
                <a:prstClr val="white"/>
              </a:solidFill>
              <a:effectLst/>
              <a:uLnTx/>
              <a:uFillTx/>
              <a:latin typeface="Century Gothic"/>
              <a:ea typeface="微软雅黑" panose="020B0503020204020204" pitchFamily="34" charset="-122"/>
              <a:cs typeface="+mn-cs"/>
            </a:endParaRP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algn="l" defTabSz="609600" rtl="0" eaLnBrk="1" fontAlgn="auto" latinLnBrk="0" hangingPunct="1">
              <a:lnSpc>
                <a:spcPct val="100000"/>
              </a:lnSpc>
              <a:spcBef>
                <a:spcPts val="0"/>
              </a:spcBef>
              <a:spcAft>
                <a:spcPts val="0"/>
              </a:spcAft>
              <a:buClrTx/>
              <a:buSzTx/>
              <a:buFontTx/>
              <a:buNone/>
              <a:defRPr/>
            </a:pPr>
            <a:r>
              <a:rPr kumimoji="1" lang="en-US" altLang="zh-CN"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pitchFamily="34" charset="-122"/>
                <a:cs typeface="Segoe UI Light" panose="020B0502040204020203"/>
              </a:rPr>
              <a:t>OfficePLUS</a:t>
            </a:r>
            <a:endParaRPr kumimoji="0" lang="zh-CN" altLang="en-US"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pitchFamily="34" charset="-122"/>
              <a:cs typeface="Segoe UI Light" panose="020B0502040204020203"/>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模板使用技巧1">
    <p:spTree>
      <p:nvGrpSpPr>
        <p:cNvPr id="1" name=""/>
        <p:cNvGrpSpPr/>
        <p:nvPr/>
      </p:nvGrpSpPr>
      <p:grpSpPr>
        <a:xfrm>
          <a:off x="0" y="0"/>
          <a:ext cx="0" cy="0"/>
          <a:chOff x="0" y="0"/>
          <a:chExt cx="0" cy="0"/>
        </a:xfrm>
      </p:grpSpPr>
      <p:sp>
        <p:nvSpPr>
          <p:cNvPr id="4" name="矩形 3"/>
          <p:cNvSpPr/>
          <p:nvPr userDrawn="1"/>
        </p:nvSpPr>
        <p:spPr>
          <a:xfrm>
            <a:off x="440603" y="759873"/>
            <a:ext cx="1713931" cy="369332"/>
          </a:xfrm>
          <a:prstGeom prst="rect">
            <a:avLst/>
          </a:prstGeom>
        </p:spPr>
        <p:txBody>
          <a:bodyPr wrap="none">
            <a:spAutoFit/>
          </a:bodyPr>
          <a:lstStyle/>
          <a:p>
            <a:pPr marL="0" marR="0" lvl="0" indent="0" algn="l" defTabSz="6096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rPr>
              <a:t>模板使用技巧</a:t>
            </a:r>
            <a:r>
              <a:rPr kumimoji="0" lang="en-US" altLang="zh-CN" sz="1800" b="0" i="0" u="none" strike="noStrike" kern="1200" cap="none" spc="0" normalizeH="0" baseline="0" noProof="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rPr>
              <a:t> 1</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endParaRPr>
          </a:p>
        </p:txBody>
      </p:sp>
      <p:sp>
        <p:nvSpPr>
          <p:cNvPr id="5" name="矩形 4"/>
          <p:cNvSpPr/>
          <p:nvPr userDrawn="1"/>
        </p:nvSpPr>
        <p:spPr>
          <a:xfrm>
            <a:off x="440603" y="182445"/>
            <a:ext cx="777777" cy="246221"/>
          </a:xfrm>
          <a:prstGeom prst="rect">
            <a:avLst/>
          </a:prstGeom>
        </p:spPr>
        <p:txBody>
          <a:bodyPr wrap="none">
            <a:spAutoFit/>
          </a:bodyPr>
          <a:lstStyle/>
          <a:p>
            <a:pPr marL="0" marR="0" lvl="0" indent="0" algn="l" defTabSz="609600" rtl="0" eaLnBrk="1" fontAlgn="auto" latinLnBrk="0" hangingPunct="1">
              <a:lnSpc>
                <a:spcPct val="100000"/>
              </a:lnSpc>
              <a:spcBef>
                <a:spcPts val="0"/>
              </a:spcBef>
              <a:spcAft>
                <a:spcPts val="0"/>
              </a:spcAft>
              <a:buClrTx/>
              <a:buSzTx/>
              <a:buFontTx/>
              <a:buNone/>
              <a:defRPr/>
            </a:pPr>
            <a:r>
              <a:rPr kumimoji="1" lang="en-US" altLang="zh-CN" sz="1000" b="0" i="0" u="none" strike="noStrike" kern="1200" cap="none" spc="0" normalizeH="0" baseline="0" noProof="0" dirty="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rPr>
              <a:t>OfficePLUS</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endParaRPr>
          </a:p>
        </p:txBody>
      </p:sp>
      <p:sp>
        <p:nvSpPr>
          <p:cNvPr id="9" name="文本框 8"/>
          <p:cNvSpPr txBox="1"/>
          <p:nvPr userDrawn="1"/>
        </p:nvSpPr>
        <p:spPr>
          <a:xfrm>
            <a:off x="431800" y="1174234"/>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一键调整模板颜色</a:t>
            </a:r>
            <a:endParaRPr kumimoji="0" lang="en-US" sz="32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pic>
        <p:nvPicPr>
          <p:cNvPr id="10" name="图片 9"/>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11" name="图片 10"/>
          <p:cNvPicPr>
            <a:picLocks noChangeAspect="1"/>
          </p:cNvPicPr>
          <p:nvPr userDrawn="1"/>
        </p:nvPicPr>
        <p:blipFill>
          <a:blip r:embed="rId3"/>
          <a:stretch>
            <a:fillRect/>
          </a:stretch>
        </p:blipFill>
        <p:spPr>
          <a:xfrm>
            <a:off x="6464300" y="2138895"/>
            <a:ext cx="5295900" cy="3847022"/>
          </a:xfrm>
          <a:prstGeom prst="rect">
            <a:avLst/>
          </a:prstGeom>
          <a:ln>
            <a:solidFill>
              <a:schemeClr val="bg1">
                <a:lumMod val="65000"/>
              </a:schemeClr>
            </a:solidFill>
          </a:ln>
        </p:spPr>
      </p:pic>
      <p:sp>
        <p:nvSpPr>
          <p:cNvPr id="12" name="文本框 11"/>
          <p:cNvSpPr txBox="1"/>
          <p:nvPr userDrawn="1"/>
        </p:nvSpPr>
        <p:spPr>
          <a:xfrm>
            <a:off x="333477" y="6061002"/>
            <a:ext cx="318388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a:t>
            </a:r>
            <a:r>
              <a:rPr kumimoji="0" lang="zh-CN" alt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选择“设计”</a:t>
            </a:r>
            <a:r>
              <a:rPr kumimoji="0" lang="en-US" altLang="zh-CN"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“变体”</a:t>
            </a:r>
            <a:r>
              <a:rPr kumimoji="0" lang="en-US" altLang="zh-CN"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“颜色”；</a:t>
            </a:r>
            <a:endParaRPr kumimoji="0" 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p:cNvSpPr txBox="1"/>
          <p:nvPr userDrawn="1"/>
        </p:nvSpPr>
        <p:spPr>
          <a:xfrm>
            <a:off x="6360651" y="6061002"/>
            <a:ext cx="456246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2.</a:t>
            </a:r>
            <a:r>
              <a:rPr kumimoji="0" lang="zh-CN" alt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选择你喜欢的颜色搭配，模板一秒调整为你选颜色。</a:t>
            </a:r>
            <a:endParaRPr kumimoji="0" 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p:cNvPicPr>
            <a:picLocks noChangeAspect="1"/>
          </p:cNvPicPr>
          <p:nvPr userDrawn="1"/>
        </p:nvPicPr>
        <p:blipFill>
          <a:blip r:embed="rId4"/>
          <a:stretch>
            <a:fillRect/>
          </a:stretch>
        </p:blipFill>
        <p:spPr>
          <a:xfrm>
            <a:off x="3005928" y="2609333"/>
            <a:ext cx="819667" cy="819667"/>
          </a:xfrm>
          <a:prstGeom prst="rect">
            <a:avLst/>
          </a:prstGeom>
          <a:effectLst>
            <a:outerShdw blurRad="50800" dist="38100" dir="2700000" algn="tl" rotWithShape="0">
              <a:prstClr val="black">
                <a:alpha val="40000"/>
              </a:prstClr>
            </a:outerShdw>
          </a:effectLst>
        </p:spPr>
      </p:pic>
      <p:pic>
        <p:nvPicPr>
          <p:cNvPr id="15" name="图片 14"/>
          <p:cNvPicPr>
            <a:picLocks noChangeAspect="1"/>
          </p:cNvPicPr>
          <p:nvPr userDrawn="1"/>
        </p:nvPicPr>
        <p:blipFill>
          <a:blip r:embed="rId4"/>
          <a:stretch>
            <a:fillRect/>
          </a:stretch>
        </p:blipFill>
        <p:spPr>
          <a:xfrm>
            <a:off x="10787853" y="4257158"/>
            <a:ext cx="819667" cy="819667"/>
          </a:xfrm>
          <a:prstGeom prst="rect">
            <a:avLst/>
          </a:prstGeom>
          <a:effectLst>
            <a:outerShdw blurRad="50800" dist="38100" dir="2700000" algn="tl" rotWithShape="0">
              <a:prstClr val="black">
                <a:alpha val="40000"/>
              </a:prstClr>
            </a:outerShdw>
          </a:effectLst>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模板使用技巧2">
    <p:spTree>
      <p:nvGrpSpPr>
        <p:cNvPr id="1" name=""/>
        <p:cNvGrpSpPr/>
        <p:nvPr/>
      </p:nvGrpSpPr>
      <p:grpSpPr>
        <a:xfrm>
          <a:off x="0" y="0"/>
          <a:ext cx="0" cy="0"/>
          <a:chOff x="0" y="0"/>
          <a:chExt cx="0" cy="0"/>
        </a:xfrm>
      </p:grpSpPr>
      <p:sp>
        <p:nvSpPr>
          <p:cNvPr id="3" name="矩形 2"/>
          <p:cNvSpPr/>
          <p:nvPr userDrawn="1"/>
        </p:nvSpPr>
        <p:spPr>
          <a:xfrm>
            <a:off x="440603" y="759873"/>
            <a:ext cx="1750800" cy="369332"/>
          </a:xfrm>
          <a:prstGeom prst="rect">
            <a:avLst/>
          </a:prstGeom>
        </p:spPr>
        <p:txBody>
          <a:bodyPr wrap="none">
            <a:spAutoFit/>
          </a:bodyPr>
          <a:lstStyle/>
          <a:p>
            <a:pPr marL="0" marR="0" lvl="0" indent="0" algn="l" defTabSz="6096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rPr>
              <a:t>模板使用技巧</a:t>
            </a:r>
            <a:r>
              <a:rPr kumimoji="0" lang="en-US" altLang="zh-CN" sz="1800" b="0" i="0" u="none" strike="noStrike" kern="1200" cap="none" spc="0" normalizeH="0" baseline="0" noProof="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rPr>
              <a:t> 2</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endParaRPr>
          </a:p>
        </p:txBody>
      </p:sp>
      <p:sp>
        <p:nvSpPr>
          <p:cNvPr id="4" name="矩形 3"/>
          <p:cNvSpPr/>
          <p:nvPr userDrawn="1"/>
        </p:nvSpPr>
        <p:spPr>
          <a:xfrm>
            <a:off x="440603" y="182445"/>
            <a:ext cx="777777" cy="246221"/>
          </a:xfrm>
          <a:prstGeom prst="rect">
            <a:avLst/>
          </a:prstGeom>
        </p:spPr>
        <p:txBody>
          <a:bodyPr wrap="none">
            <a:spAutoFit/>
          </a:bodyPr>
          <a:lstStyle/>
          <a:p>
            <a:pPr marL="0" marR="0" lvl="0" indent="0" algn="l" defTabSz="609600" rtl="0" eaLnBrk="1" fontAlgn="auto" latinLnBrk="0" hangingPunct="1">
              <a:lnSpc>
                <a:spcPct val="100000"/>
              </a:lnSpc>
              <a:spcBef>
                <a:spcPts val="0"/>
              </a:spcBef>
              <a:spcAft>
                <a:spcPts val="0"/>
              </a:spcAft>
              <a:buClrTx/>
              <a:buSzTx/>
              <a:buFontTx/>
              <a:buNone/>
              <a:defRPr/>
            </a:pPr>
            <a:r>
              <a:rPr kumimoji="1" lang="en-US" altLang="zh-CN" sz="1000" b="0" i="0" u="none" strike="noStrike" kern="1200" cap="none" spc="0" normalizeH="0" baseline="0" noProof="0" dirty="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rPr>
              <a:t>OfficePLUS</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Segoe UI Light" panose="020B0502040204020203"/>
              <a:ea typeface="微软雅黑" panose="020B0503020204020204" pitchFamily="34" charset="-122"/>
              <a:cs typeface="Segoe UI Light" panose="020B0502040204020203"/>
            </a:endParaRPr>
          </a:p>
        </p:txBody>
      </p:sp>
      <p:pic>
        <p:nvPicPr>
          <p:cNvPr id="5" name="图片 4"/>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6" name="图片 5"/>
          <p:cNvPicPr>
            <a:picLocks noChangeAspect="1"/>
          </p:cNvPicPr>
          <p:nvPr userDrawn="1"/>
        </p:nvPicPr>
        <p:blipFill>
          <a:blip r:embed="rId3"/>
          <a:stretch>
            <a:fillRect/>
          </a:stretch>
        </p:blipFill>
        <p:spPr>
          <a:xfrm>
            <a:off x="6464301" y="2138895"/>
            <a:ext cx="5295900" cy="3847022"/>
          </a:xfrm>
          <a:prstGeom prst="rect">
            <a:avLst/>
          </a:prstGeom>
          <a:ln>
            <a:solidFill>
              <a:schemeClr val="bg1">
                <a:lumMod val="65000"/>
              </a:schemeClr>
            </a:solidFill>
          </a:ln>
        </p:spPr>
      </p:pic>
      <p:sp>
        <p:nvSpPr>
          <p:cNvPr id="7" name="文本框 6"/>
          <p:cNvSpPr txBox="1"/>
          <p:nvPr userDrawn="1"/>
        </p:nvSpPr>
        <p:spPr>
          <a:xfrm>
            <a:off x="431800" y="1174234"/>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随时添加模板样式</a:t>
            </a:r>
            <a:endParaRPr kumimoji="0" lang="en-US" sz="32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userDrawn="1"/>
        </p:nvSpPr>
        <p:spPr>
          <a:xfrm>
            <a:off x="333477" y="6061002"/>
            <a:ext cx="301076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a:t>
            </a:r>
            <a:r>
              <a:rPr kumimoji="0" lang="zh-CN" alt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选择“开始”</a:t>
            </a:r>
            <a:r>
              <a:rPr kumimoji="0" lang="en-US" altLang="zh-CN"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“新建幻灯片”；</a:t>
            </a:r>
            <a:endParaRPr kumimoji="0" 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userDrawn="1"/>
        </p:nvSpPr>
        <p:spPr>
          <a:xfrm>
            <a:off x="6360651" y="6061002"/>
            <a:ext cx="525656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2.</a:t>
            </a:r>
            <a:r>
              <a:rPr kumimoji="0" lang="zh-CN" alt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选择你需要的页面，如封面页，目录页，副标题页，内容页等</a:t>
            </a:r>
            <a:r>
              <a:rPr kumimoji="0" lang="en-US" altLang="zh-CN"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sz="1200" b="0" i="0" u="none" strike="noStrike" kern="1200" cap="none" spc="15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0" name="图片 9"/>
          <p:cNvPicPr>
            <a:picLocks noChangeAspect="1"/>
          </p:cNvPicPr>
          <p:nvPr userDrawn="1"/>
        </p:nvPicPr>
        <p:blipFill>
          <a:blip r:embed="rId4"/>
          <a:stretch>
            <a:fillRect/>
          </a:stretch>
        </p:blipFill>
        <p:spPr>
          <a:xfrm>
            <a:off x="700878" y="2428358"/>
            <a:ext cx="819667" cy="819667"/>
          </a:xfrm>
          <a:prstGeom prst="rect">
            <a:avLst/>
          </a:prstGeom>
          <a:effectLst>
            <a:outerShdw blurRad="50800" dist="38100" dir="2700000" algn="tl" rotWithShape="0">
              <a:prstClr val="black">
                <a:alpha val="40000"/>
              </a:prstClr>
            </a:outerShdw>
          </a:effectLst>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关注服务号">
    <p:spTree>
      <p:nvGrpSpPr>
        <p:cNvPr id="1" name=""/>
        <p:cNvGrpSpPr/>
        <p:nvPr/>
      </p:nvGrpSpPr>
      <p:grpSpPr>
        <a:xfrm>
          <a:off x="0" y="0"/>
          <a:ext cx="0" cy="0"/>
          <a:chOff x="0" y="0"/>
          <a:chExt cx="0" cy="0"/>
        </a:xfrm>
      </p:grpSpPr>
      <p:sp>
        <p:nvSpPr>
          <p:cNvPr id="3" name="矩形 2"/>
          <p:cNvSpPr/>
          <p:nvPr userDrawn="1"/>
        </p:nvSpPr>
        <p:spPr>
          <a:xfrm>
            <a:off x="0" y="3429000"/>
            <a:ext cx="12192000" cy="3429000"/>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矩形: 圆角 3"/>
          <p:cNvSpPr/>
          <p:nvPr userDrawn="1"/>
        </p:nvSpPr>
        <p:spPr>
          <a:xfrm>
            <a:off x="1079465" y="1527629"/>
            <a:ext cx="3802742" cy="3802742"/>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5" name="图片 4" descr="图片包含 纵横字谜, 文字&#10;&#10;已生成极高可信度的说明"/>
          <p:cNvPicPr>
            <a:picLocks noChangeAspect="1"/>
          </p:cNvPicPr>
          <p:nvPr userDrawn="1"/>
        </p:nvPicPr>
        <p:blipFill>
          <a:blip r:embed="rId2">
            <a:clrChange>
              <a:clrFrom>
                <a:srgbClr val="FFFFFF"/>
              </a:clrFrom>
              <a:clrTo>
                <a:srgbClr val="FFFFFF">
                  <a:alpha val="0"/>
                </a:srgbClr>
              </a:clrTo>
            </a:clrChange>
          </a:blip>
          <a:stretch>
            <a:fillRect/>
          </a:stretch>
        </p:blipFill>
        <p:spPr>
          <a:xfrm>
            <a:off x="1308065" y="1756229"/>
            <a:ext cx="3345542" cy="3345542"/>
          </a:xfrm>
          <a:prstGeom prst="rect">
            <a:avLst/>
          </a:prstGeom>
        </p:spPr>
      </p:pic>
      <p:sp>
        <p:nvSpPr>
          <p:cNvPr id="6" name="文本框 5"/>
          <p:cNvSpPr txBox="1"/>
          <p:nvPr userDrawn="1"/>
        </p:nvSpPr>
        <p:spPr>
          <a:xfrm>
            <a:off x="5239657" y="1566506"/>
            <a:ext cx="6013185" cy="3549241"/>
          </a:xfrm>
          <a:prstGeom prst="rect">
            <a:avLst/>
          </a:prstGeom>
          <a:noFill/>
        </p:spPr>
        <p:txBody>
          <a:bodyPr wrap="none" rtlCol="0">
            <a:spAutoFit/>
          </a:bodyPr>
          <a:lstStyle/>
          <a:p>
            <a:pPr marL="0" marR="0" lvl="0" indent="0" algn="l" defTabSz="914400" rtl="0" eaLnBrk="1" fontAlgn="auto" latinLnBrk="0" hangingPunct="1">
              <a:lnSpc>
                <a:spcPct val="150000"/>
              </a:lnSpc>
              <a:spcBef>
                <a:spcPts val="600"/>
              </a:spcBef>
              <a:spcAft>
                <a:spcPts val="0"/>
              </a:spcAft>
              <a:buClrTx/>
              <a:buSzTx/>
              <a:buFontTx/>
              <a:buNone/>
              <a:defRPr/>
            </a:pPr>
            <a:r>
              <a:rPr kumimoji="0" lang="zh-CN" altLang="en-US" sz="3600" b="1" i="0" u="none" strike="noStrike" kern="0" cap="none" spc="0" normalizeH="0" baseline="0" noProof="0">
                <a:ln>
                  <a:noFill/>
                </a:ln>
                <a:solidFill>
                  <a:prstClr val="black"/>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办公模板更新</a:t>
            </a:r>
            <a:endParaRPr kumimoji="0" lang="en-US" altLang="zh-CN" sz="3600" b="1" i="0" u="none" strike="noStrike" kern="0" cap="none" spc="0" normalizeH="0" baseline="0" noProof="0">
              <a:ln>
                <a:noFill/>
              </a:ln>
              <a:solidFill>
                <a:prstClr val="black"/>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a:p>
            <a:pPr marL="0" marR="0" lvl="0" indent="0" algn="l" defTabSz="914400" rtl="0" eaLnBrk="1" fontAlgn="auto" latinLnBrk="0" hangingPunct="1">
              <a:lnSpc>
                <a:spcPct val="150000"/>
              </a:lnSpc>
              <a:spcBef>
                <a:spcPts val="600"/>
              </a:spcBef>
              <a:spcAft>
                <a:spcPts val="0"/>
              </a:spcAft>
              <a:buClrTx/>
              <a:buSzTx/>
              <a:buFontTx/>
              <a:buNone/>
              <a:defRPr/>
            </a:pPr>
            <a:r>
              <a:rPr kumimoji="0" lang="zh-CN" altLang="en-US" sz="3600" b="1" i="0" u="none" strike="noStrike" kern="0" cap="none" spc="0" normalizeH="0" baseline="0" noProof="0">
                <a:ln>
                  <a:noFill/>
                </a:ln>
                <a:solidFill>
                  <a:prstClr val="black"/>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微软</a:t>
            </a:r>
            <a:endParaRPr kumimoji="0" lang="en-US" altLang="zh-CN" sz="3600" b="1" i="0" u="none" strike="noStrike" kern="0" cap="none" spc="0" normalizeH="0" baseline="0" noProof="0">
              <a:ln>
                <a:noFill/>
              </a:ln>
              <a:solidFill>
                <a:prstClr val="black"/>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a:p>
            <a:pPr marL="0" marR="0" lvl="0" indent="0" algn="l" defTabSz="914400" rtl="0" eaLnBrk="1" fontAlgn="auto" latinLnBrk="0" hangingPunct="1">
              <a:lnSpc>
                <a:spcPct val="150000"/>
              </a:lnSpc>
              <a:spcBef>
                <a:spcPts val="600"/>
              </a:spcBef>
              <a:spcAft>
                <a:spcPts val="0"/>
              </a:spcAft>
              <a:buClrTx/>
              <a:buSzTx/>
              <a:buFontTx/>
              <a:buNone/>
              <a:defRPr/>
            </a:pPr>
            <a:r>
              <a:rPr kumimoji="0" lang="zh-CN" altLang="en-US" sz="36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微信扫码关注</a:t>
            </a:r>
            <a:endParaRPr kumimoji="0" lang="en-US" altLang="zh-CN" sz="36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a:p>
            <a:pPr marL="0" marR="0" lvl="0" indent="0" algn="l" defTabSz="914400" rtl="0" eaLnBrk="1" fontAlgn="auto" latinLnBrk="0" hangingPunct="1">
              <a:lnSpc>
                <a:spcPct val="150000"/>
              </a:lnSpc>
              <a:spcBef>
                <a:spcPts val="600"/>
              </a:spcBef>
              <a:spcAft>
                <a:spcPts val="0"/>
              </a:spcAft>
              <a:buClrTx/>
              <a:buSzTx/>
              <a:buFontTx/>
              <a:buNone/>
              <a:defRPr/>
            </a:pPr>
            <a:r>
              <a:rPr kumimoji="0" lang="zh-CN" altLang="en-US" sz="36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 微软</a:t>
            </a:r>
            <a:r>
              <a:rPr kumimoji="0" lang="en-US" altLang="zh-CN" sz="36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Office</a:t>
            </a:r>
            <a:r>
              <a:rPr kumimoji="0" lang="zh-CN" altLang="en-US" sz="36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文档 」服务号</a:t>
            </a:r>
            <a:endParaRPr kumimoji="0" lang="en-US" altLang="zh-CN" sz="36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p:txBody>
      </p:sp>
      <p:pic>
        <p:nvPicPr>
          <p:cNvPr id="7" name="图片 6">
            <a:hlinkClick r:id="rId3"/>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239657" y="6345797"/>
            <a:ext cx="1712686" cy="226074"/>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使用小程序">
    <p:spTree>
      <p:nvGrpSpPr>
        <p:cNvPr id="1" name=""/>
        <p:cNvGrpSpPr/>
        <p:nvPr/>
      </p:nvGrpSpPr>
      <p:grpSpPr>
        <a:xfrm>
          <a:off x="0" y="0"/>
          <a:ext cx="0" cy="0"/>
          <a:chOff x="0" y="0"/>
          <a:chExt cx="0" cy="0"/>
        </a:xfrm>
      </p:grpSpPr>
      <p:cxnSp>
        <p:nvCxnSpPr>
          <p:cNvPr id="4" name="直接连接符 3"/>
          <p:cNvCxnSpPr/>
          <p:nvPr userDrawn="1"/>
        </p:nvCxnSpPr>
        <p:spPr>
          <a:xfrm>
            <a:off x="0" y="657288"/>
            <a:ext cx="12192000" cy="0"/>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3091547"/>
            <a:ext cx="12192000" cy="3766453"/>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矩形: 圆角 7"/>
          <p:cNvSpPr/>
          <p:nvPr userDrawn="1"/>
        </p:nvSpPr>
        <p:spPr>
          <a:xfrm>
            <a:off x="621395"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矩形: 圆角 8"/>
          <p:cNvSpPr/>
          <p:nvPr userDrawn="1"/>
        </p:nvSpPr>
        <p:spPr>
          <a:xfrm>
            <a:off x="4374467"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文本框 9"/>
          <p:cNvSpPr txBox="1"/>
          <p:nvPr userDrawn="1"/>
        </p:nvSpPr>
        <p:spPr>
          <a:xfrm>
            <a:off x="1656327" y="286129"/>
            <a:ext cx="8879354" cy="670120"/>
          </a:xfrm>
          <a:prstGeom prst="rect">
            <a:avLst/>
          </a:prstGeom>
          <a:solidFill>
            <a:schemeClr val="bg1"/>
          </a:solidFill>
        </p:spPr>
        <p:txBody>
          <a:bodyPr wrap="none" rtlCol="0">
            <a:spAutoFit/>
          </a:bodyPr>
          <a:lstStyle/>
          <a:p>
            <a:pPr marL="0" marR="0" lvl="0" indent="0" algn="ctr" defTabSz="914400" rtl="0" eaLnBrk="1" fontAlgn="auto" latinLnBrk="0" hangingPunct="1">
              <a:lnSpc>
                <a:spcPct val="130000"/>
              </a:lnSpc>
              <a:spcBef>
                <a:spcPts val="600"/>
              </a:spcBef>
              <a:spcAft>
                <a:spcPts val="0"/>
              </a:spcAft>
              <a:buClrTx/>
              <a:buSzTx/>
              <a:buFontTx/>
              <a:buNone/>
              <a:defRPr/>
            </a:pPr>
            <a:r>
              <a:rPr kumimoji="0" lang="zh-CN" altLang="en-US" sz="32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 微信扫描小程序码，使用微软移动办公黑科技 </a:t>
            </a:r>
            <a:endParaRPr kumimoji="0" lang="en-US" sz="32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p:txBody>
      </p:sp>
      <p:cxnSp>
        <p:nvCxnSpPr>
          <p:cNvPr id="11" name="直接连接符 10"/>
          <p:cNvCxnSpPr/>
          <p:nvPr userDrawn="1"/>
        </p:nvCxnSpPr>
        <p:spPr>
          <a:xfrm flipH="1">
            <a:off x="1523089"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flipH="1">
            <a:off x="10402443"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13" name="矩形: 圆角 12"/>
          <p:cNvSpPr/>
          <p:nvPr userDrawn="1"/>
        </p:nvSpPr>
        <p:spPr>
          <a:xfrm>
            <a:off x="8159751"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p:cNvPicPr>
            <a:picLocks noChangeAspect="1"/>
          </p:cNvPicPr>
          <p:nvPr userDrawn="1"/>
        </p:nvPicPr>
        <p:blipFill rotWithShape="1">
          <a:blip r:embed="rId2">
            <a:clrChange>
              <a:clrFrom>
                <a:srgbClr val="FFFFFF"/>
              </a:clrFrom>
              <a:clrTo>
                <a:srgbClr val="FFFFFF">
                  <a:alpha val="0"/>
                </a:srgbClr>
              </a:clrTo>
            </a:clrChange>
          </a:blip>
          <a:srcRect l="13924" t="13924" r="13924" b="13924"/>
          <a:stretch>
            <a:fillRect/>
          </a:stretch>
        </p:blipFill>
        <p:spPr>
          <a:xfrm>
            <a:off x="4705130" y="1673081"/>
            <a:ext cx="2743200" cy="2743200"/>
          </a:xfrm>
          <a:prstGeom prst="rect">
            <a:avLst/>
          </a:prstGeom>
        </p:spPr>
      </p:pic>
      <p:pic>
        <p:nvPicPr>
          <p:cNvPr id="15" name="图片 14"/>
          <p:cNvPicPr>
            <a:picLocks noChangeAspect="1"/>
          </p:cNvPicPr>
          <p:nvPr userDrawn="1"/>
        </p:nvPicPr>
        <p:blipFill rotWithShape="1">
          <a:blip r:embed="rId3">
            <a:clrChange>
              <a:clrFrom>
                <a:srgbClr val="FFFFFF"/>
              </a:clrFrom>
              <a:clrTo>
                <a:srgbClr val="FFFFFF">
                  <a:alpha val="0"/>
                </a:srgbClr>
              </a:clrTo>
            </a:clrChange>
          </a:blip>
          <a:srcRect l="14439" r="14439"/>
          <a:stretch>
            <a:fillRect/>
          </a:stretch>
        </p:blipFill>
        <p:spPr>
          <a:xfrm>
            <a:off x="8519321" y="1673081"/>
            <a:ext cx="2743200" cy="2743200"/>
          </a:xfrm>
          <a:prstGeom prst="rect">
            <a:avLst/>
          </a:prstGeom>
        </p:spPr>
      </p:pic>
      <p:pic>
        <p:nvPicPr>
          <p:cNvPr id="16" name="图片 15"/>
          <p:cNvPicPr>
            <a:picLocks noChangeAspect="1"/>
          </p:cNvPicPr>
          <p:nvPr userDrawn="1"/>
        </p:nvPicPr>
        <p:blipFill>
          <a:blip r:embed="rId4">
            <a:clrChange>
              <a:clrFrom>
                <a:srgbClr val="FFFFFF"/>
              </a:clrFrom>
              <a:clrTo>
                <a:srgbClr val="FFFFFF">
                  <a:alpha val="0"/>
                </a:srgbClr>
              </a:clrTo>
            </a:clrChange>
          </a:blip>
          <a:stretch>
            <a:fillRect/>
          </a:stretch>
        </p:blipFill>
        <p:spPr>
          <a:xfrm>
            <a:off x="980965" y="1673081"/>
            <a:ext cx="2743200" cy="2743200"/>
          </a:xfrm>
          <a:prstGeom prst="rect">
            <a:avLst/>
          </a:prstGeom>
        </p:spPr>
      </p:pic>
      <p:sp>
        <p:nvSpPr>
          <p:cNvPr id="17" name="文本框 16"/>
          <p:cNvSpPr txBox="1"/>
          <p:nvPr userDrawn="1"/>
        </p:nvSpPr>
        <p:spPr>
          <a:xfrm>
            <a:off x="987447" y="5138740"/>
            <a:ext cx="2730235" cy="907428"/>
          </a:xfrm>
          <a:prstGeom prst="rect">
            <a:avLst/>
          </a:prstGeom>
          <a:noFill/>
        </p:spPr>
        <p:txBody>
          <a:bodyPr wrap="none" rtlCol="0">
            <a:spAutoFit/>
          </a:bodyPr>
          <a:lstStyle/>
          <a:p>
            <a:pPr marL="0" marR="0" lvl="0" indent="0" algn="ctr" defTabSz="914400" rtl="0" eaLnBrk="1" fontAlgn="auto" latinLnBrk="0" hangingPunct="1">
              <a:lnSpc>
                <a:spcPct val="140000"/>
              </a:lnSpc>
              <a:spcBef>
                <a:spcPts val="0"/>
              </a:spcBef>
              <a:spcAft>
                <a:spcPts val="0"/>
              </a:spcAft>
              <a:buClrTx/>
              <a:buSzTx/>
              <a:buFontTx/>
              <a:buNone/>
              <a:defRPr/>
            </a:pPr>
            <a:r>
              <a:rPr kumimoji="0" lang="zh-CN" altLang="en-US" sz="2000" b="0" i="0" u="none" strike="noStrike" kern="0" cap="none" spc="0" normalizeH="0" baseline="0" noProof="0">
                <a:ln>
                  <a:noFill/>
                </a:ln>
                <a:solidFill>
                  <a:prstClr val="white">
                    <a:alpha val="77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在微信访问</a:t>
            </a:r>
            <a:r>
              <a:rPr kumimoji="0" lang="en-US" altLang="zh-CN" sz="2000" b="0" i="0" u="none" strike="noStrike" kern="0" cap="none" spc="0" normalizeH="0" baseline="0" noProof="0">
                <a:ln>
                  <a:noFill/>
                </a:ln>
                <a:solidFill>
                  <a:prstClr val="white">
                    <a:alpha val="77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OneDrive</a:t>
            </a:r>
            <a:endParaRPr kumimoji="0" lang="en-US" altLang="zh-CN" sz="2000" b="0" i="0" u="none" strike="noStrike" kern="0" cap="none" spc="0" normalizeH="0" baseline="0" noProof="0">
              <a:ln>
                <a:noFill/>
              </a:ln>
              <a:solidFill>
                <a:prstClr val="white">
                  <a:alpha val="77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rtl="0" eaLnBrk="1" fontAlgn="auto" latinLnBrk="0" hangingPunct="1">
              <a:lnSpc>
                <a:spcPct val="140000"/>
              </a:lnSpc>
              <a:spcBef>
                <a:spcPts val="0"/>
              </a:spcBef>
              <a:spcAft>
                <a:spcPts val="0"/>
              </a:spcAft>
              <a:buClrTx/>
              <a:buSzTx/>
              <a:buFontTx/>
              <a:buNone/>
              <a:defRPr/>
            </a:pPr>
            <a:r>
              <a:rPr kumimoji="0" lang="zh-CN" altLang="en-US" sz="20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 「 微软</a:t>
            </a:r>
            <a:r>
              <a:rPr kumimoji="0" lang="en-US" altLang="zh-CN" sz="20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Office</a:t>
            </a:r>
            <a:r>
              <a:rPr kumimoji="0" lang="zh-CN" altLang="en-US" sz="20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文档 」</a:t>
            </a:r>
            <a:endParaRPr kumimoji="0" 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lt"/>
            </a:endParaRPr>
          </a:p>
        </p:txBody>
      </p:sp>
      <p:sp>
        <p:nvSpPr>
          <p:cNvPr id="18" name="文本框 17"/>
          <p:cNvSpPr txBox="1"/>
          <p:nvPr userDrawn="1"/>
        </p:nvSpPr>
        <p:spPr>
          <a:xfrm>
            <a:off x="4862328" y="5138740"/>
            <a:ext cx="2467342" cy="907428"/>
          </a:xfrm>
          <a:prstGeom prst="rect">
            <a:avLst/>
          </a:prstGeom>
          <a:noFill/>
        </p:spPr>
        <p:txBody>
          <a:bodyPr wrap="none" rtlCol="0">
            <a:spAutoFit/>
          </a:bodyPr>
          <a:lstStyle/>
          <a:p>
            <a:pPr marL="0" marR="0" lvl="0" indent="0" algn="ctr" defTabSz="914400" rtl="0" eaLnBrk="1" fontAlgn="auto" latinLnBrk="0" hangingPunct="1">
              <a:lnSpc>
                <a:spcPct val="140000"/>
              </a:lnSpc>
              <a:spcBef>
                <a:spcPts val="0"/>
              </a:spcBef>
              <a:spcAft>
                <a:spcPts val="0"/>
              </a:spcAft>
              <a:buClrTx/>
              <a:buSzTx/>
              <a:buFontTx/>
              <a:buNone/>
              <a:defRPr/>
            </a:pPr>
            <a:r>
              <a:rPr kumimoji="0" lang="zh-CN" altLang="en-US" sz="2000" b="0" i="0" u="none" strike="noStrike" kern="0" cap="none" spc="0" normalizeH="0" baseline="0" noProof="0">
                <a:ln>
                  <a:noFill/>
                </a:ln>
                <a:solidFill>
                  <a:prstClr val="white">
                    <a:alpha val="77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让你的文档会说话</a:t>
            </a:r>
            <a:endParaRPr kumimoji="0" lang="en-US" altLang="zh-CN" sz="2000" b="0" i="0" u="none" strike="noStrike" kern="0" cap="none" spc="0" normalizeH="0" baseline="0" noProof="0">
              <a:ln>
                <a:noFill/>
              </a:ln>
              <a:solidFill>
                <a:prstClr val="white">
                  <a:alpha val="77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rtl="0" eaLnBrk="1" fontAlgn="auto" latinLnBrk="0" hangingPunct="1">
              <a:lnSpc>
                <a:spcPct val="140000"/>
              </a:lnSpc>
              <a:spcBef>
                <a:spcPts val="0"/>
              </a:spcBef>
              <a:spcAft>
                <a:spcPts val="0"/>
              </a:spcAft>
              <a:buClrTx/>
              <a:buSzTx/>
              <a:buFontTx/>
              <a:buNone/>
              <a:defRPr/>
            </a:pPr>
            <a:r>
              <a:rPr kumimoji="0" lang="zh-CN" altLang="en-US" sz="20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 「 微软听听文档 」</a:t>
            </a:r>
            <a:endParaRPr kumimoji="0" lang="zh-CN" altLang="en-US" sz="20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userDrawn="1"/>
        </p:nvSpPr>
        <p:spPr>
          <a:xfrm>
            <a:off x="8644425" y="5138740"/>
            <a:ext cx="2492990" cy="907428"/>
          </a:xfrm>
          <a:prstGeom prst="rect">
            <a:avLst/>
          </a:prstGeom>
          <a:noFill/>
        </p:spPr>
        <p:txBody>
          <a:bodyPr wrap="none" rtlCol="0">
            <a:spAutoFit/>
          </a:bodyPr>
          <a:lstStyle/>
          <a:p>
            <a:pPr marL="0" marR="0" lvl="0" indent="0" algn="ctr" defTabSz="914400" rtl="0" eaLnBrk="1" fontAlgn="auto" latinLnBrk="0" hangingPunct="1">
              <a:lnSpc>
                <a:spcPct val="140000"/>
              </a:lnSpc>
              <a:spcBef>
                <a:spcPts val="0"/>
              </a:spcBef>
              <a:spcAft>
                <a:spcPts val="0"/>
              </a:spcAft>
              <a:buClrTx/>
              <a:buSzTx/>
              <a:buFontTx/>
              <a:buNone/>
              <a:defRPr/>
            </a:pPr>
            <a:r>
              <a:rPr kumimoji="0" lang="zh-CN" altLang="en-US" sz="2000" b="0" i="0" u="none" strike="noStrike" kern="0" cap="none" spc="0" normalizeH="0" baseline="0" noProof="0">
                <a:ln>
                  <a:noFill/>
                </a:ln>
                <a:solidFill>
                  <a:prstClr val="white">
                    <a:alpha val="77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你的文档创作小助手</a:t>
            </a:r>
            <a:endParaRPr kumimoji="0" lang="en-US" altLang="zh-CN" sz="2000" b="0" i="0" u="none" strike="noStrike" kern="0" cap="none" spc="0" normalizeH="0" baseline="0" noProof="0">
              <a:ln>
                <a:noFill/>
              </a:ln>
              <a:solidFill>
                <a:prstClr val="white">
                  <a:alpha val="77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rtl="0" eaLnBrk="1" fontAlgn="auto" latinLnBrk="0" hangingPunct="1">
              <a:lnSpc>
                <a:spcPct val="140000"/>
              </a:lnSpc>
              <a:spcBef>
                <a:spcPts val="0"/>
              </a:spcBef>
              <a:spcAft>
                <a:spcPts val="0"/>
              </a:spcAft>
              <a:buClrTx/>
              <a:buSzTx/>
              <a:buFontTx/>
              <a:buNone/>
              <a:defRPr/>
            </a:pPr>
            <a:r>
              <a:rPr kumimoji="0" lang="zh-CN" altLang="en-US" sz="20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rPr>
              <a:t> 「 微软小蜜 」</a:t>
            </a:r>
            <a:endParaRPr kumimoji="0" lang="zh-CN" altLang="en-US" sz="20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ea"/>
              <a:sym typeface="+mn-lt"/>
            </a:endParaRPr>
          </a:p>
        </p:txBody>
      </p:sp>
      <p:cxnSp>
        <p:nvCxnSpPr>
          <p:cNvPr id="20" name="直接连接符 19"/>
          <p:cNvCxnSpPr/>
          <p:nvPr userDrawn="1"/>
        </p:nvCxnSpPr>
        <p:spPr>
          <a:xfrm>
            <a:off x="419803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797621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a:hlinkClick r:id="rId5"/>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239657" y="6345797"/>
            <a:ext cx="1712686" cy="2260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17.jpe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7.xml"/><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17.xml"/><Relationship Id="rId2" Type="http://schemas.openxmlformats.org/officeDocument/2006/relationships/image" Target="../media/image19.emf"/><Relationship Id="rId1"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9.xml"/><Relationship Id="rId1" Type="http://schemas.openxmlformats.org/officeDocument/2006/relationships/image" Target="../media/image1.tif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kumimoji="1" lang="zh-CN" altLang="en-US" dirty="0"/>
              <a:t>行人过街调查报告</a:t>
            </a:r>
            <a:endParaRPr kumimoji="1" lang="zh-CN" altLang="en-US" dirty="0"/>
          </a:p>
        </p:txBody>
      </p:sp>
      <p:sp>
        <p:nvSpPr>
          <p:cNvPr id="4" name="文本占位符 3"/>
          <p:cNvSpPr>
            <a:spLocks noGrp="1"/>
          </p:cNvSpPr>
          <p:nvPr>
            <p:ph type="body" sz="quarter" idx="15"/>
          </p:nvPr>
        </p:nvSpPr>
        <p:spPr>
          <a:xfrm>
            <a:off x="2915213" y="4033466"/>
            <a:ext cx="8084654" cy="1386027"/>
          </a:xfrm>
        </p:spPr>
        <p:txBody>
          <a:bodyPr/>
          <a:lstStyle/>
          <a:p>
            <a:r>
              <a:rPr kumimoji="1" lang="zh-CN" altLang="en-US" dirty="0"/>
              <a:t>汇报人：李文宝、洪正航</a:t>
            </a:r>
            <a:endParaRPr kumimoji="1" lang="zh-CN" altLang="en-US" dirty="0"/>
          </a:p>
          <a:p>
            <a:r>
              <a:rPr lang="zh-CN" altLang="zh-CN" kern="100" dirty="0">
                <a:latin typeface="+mn-ea"/>
                <a:cs typeface="Times New Roman" panose="02020603050405020304" pitchFamily="18" charset="0"/>
              </a:rPr>
              <a:t>苏淑妍（组长）、洪正航（副组长）、林莹莹、王秋璇、李雯希、李文宝、刘晨旭、邓俊彦。</a:t>
            </a:r>
            <a:endParaRPr lang="zh-CN" altLang="zh-CN" kern="100" dirty="0">
              <a:latin typeface="+mn-ea"/>
              <a:cs typeface="Times New Roman" panose="02020603050405020304" pitchFamily="18" charset="0"/>
            </a:endParaRPr>
          </a:p>
          <a:p>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kumimoji="1" lang="zh-CN" altLang="en-US" dirty="0"/>
              <a:t>目录</a:t>
            </a:r>
            <a:endParaRPr kumimoji="1" lang="zh-CN" altLang="en-US" dirty="0"/>
          </a:p>
        </p:txBody>
      </p:sp>
      <p:sp>
        <p:nvSpPr>
          <p:cNvPr id="3" name="文本占位符 2"/>
          <p:cNvSpPr>
            <a:spLocks noGrp="1"/>
          </p:cNvSpPr>
          <p:nvPr>
            <p:ph type="body" sz="quarter" idx="14"/>
          </p:nvPr>
        </p:nvSpPr>
        <p:spPr/>
        <p:txBody>
          <a:bodyPr/>
          <a:lstStyle/>
          <a:p>
            <a:r>
              <a:rPr kumimoji="1" lang="en-US" altLang="zh-CN" dirty="0"/>
              <a:t>CONTENTS</a:t>
            </a:r>
            <a:endParaRPr kumimoji="1" lang="zh-CN" altLang="en-US" dirty="0"/>
          </a:p>
        </p:txBody>
      </p:sp>
      <p:sp>
        <p:nvSpPr>
          <p:cNvPr id="4" name="文本占位符 3"/>
          <p:cNvSpPr>
            <a:spLocks noGrp="1"/>
          </p:cNvSpPr>
          <p:nvPr>
            <p:ph type="body" sz="quarter" idx="15"/>
          </p:nvPr>
        </p:nvSpPr>
        <p:spPr/>
        <p:txBody>
          <a:bodyPr/>
          <a:lstStyle/>
          <a:p>
            <a:r>
              <a:rPr kumimoji="1" lang="en-US" altLang="zh-CN" dirty="0"/>
              <a:t>01</a:t>
            </a:r>
            <a:endParaRPr kumimoji="1" lang="zh-CN" altLang="en-US" dirty="0"/>
          </a:p>
        </p:txBody>
      </p:sp>
      <p:sp>
        <p:nvSpPr>
          <p:cNvPr id="5" name="文本占位符 4"/>
          <p:cNvSpPr>
            <a:spLocks noGrp="1"/>
          </p:cNvSpPr>
          <p:nvPr>
            <p:ph type="body" sz="quarter" idx="16"/>
          </p:nvPr>
        </p:nvSpPr>
        <p:spPr/>
        <p:txBody>
          <a:bodyPr/>
          <a:lstStyle/>
          <a:p>
            <a:r>
              <a:rPr kumimoji="1" lang="zh-CN" altLang="en-US" dirty="0"/>
              <a:t>调查概况</a:t>
            </a:r>
            <a:endParaRPr kumimoji="1" lang="zh-CN" altLang="en-US" dirty="0"/>
          </a:p>
        </p:txBody>
      </p:sp>
      <p:sp>
        <p:nvSpPr>
          <p:cNvPr id="6" name="文本占位符 5"/>
          <p:cNvSpPr>
            <a:spLocks noGrp="1"/>
          </p:cNvSpPr>
          <p:nvPr>
            <p:ph type="body" sz="quarter" idx="17"/>
          </p:nvPr>
        </p:nvSpPr>
        <p:spPr/>
        <p:txBody>
          <a:bodyPr/>
          <a:lstStyle/>
          <a:p>
            <a:r>
              <a:rPr kumimoji="1" lang="en-US" altLang="zh-CN" dirty="0"/>
              <a:t>02</a:t>
            </a:r>
            <a:endParaRPr kumimoji="1" lang="zh-CN" altLang="en-US" dirty="0"/>
          </a:p>
        </p:txBody>
      </p:sp>
      <p:sp>
        <p:nvSpPr>
          <p:cNvPr id="7" name="文本占位符 6"/>
          <p:cNvSpPr>
            <a:spLocks noGrp="1"/>
          </p:cNvSpPr>
          <p:nvPr>
            <p:ph type="body" sz="quarter" idx="18"/>
          </p:nvPr>
        </p:nvSpPr>
        <p:spPr/>
        <p:txBody>
          <a:bodyPr/>
          <a:lstStyle/>
          <a:p>
            <a:r>
              <a:rPr kumimoji="1" lang="zh-CN" altLang="en-US" dirty="0"/>
              <a:t>调查内容及数据分析</a:t>
            </a:r>
            <a:endParaRPr kumimoji="1" lang="zh-CN" altLang="en-US" dirty="0"/>
          </a:p>
        </p:txBody>
      </p:sp>
      <p:sp>
        <p:nvSpPr>
          <p:cNvPr id="8" name="文本占位符 7"/>
          <p:cNvSpPr>
            <a:spLocks noGrp="1"/>
          </p:cNvSpPr>
          <p:nvPr>
            <p:ph type="body" sz="quarter" idx="19"/>
          </p:nvPr>
        </p:nvSpPr>
        <p:spPr/>
        <p:txBody>
          <a:bodyPr/>
          <a:lstStyle/>
          <a:p>
            <a:r>
              <a:rPr kumimoji="1" lang="en-US" altLang="zh-CN" dirty="0"/>
              <a:t>03</a:t>
            </a:r>
            <a:endParaRPr kumimoji="1" lang="zh-CN" altLang="en-US" dirty="0"/>
          </a:p>
        </p:txBody>
      </p:sp>
      <p:sp>
        <p:nvSpPr>
          <p:cNvPr id="9" name="文本占位符 8"/>
          <p:cNvSpPr>
            <a:spLocks noGrp="1"/>
          </p:cNvSpPr>
          <p:nvPr>
            <p:ph type="body" sz="quarter" idx="20"/>
          </p:nvPr>
        </p:nvSpPr>
        <p:spPr/>
        <p:txBody>
          <a:bodyPr/>
          <a:lstStyle/>
          <a:p>
            <a:r>
              <a:rPr kumimoji="1" lang="zh-CN" altLang="en-US" dirty="0"/>
              <a:t>调查结论</a:t>
            </a:r>
            <a:endParaRPr kumimoji="1" lang="zh-CN" altLang="en-US" dirty="0"/>
          </a:p>
        </p:txBody>
      </p:sp>
      <p:sp>
        <p:nvSpPr>
          <p:cNvPr id="10" name="文本占位符 9"/>
          <p:cNvSpPr>
            <a:spLocks noGrp="1"/>
          </p:cNvSpPr>
          <p:nvPr>
            <p:ph type="body" sz="quarter" idx="21"/>
          </p:nvPr>
        </p:nvSpPr>
        <p:spPr/>
        <p:txBody>
          <a:bodyPr/>
          <a:lstStyle/>
          <a:p>
            <a:r>
              <a:rPr kumimoji="1" lang="en-US" altLang="zh-CN" dirty="0"/>
              <a:t>04</a:t>
            </a:r>
            <a:endParaRPr kumimoji="1" lang="zh-CN" altLang="en-US" dirty="0"/>
          </a:p>
        </p:txBody>
      </p:sp>
      <p:sp>
        <p:nvSpPr>
          <p:cNvPr id="11" name="文本占位符 10"/>
          <p:cNvSpPr>
            <a:spLocks noGrp="1"/>
          </p:cNvSpPr>
          <p:nvPr>
            <p:ph type="body" sz="quarter" idx="22"/>
          </p:nvPr>
        </p:nvSpPr>
        <p:spPr/>
        <p:txBody>
          <a:bodyPr/>
          <a:lstStyle/>
          <a:p>
            <a:r>
              <a:rPr lang="zh-CN" altLang="zh-CN" dirty="0"/>
              <a:t>调查总结</a:t>
            </a:r>
            <a:endParaRPr kumimoji="1" lang="zh-CN" altLang="en-US" dirty="0"/>
          </a:p>
        </p:txBody>
      </p:sp>
      <p:sp>
        <p:nvSpPr>
          <p:cNvPr id="12" name="文本占位符 11"/>
          <p:cNvSpPr>
            <a:spLocks noGrp="1"/>
          </p:cNvSpPr>
          <p:nvPr>
            <p:ph type="body" sz="quarter" idx="23"/>
          </p:nvPr>
        </p:nvSpPr>
        <p:spPr/>
        <p:txBody>
          <a:bodyPr/>
          <a:lstStyle/>
          <a:p>
            <a:r>
              <a:rPr kumimoji="1" lang="en-US" altLang="zh-CN" dirty="0"/>
              <a:t>05</a:t>
            </a:r>
            <a:endParaRPr kumimoji="1" lang="zh-CN" altLang="en-US" dirty="0"/>
          </a:p>
        </p:txBody>
      </p:sp>
      <p:sp>
        <p:nvSpPr>
          <p:cNvPr id="13" name="文本占位符 12"/>
          <p:cNvSpPr>
            <a:spLocks noGrp="1"/>
          </p:cNvSpPr>
          <p:nvPr>
            <p:ph type="body" sz="quarter" idx="24"/>
          </p:nvPr>
        </p:nvSpPr>
        <p:spPr/>
        <p:txBody>
          <a:bodyPr/>
          <a:lstStyle/>
          <a:p>
            <a:r>
              <a:rPr kumimoji="1" lang="zh-CN" altLang="en-US" dirty="0"/>
              <a:t>数据附录</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5"/>
          </p:nvPr>
        </p:nvSpPr>
        <p:spPr/>
        <p:txBody>
          <a:bodyPr/>
          <a:lstStyle/>
          <a:p>
            <a:r>
              <a:rPr kumimoji="1" lang="en-US" altLang="zh-CN" dirty="0"/>
              <a:t>01</a:t>
            </a:r>
            <a:endParaRPr kumimoji="1" lang="zh-CN" altLang="en-US" dirty="0"/>
          </a:p>
        </p:txBody>
      </p:sp>
      <p:sp>
        <p:nvSpPr>
          <p:cNvPr id="3" name="文本占位符 2"/>
          <p:cNvSpPr>
            <a:spLocks noGrp="1"/>
          </p:cNvSpPr>
          <p:nvPr>
            <p:ph type="body" sz="quarter" idx="16"/>
          </p:nvPr>
        </p:nvSpPr>
        <p:spPr/>
        <p:txBody>
          <a:bodyPr/>
          <a:lstStyle/>
          <a:p>
            <a:r>
              <a:rPr kumimoji="1" lang="zh-CN" altLang="en-US" dirty="0"/>
              <a:t>调查概况</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kumimoji="1" lang="en-US" altLang="zh-CN" dirty="0"/>
              <a:t>01</a:t>
            </a:r>
            <a:r>
              <a:rPr kumimoji="1" lang="zh-CN" altLang="en-US" dirty="0"/>
              <a:t> 调查概况</a:t>
            </a:r>
            <a:endParaRPr kumimoji="1" lang="zh-CN" altLang="en-US" dirty="0"/>
          </a:p>
        </p:txBody>
      </p:sp>
      <p:sp>
        <p:nvSpPr>
          <p:cNvPr id="3" name="矩形 2"/>
          <p:cNvSpPr/>
          <p:nvPr/>
        </p:nvSpPr>
        <p:spPr>
          <a:xfrm flipV="1">
            <a:off x="6860864" y="934467"/>
            <a:ext cx="76573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7672933" y="979628"/>
            <a:ext cx="2236510" cy="453457"/>
          </a:xfrm>
          <a:prstGeom prst="rect">
            <a:avLst/>
          </a:prstGeom>
        </p:spPr>
        <p:txBody>
          <a:bodyPr wrap="none">
            <a:spAutoFit/>
          </a:bodyPr>
          <a:lstStyle/>
          <a:p>
            <a:pPr lvl="0">
              <a:lnSpc>
                <a:spcPct val="130000"/>
              </a:lnSpc>
            </a:pPr>
            <a:r>
              <a:rPr lang="zh-CN" altLang="en-US" sz="2000" b="1" dirty="0">
                <a:solidFill>
                  <a:schemeClr val="accent1"/>
                </a:solidFill>
              </a:rPr>
              <a:t>小组成员站位安排</a:t>
            </a:r>
            <a:endParaRPr lang="zh-CN" altLang="en-US" sz="2000" b="1" dirty="0">
              <a:solidFill>
                <a:schemeClr val="accent1"/>
              </a:solidFill>
            </a:endParaRPr>
          </a:p>
        </p:txBody>
      </p:sp>
      <p:sp>
        <p:nvSpPr>
          <p:cNvPr id="6" name="矩形 5"/>
          <p:cNvSpPr/>
          <p:nvPr/>
        </p:nvSpPr>
        <p:spPr>
          <a:xfrm>
            <a:off x="6800457" y="934467"/>
            <a:ext cx="816249" cy="892552"/>
          </a:xfrm>
          <a:prstGeom prst="rect">
            <a:avLst/>
          </a:prstGeom>
        </p:spPr>
        <p:txBody>
          <a:bodyPr wrap="none">
            <a:spAutoFit/>
          </a:bodyPr>
          <a:lstStyle/>
          <a:p>
            <a:pPr lvl="0">
              <a:lnSpc>
                <a:spcPct val="130000"/>
              </a:lnSpc>
            </a:pPr>
            <a:r>
              <a:rPr lang="en-US" altLang="zh-CN" sz="4000" b="1" dirty="0">
                <a:solidFill>
                  <a:schemeClr val="accent1"/>
                </a:solidFill>
              </a:rPr>
              <a:t>01</a:t>
            </a:r>
            <a:endParaRPr lang="en-US" altLang="zh-CN" sz="4000" b="1" dirty="0">
              <a:solidFill>
                <a:schemeClr val="accent1"/>
              </a:solidFill>
            </a:endParaRPr>
          </a:p>
        </p:txBody>
      </p:sp>
      <p:sp>
        <p:nvSpPr>
          <p:cNvPr id="13" name="TextBox 43"/>
          <p:cNvSpPr txBox="1"/>
          <p:nvPr/>
        </p:nvSpPr>
        <p:spPr>
          <a:xfrm>
            <a:off x="6800457" y="1657117"/>
            <a:ext cx="5087111" cy="4626972"/>
          </a:xfrm>
          <a:prstGeom prst="rect">
            <a:avLst/>
          </a:prstGeom>
          <a:noFill/>
        </p:spPr>
        <p:txBody>
          <a:bodyPr wrap="square" lIns="0" tIns="0" rIns="0" bIns="0" rtlCol="1">
            <a:spAutoFit/>
          </a:bodyPr>
          <a:lstStyle/>
          <a:p>
            <a:r>
              <a:rPr lang="zh-CN" altLang="zh-CN" sz="1600" dirty="0">
                <a:solidFill>
                  <a:schemeClr val="accent6">
                    <a:lumMod val="60000"/>
                    <a:lumOff val="40000"/>
                  </a:schemeClr>
                </a:solidFill>
              </a:rPr>
              <a:t>（</a:t>
            </a:r>
            <a:r>
              <a:rPr lang="en-US" altLang="zh-CN" sz="1600" dirty="0">
                <a:solidFill>
                  <a:schemeClr val="accent6">
                    <a:lumMod val="60000"/>
                    <a:lumOff val="40000"/>
                  </a:schemeClr>
                </a:solidFill>
              </a:rPr>
              <a:t>1</a:t>
            </a:r>
            <a:r>
              <a:rPr lang="zh-CN" altLang="zh-CN" sz="1600" dirty="0">
                <a:solidFill>
                  <a:schemeClr val="accent6">
                    <a:lumMod val="60000"/>
                    <a:lumOff val="40000"/>
                  </a:schemeClr>
                </a:solidFill>
              </a:rPr>
              <a:t>）交叉口行人流量：</a:t>
            </a:r>
            <a:endParaRPr lang="zh-CN" altLang="zh-CN" sz="1600" dirty="0">
              <a:solidFill>
                <a:schemeClr val="accent6">
                  <a:lumMod val="60000"/>
                  <a:lumOff val="40000"/>
                </a:schemeClr>
              </a:solidFill>
            </a:endParaRPr>
          </a:p>
          <a:p>
            <a:r>
              <a:rPr lang="en-US" altLang="zh-CN" sz="1400" dirty="0"/>
              <a:t>1</a:t>
            </a:r>
            <a:r>
              <a:rPr lang="zh-CN" altLang="zh-CN" sz="1400" dirty="0"/>
              <a:t>号等待区：林莹莹（负责</a:t>
            </a:r>
            <a:r>
              <a:rPr lang="en-US" altLang="zh-CN" sz="1400" dirty="0"/>
              <a:t>A-&gt;C</a:t>
            </a:r>
            <a:r>
              <a:rPr lang="zh-CN" altLang="zh-CN" sz="1400" dirty="0"/>
              <a:t>方向）、王秋璇（负责</a:t>
            </a:r>
            <a:r>
              <a:rPr lang="en-US" altLang="zh-CN" sz="1400" dirty="0"/>
              <a:t>C-&gt;A</a:t>
            </a:r>
            <a:r>
              <a:rPr lang="zh-CN" altLang="zh-CN" sz="1400" dirty="0"/>
              <a:t>方向）；</a:t>
            </a:r>
            <a:endParaRPr lang="zh-CN" altLang="zh-CN" sz="1400" dirty="0"/>
          </a:p>
          <a:p>
            <a:r>
              <a:rPr lang="en-US" altLang="zh-CN" sz="1400" dirty="0"/>
              <a:t>2</a:t>
            </a:r>
            <a:r>
              <a:rPr lang="zh-CN" altLang="zh-CN" sz="1400" dirty="0"/>
              <a:t>号等待区：苏淑妍（负责</a:t>
            </a:r>
            <a:r>
              <a:rPr lang="en-US" altLang="zh-CN" sz="1400" dirty="0"/>
              <a:t>C-&gt;D</a:t>
            </a:r>
            <a:r>
              <a:rPr lang="zh-CN" altLang="zh-CN" sz="1400" dirty="0"/>
              <a:t>方向）、李雯希（负责</a:t>
            </a:r>
            <a:r>
              <a:rPr lang="en-US" altLang="zh-CN" sz="1400" dirty="0"/>
              <a:t>D-&gt;C</a:t>
            </a:r>
            <a:r>
              <a:rPr lang="zh-CN" altLang="zh-CN" sz="1400" dirty="0"/>
              <a:t>方向）；</a:t>
            </a:r>
            <a:endParaRPr lang="zh-CN" altLang="zh-CN" sz="1400" dirty="0"/>
          </a:p>
          <a:p>
            <a:r>
              <a:rPr lang="en-US" altLang="zh-CN" sz="1400" dirty="0"/>
              <a:t>3</a:t>
            </a:r>
            <a:r>
              <a:rPr lang="zh-CN" altLang="zh-CN" sz="1400" dirty="0"/>
              <a:t>号等待区：洪正航（负责</a:t>
            </a:r>
            <a:r>
              <a:rPr lang="en-US" altLang="zh-CN" sz="1400" dirty="0"/>
              <a:t>B-&gt;D</a:t>
            </a:r>
            <a:r>
              <a:rPr lang="zh-CN" altLang="zh-CN" sz="1400" dirty="0"/>
              <a:t>方向）、李文宝（负责</a:t>
            </a:r>
            <a:r>
              <a:rPr lang="en-US" altLang="zh-CN" sz="1400" dirty="0"/>
              <a:t>D-&gt;B</a:t>
            </a:r>
            <a:r>
              <a:rPr lang="zh-CN" altLang="zh-CN" sz="1400" dirty="0"/>
              <a:t>方向）；</a:t>
            </a:r>
            <a:endParaRPr lang="zh-CN" altLang="zh-CN" sz="1400" dirty="0"/>
          </a:p>
          <a:p>
            <a:r>
              <a:rPr lang="en-US" altLang="zh-CN" sz="1400" dirty="0"/>
              <a:t>4</a:t>
            </a:r>
            <a:r>
              <a:rPr lang="zh-CN" altLang="zh-CN" sz="1400" dirty="0"/>
              <a:t>号等待区：刘晨旭（负责</a:t>
            </a:r>
            <a:r>
              <a:rPr lang="en-US" altLang="zh-CN" sz="1400" dirty="0"/>
              <a:t>A-&gt;B</a:t>
            </a:r>
            <a:r>
              <a:rPr lang="zh-CN" altLang="zh-CN" sz="1400" dirty="0"/>
              <a:t>方向）、邓俊彦（负责</a:t>
            </a:r>
            <a:r>
              <a:rPr lang="en-US" altLang="zh-CN" sz="1400" dirty="0"/>
              <a:t>B-&gt;A</a:t>
            </a:r>
            <a:r>
              <a:rPr lang="zh-CN" altLang="zh-CN" sz="1400" dirty="0"/>
              <a:t>方向）。</a:t>
            </a:r>
            <a:endParaRPr lang="zh-CN" altLang="zh-CN" sz="1400" dirty="0"/>
          </a:p>
          <a:p>
            <a:r>
              <a:rPr lang="zh-CN" altLang="zh-CN" sz="1600" dirty="0">
                <a:solidFill>
                  <a:schemeClr val="accent6">
                    <a:lumMod val="60000"/>
                    <a:lumOff val="40000"/>
                  </a:schemeClr>
                </a:solidFill>
              </a:rPr>
              <a:t>（</a:t>
            </a:r>
            <a:r>
              <a:rPr lang="en-US" altLang="zh-CN" sz="1600" dirty="0">
                <a:solidFill>
                  <a:schemeClr val="accent6">
                    <a:lumMod val="60000"/>
                    <a:lumOff val="40000"/>
                  </a:schemeClr>
                </a:solidFill>
              </a:rPr>
              <a:t>2</a:t>
            </a:r>
            <a:r>
              <a:rPr lang="zh-CN" altLang="zh-CN" sz="1600" dirty="0">
                <a:solidFill>
                  <a:schemeClr val="accent6">
                    <a:lumMod val="60000"/>
                    <a:lumOff val="40000"/>
                  </a:schemeClr>
                </a:solidFill>
              </a:rPr>
              <a:t>）行人违规：</a:t>
            </a:r>
            <a:endParaRPr lang="zh-CN" altLang="zh-CN" sz="1600" dirty="0">
              <a:solidFill>
                <a:schemeClr val="accent6">
                  <a:lumMod val="60000"/>
                  <a:lumOff val="40000"/>
                </a:schemeClr>
              </a:solidFill>
            </a:endParaRPr>
          </a:p>
          <a:p>
            <a:r>
              <a:rPr lang="zh-CN" altLang="zh-CN" sz="1400" dirty="0"/>
              <a:t>渠化岛</a:t>
            </a:r>
            <a:r>
              <a:rPr lang="en-US" altLang="zh-CN" sz="1400" dirty="0"/>
              <a:t>A</a:t>
            </a:r>
            <a:r>
              <a:rPr lang="zh-CN" altLang="zh-CN" sz="1400" dirty="0"/>
              <a:t>：林莹莹（负责主干道</a:t>
            </a:r>
            <a:r>
              <a:rPr lang="en-US" altLang="zh-CN" sz="1400" dirty="0"/>
              <a:t>4</a:t>
            </a:r>
            <a:r>
              <a:rPr lang="zh-CN" altLang="zh-CN" sz="1400" dirty="0"/>
              <a:t>）、王秋璇（负责右转专用道）；</a:t>
            </a:r>
            <a:endParaRPr lang="zh-CN" altLang="zh-CN" sz="1400" dirty="0"/>
          </a:p>
          <a:p>
            <a:r>
              <a:rPr lang="zh-CN" altLang="zh-CN" sz="1400" dirty="0"/>
              <a:t>渠化岛</a:t>
            </a:r>
            <a:r>
              <a:rPr lang="en-US" altLang="zh-CN" sz="1400" dirty="0"/>
              <a:t>B</a:t>
            </a:r>
            <a:r>
              <a:rPr lang="zh-CN" altLang="zh-CN" sz="1400" dirty="0"/>
              <a:t>：苏淑妍（负责主干道</a:t>
            </a:r>
            <a:r>
              <a:rPr lang="en-US" altLang="zh-CN" sz="1400" dirty="0"/>
              <a:t>3</a:t>
            </a:r>
            <a:r>
              <a:rPr lang="zh-CN" altLang="zh-CN" sz="1400" dirty="0"/>
              <a:t>）、李雯希（负责右转专用道）；</a:t>
            </a:r>
            <a:endParaRPr lang="zh-CN" altLang="zh-CN" sz="1400" dirty="0"/>
          </a:p>
          <a:p>
            <a:r>
              <a:rPr lang="zh-CN" altLang="zh-CN" sz="1400" dirty="0"/>
              <a:t>渠化岛</a:t>
            </a:r>
            <a:r>
              <a:rPr lang="en-US" altLang="zh-CN" sz="1400" dirty="0"/>
              <a:t>C</a:t>
            </a:r>
            <a:r>
              <a:rPr lang="zh-CN" altLang="zh-CN" sz="1400" dirty="0"/>
              <a:t>：洪正航（负责主干道</a:t>
            </a:r>
            <a:r>
              <a:rPr lang="en-US" altLang="zh-CN" sz="1400" dirty="0"/>
              <a:t>1</a:t>
            </a:r>
            <a:r>
              <a:rPr lang="zh-CN" altLang="zh-CN" sz="1400" dirty="0"/>
              <a:t>）、李文宝（负责右转专用道）；</a:t>
            </a:r>
            <a:endParaRPr lang="zh-CN" altLang="zh-CN" sz="1400" dirty="0"/>
          </a:p>
          <a:p>
            <a:r>
              <a:rPr lang="zh-CN" altLang="zh-CN" sz="1400" dirty="0"/>
              <a:t>渠化岛</a:t>
            </a:r>
            <a:r>
              <a:rPr lang="en-US" altLang="zh-CN" sz="1400" dirty="0"/>
              <a:t>D</a:t>
            </a:r>
            <a:r>
              <a:rPr lang="zh-CN" altLang="zh-CN" sz="1400" dirty="0"/>
              <a:t>：刘晨旭（负责主干道</a:t>
            </a:r>
            <a:r>
              <a:rPr lang="en-US" altLang="zh-CN" sz="1400" dirty="0"/>
              <a:t>2</a:t>
            </a:r>
            <a:r>
              <a:rPr lang="zh-CN" altLang="zh-CN" sz="1400" dirty="0"/>
              <a:t>）、邓俊彦（负责右转专用道）。</a:t>
            </a:r>
            <a:endParaRPr lang="zh-CN" altLang="zh-CN" sz="1400" dirty="0"/>
          </a:p>
          <a:p>
            <a:r>
              <a:rPr lang="zh-CN" altLang="zh-CN" sz="1600" dirty="0">
                <a:solidFill>
                  <a:schemeClr val="accent6">
                    <a:lumMod val="60000"/>
                    <a:lumOff val="40000"/>
                  </a:schemeClr>
                </a:solidFill>
              </a:rPr>
              <a:t>（</a:t>
            </a:r>
            <a:r>
              <a:rPr lang="en-US" altLang="zh-CN" sz="1600" dirty="0">
                <a:solidFill>
                  <a:schemeClr val="accent6">
                    <a:lumMod val="60000"/>
                    <a:lumOff val="40000"/>
                  </a:schemeClr>
                </a:solidFill>
              </a:rPr>
              <a:t>3</a:t>
            </a:r>
            <a:r>
              <a:rPr lang="zh-CN" altLang="zh-CN" sz="1600" dirty="0">
                <a:solidFill>
                  <a:schemeClr val="accent6">
                    <a:lumMod val="60000"/>
                    <a:lumOff val="40000"/>
                  </a:schemeClr>
                </a:solidFill>
              </a:rPr>
              <a:t>）行人</a:t>
            </a:r>
            <a:r>
              <a:rPr lang="zh-CN" altLang="en-US" sz="1600" dirty="0">
                <a:solidFill>
                  <a:schemeClr val="accent6">
                    <a:lumMod val="60000"/>
                    <a:lumOff val="40000"/>
                  </a:schemeClr>
                </a:solidFill>
              </a:rPr>
              <a:t>闯红灯成因调查</a:t>
            </a:r>
            <a:r>
              <a:rPr lang="zh-CN" altLang="zh-CN" sz="1600" dirty="0">
                <a:solidFill>
                  <a:schemeClr val="accent6">
                    <a:lumMod val="60000"/>
                    <a:lumOff val="40000"/>
                  </a:schemeClr>
                </a:solidFill>
              </a:rPr>
              <a:t>：</a:t>
            </a:r>
            <a:endParaRPr lang="zh-CN" altLang="zh-CN" sz="1600" dirty="0">
              <a:solidFill>
                <a:schemeClr val="accent6">
                  <a:lumMod val="60000"/>
                  <a:lumOff val="40000"/>
                </a:schemeClr>
              </a:solidFill>
            </a:endParaRPr>
          </a:p>
          <a:p>
            <a:r>
              <a:rPr lang="zh-CN" altLang="en-US" sz="1400" dirty="0"/>
              <a:t>选择</a:t>
            </a:r>
            <a:r>
              <a:rPr lang="en-US" altLang="zh-CN" sz="1400" dirty="0"/>
              <a:t>6</a:t>
            </a:r>
            <a:r>
              <a:rPr lang="zh-CN" altLang="en-US" sz="1400" dirty="0"/>
              <a:t>人行横道：</a:t>
            </a:r>
            <a:endParaRPr lang="zh-CN" altLang="en-US" sz="1400" dirty="0"/>
          </a:p>
          <a:p>
            <a:r>
              <a:rPr lang="zh-CN" altLang="en-US" sz="1400" dirty="0"/>
              <a:t>渠化岛</a:t>
            </a:r>
            <a:r>
              <a:rPr lang="en-US" altLang="zh-CN" sz="1400" dirty="0"/>
              <a:t>C</a:t>
            </a:r>
            <a:r>
              <a:rPr lang="zh-CN" altLang="en-US" sz="1400" dirty="0"/>
              <a:t>：苏淑妍（负责冲突点时距）、王秋璇（负责等待人数）</a:t>
            </a:r>
            <a:endParaRPr lang="zh-CN" altLang="en-US" sz="1400" dirty="0"/>
          </a:p>
          <a:p>
            <a:r>
              <a:rPr lang="en-US" altLang="zh-CN" sz="1400" dirty="0"/>
              <a:t>6</a:t>
            </a:r>
            <a:r>
              <a:rPr lang="zh-CN" altLang="en-US" sz="1400" dirty="0"/>
              <a:t>处人行道：林莹莹（负责等待人数）、洪正航（负责闯红灯人数）、</a:t>
            </a:r>
            <a:endParaRPr lang="zh-CN" altLang="en-US" sz="1400" dirty="0"/>
          </a:p>
          <a:p>
            <a:r>
              <a:rPr lang="zh-CN" altLang="en-US" sz="1400" dirty="0"/>
              <a:t>李文宝、刘晨旭、邓俊彦（负责行人等待时间）。</a:t>
            </a:r>
            <a:endParaRPr lang="zh-CN" altLang="en-US" sz="1400" dirty="0"/>
          </a:p>
          <a:p>
            <a:pPr defTabSz="1219200">
              <a:spcAft>
                <a:spcPts val="1600"/>
              </a:spcAft>
            </a:pPr>
            <a:endParaRPr lang="en-US" sz="1465" dirty="0">
              <a:solidFill>
                <a:srgbClr val="FFFFFF"/>
              </a:solidFill>
              <a:cs typeface="+mn-ea"/>
              <a:sym typeface="+mn-lt"/>
            </a:endParaRPr>
          </a:p>
        </p:txBody>
      </p:sp>
      <p:pic>
        <p:nvPicPr>
          <p:cNvPr id="7" name="图片 6"/>
          <p:cNvPicPr>
            <a:picLocks noChangeAspect="1"/>
          </p:cNvPicPr>
          <p:nvPr/>
        </p:nvPicPr>
        <p:blipFill>
          <a:blip r:embed="rId1"/>
          <a:stretch>
            <a:fillRect/>
          </a:stretch>
        </p:blipFill>
        <p:spPr>
          <a:xfrm>
            <a:off x="481111" y="1657117"/>
            <a:ext cx="6120914" cy="45236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flipV="1">
            <a:off x="3734295" y="1358420"/>
            <a:ext cx="76573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4500034" y="1436592"/>
            <a:ext cx="1220206" cy="453457"/>
          </a:xfrm>
          <a:prstGeom prst="rect">
            <a:avLst/>
          </a:prstGeom>
        </p:spPr>
        <p:txBody>
          <a:bodyPr wrap="none">
            <a:spAutoFit/>
          </a:bodyPr>
          <a:lstStyle/>
          <a:p>
            <a:pPr lvl="0">
              <a:lnSpc>
                <a:spcPct val="130000"/>
              </a:lnSpc>
            </a:pPr>
            <a:r>
              <a:rPr lang="zh-CN" altLang="en-US" sz="2000" b="1" dirty="0">
                <a:solidFill>
                  <a:schemeClr val="accent1"/>
                </a:solidFill>
              </a:rPr>
              <a:t>调查时间</a:t>
            </a:r>
            <a:endParaRPr lang="zh-CN" altLang="en-US" sz="2000" b="1" dirty="0">
              <a:solidFill>
                <a:schemeClr val="accent1"/>
              </a:solidFill>
            </a:endParaRPr>
          </a:p>
        </p:txBody>
      </p:sp>
      <p:sp>
        <p:nvSpPr>
          <p:cNvPr id="5" name="矩形 4"/>
          <p:cNvSpPr/>
          <p:nvPr/>
        </p:nvSpPr>
        <p:spPr>
          <a:xfrm>
            <a:off x="3683785" y="1312701"/>
            <a:ext cx="816249" cy="814582"/>
          </a:xfrm>
          <a:prstGeom prst="rect">
            <a:avLst/>
          </a:prstGeom>
        </p:spPr>
        <p:txBody>
          <a:bodyPr wrap="square">
            <a:spAutoFit/>
          </a:bodyPr>
          <a:lstStyle/>
          <a:p>
            <a:pPr lvl="0">
              <a:lnSpc>
                <a:spcPct val="130000"/>
              </a:lnSpc>
            </a:pPr>
            <a:r>
              <a:rPr lang="en-US" altLang="zh-CN" sz="4000" b="1" dirty="0">
                <a:solidFill>
                  <a:schemeClr val="accent1"/>
                </a:solidFill>
              </a:rPr>
              <a:t>02</a:t>
            </a:r>
            <a:endParaRPr lang="en-US" altLang="zh-CN" sz="4000" b="1" dirty="0">
              <a:solidFill>
                <a:schemeClr val="accent1"/>
              </a:solidFill>
            </a:endParaRPr>
          </a:p>
        </p:txBody>
      </p:sp>
      <p:sp>
        <p:nvSpPr>
          <p:cNvPr id="6" name="矩形 5"/>
          <p:cNvSpPr/>
          <p:nvPr/>
        </p:nvSpPr>
        <p:spPr>
          <a:xfrm>
            <a:off x="2450523" y="2062668"/>
            <a:ext cx="5429250" cy="1705403"/>
          </a:xfrm>
          <a:prstGeom prst="rect">
            <a:avLst/>
          </a:prstGeom>
        </p:spPr>
        <p:txBody>
          <a:bodyPr wrap="square">
            <a:spAutoFit/>
          </a:bodyPr>
          <a:lstStyle/>
          <a:p>
            <a:pPr indent="304800">
              <a:lnSpc>
                <a:spcPct val="150000"/>
              </a:lnSpc>
            </a:pPr>
            <a:r>
              <a:rPr lang="zh-CN" altLang="zh-CN" kern="100" dirty="0">
                <a:latin typeface="+mn-ea"/>
                <a:cs typeface="宋体" panose="02010600030101010101" pitchFamily="2" charset="-122"/>
              </a:rPr>
              <a:t>调查分为三次进行，具体时间如下：</a:t>
            </a:r>
            <a:endParaRPr lang="zh-CN" altLang="zh-CN" sz="1400" kern="100" dirty="0">
              <a:latin typeface="+mn-ea"/>
              <a:cs typeface="Times New Roman" panose="02020603050405020304" pitchFamily="18" charset="0"/>
            </a:endParaRPr>
          </a:p>
          <a:p>
            <a:pPr marL="342900" lvl="0" indent="-342900">
              <a:lnSpc>
                <a:spcPct val="150000"/>
              </a:lnSpc>
              <a:buFont typeface="+mj-lt"/>
              <a:buAutoNum type="arabicPeriod"/>
            </a:pPr>
            <a:r>
              <a:rPr lang="zh-CN" altLang="zh-CN" kern="100" dirty="0">
                <a:latin typeface="+mn-ea"/>
                <a:cs typeface="宋体" panose="02010600030101010101" pitchFamily="2" charset="-122"/>
              </a:rPr>
              <a:t>交叉口行人流量调查：</a:t>
            </a:r>
            <a:r>
              <a:rPr lang="en-US" altLang="zh-CN" kern="100" dirty="0">
                <a:latin typeface="+mn-ea"/>
                <a:cs typeface="Times New Roman" panose="02020603050405020304" pitchFamily="18" charset="0"/>
              </a:rPr>
              <a:t>11</a:t>
            </a:r>
            <a:r>
              <a:rPr lang="zh-CN" altLang="zh-CN" kern="100" dirty="0">
                <a:latin typeface="+mn-ea"/>
                <a:cs typeface="Times New Roman" panose="02020603050405020304" pitchFamily="18" charset="0"/>
              </a:rPr>
              <a:t>月</a:t>
            </a:r>
            <a:r>
              <a:rPr lang="en-US" altLang="zh-CN" kern="100" dirty="0">
                <a:latin typeface="+mn-ea"/>
                <a:cs typeface="Times New Roman" panose="02020603050405020304" pitchFamily="18" charset="0"/>
              </a:rPr>
              <a:t>25</a:t>
            </a:r>
            <a:r>
              <a:rPr lang="zh-CN" altLang="zh-CN" kern="100" dirty="0">
                <a:latin typeface="+mn-ea"/>
                <a:cs typeface="Times New Roman" panose="02020603050405020304" pitchFamily="18" charset="0"/>
              </a:rPr>
              <a:t>日上午</a:t>
            </a:r>
            <a:r>
              <a:rPr lang="en-US" altLang="zh-CN" kern="100" dirty="0">
                <a:latin typeface="+mn-ea"/>
                <a:cs typeface="Times New Roman" panose="02020603050405020304" pitchFamily="18" charset="0"/>
              </a:rPr>
              <a:t>8:20-10:20</a:t>
            </a:r>
            <a:endParaRPr lang="zh-CN" altLang="zh-CN" sz="1400" kern="100" dirty="0">
              <a:latin typeface="+mn-ea"/>
              <a:cs typeface="Times New Roman" panose="02020603050405020304" pitchFamily="18" charset="0"/>
            </a:endParaRPr>
          </a:p>
          <a:p>
            <a:pPr marL="342900" lvl="0" indent="-342900">
              <a:lnSpc>
                <a:spcPct val="150000"/>
              </a:lnSpc>
              <a:buFont typeface="+mj-lt"/>
              <a:buAutoNum type="arabicPeriod"/>
            </a:pPr>
            <a:r>
              <a:rPr lang="zh-CN" altLang="zh-CN" kern="100" dirty="0">
                <a:latin typeface="+mn-ea"/>
                <a:cs typeface="Times New Roman" panose="02020603050405020304" pitchFamily="18" charset="0"/>
              </a:rPr>
              <a:t>交叉口行人违规调查：</a:t>
            </a:r>
            <a:r>
              <a:rPr lang="en-US" altLang="zh-CN" kern="100" dirty="0">
                <a:latin typeface="+mn-ea"/>
                <a:cs typeface="Times New Roman" panose="02020603050405020304" pitchFamily="18" charset="0"/>
              </a:rPr>
              <a:t>12</a:t>
            </a:r>
            <a:r>
              <a:rPr lang="zh-CN" altLang="zh-CN" kern="100" dirty="0">
                <a:latin typeface="+mn-ea"/>
                <a:cs typeface="Times New Roman" panose="02020603050405020304" pitchFamily="18" charset="0"/>
              </a:rPr>
              <a:t>月</a:t>
            </a:r>
            <a:r>
              <a:rPr lang="en-US" altLang="zh-CN" kern="100" dirty="0">
                <a:latin typeface="+mn-ea"/>
                <a:cs typeface="Times New Roman" panose="02020603050405020304" pitchFamily="18" charset="0"/>
              </a:rPr>
              <a:t>2</a:t>
            </a:r>
            <a:r>
              <a:rPr lang="zh-CN" altLang="zh-CN" kern="100" dirty="0">
                <a:latin typeface="+mn-ea"/>
                <a:cs typeface="Times New Roman" panose="02020603050405020304" pitchFamily="18" charset="0"/>
              </a:rPr>
              <a:t>日上午</a:t>
            </a:r>
            <a:r>
              <a:rPr lang="en-US" altLang="zh-CN" kern="100" dirty="0">
                <a:latin typeface="+mn-ea"/>
                <a:cs typeface="Times New Roman" panose="02020603050405020304" pitchFamily="18" charset="0"/>
              </a:rPr>
              <a:t>8:10-9:40</a:t>
            </a:r>
            <a:endParaRPr lang="zh-CN" altLang="zh-CN" sz="1400" kern="100" dirty="0">
              <a:latin typeface="+mn-ea"/>
              <a:cs typeface="Times New Roman" panose="02020603050405020304" pitchFamily="18" charset="0"/>
            </a:endParaRPr>
          </a:p>
          <a:p>
            <a:pPr marL="342900" lvl="0" indent="-342900">
              <a:lnSpc>
                <a:spcPct val="150000"/>
              </a:lnSpc>
              <a:buFont typeface="+mj-lt"/>
              <a:buAutoNum type="arabicPeriod"/>
            </a:pPr>
            <a:r>
              <a:rPr lang="zh-CN" altLang="zh-CN" kern="100" dirty="0">
                <a:latin typeface="+mn-ea"/>
                <a:cs typeface="Times New Roman" panose="02020603050405020304" pitchFamily="18" charset="0"/>
              </a:rPr>
              <a:t>行人闯红灯成因调查：</a:t>
            </a:r>
            <a:r>
              <a:rPr lang="en-US" altLang="zh-CN" kern="100" dirty="0">
                <a:latin typeface="+mn-ea"/>
                <a:cs typeface="Times New Roman" panose="02020603050405020304" pitchFamily="18" charset="0"/>
              </a:rPr>
              <a:t>12</a:t>
            </a:r>
            <a:r>
              <a:rPr lang="zh-CN" altLang="zh-CN" kern="100" dirty="0">
                <a:latin typeface="+mn-ea"/>
                <a:cs typeface="Times New Roman" panose="02020603050405020304" pitchFamily="18" charset="0"/>
              </a:rPr>
              <a:t>月</a:t>
            </a:r>
            <a:r>
              <a:rPr lang="en-US" altLang="zh-CN" kern="100" dirty="0">
                <a:latin typeface="+mn-ea"/>
                <a:cs typeface="Times New Roman" panose="02020603050405020304" pitchFamily="18" charset="0"/>
              </a:rPr>
              <a:t>9</a:t>
            </a:r>
            <a:r>
              <a:rPr lang="zh-CN" altLang="zh-CN" kern="100" dirty="0">
                <a:latin typeface="+mn-ea"/>
                <a:cs typeface="Times New Roman" panose="02020603050405020304" pitchFamily="18" charset="0"/>
              </a:rPr>
              <a:t>日上午</a:t>
            </a:r>
            <a:r>
              <a:rPr lang="en-US" altLang="zh-CN" kern="100" dirty="0">
                <a:latin typeface="+mn-ea"/>
                <a:cs typeface="Times New Roman" panose="02020603050405020304" pitchFamily="18" charset="0"/>
              </a:rPr>
              <a:t>8:25-9:55</a:t>
            </a:r>
            <a:endParaRPr lang="zh-CN" altLang="zh-CN" sz="1400" kern="100" dirty="0">
              <a:effectLst/>
              <a:latin typeface="+mn-ea"/>
              <a:cs typeface="Times New Roman" panose="02020603050405020304" pitchFamily="18" charset="0"/>
            </a:endParaRPr>
          </a:p>
        </p:txBody>
      </p:sp>
      <p:sp>
        <p:nvSpPr>
          <p:cNvPr id="7" name="矩形 6"/>
          <p:cNvSpPr/>
          <p:nvPr/>
        </p:nvSpPr>
        <p:spPr>
          <a:xfrm flipV="1">
            <a:off x="1452034" y="3849218"/>
            <a:ext cx="76573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2361085" y="3996592"/>
            <a:ext cx="1210588" cy="453457"/>
          </a:xfrm>
          <a:prstGeom prst="rect">
            <a:avLst/>
          </a:prstGeom>
        </p:spPr>
        <p:txBody>
          <a:bodyPr wrap="none">
            <a:spAutoFit/>
          </a:bodyPr>
          <a:lstStyle/>
          <a:p>
            <a:pPr lvl="0">
              <a:lnSpc>
                <a:spcPct val="130000"/>
              </a:lnSpc>
            </a:pPr>
            <a:r>
              <a:rPr lang="zh-CN" altLang="en-US" sz="2000" b="1" dirty="0">
                <a:solidFill>
                  <a:schemeClr val="accent1"/>
                </a:solidFill>
              </a:rPr>
              <a:t>调查成员</a:t>
            </a:r>
            <a:endParaRPr lang="zh-CN" altLang="en-US" sz="2000" b="1" dirty="0">
              <a:solidFill>
                <a:schemeClr val="accent1"/>
              </a:solidFill>
            </a:endParaRPr>
          </a:p>
        </p:txBody>
      </p:sp>
      <p:sp>
        <p:nvSpPr>
          <p:cNvPr id="9" name="矩形 8"/>
          <p:cNvSpPr/>
          <p:nvPr/>
        </p:nvSpPr>
        <p:spPr>
          <a:xfrm>
            <a:off x="1401524" y="3816029"/>
            <a:ext cx="816249" cy="814582"/>
          </a:xfrm>
          <a:prstGeom prst="rect">
            <a:avLst/>
          </a:prstGeom>
        </p:spPr>
        <p:txBody>
          <a:bodyPr wrap="none">
            <a:spAutoFit/>
          </a:bodyPr>
          <a:lstStyle/>
          <a:p>
            <a:pPr lvl="0">
              <a:lnSpc>
                <a:spcPct val="130000"/>
              </a:lnSpc>
            </a:pPr>
            <a:r>
              <a:rPr lang="en-US" altLang="zh-CN" sz="4000" b="1" dirty="0">
                <a:solidFill>
                  <a:schemeClr val="accent1"/>
                </a:solidFill>
              </a:rPr>
              <a:t>03</a:t>
            </a:r>
            <a:endParaRPr lang="en-US" altLang="zh-CN" sz="4000" b="1" dirty="0">
              <a:solidFill>
                <a:schemeClr val="accent1"/>
              </a:solidFill>
            </a:endParaRPr>
          </a:p>
        </p:txBody>
      </p:sp>
      <p:sp>
        <p:nvSpPr>
          <p:cNvPr id="10" name="矩形 9"/>
          <p:cNvSpPr/>
          <p:nvPr/>
        </p:nvSpPr>
        <p:spPr>
          <a:xfrm>
            <a:off x="1452034" y="4791496"/>
            <a:ext cx="6096000" cy="874407"/>
          </a:xfrm>
          <a:prstGeom prst="rect">
            <a:avLst/>
          </a:prstGeom>
        </p:spPr>
        <p:txBody>
          <a:bodyPr>
            <a:spAutoFit/>
          </a:bodyPr>
          <a:lstStyle/>
          <a:p>
            <a:pPr>
              <a:lnSpc>
                <a:spcPct val="150000"/>
              </a:lnSpc>
              <a:spcAft>
                <a:spcPts val="0"/>
              </a:spcAft>
            </a:pPr>
            <a:r>
              <a:rPr lang="zh-CN" altLang="zh-CN" kern="100" dirty="0">
                <a:latin typeface="+mn-ea"/>
                <a:cs typeface="Times New Roman" panose="02020603050405020304" pitchFamily="18" charset="0"/>
              </a:rPr>
              <a:t>苏淑妍（组长）、洪正航（副组长）、林莹莹、王秋璇、李雯希、李文宝、刘晨旭、邓俊彦。</a:t>
            </a:r>
            <a:endParaRPr lang="zh-CN" altLang="zh-CN" kern="100" dirty="0">
              <a:latin typeface="+mn-ea"/>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5"/>
          </p:nvPr>
        </p:nvSpPr>
        <p:spPr/>
        <p:txBody>
          <a:bodyPr/>
          <a:lstStyle/>
          <a:p>
            <a:r>
              <a:rPr kumimoji="1" lang="en-US" altLang="zh-CN" dirty="0"/>
              <a:t>02</a:t>
            </a:r>
            <a:endParaRPr kumimoji="1" lang="zh-CN" altLang="en-US" dirty="0"/>
          </a:p>
        </p:txBody>
      </p:sp>
      <p:sp>
        <p:nvSpPr>
          <p:cNvPr id="3" name="文本占位符 2"/>
          <p:cNvSpPr>
            <a:spLocks noGrp="1"/>
          </p:cNvSpPr>
          <p:nvPr>
            <p:ph type="body" sz="quarter" idx="16"/>
          </p:nvPr>
        </p:nvSpPr>
        <p:spPr>
          <a:xfrm>
            <a:off x="3572106" y="3016405"/>
            <a:ext cx="4809893" cy="825190"/>
          </a:xfrm>
        </p:spPr>
        <p:txBody>
          <a:bodyPr/>
          <a:lstStyle/>
          <a:p>
            <a:r>
              <a:rPr kumimoji="1" lang="zh-CN" altLang="en-US" dirty="0"/>
              <a:t>调查内容及数据分析</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kumimoji="1" lang="en-US" altLang="zh-CN" dirty="0"/>
              <a:t>2.1 </a:t>
            </a:r>
            <a:r>
              <a:rPr kumimoji="1" lang="zh-CN" altLang="en-US" dirty="0"/>
              <a:t>行人流量调查</a:t>
            </a:r>
            <a:endParaRPr kumimoji="1" lang="zh-CN" altLang="en-US" dirty="0"/>
          </a:p>
        </p:txBody>
      </p:sp>
      <p:sp>
        <p:nvSpPr>
          <p:cNvPr id="10" name="矩形 9"/>
          <p:cNvSpPr/>
          <p:nvPr/>
        </p:nvSpPr>
        <p:spPr>
          <a:xfrm>
            <a:off x="-74320" y="1422987"/>
            <a:ext cx="6096000" cy="336695"/>
          </a:xfrm>
          <a:prstGeom prst="rect">
            <a:avLst/>
          </a:prstGeom>
        </p:spPr>
        <p:txBody>
          <a:bodyPr>
            <a:spAutoFit/>
          </a:bodyPr>
          <a:lstStyle/>
          <a:p>
            <a:pPr indent="304800">
              <a:lnSpc>
                <a:spcPct val="150000"/>
              </a:lnSpc>
            </a:pPr>
            <a:r>
              <a:rPr lang="zh-CN" altLang="zh-CN" sz="1200" dirty="0">
                <a:solidFill>
                  <a:schemeClr val="tx1">
                    <a:lumMod val="75000"/>
                    <a:lumOff val="25000"/>
                  </a:schemeClr>
                </a:solidFill>
                <a:latin typeface="+mn-ea"/>
              </a:rPr>
              <a:t>以</a:t>
            </a:r>
            <a:r>
              <a:rPr lang="en-US" altLang="zh-CN" sz="1200" dirty="0">
                <a:solidFill>
                  <a:schemeClr val="tx1">
                    <a:lumMod val="75000"/>
                    <a:lumOff val="25000"/>
                  </a:schemeClr>
                </a:solidFill>
                <a:latin typeface="+mn-ea"/>
              </a:rPr>
              <a:t>5min</a:t>
            </a:r>
            <a:r>
              <a:rPr lang="zh-CN" altLang="zh-CN" sz="1200" dirty="0">
                <a:solidFill>
                  <a:schemeClr val="tx1">
                    <a:lumMod val="75000"/>
                    <a:lumOff val="25000"/>
                  </a:schemeClr>
                </a:solidFill>
                <a:latin typeface="+mn-ea"/>
              </a:rPr>
              <a:t>为间隔，统计出各方向行人总流量，绘制行人流量时变柱状图如下：</a:t>
            </a:r>
            <a:endParaRPr lang="zh-CN" altLang="zh-CN" sz="1200" dirty="0">
              <a:solidFill>
                <a:schemeClr val="tx1">
                  <a:lumMod val="75000"/>
                  <a:lumOff val="25000"/>
                </a:schemeClr>
              </a:solidFill>
              <a:latin typeface="+mn-ea"/>
            </a:endParaRPr>
          </a:p>
        </p:txBody>
      </p:sp>
      <p:pic>
        <p:nvPicPr>
          <p:cNvPr id="11" name="图片 10"/>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2289" y="1759682"/>
            <a:ext cx="4926013" cy="3097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文本框 8"/>
          <p:cNvSpPr txBox="1"/>
          <p:nvPr/>
        </p:nvSpPr>
        <p:spPr>
          <a:xfrm>
            <a:off x="322288" y="4992144"/>
            <a:ext cx="4926013" cy="78912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30000"/>
              </a:lnSpc>
              <a:buFont typeface="Arial" panose="020B0604020202020204" pitchFamily="34" charset="0"/>
              <a:buChar char="•"/>
            </a:pPr>
            <a:r>
              <a:rPr lang="zh-CN" altLang="en-US" sz="1200" dirty="0">
                <a:solidFill>
                  <a:schemeClr val="tx1">
                    <a:lumMod val="75000"/>
                    <a:lumOff val="25000"/>
                  </a:schemeClr>
                </a:solidFill>
                <a:latin typeface="+mn-ea"/>
              </a:rPr>
              <a:t>结合图像和数据，我们可以得出高峰</a:t>
            </a:r>
            <a:r>
              <a:rPr lang="en-US" altLang="zh-CN" sz="1200" dirty="0">
                <a:solidFill>
                  <a:schemeClr val="tx1">
                    <a:lumMod val="75000"/>
                    <a:lumOff val="25000"/>
                  </a:schemeClr>
                </a:solidFill>
                <a:latin typeface="+mn-ea"/>
              </a:rPr>
              <a:t>15min</a:t>
            </a:r>
            <a:r>
              <a:rPr lang="zh-CN" altLang="en-US" sz="1200" dirty="0">
                <a:solidFill>
                  <a:schemeClr val="tx1">
                    <a:lumMod val="75000"/>
                    <a:lumOff val="25000"/>
                  </a:schemeClr>
                </a:solidFill>
                <a:latin typeface="+mn-ea"/>
              </a:rPr>
              <a:t>区间为</a:t>
            </a:r>
            <a:r>
              <a:rPr lang="en-US" altLang="zh-CN" sz="1200" dirty="0">
                <a:solidFill>
                  <a:schemeClr val="tx1">
                    <a:lumMod val="75000"/>
                    <a:lumOff val="25000"/>
                  </a:schemeClr>
                </a:solidFill>
                <a:latin typeface="+mn-ea"/>
              </a:rPr>
              <a:t>8</a:t>
            </a:r>
            <a:r>
              <a:rPr lang="zh-CN" altLang="en-US" sz="1200" dirty="0">
                <a:solidFill>
                  <a:schemeClr val="tx1">
                    <a:lumMod val="75000"/>
                    <a:lumOff val="25000"/>
                  </a:schemeClr>
                </a:solidFill>
                <a:latin typeface="+mn-ea"/>
              </a:rPr>
              <a:t>：</a:t>
            </a:r>
            <a:r>
              <a:rPr lang="en-US" altLang="zh-CN" sz="1200" dirty="0">
                <a:solidFill>
                  <a:schemeClr val="tx1">
                    <a:lumMod val="75000"/>
                    <a:lumOff val="25000"/>
                  </a:schemeClr>
                </a:solidFill>
                <a:latin typeface="+mn-ea"/>
              </a:rPr>
              <a:t>40-8</a:t>
            </a:r>
            <a:r>
              <a:rPr lang="zh-CN" altLang="en-US" sz="1200" dirty="0">
                <a:solidFill>
                  <a:schemeClr val="tx1">
                    <a:lumMod val="75000"/>
                    <a:lumOff val="25000"/>
                  </a:schemeClr>
                </a:solidFill>
                <a:latin typeface="+mn-ea"/>
              </a:rPr>
              <a:t>：</a:t>
            </a:r>
            <a:r>
              <a:rPr lang="en-US" altLang="zh-CN" sz="1200" dirty="0">
                <a:solidFill>
                  <a:schemeClr val="tx1">
                    <a:lumMod val="75000"/>
                    <a:lumOff val="25000"/>
                  </a:schemeClr>
                </a:solidFill>
                <a:latin typeface="+mn-ea"/>
              </a:rPr>
              <a:t>55</a:t>
            </a:r>
            <a:r>
              <a:rPr lang="zh-CN" altLang="en-US" sz="1200" dirty="0">
                <a:solidFill>
                  <a:schemeClr val="tx1">
                    <a:lumMod val="75000"/>
                    <a:lumOff val="25000"/>
                  </a:schemeClr>
                </a:solidFill>
                <a:latin typeface="+mn-ea"/>
              </a:rPr>
              <a:t>，高峰流量为</a:t>
            </a:r>
            <a:r>
              <a:rPr lang="en-US" altLang="zh-CN" sz="1200" dirty="0">
                <a:solidFill>
                  <a:schemeClr val="tx1">
                    <a:lumMod val="75000"/>
                    <a:lumOff val="25000"/>
                  </a:schemeClr>
                </a:solidFill>
                <a:latin typeface="+mn-ea"/>
              </a:rPr>
              <a:t>1298</a:t>
            </a:r>
            <a:r>
              <a:rPr lang="zh-CN" altLang="en-US" sz="1200" dirty="0">
                <a:solidFill>
                  <a:schemeClr val="tx1">
                    <a:lumMod val="75000"/>
                    <a:lumOff val="25000"/>
                  </a:schemeClr>
                </a:solidFill>
                <a:latin typeface="+mn-ea"/>
              </a:rPr>
              <a:t>（人</a:t>
            </a:r>
            <a:r>
              <a:rPr lang="en-US" altLang="zh-CN" sz="1200" dirty="0">
                <a:solidFill>
                  <a:schemeClr val="tx1">
                    <a:lumMod val="75000"/>
                    <a:lumOff val="25000"/>
                  </a:schemeClr>
                </a:solidFill>
                <a:latin typeface="+mn-ea"/>
              </a:rPr>
              <a:t>/15min</a:t>
            </a:r>
            <a:r>
              <a:rPr lang="zh-CN" altLang="en-US" sz="1200" dirty="0">
                <a:solidFill>
                  <a:schemeClr val="tx1">
                    <a:lumMod val="75000"/>
                    <a:lumOff val="25000"/>
                  </a:schemeClr>
                </a:solidFill>
                <a:latin typeface="+mn-ea"/>
              </a:rPr>
              <a:t>），而</a:t>
            </a:r>
            <a:r>
              <a:rPr lang="en-US" altLang="zh-CN" sz="1200" dirty="0">
                <a:solidFill>
                  <a:schemeClr val="tx1">
                    <a:lumMod val="75000"/>
                    <a:lumOff val="25000"/>
                  </a:schemeClr>
                </a:solidFill>
                <a:latin typeface="+mn-ea"/>
              </a:rPr>
              <a:t>9:40</a:t>
            </a:r>
            <a:r>
              <a:rPr lang="zh-CN" altLang="en-US" sz="1200" dirty="0">
                <a:solidFill>
                  <a:schemeClr val="tx1">
                    <a:lumMod val="75000"/>
                    <a:lumOff val="25000"/>
                  </a:schemeClr>
                </a:solidFill>
                <a:latin typeface="+mn-ea"/>
              </a:rPr>
              <a:t>之后行人流量明显减少，说明早高峰基本结束，早高峰大约在</a:t>
            </a:r>
            <a:r>
              <a:rPr lang="en-US" altLang="zh-CN" sz="1200" dirty="0">
                <a:solidFill>
                  <a:schemeClr val="tx1">
                    <a:lumMod val="75000"/>
                    <a:lumOff val="25000"/>
                  </a:schemeClr>
                </a:solidFill>
                <a:latin typeface="+mn-ea"/>
              </a:rPr>
              <a:t>8</a:t>
            </a:r>
            <a:r>
              <a:rPr lang="zh-CN" altLang="en-US" sz="1200" dirty="0">
                <a:solidFill>
                  <a:schemeClr val="tx1">
                    <a:lumMod val="75000"/>
                    <a:lumOff val="25000"/>
                  </a:schemeClr>
                </a:solidFill>
                <a:latin typeface="+mn-ea"/>
              </a:rPr>
              <a:t>：</a:t>
            </a:r>
            <a:r>
              <a:rPr lang="en-US" altLang="zh-CN" sz="1200" dirty="0">
                <a:solidFill>
                  <a:schemeClr val="tx1">
                    <a:lumMod val="75000"/>
                    <a:lumOff val="25000"/>
                  </a:schemeClr>
                </a:solidFill>
                <a:latin typeface="+mn-ea"/>
              </a:rPr>
              <a:t>20-9</a:t>
            </a:r>
            <a:r>
              <a:rPr lang="zh-CN" altLang="en-US" sz="1200" dirty="0">
                <a:solidFill>
                  <a:schemeClr val="tx1">
                    <a:lumMod val="75000"/>
                    <a:lumOff val="25000"/>
                  </a:schemeClr>
                </a:solidFill>
                <a:latin typeface="+mn-ea"/>
              </a:rPr>
              <a:t>：</a:t>
            </a:r>
            <a:r>
              <a:rPr lang="en-US" altLang="zh-CN" sz="1200" dirty="0">
                <a:solidFill>
                  <a:schemeClr val="tx1">
                    <a:lumMod val="75000"/>
                    <a:lumOff val="25000"/>
                  </a:schemeClr>
                </a:solidFill>
                <a:latin typeface="+mn-ea"/>
              </a:rPr>
              <a:t>40</a:t>
            </a:r>
            <a:r>
              <a:rPr lang="zh-CN" altLang="en-US" sz="1200" dirty="0">
                <a:solidFill>
                  <a:schemeClr val="tx1">
                    <a:lumMod val="75000"/>
                    <a:lumOff val="25000"/>
                  </a:schemeClr>
                </a:solidFill>
                <a:latin typeface="+mn-ea"/>
              </a:rPr>
              <a:t>。。</a:t>
            </a:r>
            <a:endParaRPr lang="zh-CN" altLang="en-US" sz="1200" dirty="0">
              <a:solidFill>
                <a:schemeClr val="tx1">
                  <a:lumMod val="75000"/>
                  <a:lumOff val="25000"/>
                </a:schemeClr>
              </a:solidFill>
              <a:latin typeface="+mn-ea"/>
            </a:endParaRPr>
          </a:p>
        </p:txBody>
      </p:sp>
      <p:graphicFrame>
        <p:nvGraphicFramePr>
          <p:cNvPr id="15" name="表格 14"/>
          <p:cNvGraphicFramePr>
            <a:graphicFrameLocks noGrp="1"/>
          </p:cNvGraphicFramePr>
          <p:nvPr/>
        </p:nvGraphicFramePr>
        <p:xfrm>
          <a:off x="5855854" y="248420"/>
          <a:ext cx="5049992" cy="6297186"/>
        </p:xfrm>
        <a:graphic>
          <a:graphicData uri="http://schemas.openxmlformats.org/drawingml/2006/table">
            <a:tbl>
              <a:tblPr>
                <a:tableStyleId>{5C22544A-7EE6-4342-B048-85BDC9FD1C3A}</a:tableStyleId>
              </a:tblPr>
              <a:tblGrid>
                <a:gridCol w="660886"/>
                <a:gridCol w="548253"/>
                <a:gridCol w="548253"/>
                <a:gridCol w="548253"/>
                <a:gridCol w="548253"/>
                <a:gridCol w="548253"/>
                <a:gridCol w="548253"/>
                <a:gridCol w="549794"/>
                <a:gridCol w="549794"/>
              </a:tblGrid>
              <a:tr h="127661">
                <a:tc rowSpan="2">
                  <a:txBody>
                    <a:bodyPr/>
                    <a:lstStyle/>
                    <a:p>
                      <a:pPr algn="ctr" fontAlgn="ctr">
                        <a:spcAft>
                          <a:spcPts val="0"/>
                        </a:spcAft>
                      </a:pPr>
                      <a:r>
                        <a:rPr lang="zh-CN" sz="1100" u="none" strike="noStrike" kern="100" baseline="-25000">
                          <a:effectLst/>
                        </a:rPr>
                        <a:t>时段</a:t>
                      </a:r>
                      <a:r>
                        <a:rPr lang="en-US" sz="800" u="none" strike="noStrike" kern="100" baseline="-25000">
                          <a:effectLst/>
                        </a:rPr>
                        <a:t>          </a:t>
                      </a:r>
                      <a:r>
                        <a:rPr lang="zh-CN" sz="1100" u="none" strike="noStrike" kern="100" baseline="30000">
                          <a:effectLst/>
                        </a:rPr>
                        <a:t>路段</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gridSpan="2">
                  <a:txBody>
                    <a:bodyPr/>
                    <a:lstStyle/>
                    <a:p>
                      <a:pPr algn="ctr" fontAlgn="ctr">
                        <a:spcAft>
                          <a:spcPts val="0"/>
                        </a:spcAft>
                      </a:pPr>
                      <a:r>
                        <a:rPr lang="en-US" sz="700" kern="0">
                          <a:effectLst/>
                        </a:rPr>
                        <a:t>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hMerge="1">
                  <a:tcPr/>
                </a:tc>
                <a:tc gridSpan="2">
                  <a:txBody>
                    <a:bodyPr/>
                    <a:lstStyle/>
                    <a:p>
                      <a:pPr algn="ctr" fontAlgn="ctr">
                        <a:spcAft>
                          <a:spcPts val="0"/>
                        </a:spcAft>
                      </a:pPr>
                      <a:r>
                        <a:rPr lang="en-US" sz="700" kern="0">
                          <a:effectLst/>
                        </a:rPr>
                        <a:t>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hMerge="1">
                  <a:tcPr/>
                </a:tc>
                <a:tc gridSpan="2">
                  <a:txBody>
                    <a:bodyPr/>
                    <a:lstStyle/>
                    <a:p>
                      <a:pPr algn="ctr" fontAlgn="ctr">
                        <a:spcAft>
                          <a:spcPts val="0"/>
                        </a:spcAft>
                      </a:pPr>
                      <a:r>
                        <a:rPr lang="en-US" sz="700" kern="0">
                          <a:effectLst/>
                        </a:rPr>
                        <a:t>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hMerge="1">
                  <a:tcPr/>
                </a:tc>
                <a:tc gridSpan="2">
                  <a:txBody>
                    <a:bodyPr/>
                    <a:lstStyle/>
                    <a:p>
                      <a:pPr algn="ctr" fontAlgn="ctr">
                        <a:spcAft>
                          <a:spcPts val="0"/>
                        </a:spcAft>
                      </a:pPr>
                      <a:r>
                        <a:rPr lang="en-US" sz="700" kern="0">
                          <a:effectLst/>
                        </a:rPr>
                        <a:t>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hMerge="1">
                  <a:tcPr/>
                </a:tc>
              </a:tr>
              <a:tr h="160096">
                <a:tc vMerge="1">
                  <a:tcPr/>
                </a:tc>
                <a:tc>
                  <a:txBody>
                    <a:bodyPr/>
                    <a:lstStyle/>
                    <a:p>
                      <a:pPr algn="ctr" fontAlgn="ctr">
                        <a:spcAft>
                          <a:spcPts val="0"/>
                        </a:spcAft>
                      </a:pPr>
                      <a:r>
                        <a:rPr lang="zh-CN" sz="700" kern="0">
                          <a:effectLst/>
                        </a:rPr>
                        <a:t>自北向南</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dirty="0">
                          <a:effectLst/>
                        </a:rPr>
                        <a:t>自南向北</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自东向西</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自西向东</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自北向南</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自南向北</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自东向西</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自西向东</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8:20-8:25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44</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27</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8:25-8:30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43</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8:30-8:35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25</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8:35-8:40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26</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24</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19</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8:40-8:45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78</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dirty="0">
                          <a:effectLst/>
                        </a:rPr>
                        <a:t>8:45-8:50</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88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73</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83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8:50-8:55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34</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85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86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8:55-9:00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9:00-9:05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9:05-9:10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9:10-9:15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9:15-9:20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9:20-9:25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9:25-9:30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9:30-9:35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9:35-9:40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9:40-9:45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34</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9:45-9:50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9:50-9:55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a:effectLst/>
                        </a:rPr>
                        <a:t>9:55-10:00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a:effectLst/>
                        </a:rPr>
                        <a:t>10:00-10:05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a:effectLst/>
                        </a:rPr>
                        <a:t>10:05-10:10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18</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a:effectLst/>
                        </a:rPr>
                        <a:t>10:10-10:15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dirty="0">
                          <a:effectLst/>
                        </a:rPr>
                        <a:t>10:15-10:20</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16</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kumimoji="1" lang="en-US" altLang="zh-CN" dirty="0"/>
              <a:t>2.1 </a:t>
            </a:r>
            <a:r>
              <a:rPr kumimoji="1" lang="zh-CN" altLang="en-US" dirty="0"/>
              <a:t>行人流量调查</a:t>
            </a:r>
            <a:endParaRPr kumimoji="1" lang="zh-CN" altLang="en-US" dirty="0"/>
          </a:p>
        </p:txBody>
      </p:sp>
      <p:sp>
        <p:nvSpPr>
          <p:cNvPr id="7" name="文本框 8"/>
          <p:cNvSpPr txBox="1"/>
          <p:nvPr/>
        </p:nvSpPr>
        <p:spPr>
          <a:xfrm>
            <a:off x="2354845" y="1276670"/>
            <a:ext cx="6883932" cy="4173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30000"/>
              </a:lnSpc>
              <a:buFont typeface="Arial" panose="020B0604020202020204" pitchFamily="34" charset="0"/>
              <a:buChar char="•"/>
            </a:pPr>
            <a:r>
              <a:rPr lang="zh-CN" altLang="en-US" dirty="0">
                <a:solidFill>
                  <a:schemeClr val="tx1">
                    <a:lumMod val="75000"/>
                    <a:lumOff val="25000"/>
                  </a:schemeClr>
                </a:solidFill>
                <a:latin typeface="+mn-ea"/>
              </a:rPr>
              <a:t>统计出各人行横道和渠化岛的行人流量，结果如下</a:t>
            </a:r>
            <a:r>
              <a:rPr lang="zh-CN" altLang="en-US" sz="1200" dirty="0">
                <a:solidFill>
                  <a:schemeClr val="tx1">
                    <a:lumMod val="75000"/>
                    <a:lumOff val="25000"/>
                  </a:schemeClr>
                </a:solidFill>
                <a:latin typeface="+mn-ea"/>
              </a:rPr>
              <a:t>：</a:t>
            </a:r>
            <a:endParaRPr lang="zh-CN" altLang="en-US" sz="1200" dirty="0">
              <a:solidFill>
                <a:schemeClr val="tx1">
                  <a:lumMod val="75000"/>
                  <a:lumOff val="25000"/>
                </a:schemeClr>
              </a:solidFill>
              <a:latin typeface="+mn-ea"/>
            </a:endParaRPr>
          </a:p>
        </p:txBody>
      </p:sp>
      <p:sp>
        <p:nvSpPr>
          <p:cNvPr id="8" name="文本框 8"/>
          <p:cNvSpPr txBox="1"/>
          <p:nvPr/>
        </p:nvSpPr>
        <p:spPr>
          <a:xfrm>
            <a:off x="2354844" y="5293564"/>
            <a:ext cx="7214029" cy="14976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30000"/>
              </a:lnSpc>
              <a:buFont typeface="Arial" panose="020B0604020202020204" pitchFamily="34" charset="0"/>
              <a:buChar char="•"/>
            </a:pPr>
            <a:r>
              <a:rPr lang="zh-CN" altLang="en-US" dirty="0">
                <a:solidFill>
                  <a:schemeClr val="tx1">
                    <a:lumMod val="75000"/>
                    <a:lumOff val="25000"/>
                  </a:schemeClr>
                </a:solidFill>
                <a:latin typeface="+mn-ea"/>
              </a:rPr>
              <a:t>渠化岛</a:t>
            </a:r>
            <a:r>
              <a:rPr lang="en-US" altLang="zh-CN" dirty="0">
                <a:solidFill>
                  <a:schemeClr val="tx1">
                    <a:lumMod val="75000"/>
                    <a:lumOff val="25000"/>
                  </a:schemeClr>
                </a:solidFill>
                <a:latin typeface="+mn-ea"/>
              </a:rPr>
              <a:t>D</a:t>
            </a:r>
            <a:r>
              <a:rPr lang="zh-CN" altLang="en-US" dirty="0">
                <a:solidFill>
                  <a:schemeClr val="tx1">
                    <a:lumMod val="75000"/>
                    <a:lumOff val="25000"/>
                  </a:schemeClr>
                </a:solidFill>
                <a:latin typeface="+mn-ea"/>
              </a:rPr>
              <a:t>最靠近地铁站出口，与其他渠化岛相比，到达的行人流量最多而离开的行人流量最少，说明地铁站对行人出行方向的不均匀分布存在较大影响，在调查时间范围内，出地铁站的人数较多，故主要表现为离开渠化岛</a:t>
            </a:r>
            <a:r>
              <a:rPr lang="en-US" altLang="zh-CN" dirty="0">
                <a:solidFill>
                  <a:schemeClr val="tx1">
                    <a:lumMod val="75000"/>
                    <a:lumOff val="25000"/>
                  </a:schemeClr>
                </a:solidFill>
                <a:latin typeface="+mn-ea"/>
              </a:rPr>
              <a:t>D</a:t>
            </a:r>
            <a:r>
              <a:rPr lang="zh-CN" altLang="en-US" dirty="0">
                <a:solidFill>
                  <a:schemeClr val="tx1">
                    <a:lumMod val="75000"/>
                    <a:lumOff val="25000"/>
                  </a:schemeClr>
                </a:solidFill>
                <a:latin typeface="+mn-ea"/>
              </a:rPr>
              <a:t>的人数明显大于其他出行路径</a:t>
            </a:r>
            <a:r>
              <a:rPr lang="zh-CN" altLang="en-US" sz="1200" dirty="0">
                <a:solidFill>
                  <a:schemeClr val="tx1">
                    <a:lumMod val="75000"/>
                    <a:lumOff val="25000"/>
                  </a:schemeClr>
                </a:solidFill>
                <a:latin typeface="+mn-ea"/>
              </a:rPr>
              <a:t>。</a:t>
            </a:r>
            <a:endParaRPr lang="zh-CN" altLang="en-US" sz="1200" dirty="0">
              <a:solidFill>
                <a:schemeClr val="tx1">
                  <a:lumMod val="75000"/>
                  <a:lumOff val="25000"/>
                </a:schemeClr>
              </a:solidFill>
              <a:latin typeface="+mn-ea"/>
            </a:endParaRPr>
          </a:p>
        </p:txBody>
      </p:sp>
      <p:pic>
        <p:nvPicPr>
          <p:cNvPr id="14" name="图片 13"/>
          <p:cNvPicPr>
            <a:picLocks noChangeAspect="1"/>
          </p:cNvPicPr>
          <p:nvPr/>
        </p:nvPicPr>
        <p:blipFill>
          <a:blip r:embed="rId1"/>
          <a:stretch>
            <a:fillRect/>
          </a:stretch>
        </p:blipFill>
        <p:spPr>
          <a:xfrm>
            <a:off x="2354844" y="1920451"/>
            <a:ext cx="6883933" cy="34419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kumimoji="1" lang="en-US" altLang="zh-CN" dirty="0"/>
              <a:t>2.2 </a:t>
            </a:r>
            <a:r>
              <a:rPr kumimoji="1" lang="zh-CN" altLang="en-US" dirty="0"/>
              <a:t>主干道行人不走人行横道调查</a:t>
            </a:r>
            <a:endParaRPr kumimoji="1" lang="zh-CN" altLang="en-US" dirty="0"/>
          </a:p>
        </p:txBody>
      </p:sp>
      <p:sp>
        <p:nvSpPr>
          <p:cNvPr id="10" name="文本框 8"/>
          <p:cNvSpPr txBox="1"/>
          <p:nvPr/>
        </p:nvSpPr>
        <p:spPr>
          <a:xfrm>
            <a:off x="147020" y="1264929"/>
            <a:ext cx="6598630" cy="6251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75000"/>
                    <a:lumOff val="25000"/>
                  </a:schemeClr>
                </a:solidFill>
                <a:latin typeface="+mn-ea"/>
              </a:rPr>
              <a:t>由于主干道闯红灯人数非常少，故主要调查行人不走人行横道的违规情况，按年龄统计结果如下：</a:t>
            </a:r>
            <a:endParaRPr lang="zh-CN" altLang="en-US" sz="1400" dirty="0">
              <a:solidFill>
                <a:schemeClr val="tx1">
                  <a:lumMod val="75000"/>
                  <a:lumOff val="25000"/>
                </a:schemeClr>
              </a:solidFill>
              <a:latin typeface="+mn-ea"/>
            </a:endParaRPr>
          </a:p>
        </p:txBody>
      </p:sp>
      <p:sp>
        <p:nvSpPr>
          <p:cNvPr id="14" name="文本框 8"/>
          <p:cNvSpPr txBox="1"/>
          <p:nvPr/>
        </p:nvSpPr>
        <p:spPr>
          <a:xfrm>
            <a:off x="147020" y="3946468"/>
            <a:ext cx="6598629" cy="10214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75000"/>
                    <a:lumOff val="25000"/>
                  </a:schemeClr>
                </a:solidFill>
                <a:latin typeface="+mn-ea"/>
              </a:rPr>
              <a:t>由表</a:t>
            </a:r>
            <a:r>
              <a:rPr lang="en-US" altLang="zh-CN" sz="1600" dirty="0">
                <a:solidFill>
                  <a:schemeClr val="tx1">
                    <a:lumMod val="75000"/>
                    <a:lumOff val="25000"/>
                  </a:schemeClr>
                </a:solidFill>
                <a:latin typeface="+mn-ea"/>
              </a:rPr>
              <a:t>3</a:t>
            </a:r>
            <a:r>
              <a:rPr lang="zh-CN" altLang="en-US" sz="1600" dirty="0">
                <a:solidFill>
                  <a:schemeClr val="tx1">
                    <a:lumMod val="75000"/>
                    <a:lumOff val="25000"/>
                  </a:schemeClr>
                </a:solidFill>
                <a:latin typeface="+mn-ea"/>
              </a:rPr>
              <a:t>可知，青年违规总人数明显大于中老年人数，这与我们一开始的设想相反，但由于青年行人总人数较中老年人数多，因而我们无法判断行人不走斑马线的人数与年龄是否有明显的关联。</a:t>
            </a:r>
            <a:endParaRPr lang="zh-CN" altLang="en-US" sz="1600" dirty="0">
              <a:solidFill>
                <a:schemeClr val="tx1">
                  <a:lumMod val="75000"/>
                  <a:lumOff val="25000"/>
                </a:schemeClr>
              </a:solidFill>
              <a:latin typeface="+mn-ea"/>
            </a:endParaRPr>
          </a:p>
        </p:txBody>
      </p:sp>
      <p:pic>
        <p:nvPicPr>
          <p:cNvPr id="4" name="图片 3"/>
          <p:cNvPicPr>
            <a:picLocks noChangeAspect="1"/>
          </p:cNvPicPr>
          <p:nvPr/>
        </p:nvPicPr>
        <p:blipFill>
          <a:blip r:embed="rId1"/>
          <a:stretch>
            <a:fillRect/>
          </a:stretch>
        </p:blipFill>
        <p:spPr>
          <a:xfrm>
            <a:off x="147020" y="2183439"/>
            <a:ext cx="6598631" cy="1381356"/>
          </a:xfrm>
          <a:prstGeom prst="rect">
            <a:avLst/>
          </a:prstGeom>
        </p:spPr>
      </p:pic>
      <p:sp>
        <p:nvSpPr>
          <p:cNvPr id="18" name="文本框 8"/>
          <p:cNvSpPr txBox="1"/>
          <p:nvPr/>
        </p:nvSpPr>
        <p:spPr>
          <a:xfrm>
            <a:off x="180145" y="5121700"/>
            <a:ext cx="6532378" cy="13415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75000"/>
                    <a:lumOff val="25000"/>
                  </a:schemeClr>
                </a:solidFill>
                <a:latin typeface="+mn-ea"/>
              </a:rPr>
              <a:t>根据调查过程中观察，行人在</a:t>
            </a:r>
            <a:r>
              <a:rPr lang="en-US" altLang="zh-CN" sz="1600" dirty="0">
                <a:solidFill>
                  <a:schemeClr val="tx1">
                    <a:lumMod val="75000"/>
                    <a:lumOff val="25000"/>
                  </a:schemeClr>
                </a:solidFill>
                <a:latin typeface="+mn-ea"/>
              </a:rPr>
              <a:t>3</a:t>
            </a:r>
            <a:r>
              <a:rPr lang="zh-CN" altLang="en-US" sz="1600" dirty="0">
                <a:solidFill>
                  <a:schemeClr val="tx1">
                    <a:lumMod val="75000"/>
                    <a:lumOff val="25000"/>
                  </a:schemeClr>
                </a:solidFill>
                <a:latin typeface="+mn-ea"/>
              </a:rPr>
              <a:t>号斑马线违规的主要原因是，从地铁站出来之后未走人行道而走了机动车道，因而过人行横道时从机动车道穿行而未走斑马线，总体来看，行人不走斑马线的主要原因是为了减少通过交叉口的路程长度而选择不走渠化岛直接通过。</a:t>
            </a:r>
            <a:endParaRPr lang="zh-CN" altLang="en-US" sz="1600" dirty="0">
              <a:solidFill>
                <a:schemeClr val="tx1">
                  <a:lumMod val="75000"/>
                  <a:lumOff val="25000"/>
                </a:schemeClr>
              </a:solidFill>
              <a:latin typeface="+mn-ea"/>
            </a:endParaRPr>
          </a:p>
        </p:txBody>
      </p:sp>
      <p:graphicFrame>
        <p:nvGraphicFramePr>
          <p:cNvPr id="20" name="表格 19"/>
          <p:cNvGraphicFramePr>
            <a:graphicFrameLocks noGrp="1"/>
          </p:cNvGraphicFramePr>
          <p:nvPr/>
        </p:nvGraphicFramePr>
        <p:xfrm>
          <a:off x="6961862" y="377538"/>
          <a:ext cx="5049989" cy="6301389"/>
        </p:xfrm>
        <a:graphic>
          <a:graphicData uri="http://schemas.openxmlformats.org/drawingml/2006/table">
            <a:tbl>
              <a:tblPr>
                <a:tableStyleId>{5C22544A-7EE6-4342-B048-85BDC9FD1C3A}</a:tableStyleId>
              </a:tblPr>
              <a:tblGrid>
                <a:gridCol w="732185"/>
                <a:gridCol w="359817"/>
                <a:gridCol w="359817"/>
                <a:gridCol w="359817"/>
                <a:gridCol w="359817"/>
                <a:gridCol w="359817"/>
                <a:gridCol w="359817"/>
                <a:gridCol w="359817"/>
                <a:gridCol w="359817"/>
                <a:gridCol w="359817"/>
                <a:gridCol w="359817"/>
                <a:gridCol w="359817"/>
                <a:gridCol w="359817"/>
              </a:tblGrid>
              <a:tr h="0">
                <a:tc rowSpan="2">
                  <a:txBody>
                    <a:bodyPr/>
                    <a:lstStyle/>
                    <a:p>
                      <a:pPr algn="ctr" fontAlgn="ctr">
                        <a:spcAft>
                          <a:spcPts val="0"/>
                        </a:spcAft>
                      </a:pPr>
                      <a:r>
                        <a:rPr lang="zh-CN" sz="700" kern="0" baseline="0" dirty="0">
                          <a:effectLst/>
                          <a:latin typeface="+mn-lt"/>
                        </a:rPr>
                        <a:t>信号灯</a:t>
                      </a:r>
                      <a:endParaRPr lang="zh-CN" sz="700" kern="100" baseline="0" dirty="0">
                        <a:effectLst/>
                        <a:latin typeface="+mn-lt"/>
                      </a:endParaRPr>
                    </a:p>
                    <a:p>
                      <a:pPr algn="ctr" fontAlgn="ctr">
                        <a:spcAft>
                          <a:spcPts val="0"/>
                        </a:spcAft>
                      </a:pPr>
                      <a:r>
                        <a:rPr lang="zh-CN" sz="700" kern="0" baseline="0" dirty="0">
                          <a:effectLst/>
                          <a:latin typeface="+mn-lt"/>
                        </a:rPr>
                        <a:t>周期序号</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gridSpan="4">
                  <a:txBody>
                    <a:bodyPr/>
                    <a:lstStyle/>
                    <a:p>
                      <a:pPr algn="ctr" fontAlgn="ctr">
                        <a:spcAft>
                          <a:spcPts val="0"/>
                        </a:spcAft>
                      </a:pPr>
                      <a:r>
                        <a:rPr lang="zh-CN" sz="700" kern="0" baseline="0">
                          <a:effectLst/>
                          <a:latin typeface="+mn-lt"/>
                        </a:rPr>
                        <a:t>青年</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c gridSpan="4">
                  <a:txBody>
                    <a:bodyPr/>
                    <a:lstStyle/>
                    <a:p>
                      <a:pPr algn="ctr" fontAlgn="ctr">
                        <a:spcAft>
                          <a:spcPts val="0"/>
                        </a:spcAft>
                      </a:pPr>
                      <a:r>
                        <a:rPr lang="zh-CN" sz="700" kern="0" baseline="0">
                          <a:effectLst/>
                          <a:latin typeface="+mn-lt"/>
                        </a:rPr>
                        <a:t>中年</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c gridSpan="4">
                  <a:txBody>
                    <a:bodyPr/>
                    <a:lstStyle/>
                    <a:p>
                      <a:pPr algn="ctr" fontAlgn="ctr">
                        <a:spcAft>
                          <a:spcPts val="0"/>
                        </a:spcAft>
                      </a:pPr>
                      <a:r>
                        <a:rPr lang="zh-CN" sz="700" kern="0" baseline="0">
                          <a:effectLst/>
                          <a:latin typeface="+mn-lt"/>
                        </a:rPr>
                        <a:t>老年</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r>
              <a:tr h="0">
                <a:tc vMerge="1">
                  <a:tcP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dirty="0">
                          <a:effectLst/>
                          <a:latin typeface="+mn-lt"/>
                        </a:rPr>
                        <a:t>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3</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4</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6</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dirty="0">
                          <a:effectLst/>
                          <a:latin typeface="+mn-lt"/>
                        </a:rPr>
                        <a:t>42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rowSpan="2">
                  <a:txBody>
                    <a:bodyPr/>
                    <a:lstStyle/>
                    <a:p>
                      <a:pPr algn="ctr" fontAlgn="ctr">
                        <a:spcAft>
                          <a:spcPts val="0"/>
                        </a:spcAft>
                      </a:pPr>
                      <a:r>
                        <a:rPr lang="zh-CN" sz="700" kern="0" baseline="0">
                          <a:effectLst/>
                          <a:latin typeface="+mn-lt"/>
                        </a:rPr>
                        <a:t>总计</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181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286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29</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vMerge="1">
                  <a:tcPr/>
                </a:tc>
                <a:tc gridSpan="4">
                  <a:txBody>
                    <a:bodyPr/>
                    <a:lstStyle/>
                    <a:p>
                      <a:pPr algn="ctr" fontAlgn="ctr">
                        <a:spcAft>
                          <a:spcPts val="0"/>
                        </a:spcAft>
                      </a:pPr>
                      <a:r>
                        <a:rPr lang="en-US" sz="700" kern="0" baseline="0">
                          <a:effectLst/>
                          <a:latin typeface="+mn-lt"/>
                        </a:rPr>
                        <a:t>519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c gridSpan="4">
                  <a:txBody>
                    <a:bodyPr/>
                    <a:lstStyle/>
                    <a:p>
                      <a:pPr algn="ctr" fontAlgn="ctr">
                        <a:spcAft>
                          <a:spcPts val="0"/>
                        </a:spcAft>
                      </a:pPr>
                      <a:r>
                        <a:rPr lang="en-US" sz="700" kern="0" baseline="0" dirty="0">
                          <a:effectLst/>
                          <a:latin typeface="+mn-lt"/>
                        </a:rPr>
                        <a:t>171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c gridSpan="4">
                  <a:txBody>
                    <a:bodyPr/>
                    <a:lstStyle/>
                    <a:p>
                      <a:pPr algn="ctr" fontAlgn="ctr">
                        <a:spcAft>
                          <a:spcPts val="0"/>
                        </a:spcAft>
                      </a:pPr>
                      <a:r>
                        <a:rPr lang="en-US" sz="700" kern="0" baseline="0" dirty="0">
                          <a:effectLst/>
                          <a:latin typeface="+mn-lt"/>
                        </a:rPr>
                        <a:t>59</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65944" y="233695"/>
            <a:ext cx="10294420" cy="5147211"/>
          </a:xfrm>
          <a:prstGeom prst="rect">
            <a:avLst/>
          </a:prstGeom>
        </p:spPr>
      </p:pic>
      <p:pic>
        <p:nvPicPr>
          <p:cNvPr id="4" name="图片 3"/>
          <p:cNvPicPr>
            <a:picLocks noChangeAspect="1"/>
          </p:cNvPicPr>
          <p:nvPr/>
        </p:nvPicPr>
        <p:blipFill>
          <a:blip r:embed="rId2"/>
          <a:stretch>
            <a:fillRect/>
          </a:stretch>
        </p:blipFill>
        <p:spPr>
          <a:xfrm>
            <a:off x="948790" y="1165843"/>
            <a:ext cx="10294420" cy="51472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kumimoji="1" lang="en-US" altLang="zh-CN" dirty="0"/>
              <a:t>2.3 </a:t>
            </a:r>
            <a:r>
              <a:rPr lang="zh-CN" altLang="zh-CN" dirty="0"/>
              <a:t> 行人闯红灯成因调查</a:t>
            </a:r>
            <a:endParaRPr kumimoji="1" lang="zh-CN" altLang="en-US" dirty="0"/>
          </a:p>
        </p:txBody>
      </p:sp>
      <p:sp>
        <p:nvSpPr>
          <p:cNvPr id="8" name="文本框 8"/>
          <p:cNvSpPr txBox="1"/>
          <p:nvPr/>
        </p:nvSpPr>
        <p:spPr>
          <a:xfrm>
            <a:off x="129907" y="1288758"/>
            <a:ext cx="5174633" cy="3089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latin typeface="+mn-ea"/>
              </a:rPr>
              <a:t>我们选择如图</a:t>
            </a:r>
            <a:r>
              <a:rPr lang="en-US" altLang="zh-CN" sz="1200" dirty="0">
                <a:latin typeface="+mn-ea"/>
              </a:rPr>
              <a:t>1 </a:t>
            </a:r>
            <a:r>
              <a:rPr lang="zh-CN" altLang="en-US" sz="1200" dirty="0">
                <a:latin typeface="+mn-ea"/>
              </a:rPr>
              <a:t>示意图的</a:t>
            </a:r>
            <a:r>
              <a:rPr lang="en-US" altLang="zh-CN" sz="1200" dirty="0">
                <a:latin typeface="+mn-ea"/>
              </a:rPr>
              <a:t>6</a:t>
            </a:r>
            <a:r>
              <a:rPr lang="zh-CN" altLang="en-US" sz="1200" dirty="0">
                <a:latin typeface="+mn-ea"/>
              </a:rPr>
              <a:t>、</a:t>
            </a:r>
            <a:r>
              <a:rPr lang="en-US" altLang="zh-CN" sz="1200" dirty="0">
                <a:latin typeface="+mn-ea"/>
              </a:rPr>
              <a:t>C</a:t>
            </a:r>
            <a:r>
              <a:rPr lang="zh-CN" altLang="en-US" sz="1200" dirty="0">
                <a:latin typeface="+mn-ea"/>
              </a:rPr>
              <a:t>之间的右转专用车道进行该项调查</a:t>
            </a:r>
            <a:endParaRPr lang="zh-CN" altLang="en-US" sz="1200" dirty="0">
              <a:latin typeface="+mn-ea"/>
            </a:endParaRPr>
          </a:p>
        </p:txBody>
      </p:sp>
      <p:sp>
        <p:nvSpPr>
          <p:cNvPr id="9" name="矩形 8"/>
          <p:cNvSpPr/>
          <p:nvPr/>
        </p:nvSpPr>
        <p:spPr>
          <a:xfrm>
            <a:off x="129907" y="1597753"/>
            <a:ext cx="5744420" cy="2708434"/>
          </a:xfrm>
          <a:prstGeom prst="rect">
            <a:avLst/>
          </a:prstGeom>
        </p:spPr>
        <p:txBody>
          <a:bodyPr wrap="square">
            <a:spAutoFit/>
          </a:bodyPr>
          <a:lstStyle/>
          <a:p>
            <a:pPr algn="just">
              <a:lnSpc>
                <a:spcPct val="150000"/>
              </a:lnSpc>
              <a:spcAft>
                <a:spcPts val="0"/>
              </a:spcAft>
            </a:pPr>
            <a:r>
              <a:rPr kumimoji="1" lang="en-US" altLang="zh-CN" sz="2000" b="1" dirty="0">
                <a:solidFill>
                  <a:schemeClr val="accent2">
                    <a:lumMod val="75000"/>
                  </a:schemeClr>
                </a:solidFill>
                <a:latin typeface="微软雅黑" panose="020B0503020204020204" pitchFamily="34" charset="-122"/>
                <a:ea typeface="微软雅黑" panose="020B0503020204020204" pitchFamily="34" charset="-122"/>
              </a:rPr>
              <a:t>2.3.1 </a:t>
            </a:r>
            <a:r>
              <a:rPr kumimoji="1" lang="zh-CN" altLang="zh-CN" sz="2000" b="1" dirty="0">
                <a:solidFill>
                  <a:schemeClr val="accent2">
                    <a:lumMod val="75000"/>
                  </a:schemeClr>
                </a:solidFill>
                <a:latin typeface="微软雅黑" panose="020B0503020204020204" pitchFamily="34" charset="-122"/>
                <a:ea typeface="微软雅黑" panose="020B0503020204020204" pitchFamily="34" charset="-122"/>
              </a:rPr>
              <a:t>闯红灯人数和等待人数的关系</a:t>
            </a:r>
            <a:endParaRPr kumimoji="1" lang="en-US" altLang="zh-CN" sz="2000" b="1" dirty="0">
              <a:solidFill>
                <a:schemeClr val="accent2">
                  <a:lumMod val="75000"/>
                </a:schemeClr>
              </a:solidFill>
              <a:latin typeface="微软雅黑" panose="020B0503020204020204" pitchFamily="34" charset="-122"/>
              <a:ea typeface="微软雅黑" panose="020B0503020204020204" pitchFamily="34" charset="-122"/>
            </a:endParaRPr>
          </a:p>
          <a:p>
            <a:pPr algn="just">
              <a:lnSpc>
                <a:spcPct val="150000"/>
              </a:lnSpc>
              <a:spcAft>
                <a:spcPts val="0"/>
              </a:spcAft>
            </a:pPr>
            <a:r>
              <a:rPr lang="zh-CN" altLang="en-US" sz="1400" dirty="0">
                <a:solidFill>
                  <a:schemeClr val="tx1">
                    <a:lumMod val="75000"/>
                    <a:lumOff val="25000"/>
                  </a:schemeClr>
                </a:solidFill>
                <a:latin typeface="+mn-ea"/>
              </a:rPr>
              <a:t>①调查内容：</a:t>
            </a:r>
            <a:r>
              <a:rPr lang="zh-CN" altLang="zh-CN" sz="1400" dirty="0">
                <a:solidFill>
                  <a:schemeClr val="tx1">
                    <a:lumMod val="75000"/>
                    <a:lumOff val="25000"/>
                  </a:schemeClr>
                </a:solidFill>
                <a:latin typeface="+mn-ea"/>
              </a:rPr>
              <a:t>在此次调查中，其中一项调查内容是研究闯红灯人数和等待人数的关系。我们安排了两人分别负责记录人行横道两边每个信号灯周期的等待人数，一人负责记录每个信号灯周期的闯红</a:t>
            </a:r>
            <a:r>
              <a:rPr lang="en-US" altLang="zh-CN" sz="1400" dirty="0">
                <a:solidFill>
                  <a:schemeClr val="tx1">
                    <a:lumMod val="75000"/>
                    <a:lumOff val="25000"/>
                  </a:schemeClr>
                </a:solidFill>
                <a:latin typeface="+mn-ea"/>
              </a:rPr>
              <a:t>+</a:t>
            </a:r>
            <a:r>
              <a:rPr lang="zh-CN" altLang="zh-CN" sz="1400" dirty="0">
                <a:solidFill>
                  <a:schemeClr val="tx1">
                    <a:lumMod val="75000"/>
                    <a:lumOff val="25000"/>
                  </a:schemeClr>
                </a:solidFill>
                <a:latin typeface="+mn-ea"/>
              </a:rPr>
              <a:t>灯人数。</a:t>
            </a:r>
            <a:endParaRPr lang="en-US" altLang="zh-CN" sz="1400" dirty="0">
              <a:solidFill>
                <a:schemeClr val="tx1">
                  <a:lumMod val="75000"/>
                  <a:lumOff val="25000"/>
                </a:schemeClr>
              </a:solidFill>
              <a:latin typeface="+mn-ea"/>
            </a:endParaRPr>
          </a:p>
          <a:p>
            <a:pPr algn="just">
              <a:lnSpc>
                <a:spcPct val="150000"/>
              </a:lnSpc>
              <a:spcAft>
                <a:spcPts val="0"/>
              </a:spcAft>
            </a:pPr>
            <a:endParaRPr lang="zh-CN" altLang="zh-CN" sz="1400" dirty="0">
              <a:solidFill>
                <a:schemeClr val="tx1">
                  <a:lumMod val="75000"/>
                  <a:lumOff val="25000"/>
                </a:schemeClr>
              </a:solidFill>
              <a:latin typeface="+mn-ea"/>
            </a:endParaRPr>
          </a:p>
          <a:p>
            <a:r>
              <a:rPr lang="zh-CN" altLang="en-US" sz="1400" dirty="0">
                <a:solidFill>
                  <a:schemeClr val="tx1">
                    <a:lumMod val="75000"/>
                    <a:lumOff val="25000"/>
                  </a:schemeClr>
                </a:solidFill>
                <a:latin typeface="+mn-ea"/>
              </a:rPr>
              <a:t>②数据处理：</a:t>
            </a:r>
            <a:r>
              <a:rPr lang="zh-CN" altLang="zh-CN" sz="1400" dirty="0">
                <a:solidFill>
                  <a:schemeClr val="tx1">
                    <a:lumMod val="75000"/>
                    <a:lumOff val="25000"/>
                  </a:schemeClr>
                </a:solidFill>
                <a:latin typeface="+mn-ea"/>
              </a:rPr>
              <a:t>经过数据的处理和部分数据的剔除，我们得到了</a:t>
            </a:r>
            <a:r>
              <a:rPr lang="en-US" altLang="zh-CN" sz="1400" dirty="0">
                <a:solidFill>
                  <a:schemeClr val="tx1">
                    <a:lumMod val="75000"/>
                    <a:lumOff val="25000"/>
                  </a:schemeClr>
                </a:solidFill>
                <a:latin typeface="+mn-ea"/>
              </a:rPr>
              <a:t>91</a:t>
            </a:r>
            <a:r>
              <a:rPr lang="zh-CN" altLang="zh-CN" sz="1400" dirty="0">
                <a:solidFill>
                  <a:schemeClr val="tx1">
                    <a:lumMod val="75000"/>
                    <a:lumOff val="25000"/>
                  </a:schemeClr>
                </a:solidFill>
                <a:latin typeface="+mn-ea"/>
              </a:rPr>
              <a:t>个有效的信号灯周期的情况，然后计算每个信号灯周期闯红灯人数占总人数的比例即闯红灯率，按等待的总人数进行分组，计算每组闯红灯率的平均值，得到表</a:t>
            </a:r>
            <a:r>
              <a:rPr lang="en-US" altLang="zh-CN" sz="1400" dirty="0">
                <a:solidFill>
                  <a:schemeClr val="tx1">
                    <a:lumMod val="75000"/>
                    <a:lumOff val="25000"/>
                  </a:schemeClr>
                </a:solidFill>
                <a:latin typeface="+mn-ea"/>
              </a:rPr>
              <a:t>4</a:t>
            </a:r>
            <a:r>
              <a:rPr lang="zh-CN" altLang="zh-CN" sz="1400" dirty="0">
                <a:solidFill>
                  <a:schemeClr val="tx1">
                    <a:lumMod val="75000"/>
                    <a:lumOff val="25000"/>
                  </a:schemeClr>
                </a:solidFill>
                <a:latin typeface="+mn-ea"/>
              </a:rPr>
              <a:t>：</a:t>
            </a:r>
            <a:endParaRPr lang="zh-CN" altLang="en-US" sz="1400" dirty="0">
              <a:solidFill>
                <a:schemeClr val="tx1">
                  <a:lumMod val="75000"/>
                  <a:lumOff val="25000"/>
                </a:schemeClr>
              </a:solidFill>
              <a:latin typeface="+mn-ea"/>
            </a:endParaRPr>
          </a:p>
        </p:txBody>
      </p:sp>
      <p:graphicFrame>
        <p:nvGraphicFramePr>
          <p:cNvPr id="12" name="表格 11"/>
          <p:cNvGraphicFramePr>
            <a:graphicFrameLocks noGrp="1"/>
          </p:cNvGraphicFramePr>
          <p:nvPr/>
        </p:nvGraphicFramePr>
        <p:xfrm>
          <a:off x="430731" y="4679574"/>
          <a:ext cx="4572984" cy="1846424"/>
        </p:xfrm>
        <a:graphic>
          <a:graphicData uri="http://schemas.openxmlformats.org/drawingml/2006/table">
            <a:tbl>
              <a:tblPr>
                <a:tableStyleId>{5C22544A-7EE6-4342-B048-85BDC9FD1C3A}</a:tableStyleId>
              </a:tblPr>
              <a:tblGrid>
                <a:gridCol w="1143246"/>
                <a:gridCol w="1143246"/>
                <a:gridCol w="1143246"/>
                <a:gridCol w="1143246"/>
              </a:tblGrid>
              <a:tr h="254384">
                <a:tc>
                  <a:txBody>
                    <a:bodyPr/>
                    <a:lstStyle/>
                    <a:p>
                      <a:pPr algn="ctr" fontAlgn="ctr">
                        <a:spcAft>
                          <a:spcPts val="0"/>
                        </a:spcAft>
                      </a:pPr>
                      <a:r>
                        <a:rPr lang="zh-CN" sz="1100" kern="0">
                          <a:effectLst/>
                        </a:rPr>
                        <a:t>等待总人数</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100" kern="0" dirty="0">
                          <a:effectLst/>
                        </a:rPr>
                        <a:t>闯红灯率</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100" kern="0" dirty="0">
                          <a:effectLst/>
                        </a:rPr>
                        <a:t>等待总人数</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100" kern="0">
                          <a:effectLst/>
                        </a:rPr>
                        <a:t>闯红灯率</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9960">
                <a:tc>
                  <a:txBody>
                    <a:bodyPr/>
                    <a:lstStyle/>
                    <a:p>
                      <a:pPr algn="ctr" fontAlgn="ctr">
                        <a:spcAft>
                          <a:spcPts val="0"/>
                        </a:spcAft>
                      </a:pPr>
                      <a:r>
                        <a:rPr lang="en-US" sz="1100" kern="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dirty="0">
                          <a:effectLst/>
                        </a:rPr>
                        <a:t>44.44%</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dirty="0">
                          <a:effectLst/>
                        </a:rPr>
                        <a:t>10</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6.28%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74013">
                <a:tc>
                  <a:txBody>
                    <a:bodyPr/>
                    <a:lstStyle/>
                    <a:p>
                      <a:pPr algn="ctr" fontAlgn="ctr">
                        <a:spcAft>
                          <a:spcPts val="0"/>
                        </a:spcAft>
                      </a:pPr>
                      <a:r>
                        <a:rPr lang="en-US" sz="1100" kern="0">
                          <a:effectLst/>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35.97%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dirty="0">
                          <a:effectLst/>
                        </a:rPr>
                        <a:t>5.13%</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74013">
                <a:tc>
                  <a:txBody>
                    <a:bodyPr/>
                    <a:lstStyle/>
                    <a:p>
                      <a:pPr algn="ctr" fontAlgn="ctr">
                        <a:spcAft>
                          <a:spcPts val="0"/>
                        </a:spcAft>
                      </a:pPr>
                      <a:r>
                        <a:rPr lang="en-US" sz="1100" kern="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29.44%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dirty="0">
                          <a:effectLst/>
                        </a:rPr>
                        <a:t>7.33%</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74013">
                <a:tc>
                  <a:txBody>
                    <a:bodyPr/>
                    <a:lstStyle/>
                    <a:p>
                      <a:pPr algn="ctr" fontAlgn="ctr">
                        <a:spcAft>
                          <a:spcPts val="0"/>
                        </a:spcAft>
                      </a:pPr>
                      <a:r>
                        <a:rPr lang="en-US" sz="1100" kern="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20.25%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3.57%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74013">
                <a:tc>
                  <a:txBody>
                    <a:bodyPr/>
                    <a:lstStyle/>
                    <a:p>
                      <a:pPr algn="ctr" fontAlgn="ctr">
                        <a:spcAft>
                          <a:spcPts val="0"/>
                        </a:spcAft>
                      </a:pPr>
                      <a:r>
                        <a:rPr lang="en-US" sz="1100" kern="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20.60%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0.00%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74013">
                <a:tc>
                  <a:txBody>
                    <a:bodyPr/>
                    <a:lstStyle/>
                    <a:p>
                      <a:pPr algn="ctr" fontAlgn="ctr">
                        <a:spcAft>
                          <a:spcPts val="0"/>
                        </a:spcAft>
                      </a:pPr>
                      <a:r>
                        <a:rPr lang="en-US" sz="1100" kern="0">
                          <a:effectLst/>
                        </a:rPr>
                        <a:t>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12.50%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8.33%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74013">
                <a:tc>
                  <a:txBody>
                    <a:bodyPr/>
                    <a:lstStyle/>
                    <a:p>
                      <a:pPr algn="ctr" fontAlgn="ctr">
                        <a:spcAft>
                          <a:spcPts val="0"/>
                        </a:spcAft>
                      </a:pPr>
                      <a:r>
                        <a:rPr lang="en-US" sz="1100" kern="0">
                          <a:effectLst/>
                        </a:rPr>
                        <a:t>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5.00%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0.00%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74013">
                <a:tc>
                  <a:txBody>
                    <a:bodyPr/>
                    <a:lstStyle/>
                    <a:p>
                      <a:pPr algn="ctr" fontAlgn="ctr">
                        <a:spcAft>
                          <a:spcPts val="0"/>
                        </a:spcAft>
                      </a:pPr>
                      <a:r>
                        <a:rPr lang="en-US" sz="1100" kern="0">
                          <a:effectLst/>
                        </a:rPr>
                        <a:t>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17.14%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0.00%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74013">
                <a:tc>
                  <a:txBody>
                    <a:bodyPr/>
                    <a:lstStyle/>
                    <a:p>
                      <a:pPr algn="ctr" fontAlgn="ctr">
                        <a:spcAft>
                          <a:spcPts val="0"/>
                        </a:spcAft>
                      </a:pPr>
                      <a:r>
                        <a:rPr lang="en-US" sz="1100" kern="0">
                          <a:effectLst/>
                        </a:rPr>
                        <a:t>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dirty="0">
                          <a:effectLst/>
                        </a:rPr>
                        <a:t>0.00%</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a:effectLst/>
                        </a:rPr>
                        <a:t>18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100" kern="0" dirty="0">
                          <a:effectLst/>
                        </a:rPr>
                        <a:t>5.26%</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bl>
          </a:graphicData>
        </a:graphic>
      </p:graphicFrame>
      <p:sp>
        <p:nvSpPr>
          <p:cNvPr id="14" name="矩形 13"/>
          <p:cNvSpPr/>
          <p:nvPr/>
        </p:nvSpPr>
        <p:spPr>
          <a:xfrm>
            <a:off x="1503880" y="4268933"/>
            <a:ext cx="2209801" cy="261610"/>
          </a:xfrm>
          <a:prstGeom prst="rect">
            <a:avLst/>
          </a:prstGeom>
        </p:spPr>
        <p:txBody>
          <a:bodyPr wrap="square">
            <a:spAutoFit/>
          </a:bodyPr>
          <a:lstStyle/>
          <a:p>
            <a:pPr indent="266700" algn="ctr">
              <a:spcAft>
                <a:spcPts val="0"/>
              </a:spcAft>
            </a:pPr>
            <a:r>
              <a:rPr lang="zh-CN" altLang="zh-CN" sz="1100" b="1" dirty="0">
                <a:solidFill>
                  <a:schemeClr val="tx1">
                    <a:lumMod val="75000"/>
                    <a:lumOff val="25000"/>
                  </a:schemeClr>
                </a:solidFill>
                <a:latin typeface="+mn-ea"/>
              </a:rPr>
              <a:t>表</a:t>
            </a:r>
            <a:r>
              <a:rPr lang="en-US" altLang="zh-CN" sz="1100" b="1" dirty="0">
                <a:solidFill>
                  <a:schemeClr val="tx1">
                    <a:lumMod val="75000"/>
                    <a:lumOff val="25000"/>
                  </a:schemeClr>
                </a:solidFill>
                <a:latin typeface="+mn-ea"/>
              </a:rPr>
              <a:t>4 </a:t>
            </a:r>
            <a:r>
              <a:rPr lang="zh-CN" altLang="zh-CN" sz="1100" b="1" dirty="0">
                <a:solidFill>
                  <a:schemeClr val="tx1">
                    <a:lumMod val="75000"/>
                    <a:lumOff val="25000"/>
                  </a:schemeClr>
                </a:solidFill>
                <a:latin typeface="+mn-ea"/>
              </a:rPr>
              <a:t>等待总人数和闯红灯率</a:t>
            </a:r>
            <a:endParaRPr lang="zh-CN" altLang="zh-CN" sz="1100" b="1" dirty="0">
              <a:solidFill>
                <a:schemeClr val="tx1">
                  <a:lumMod val="75000"/>
                  <a:lumOff val="25000"/>
                </a:schemeClr>
              </a:solidFill>
              <a:latin typeface="+mn-ea"/>
            </a:endParaRPr>
          </a:p>
        </p:txBody>
      </p:sp>
      <p:sp>
        <p:nvSpPr>
          <p:cNvPr id="15" name="Rectangle 2"/>
          <p:cNvSpPr>
            <a:spLocks noChangeArrowheads="1"/>
          </p:cNvSpPr>
          <p:nvPr/>
        </p:nvSpPr>
        <p:spPr bwMode="auto">
          <a:xfrm>
            <a:off x="6192981" y="1817234"/>
            <a:ext cx="18389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00000"/>
              </a:lnSpc>
              <a:spcBef>
                <a:spcPct val="0"/>
              </a:spcBef>
              <a:spcAft>
                <a:spcPct val="0"/>
              </a:spcAft>
              <a:buClrTx/>
              <a:buSzTx/>
              <a:buFontTx/>
              <a:buNone/>
            </a:pPr>
            <a:r>
              <a:rPr lang="zh-CN" altLang="zh-CN" sz="1200" dirty="0">
                <a:solidFill>
                  <a:schemeClr val="tx1">
                    <a:lumMod val="75000"/>
                    <a:lumOff val="25000"/>
                  </a:schemeClr>
                </a:solidFill>
                <a:latin typeface="+mn-ea"/>
              </a:rPr>
              <a:t>根据</a:t>
            </a:r>
            <a:r>
              <a:rPr lang="zh-CN" altLang="en-US" sz="1200" dirty="0">
                <a:solidFill>
                  <a:schemeClr val="tx1">
                    <a:lumMod val="75000"/>
                    <a:lumOff val="25000"/>
                  </a:schemeClr>
                </a:solidFill>
                <a:latin typeface="+mn-ea"/>
              </a:rPr>
              <a:t>上表</a:t>
            </a:r>
            <a:r>
              <a:rPr lang="zh-CN" altLang="zh-CN" sz="1200" dirty="0">
                <a:solidFill>
                  <a:schemeClr val="tx1">
                    <a:lumMod val="75000"/>
                    <a:lumOff val="25000"/>
                  </a:schemeClr>
                </a:solidFill>
                <a:latin typeface="+mn-ea"/>
              </a:rPr>
              <a:t>作图如下：</a:t>
            </a:r>
            <a:endParaRPr lang="zh-CN" altLang="zh-CN" sz="1200" dirty="0">
              <a:solidFill>
                <a:schemeClr val="tx1">
                  <a:lumMod val="75000"/>
                  <a:lumOff val="25000"/>
                </a:schemeClr>
              </a:solidFill>
              <a:latin typeface="+mn-ea"/>
            </a:endParaRPr>
          </a:p>
          <a:p>
            <a:pPr marL="0" marR="0" lvl="0" indent="26670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1025" name="图表 2"/>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463146" y="2156687"/>
            <a:ext cx="4198938" cy="249872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3"/>
          <p:cNvSpPr>
            <a:spLocks noChangeArrowheads="1"/>
          </p:cNvSpPr>
          <p:nvPr/>
        </p:nvSpPr>
        <p:spPr bwMode="auto">
          <a:xfrm>
            <a:off x="6398996" y="4640321"/>
            <a:ext cx="4422884" cy="1769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ctr" defTabSz="914400" rtl="0" eaLnBrk="0" fontAlgn="base" latinLnBrk="0" hangingPunct="0">
              <a:lnSpc>
                <a:spcPct val="100000"/>
              </a:lnSpc>
              <a:spcBef>
                <a:spcPct val="0"/>
              </a:spcBef>
              <a:spcAft>
                <a:spcPct val="0"/>
              </a:spcAft>
              <a:buClrTx/>
              <a:buSzTx/>
              <a:buFontTx/>
              <a:buNone/>
            </a:pPr>
            <a:r>
              <a:rPr lang="zh-CN" altLang="zh-CN" sz="1100" b="1" dirty="0">
                <a:solidFill>
                  <a:schemeClr val="tx1">
                    <a:lumMod val="75000"/>
                    <a:lumOff val="25000"/>
                  </a:schemeClr>
                </a:solidFill>
                <a:latin typeface="+mn-ea"/>
              </a:rPr>
              <a:t>图</a:t>
            </a:r>
            <a:r>
              <a:rPr lang="en-US" altLang="zh-CN" sz="1100" b="1" dirty="0">
                <a:solidFill>
                  <a:schemeClr val="tx1">
                    <a:lumMod val="75000"/>
                    <a:lumOff val="25000"/>
                  </a:schemeClr>
                </a:solidFill>
                <a:latin typeface="+mn-ea"/>
              </a:rPr>
              <a:t>3 </a:t>
            </a:r>
            <a:r>
              <a:rPr lang="zh-CN" altLang="en-US" sz="1100" b="1" dirty="0">
                <a:solidFill>
                  <a:schemeClr val="tx1">
                    <a:lumMod val="75000"/>
                    <a:lumOff val="25000"/>
                  </a:schemeClr>
                </a:solidFill>
                <a:latin typeface="+mn-ea"/>
              </a:rPr>
              <a:t>等待总人数对闯红灯率的影响</a:t>
            </a:r>
            <a:endParaRPr lang="zh-CN" altLang="en-US" sz="1100" b="1" dirty="0">
              <a:solidFill>
                <a:schemeClr val="tx1">
                  <a:lumMod val="75000"/>
                  <a:lumOff val="25000"/>
                </a:schemeClr>
              </a:solidFill>
              <a:latin typeface="+mn-ea"/>
            </a:endParaRPr>
          </a:p>
          <a:p>
            <a:pPr marL="0" marR="0" lvl="0" indent="266700" algn="l" defTabSz="914400" rtl="0" eaLnBrk="0" fontAlgn="base" latinLnBrk="0" hangingPunct="0">
              <a:lnSpc>
                <a:spcPct val="100000"/>
              </a:lnSpc>
              <a:spcBef>
                <a:spcPct val="0"/>
              </a:spcBef>
              <a:spcAft>
                <a:spcPct val="0"/>
              </a:spcAft>
              <a:buClrTx/>
              <a:buSzTx/>
              <a:buFontTx/>
              <a:buNone/>
            </a:pPr>
            <a:r>
              <a:rPr lang="zh-CN" altLang="en-US" sz="1400" dirty="0">
                <a:solidFill>
                  <a:schemeClr val="tx1">
                    <a:lumMod val="75000"/>
                    <a:lumOff val="25000"/>
                  </a:schemeClr>
                </a:solidFill>
                <a:latin typeface="+mn-ea"/>
              </a:rPr>
              <a:t>分析图</a:t>
            </a:r>
            <a:r>
              <a:rPr lang="en-US" altLang="zh-CN" sz="1400" dirty="0">
                <a:solidFill>
                  <a:schemeClr val="tx1">
                    <a:lumMod val="75000"/>
                    <a:lumOff val="25000"/>
                  </a:schemeClr>
                </a:solidFill>
                <a:latin typeface="+mn-ea"/>
              </a:rPr>
              <a:t>3</a:t>
            </a:r>
            <a:r>
              <a:rPr lang="zh-CN" altLang="en-US" sz="1400" dirty="0">
                <a:solidFill>
                  <a:schemeClr val="tx1">
                    <a:lumMod val="75000"/>
                    <a:lumOff val="25000"/>
                  </a:schemeClr>
                </a:solidFill>
                <a:latin typeface="+mn-ea"/>
              </a:rPr>
              <a:t>，显然闯红灯率随着等待人数的增加而呈下降的趋势，说明当行人到达人行横道时，如果正在等待的人数越多，由于人的群体效应的影响，行人会更倾向于等待，从侧面也可以看出，当闯红灯的人越多时，选择等待的人数将减少，也就是说当有行人第一个闯红灯后，由于从众心理，其他的行人人跟随第一个行人一起闯红灯的概率将增大。</a:t>
            </a:r>
            <a:endParaRPr lang="zh-CN" altLang="en-US" sz="1400"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defTabSz="914400">
              <a:lnSpc>
                <a:spcPct val="150000"/>
              </a:lnSpc>
            </a:pPr>
            <a:r>
              <a:rPr kumimoji="1" lang="en-US" altLang="zh-CN" sz="2000" dirty="0">
                <a:cs typeface="+mn-cs"/>
              </a:rPr>
              <a:t>2.3.2 </a:t>
            </a:r>
            <a:r>
              <a:rPr kumimoji="1" lang="zh-CN" altLang="zh-CN" sz="2000" dirty="0">
                <a:cs typeface="+mn-cs"/>
              </a:rPr>
              <a:t>人车到达冲突点时距调查</a:t>
            </a:r>
            <a:endParaRPr kumimoji="1" lang="zh-CN" altLang="zh-CN" sz="2000" dirty="0">
              <a:cs typeface="+mn-cs"/>
            </a:endParaRPr>
          </a:p>
        </p:txBody>
      </p:sp>
      <p:sp>
        <p:nvSpPr>
          <p:cNvPr id="3" name="Rectangle 2"/>
          <p:cNvSpPr>
            <a:spLocks noChangeArrowheads="1"/>
          </p:cNvSpPr>
          <p:nvPr/>
        </p:nvSpPr>
        <p:spPr bwMode="auto">
          <a:xfrm>
            <a:off x="-1099126" y="147279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4" name="对象 3"/>
          <p:cNvGraphicFramePr>
            <a:graphicFrameLocks noChangeAspect="1"/>
          </p:cNvGraphicFramePr>
          <p:nvPr/>
        </p:nvGraphicFramePr>
        <p:xfrm>
          <a:off x="225333" y="1431925"/>
          <a:ext cx="4514562" cy="1997075"/>
        </p:xfrm>
        <a:graphic>
          <a:graphicData uri="http://schemas.openxmlformats.org/presentationml/2006/ole">
            <mc:AlternateContent xmlns:mc="http://schemas.openxmlformats.org/markup-compatibility/2006">
              <mc:Choice xmlns:v="urn:schemas-microsoft-com:vml" Requires="v">
                <p:oleObj spid="_x0000_s2061" name="" r:id="rId1" imgW="7031355" imgH="2766060" progId="Visio.Drawing.15">
                  <p:embed/>
                </p:oleObj>
              </mc:Choice>
              <mc:Fallback>
                <p:oleObj name="" r:id="rId1" imgW="7031355" imgH="2766060" progId="Visio.Drawing.15">
                  <p:embed/>
                  <p:pic>
                    <p:nvPicPr>
                      <p:cNvPr id="0" name="对象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333" y="1431925"/>
                        <a:ext cx="4514562" cy="1997075"/>
                      </a:xfrm>
                      <a:prstGeom prst="rect">
                        <a:avLst/>
                      </a:prstGeom>
                      <a:noFill/>
                    </p:spPr>
                  </p:pic>
                </p:oleObj>
              </mc:Fallback>
            </mc:AlternateContent>
          </a:graphicData>
        </a:graphic>
      </p:graphicFrame>
      <p:sp>
        <p:nvSpPr>
          <p:cNvPr id="5" name="Rectangle 3"/>
          <p:cNvSpPr>
            <a:spLocks noChangeArrowheads="1"/>
          </p:cNvSpPr>
          <p:nvPr/>
        </p:nvSpPr>
        <p:spPr bwMode="auto">
          <a:xfrm>
            <a:off x="785762" y="3679891"/>
            <a:ext cx="256989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zh-CN" altLang="zh-CN" sz="1100" b="1" dirty="0">
                <a:solidFill>
                  <a:schemeClr val="tx1">
                    <a:lumMod val="75000"/>
                    <a:lumOff val="25000"/>
                  </a:schemeClr>
                </a:solidFill>
                <a:latin typeface="+mn-ea"/>
              </a:rPr>
              <a:t>图</a:t>
            </a:r>
            <a:r>
              <a:rPr lang="en-US" altLang="zh-CN" sz="1100" b="1" dirty="0">
                <a:solidFill>
                  <a:schemeClr val="tx1">
                    <a:lumMod val="75000"/>
                    <a:lumOff val="25000"/>
                  </a:schemeClr>
                </a:solidFill>
                <a:latin typeface="+mn-ea"/>
              </a:rPr>
              <a:t>4 </a:t>
            </a:r>
            <a:r>
              <a:rPr lang="zh-CN" altLang="en-US" sz="1100" b="1" dirty="0">
                <a:solidFill>
                  <a:schemeClr val="tx1">
                    <a:lumMod val="75000"/>
                    <a:lumOff val="25000"/>
                  </a:schemeClr>
                </a:solidFill>
                <a:latin typeface="+mn-ea"/>
              </a:rPr>
              <a:t>人车到达冲突点时距示意图</a:t>
            </a:r>
            <a:endParaRPr lang="zh-CN" altLang="en-US" sz="1100" b="1" dirty="0">
              <a:solidFill>
                <a:schemeClr val="tx1">
                  <a:lumMod val="75000"/>
                  <a:lumOff val="25000"/>
                </a:schemeClr>
              </a:solidFill>
              <a:latin typeface="+mn-ea"/>
            </a:endParaRPr>
          </a:p>
        </p:txBody>
      </p:sp>
      <p:graphicFrame>
        <p:nvGraphicFramePr>
          <p:cNvPr id="6" name="表格 5"/>
          <p:cNvGraphicFramePr>
            <a:graphicFrameLocks noGrp="1"/>
          </p:cNvGraphicFramePr>
          <p:nvPr/>
        </p:nvGraphicFramePr>
        <p:xfrm>
          <a:off x="5110259" y="4426565"/>
          <a:ext cx="5982615" cy="1624131"/>
        </p:xfrm>
        <a:graphic>
          <a:graphicData uri="http://schemas.openxmlformats.org/drawingml/2006/table">
            <a:tbl>
              <a:tblPr>
                <a:tableStyleId>{5C22544A-7EE6-4342-B048-85BDC9FD1C3A}</a:tableStyleId>
              </a:tblPr>
              <a:tblGrid>
                <a:gridCol w="664735"/>
                <a:gridCol w="664735"/>
                <a:gridCol w="664735"/>
                <a:gridCol w="664735"/>
                <a:gridCol w="664735"/>
                <a:gridCol w="664735"/>
                <a:gridCol w="664735"/>
                <a:gridCol w="664735"/>
                <a:gridCol w="664735"/>
              </a:tblGrid>
              <a:tr h="270964">
                <a:tc>
                  <a:txBody>
                    <a:bodyPr/>
                    <a:lstStyle/>
                    <a:p>
                      <a:pPr algn="ctr">
                        <a:spcAft>
                          <a:spcPts val="0"/>
                        </a:spcAft>
                      </a:pPr>
                      <a:r>
                        <a:rPr lang="zh-CN" sz="1050" kern="0">
                          <a:effectLst/>
                        </a:rPr>
                        <a:t>序号</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dirty="0">
                          <a:effectLst/>
                        </a:rPr>
                        <a:t>2</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270964">
                <a:tc>
                  <a:txBody>
                    <a:bodyPr/>
                    <a:lstStyle/>
                    <a:p>
                      <a:pPr algn="ctr">
                        <a:spcAft>
                          <a:spcPts val="0"/>
                        </a:spcAft>
                      </a:pPr>
                      <a:r>
                        <a:rPr lang="zh-CN" sz="1050" kern="0">
                          <a:effectLst/>
                        </a:rPr>
                        <a:t>时距</a:t>
                      </a:r>
                      <a:r>
                        <a:rPr lang="en-US" sz="1050" kern="0">
                          <a:effectLst/>
                        </a:rPr>
                        <a:t>/s</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1.45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1.49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1.72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1.94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dirty="0">
                          <a:effectLst/>
                        </a:rPr>
                        <a:t>2.01</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2.69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2.93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0">
                          <a:effectLst/>
                        </a:rPr>
                        <a:t>2.99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269311">
                <a:tc>
                  <a:txBody>
                    <a:bodyPr/>
                    <a:lstStyle/>
                    <a:p>
                      <a:pPr algn="ctr">
                        <a:spcAft>
                          <a:spcPts val="0"/>
                        </a:spcAft>
                      </a:pPr>
                      <a:r>
                        <a:rPr lang="zh-CN" sz="1050" kern="0">
                          <a:effectLst/>
                        </a:rPr>
                        <a:t>序号</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dirty="0">
                          <a:effectLst/>
                        </a:rPr>
                        <a:t>9</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10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b="0" kern="100" dirty="0">
                          <a:solidFill>
                            <a:schemeClr val="tx1"/>
                          </a:solidFill>
                          <a:effectLst/>
                        </a:rPr>
                        <a:t>11</a:t>
                      </a:r>
                      <a:endParaRPr lang="zh-CN" sz="1050" b="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solidFill>
                      <a:schemeClr val="tx1">
                        <a:lumMod val="50000"/>
                        <a:lumOff val="50000"/>
                      </a:schemeClr>
                    </a:solidFill>
                  </a:tcPr>
                </a:tc>
                <a:tc>
                  <a:txBody>
                    <a:bodyPr/>
                    <a:lstStyle/>
                    <a:p>
                      <a:pPr algn="r">
                        <a:spcAft>
                          <a:spcPts val="0"/>
                        </a:spcAft>
                      </a:pPr>
                      <a:r>
                        <a:rPr lang="en-US" sz="1050" b="0" kern="100" dirty="0">
                          <a:solidFill>
                            <a:schemeClr val="tx1"/>
                          </a:solidFill>
                          <a:effectLst/>
                        </a:rPr>
                        <a:t>12</a:t>
                      </a:r>
                      <a:endParaRPr lang="zh-CN" sz="1050" b="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solidFill>
                      <a:schemeClr val="tx1">
                        <a:lumMod val="50000"/>
                        <a:lumOff val="50000"/>
                      </a:schemeClr>
                    </a:solidFill>
                  </a:tcPr>
                </a:tc>
                <a:tc>
                  <a:txBody>
                    <a:bodyPr/>
                    <a:lstStyle/>
                    <a:p>
                      <a:pPr algn="r">
                        <a:spcAft>
                          <a:spcPts val="0"/>
                        </a:spcAft>
                      </a:pPr>
                      <a:r>
                        <a:rPr lang="en-US" sz="1050" kern="100">
                          <a:effectLst/>
                        </a:rPr>
                        <a:t>13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14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15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16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270964">
                <a:tc>
                  <a:txBody>
                    <a:bodyPr/>
                    <a:lstStyle/>
                    <a:p>
                      <a:pPr algn="ctr">
                        <a:spcAft>
                          <a:spcPts val="0"/>
                        </a:spcAft>
                      </a:pPr>
                      <a:r>
                        <a:rPr lang="zh-CN" sz="1050" kern="0">
                          <a:effectLst/>
                        </a:rPr>
                        <a:t>时距</a:t>
                      </a:r>
                      <a:r>
                        <a:rPr lang="en-US" sz="1050" kern="0">
                          <a:effectLst/>
                        </a:rPr>
                        <a:t>/s</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3.12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dirty="0">
                          <a:effectLst/>
                        </a:rPr>
                        <a:t>3.61</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b="0" kern="100" dirty="0">
                          <a:solidFill>
                            <a:schemeClr val="tx1"/>
                          </a:solidFill>
                          <a:effectLst/>
                        </a:rPr>
                        <a:t>3.63</a:t>
                      </a:r>
                      <a:endParaRPr lang="zh-CN" sz="1050" b="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solidFill>
                      <a:schemeClr val="tx1">
                        <a:lumMod val="50000"/>
                        <a:lumOff val="50000"/>
                      </a:schemeClr>
                    </a:solidFill>
                  </a:tcPr>
                </a:tc>
                <a:tc>
                  <a:txBody>
                    <a:bodyPr/>
                    <a:lstStyle/>
                    <a:p>
                      <a:pPr algn="r">
                        <a:spcAft>
                          <a:spcPts val="0"/>
                        </a:spcAft>
                      </a:pPr>
                      <a:r>
                        <a:rPr lang="en-US" sz="1050" b="0" kern="100" dirty="0">
                          <a:solidFill>
                            <a:schemeClr val="tx1"/>
                          </a:solidFill>
                          <a:effectLst/>
                        </a:rPr>
                        <a:t>3.74</a:t>
                      </a:r>
                      <a:endParaRPr lang="zh-CN" sz="1050" b="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solidFill>
                      <a:schemeClr val="tx1">
                        <a:lumMod val="50000"/>
                        <a:lumOff val="50000"/>
                      </a:schemeClr>
                    </a:solidFill>
                  </a:tcPr>
                </a:tc>
                <a:tc>
                  <a:txBody>
                    <a:bodyPr/>
                    <a:lstStyle/>
                    <a:p>
                      <a:pPr algn="r">
                        <a:spcAft>
                          <a:spcPts val="0"/>
                        </a:spcAft>
                      </a:pPr>
                      <a:r>
                        <a:rPr lang="en-US" sz="1050" kern="100">
                          <a:effectLst/>
                        </a:rPr>
                        <a:t>3.84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3.9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4.02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4.11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270964">
                <a:tc>
                  <a:txBody>
                    <a:bodyPr/>
                    <a:lstStyle/>
                    <a:p>
                      <a:pPr algn="ctr">
                        <a:spcAft>
                          <a:spcPts val="0"/>
                        </a:spcAft>
                      </a:pPr>
                      <a:r>
                        <a:rPr lang="zh-CN" sz="1050" kern="0">
                          <a:effectLst/>
                        </a:rPr>
                        <a:t>序号</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17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18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dirty="0">
                          <a:effectLst/>
                        </a:rPr>
                        <a:t>19</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20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dirty="0">
                          <a:effectLst/>
                        </a:rPr>
                        <a:t>21</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22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23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dirty="0">
                          <a:effectLst/>
                        </a:rPr>
                        <a:t>24</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270964">
                <a:tc>
                  <a:txBody>
                    <a:bodyPr/>
                    <a:lstStyle/>
                    <a:p>
                      <a:pPr algn="ctr">
                        <a:spcAft>
                          <a:spcPts val="0"/>
                        </a:spcAft>
                      </a:pPr>
                      <a:r>
                        <a:rPr lang="zh-CN" sz="1050" kern="0">
                          <a:effectLst/>
                        </a:rPr>
                        <a:t>时距</a:t>
                      </a:r>
                      <a:r>
                        <a:rPr lang="en-US" sz="1050" kern="0">
                          <a:effectLst/>
                        </a:rPr>
                        <a:t>/s</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4.39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4.5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4.6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4.62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4.7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4.75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a:effectLst/>
                        </a:rPr>
                        <a:t>4.76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r">
                        <a:spcAft>
                          <a:spcPts val="0"/>
                        </a:spcAft>
                      </a:pPr>
                      <a:r>
                        <a:rPr lang="en-US" sz="1050" kern="100" dirty="0">
                          <a:effectLst/>
                        </a:rPr>
                        <a:t>5.11</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7" name="Rectangle 4"/>
          <p:cNvSpPr>
            <a:spLocks noChangeArrowheads="1"/>
          </p:cNvSpPr>
          <p:nvPr/>
        </p:nvSpPr>
        <p:spPr bwMode="auto">
          <a:xfrm>
            <a:off x="5300324" y="1254893"/>
            <a:ext cx="5415973" cy="300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indent="535305"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304800" defTabSz="914400" rtl="0" eaLnBrk="0" fontAlgn="base" latinLnBrk="0" hangingPunct="0">
              <a:spcBef>
                <a:spcPct val="0"/>
              </a:spcBef>
              <a:spcAft>
                <a:spcPct val="0"/>
              </a:spcAft>
              <a:buClrTx/>
              <a:buSzTx/>
              <a:buFontTx/>
              <a:buNone/>
            </a:pPr>
            <a:endParaRPr lang="zh-CN" altLang="en-US" sz="1200" dirty="0">
              <a:solidFill>
                <a:schemeClr val="tx1">
                  <a:lumMod val="75000"/>
                  <a:lumOff val="25000"/>
                </a:schemeClr>
              </a:solidFill>
              <a:latin typeface="+mn-ea"/>
            </a:endParaRPr>
          </a:p>
          <a:p>
            <a:pPr marL="0" marR="0" lvl="0" indent="535305" defTabSz="914400" rtl="0" eaLnBrk="0" fontAlgn="base" latinLnBrk="0" hangingPunct="0">
              <a:spcBef>
                <a:spcPct val="0"/>
              </a:spcBef>
              <a:spcAft>
                <a:spcPct val="0"/>
              </a:spcAft>
              <a:buClrTx/>
              <a:buSzTx/>
              <a:buFontTx/>
              <a:buNone/>
            </a:pPr>
            <a:r>
              <a:rPr lang="zh-CN" altLang="en-US" sz="1400" dirty="0">
                <a:solidFill>
                  <a:schemeClr val="tx1">
                    <a:lumMod val="75000"/>
                    <a:lumOff val="25000"/>
                  </a:schemeClr>
                </a:solidFill>
                <a:latin typeface="+mn-ea"/>
              </a:rPr>
              <a:t>②数据分析：经过对原始数据的初步处理，即将车辆到达冲突点的时刻与闯灯行人到达冲突点的时刻相减，得到需要的人车到达冲突点时距。我们一共获得</a:t>
            </a:r>
            <a:r>
              <a:rPr lang="en-US" altLang="zh-CN" sz="1400" dirty="0">
                <a:solidFill>
                  <a:schemeClr val="tx1">
                    <a:lumMod val="75000"/>
                    <a:lumOff val="25000"/>
                  </a:schemeClr>
                </a:solidFill>
                <a:latin typeface="+mn-ea"/>
              </a:rPr>
              <a:t>78</a:t>
            </a:r>
            <a:r>
              <a:rPr lang="zh-CN" altLang="en-US" sz="1400" dirty="0">
                <a:solidFill>
                  <a:schemeClr val="tx1">
                    <a:lumMod val="75000"/>
                    <a:lumOff val="25000"/>
                  </a:schemeClr>
                </a:solidFill>
                <a:latin typeface="+mn-ea"/>
              </a:rPr>
              <a:t>组数据（附录表</a:t>
            </a:r>
            <a:r>
              <a:rPr lang="en-US" altLang="zh-CN" sz="1400" dirty="0">
                <a:solidFill>
                  <a:schemeClr val="tx1">
                    <a:lumMod val="75000"/>
                    <a:lumOff val="25000"/>
                  </a:schemeClr>
                </a:solidFill>
                <a:latin typeface="+mn-ea"/>
              </a:rPr>
              <a:t>10</a:t>
            </a:r>
            <a:r>
              <a:rPr lang="zh-CN" altLang="en-US" sz="1400" dirty="0">
                <a:solidFill>
                  <a:schemeClr val="tx1">
                    <a:lumMod val="75000"/>
                    <a:lumOff val="25000"/>
                  </a:schemeClr>
                </a:solidFill>
                <a:latin typeface="+mn-ea"/>
              </a:rPr>
              <a:t>）。从小到大列出数据，找到第</a:t>
            </a:r>
            <a:r>
              <a:rPr lang="en-US" altLang="zh-CN" sz="1400" dirty="0">
                <a:solidFill>
                  <a:schemeClr val="tx1">
                    <a:lumMod val="75000"/>
                    <a:lumOff val="25000"/>
                  </a:schemeClr>
                </a:solidFill>
                <a:latin typeface="+mn-ea"/>
              </a:rPr>
              <a:t>15%</a:t>
            </a:r>
            <a:r>
              <a:rPr lang="zh-CN" altLang="en-US" sz="1400" dirty="0">
                <a:solidFill>
                  <a:schemeClr val="tx1">
                    <a:lumMod val="75000"/>
                    <a:lumOff val="25000"/>
                  </a:schemeClr>
                </a:solidFill>
                <a:latin typeface="+mn-ea"/>
              </a:rPr>
              <a:t>位数据，该数据处于</a:t>
            </a:r>
            <a:r>
              <a:rPr lang="en-US" altLang="zh-CN" sz="1400" dirty="0">
                <a:solidFill>
                  <a:schemeClr val="tx1">
                    <a:lumMod val="75000"/>
                    <a:lumOff val="25000"/>
                  </a:schemeClr>
                </a:solidFill>
                <a:latin typeface="+mn-ea"/>
              </a:rPr>
              <a:t>11</a:t>
            </a:r>
            <a:r>
              <a:rPr lang="zh-CN" altLang="en-US" sz="1400" dirty="0">
                <a:solidFill>
                  <a:schemeClr val="tx1">
                    <a:lumMod val="75000"/>
                    <a:lumOff val="25000"/>
                  </a:schemeClr>
                </a:solidFill>
                <a:latin typeface="+mn-ea"/>
              </a:rPr>
              <a:t>号和</a:t>
            </a:r>
            <a:r>
              <a:rPr lang="en-US" altLang="zh-CN" sz="1400" dirty="0">
                <a:solidFill>
                  <a:schemeClr val="tx1">
                    <a:lumMod val="75000"/>
                    <a:lumOff val="25000"/>
                  </a:schemeClr>
                </a:solidFill>
                <a:latin typeface="+mn-ea"/>
              </a:rPr>
              <a:t>12</a:t>
            </a:r>
            <a:r>
              <a:rPr lang="zh-CN" altLang="en-US" sz="1400" dirty="0">
                <a:solidFill>
                  <a:schemeClr val="tx1">
                    <a:lumMod val="75000"/>
                    <a:lumOff val="25000"/>
                  </a:schemeClr>
                </a:solidFill>
                <a:latin typeface="+mn-ea"/>
              </a:rPr>
              <a:t>号数据之间，如表</a:t>
            </a:r>
            <a:r>
              <a:rPr lang="en-US" altLang="zh-CN" sz="1400" dirty="0">
                <a:solidFill>
                  <a:schemeClr val="tx1">
                    <a:lumMod val="75000"/>
                    <a:lumOff val="25000"/>
                  </a:schemeClr>
                </a:solidFill>
                <a:latin typeface="+mn-ea"/>
              </a:rPr>
              <a:t>5</a:t>
            </a:r>
            <a:r>
              <a:rPr lang="zh-CN" altLang="en-US" sz="1400" dirty="0">
                <a:solidFill>
                  <a:schemeClr val="tx1">
                    <a:lumMod val="75000"/>
                    <a:lumOff val="25000"/>
                  </a:schemeClr>
                </a:solidFill>
                <a:latin typeface="+mn-ea"/>
              </a:rPr>
              <a:t>阴影所示。由于</a:t>
            </a:r>
            <a:r>
              <a:rPr lang="en-US" altLang="zh-CN" sz="1400" dirty="0">
                <a:solidFill>
                  <a:schemeClr val="tx1">
                    <a:lumMod val="75000"/>
                    <a:lumOff val="25000"/>
                  </a:schemeClr>
                </a:solidFill>
                <a:latin typeface="+mn-ea"/>
              </a:rPr>
              <a:t>78*15%=11.7</a:t>
            </a:r>
            <a:r>
              <a:rPr lang="zh-CN" altLang="en-US" sz="1400" dirty="0">
                <a:solidFill>
                  <a:schemeClr val="tx1">
                    <a:lumMod val="75000"/>
                    <a:lumOff val="25000"/>
                  </a:schemeClr>
                </a:solidFill>
                <a:latin typeface="+mn-ea"/>
              </a:rPr>
              <a:t>，即第</a:t>
            </a:r>
            <a:r>
              <a:rPr lang="en-US" altLang="zh-CN" sz="1400" dirty="0">
                <a:solidFill>
                  <a:schemeClr val="tx1">
                    <a:lumMod val="75000"/>
                    <a:lumOff val="25000"/>
                  </a:schemeClr>
                </a:solidFill>
                <a:latin typeface="+mn-ea"/>
              </a:rPr>
              <a:t>15%</a:t>
            </a:r>
            <a:r>
              <a:rPr lang="zh-CN" altLang="en-US" sz="1400" dirty="0">
                <a:solidFill>
                  <a:schemeClr val="tx1">
                    <a:lumMod val="75000"/>
                    <a:lumOff val="25000"/>
                  </a:schemeClr>
                </a:solidFill>
                <a:latin typeface="+mn-ea"/>
              </a:rPr>
              <a:t>位数据位于第</a:t>
            </a:r>
            <a:r>
              <a:rPr lang="en-US" altLang="zh-CN" sz="1400" dirty="0">
                <a:solidFill>
                  <a:schemeClr val="tx1">
                    <a:lumMod val="75000"/>
                    <a:lumOff val="25000"/>
                  </a:schemeClr>
                </a:solidFill>
                <a:latin typeface="+mn-ea"/>
              </a:rPr>
              <a:t>11</a:t>
            </a:r>
            <a:r>
              <a:rPr lang="zh-CN" altLang="en-US" sz="1400" dirty="0">
                <a:solidFill>
                  <a:schemeClr val="tx1">
                    <a:lumMod val="75000"/>
                    <a:lumOff val="25000"/>
                  </a:schemeClr>
                </a:solidFill>
                <a:latin typeface="+mn-ea"/>
              </a:rPr>
              <a:t>号数据和第</a:t>
            </a:r>
            <a:r>
              <a:rPr lang="en-US" altLang="zh-CN" sz="1400" dirty="0">
                <a:solidFill>
                  <a:schemeClr val="tx1">
                    <a:lumMod val="75000"/>
                    <a:lumOff val="25000"/>
                  </a:schemeClr>
                </a:solidFill>
                <a:latin typeface="+mn-ea"/>
              </a:rPr>
              <a:t>12</a:t>
            </a:r>
            <a:r>
              <a:rPr lang="zh-CN" altLang="en-US" sz="1400" dirty="0">
                <a:solidFill>
                  <a:schemeClr val="tx1">
                    <a:lumMod val="75000"/>
                    <a:lumOff val="25000"/>
                  </a:schemeClr>
                </a:solidFill>
                <a:latin typeface="+mn-ea"/>
              </a:rPr>
              <a:t>号数据之间，那么：</a:t>
            </a:r>
            <a:endParaRPr lang="zh-CN" altLang="en-US" sz="1400" dirty="0">
              <a:solidFill>
                <a:schemeClr val="tx1">
                  <a:lumMod val="75000"/>
                  <a:lumOff val="25000"/>
                </a:schemeClr>
              </a:solidFill>
              <a:latin typeface="+mn-ea"/>
            </a:endParaRPr>
          </a:p>
          <a:p>
            <a:pPr marL="0" marR="0" lvl="0" indent="535305" defTabSz="914400" rtl="0" eaLnBrk="0" fontAlgn="base" latinLnBrk="0" hangingPunct="0">
              <a:spcBef>
                <a:spcPct val="0"/>
              </a:spcBef>
              <a:spcAft>
                <a:spcPct val="0"/>
              </a:spcAft>
              <a:buClrTx/>
              <a:buSzTx/>
              <a:buFontTx/>
              <a:buNone/>
            </a:pPr>
            <a:r>
              <a:rPr lang="en-US" altLang="zh-CN" sz="1400" dirty="0">
                <a:solidFill>
                  <a:schemeClr val="tx1">
                    <a:lumMod val="75000"/>
                    <a:lumOff val="25000"/>
                  </a:schemeClr>
                </a:solidFill>
                <a:latin typeface="+mn-ea"/>
              </a:rPr>
              <a:t>t15%=3.63+</a:t>
            </a:r>
            <a:r>
              <a:rPr lang="zh-CN" altLang="en-US" sz="1400" dirty="0">
                <a:solidFill>
                  <a:schemeClr val="tx1">
                    <a:lumMod val="75000"/>
                    <a:lumOff val="25000"/>
                  </a:schemeClr>
                </a:solidFill>
                <a:latin typeface="+mn-ea"/>
              </a:rPr>
              <a:t>（</a:t>
            </a:r>
            <a:r>
              <a:rPr lang="en-US" altLang="zh-CN" sz="1400" dirty="0">
                <a:solidFill>
                  <a:schemeClr val="tx1">
                    <a:lumMod val="75000"/>
                    <a:lumOff val="25000"/>
                  </a:schemeClr>
                </a:solidFill>
                <a:latin typeface="+mn-ea"/>
              </a:rPr>
              <a:t>3.74-3.63</a:t>
            </a:r>
            <a:r>
              <a:rPr lang="zh-CN" altLang="en-US" sz="1400" dirty="0">
                <a:solidFill>
                  <a:schemeClr val="tx1">
                    <a:lumMod val="75000"/>
                    <a:lumOff val="25000"/>
                  </a:schemeClr>
                </a:solidFill>
                <a:latin typeface="+mn-ea"/>
              </a:rPr>
              <a:t>）*</a:t>
            </a:r>
            <a:r>
              <a:rPr lang="en-US" altLang="zh-CN" sz="1400" dirty="0">
                <a:solidFill>
                  <a:schemeClr val="tx1">
                    <a:lumMod val="75000"/>
                    <a:lumOff val="25000"/>
                  </a:schemeClr>
                </a:solidFill>
                <a:latin typeface="+mn-ea"/>
              </a:rPr>
              <a:t>0.7=3.707</a:t>
            </a:r>
            <a:r>
              <a:rPr lang="zh-CN" altLang="en-US" sz="1400" dirty="0">
                <a:solidFill>
                  <a:schemeClr val="tx1">
                    <a:lumMod val="75000"/>
                    <a:lumOff val="25000"/>
                  </a:schemeClr>
                </a:solidFill>
                <a:latin typeface="+mn-ea"/>
              </a:rPr>
              <a:t>（</a:t>
            </a:r>
            <a:r>
              <a:rPr lang="en-US" altLang="zh-CN" sz="1400" dirty="0">
                <a:solidFill>
                  <a:schemeClr val="tx1">
                    <a:lumMod val="75000"/>
                    <a:lumOff val="25000"/>
                  </a:schemeClr>
                </a:solidFill>
                <a:latin typeface="+mn-ea"/>
              </a:rPr>
              <a:t>s</a:t>
            </a:r>
            <a:r>
              <a:rPr lang="zh-CN" altLang="en-US" sz="1400" dirty="0">
                <a:solidFill>
                  <a:schemeClr val="tx1">
                    <a:lumMod val="75000"/>
                    <a:lumOff val="25000"/>
                  </a:schemeClr>
                </a:solidFill>
                <a:latin typeface="+mn-ea"/>
              </a:rPr>
              <a:t>）</a:t>
            </a:r>
            <a:endParaRPr lang="en-US" altLang="zh-CN" sz="1400" dirty="0">
              <a:solidFill>
                <a:schemeClr val="tx1">
                  <a:lumMod val="75000"/>
                  <a:lumOff val="25000"/>
                </a:schemeClr>
              </a:solidFill>
              <a:latin typeface="+mn-ea"/>
            </a:endParaRPr>
          </a:p>
          <a:p>
            <a:pPr marL="0" marR="0" lvl="0" indent="535305" defTabSz="914400" rtl="0" eaLnBrk="0" fontAlgn="base" latinLnBrk="0" hangingPunct="0">
              <a:spcBef>
                <a:spcPct val="0"/>
              </a:spcBef>
              <a:spcAft>
                <a:spcPct val="0"/>
              </a:spcAft>
              <a:buClrTx/>
              <a:buSzTx/>
              <a:buFontTx/>
              <a:buNone/>
            </a:pPr>
            <a:r>
              <a:rPr lang="zh-CN" altLang="en-US" sz="1400" dirty="0">
                <a:solidFill>
                  <a:schemeClr val="tx1">
                    <a:lumMod val="75000"/>
                    <a:lumOff val="25000"/>
                  </a:schemeClr>
                </a:solidFill>
                <a:latin typeface="+mn-ea"/>
              </a:rPr>
              <a:t>我们通过数据分析得到从小到大的第</a:t>
            </a:r>
            <a:r>
              <a:rPr lang="en-US" altLang="zh-CN" sz="1400" dirty="0">
                <a:solidFill>
                  <a:schemeClr val="tx1">
                    <a:lumMod val="75000"/>
                    <a:lumOff val="25000"/>
                  </a:schemeClr>
                </a:solidFill>
                <a:latin typeface="+mn-ea"/>
              </a:rPr>
              <a:t>15%</a:t>
            </a:r>
            <a:r>
              <a:rPr lang="zh-CN" altLang="en-US" sz="1400" dirty="0">
                <a:solidFill>
                  <a:schemeClr val="tx1">
                    <a:lumMod val="75000"/>
                    <a:lumOff val="25000"/>
                  </a:schemeClr>
                </a:solidFill>
                <a:latin typeface="+mn-ea"/>
              </a:rPr>
              <a:t>位人车到达冲突点的时距，即</a:t>
            </a:r>
            <a:r>
              <a:rPr lang="en-US" altLang="zh-CN" sz="1400" dirty="0">
                <a:solidFill>
                  <a:schemeClr val="tx1">
                    <a:lumMod val="75000"/>
                    <a:lumOff val="25000"/>
                  </a:schemeClr>
                </a:solidFill>
                <a:latin typeface="+mn-ea"/>
              </a:rPr>
              <a:t>t15%=3.707s</a:t>
            </a:r>
            <a:r>
              <a:rPr lang="zh-CN" altLang="en-US" sz="1400" dirty="0">
                <a:solidFill>
                  <a:schemeClr val="tx1">
                    <a:lumMod val="75000"/>
                    <a:lumOff val="25000"/>
                  </a:schemeClr>
                </a:solidFill>
                <a:latin typeface="+mn-ea"/>
              </a:rPr>
              <a:t>。据此，我们得到的闯灯行人所认为的安全时距为</a:t>
            </a:r>
            <a:r>
              <a:rPr lang="en-US" altLang="zh-CN" sz="1400" dirty="0">
                <a:solidFill>
                  <a:schemeClr val="tx1">
                    <a:lumMod val="75000"/>
                    <a:lumOff val="25000"/>
                  </a:schemeClr>
                </a:solidFill>
                <a:latin typeface="+mn-ea"/>
              </a:rPr>
              <a:t>3.707s</a:t>
            </a:r>
            <a:r>
              <a:rPr lang="zh-CN" altLang="en-US" sz="1400" dirty="0">
                <a:solidFill>
                  <a:schemeClr val="tx1">
                    <a:lumMod val="75000"/>
                    <a:lumOff val="25000"/>
                  </a:schemeClr>
                </a:solidFill>
                <a:latin typeface="+mn-ea"/>
              </a:rPr>
              <a:t>，即在闯红灯的人中，有</a:t>
            </a:r>
            <a:r>
              <a:rPr lang="en-US" altLang="zh-CN" sz="1400" dirty="0">
                <a:solidFill>
                  <a:schemeClr val="tx1">
                    <a:lumMod val="75000"/>
                    <a:lumOff val="25000"/>
                  </a:schemeClr>
                </a:solidFill>
                <a:latin typeface="+mn-ea"/>
              </a:rPr>
              <a:t>85%</a:t>
            </a:r>
            <a:r>
              <a:rPr lang="zh-CN" altLang="en-US" sz="1400" dirty="0">
                <a:solidFill>
                  <a:schemeClr val="tx1">
                    <a:lumMod val="75000"/>
                    <a:lumOff val="25000"/>
                  </a:schemeClr>
                </a:solidFill>
                <a:latin typeface="+mn-ea"/>
              </a:rPr>
              <a:t>的人都会在人车到达冲突点的时距大于</a:t>
            </a:r>
            <a:r>
              <a:rPr lang="en-US" altLang="zh-CN" sz="1400" dirty="0">
                <a:solidFill>
                  <a:schemeClr val="tx1">
                    <a:lumMod val="75000"/>
                    <a:lumOff val="25000"/>
                  </a:schemeClr>
                </a:solidFill>
                <a:latin typeface="+mn-ea"/>
              </a:rPr>
              <a:t>3.707s</a:t>
            </a:r>
            <a:r>
              <a:rPr lang="zh-CN" altLang="en-US" sz="1400" dirty="0">
                <a:solidFill>
                  <a:schemeClr val="tx1">
                    <a:lumMod val="75000"/>
                    <a:lumOff val="25000"/>
                  </a:schemeClr>
                </a:solidFill>
                <a:latin typeface="+mn-ea"/>
              </a:rPr>
              <a:t>时才选择闯红灯。</a:t>
            </a:r>
            <a:endParaRPr lang="en-US" altLang="zh-CN" sz="1400" dirty="0">
              <a:solidFill>
                <a:schemeClr val="tx1">
                  <a:lumMod val="75000"/>
                  <a:lumOff val="25000"/>
                </a:schemeClr>
              </a:solidFill>
              <a:latin typeface="+mn-ea"/>
            </a:endParaRPr>
          </a:p>
          <a:p>
            <a:pPr marL="0" marR="0" lvl="0" indent="535305" algn="ctr" defTabSz="914400" rtl="0" eaLnBrk="0" fontAlgn="base" latinLnBrk="0" hangingPunct="0">
              <a:lnSpc>
                <a:spcPct val="100000"/>
              </a:lnSpc>
              <a:spcBef>
                <a:spcPct val="0"/>
              </a:spcBef>
              <a:spcAft>
                <a:spcPct val="0"/>
              </a:spcAft>
              <a:buClrTx/>
              <a:buSzTx/>
              <a:buFontTx/>
              <a:buNone/>
            </a:pPr>
            <a:endParaRPr lang="zh-CN" altLang="en-US" sz="1200" dirty="0">
              <a:solidFill>
                <a:schemeClr val="tx1">
                  <a:lumMod val="75000"/>
                  <a:lumOff val="25000"/>
                </a:schemeClr>
              </a:solidFill>
              <a:latin typeface="+mn-ea"/>
            </a:endParaRPr>
          </a:p>
          <a:p>
            <a:pPr marL="0" marR="0" lvl="0" indent="535305" algn="ctr" defTabSz="914400" rtl="0" eaLnBrk="0" fontAlgn="base" latinLnBrk="0" hangingPunct="0">
              <a:lnSpc>
                <a:spcPct val="100000"/>
              </a:lnSpc>
              <a:spcBef>
                <a:spcPct val="0"/>
              </a:spcBef>
              <a:spcAft>
                <a:spcPct val="0"/>
              </a:spcAft>
              <a:buClrTx/>
              <a:buSzTx/>
              <a:buFontTx/>
              <a:buNone/>
            </a:pPr>
            <a:r>
              <a:rPr lang="zh-CN" altLang="en-US" sz="1100" b="1" dirty="0">
                <a:solidFill>
                  <a:schemeClr val="tx1">
                    <a:lumMod val="75000"/>
                    <a:lumOff val="25000"/>
                  </a:schemeClr>
                </a:solidFill>
                <a:latin typeface="+mn-ea"/>
              </a:rPr>
              <a:t>表</a:t>
            </a:r>
            <a:r>
              <a:rPr lang="en-US" altLang="zh-CN" sz="1100" b="1" dirty="0">
                <a:solidFill>
                  <a:schemeClr val="tx1">
                    <a:lumMod val="75000"/>
                    <a:lumOff val="25000"/>
                  </a:schemeClr>
                </a:solidFill>
                <a:latin typeface="+mn-ea"/>
              </a:rPr>
              <a:t>5 </a:t>
            </a:r>
            <a:r>
              <a:rPr lang="zh-CN" altLang="en-US" sz="1100" b="1" dirty="0">
                <a:solidFill>
                  <a:schemeClr val="tx1">
                    <a:lumMod val="75000"/>
                    <a:lumOff val="25000"/>
                  </a:schemeClr>
                </a:solidFill>
                <a:latin typeface="+mn-ea"/>
              </a:rPr>
              <a:t>人车到达冲突点时距表（部分）</a:t>
            </a:r>
            <a:endParaRPr lang="zh-CN" altLang="en-US" sz="1100" b="1" dirty="0">
              <a:solidFill>
                <a:schemeClr val="tx1">
                  <a:lumMod val="75000"/>
                  <a:lumOff val="25000"/>
                </a:schemeClr>
              </a:solidFill>
              <a:latin typeface="+mn-ea"/>
            </a:endParaRPr>
          </a:p>
        </p:txBody>
      </p:sp>
      <p:sp>
        <p:nvSpPr>
          <p:cNvPr id="8" name="矩形 7"/>
          <p:cNvSpPr/>
          <p:nvPr/>
        </p:nvSpPr>
        <p:spPr>
          <a:xfrm>
            <a:off x="168322" y="3918847"/>
            <a:ext cx="4514562" cy="2639569"/>
          </a:xfrm>
          <a:prstGeom prst="rect">
            <a:avLst/>
          </a:prstGeom>
        </p:spPr>
        <p:txBody>
          <a:bodyPr wrap="square">
            <a:spAutoFit/>
          </a:bodyPr>
          <a:lstStyle/>
          <a:p>
            <a:pPr indent="304800">
              <a:lnSpc>
                <a:spcPct val="150000"/>
              </a:lnSpc>
            </a:pPr>
            <a:r>
              <a:rPr lang="zh-CN" altLang="en-US" sz="1400" dirty="0">
                <a:solidFill>
                  <a:schemeClr val="tx1">
                    <a:lumMod val="75000"/>
                    <a:lumOff val="25000"/>
                  </a:schemeClr>
                </a:solidFill>
                <a:latin typeface="+mn-ea"/>
              </a:rPr>
              <a:t>①</a:t>
            </a:r>
            <a:r>
              <a:rPr lang="zh-CN" altLang="zh-CN" sz="1400" dirty="0">
                <a:solidFill>
                  <a:schemeClr val="tx1">
                    <a:lumMod val="75000"/>
                    <a:lumOff val="25000"/>
                  </a:schemeClr>
                </a:solidFill>
                <a:latin typeface="+mn-ea"/>
              </a:rPr>
              <a:t>调查内容：人车到达冲突点时距指从闯红灯的行人到达人车冲突点的时刻之间的时间间隔，用来衡量车辆何时到达人行横道，即时距</a:t>
            </a:r>
            <a:r>
              <a:rPr lang="en-US" altLang="zh-CN" sz="1400" dirty="0">
                <a:solidFill>
                  <a:schemeClr val="tx1">
                    <a:lumMod val="75000"/>
                    <a:lumOff val="25000"/>
                  </a:schemeClr>
                </a:solidFill>
                <a:latin typeface="+mn-ea"/>
              </a:rPr>
              <a:t>t=t2-t1</a:t>
            </a:r>
            <a:r>
              <a:rPr lang="zh-CN" altLang="zh-CN" sz="1400" dirty="0">
                <a:solidFill>
                  <a:schemeClr val="tx1">
                    <a:lumMod val="75000"/>
                    <a:lumOff val="25000"/>
                  </a:schemeClr>
                </a:solidFill>
                <a:latin typeface="+mn-ea"/>
              </a:rPr>
              <a:t>。具体调查内容为在调查时段内，记录下车辆到达冲突点前的那一个闯灯行人的人车到达冲突点时距，然后将所得的数据从小到大排序，编上序号，从而选出排在第</a:t>
            </a:r>
            <a:r>
              <a:rPr lang="en-US" altLang="zh-CN" sz="1400" dirty="0">
                <a:solidFill>
                  <a:schemeClr val="tx1">
                    <a:lumMod val="75000"/>
                    <a:lumOff val="25000"/>
                  </a:schemeClr>
                </a:solidFill>
                <a:latin typeface="+mn-ea"/>
              </a:rPr>
              <a:t>15%</a:t>
            </a:r>
            <a:r>
              <a:rPr lang="zh-CN" altLang="zh-CN" sz="1400" dirty="0">
                <a:solidFill>
                  <a:schemeClr val="tx1">
                    <a:lumMod val="75000"/>
                    <a:lumOff val="25000"/>
                  </a:schemeClr>
                </a:solidFill>
                <a:latin typeface="+mn-ea"/>
              </a:rPr>
              <a:t>位的人车到达冲突点时距，用来衡量人车到达冲突点时距对行人是否闯红灯的影响。</a:t>
            </a:r>
            <a:endParaRPr lang="zh-CN" altLang="zh-CN" sz="1400" dirty="0">
              <a:solidFill>
                <a:schemeClr val="tx1">
                  <a:lumMod val="75000"/>
                  <a:lumOff val="25000"/>
                </a:schemeClr>
              </a:solidFill>
              <a:latin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kumimoji="1" lang="en-US" altLang="zh-CN" sz="2000" dirty="0">
                <a:cs typeface="+mn-cs"/>
              </a:rPr>
              <a:t>2.3.3 </a:t>
            </a:r>
            <a:r>
              <a:rPr kumimoji="1" lang="zh-CN" altLang="zh-CN" sz="2000" dirty="0">
                <a:cs typeface="+mn-cs"/>
              </a:rPr>
              <a:t>闯灯行人等待时间调查</a:t>
            </a:r>
            <a:endParaRPr kumimoji="1" lang="zh-CN" altLang="zh-CN" sz="2000" dirty="0">
              <a:cs typeface="+mn-cs"/>
            </a:endParaRPr>
          </a:p>
        </p:txBody>
      </p:sp>
      <p:sp>
        <p:nvSpPr>
          <p:cNvPr id="3" name="矩形 2"/>
          <p:cNvSpPr/>
          <p:nvPr/>
        </p:nvSpPr>
        <p:spPr>
          <a:xfrm>
            <a:off x="-1" y="1254880"/>
            <a:ext cx="10955045" cy="701795"/>
          </a:xfrm>
          <a:prstGeom prst="rect">
            <a:avLst/>
          </a:prstGeom>
        </p:spPr>
        <p:txBody>
          <a:bodyPr wrap="square">
            <a:spAutoFit/>
          </a:bodyPr>
          <a:lstStyle/>
          <a:p>
            <a:pPr indent="304800">
              <a:lnSpc>
                <a:spcPct val="150000"/>
              </a:lnSpc>
            </a:pPr>
            <a:r>
              <a:rPr lang="zh-CN" altLang="en-US" sz="1400" dirty="0">
                <a:solidFill>
                  <a:schemeClr val="tx1">
                    <a:lumMod val="75000"/>
                    <a:lumOff val="25000"/>
                  </a:schemeClr>
                </a:solidFill>
                <a:latin typeface="+mn-ea"/>
              </a:rPr>
              <a:t>①</a:t>
            </a:r>
            <a:r>
              <a:rPr lang="zh-CN" altLang="zh-CN" sz="1400" dirty="0">
                <a:solidFill>
                  <a:schemeClr val="tx1">
                    <a:lumMod val="75000"/>
                    <a:lumOff val="25000"/>
                  </a:schemeClr>
                </a:solidFill>
                <a:latin typeface="+mn-ea"/>
              </a:rPr>
              <a:t>调查内容：通过拍摄的形式调查，记录下在调查时段内，每个闯灯行人的等待时间，然后对所有行人的等待时间从小到大排序，并编上序号，从而选出第</a:t>
            </a:r>
            <a:r>
              <a:rPr lang="en-US" altLang="zh-CN" sz="1400" dirty="0">
                <a:solidFill>
                  <a:schemeClr val="tx1">
                    <a:lumMod val="75000"/>
                    <a:lumOff val="25000"/>
                  </a:schemeClr>
                </a:solidFill>
                <a:latin typeface="+mn-ea"/>
              </a:rPr>
              <a:t>85%</a:t>
            </a:r>
            <a:r>
              <a:rPr lang="zh-CN" altLang="zh-CN" sz="1400" dirty="0">
                <a:solidFill>
                  <a:schemeClr val="tx1">
                    <a:lumMod val="75000"/>
                    <a:lumOff val="25000"/>
                  </a:schemeClr>
                </a:solidFill>
                <a:latin typeface="+mn-ea"/>
              </a:rPr>
              <a:t>位行人等待时间，用来衡量行人等待时间对行人是否闯红灯的影响</a:t>
            </a:r>
            <a:r>
              <a:rPr lang="zh-CN" altLang="zh-CN" sz="1400" kern="100" dirty="0">
                <a:latin typeface="Calibri" panose="020F0502020204030204" pitchFamily="34" charset="0"/>
                <a:ea typeface="宋体" panose="02010600030101010101" pitchFamily="2" charset="-122"/>
                <a:cs typeface="Times New Roman" panose="02020603050405020304" pitchFamily="18" charset="0"/>
              </a:rPr>
              <a:t>。</a:t>
            </a:r>
            <a:endPar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endParaRPr>
          </a:p>
        </p:txBody>
      </p:sp>
      <p:graphicFrame>
        <p:nvGraphicFramePr>
          <p:cNvPr id="4" name="表格 3"/>
          <p:cNvGraphicFramePr>
            <a:graphicFrameLocks noGrp="1"/>
          </p:cNvGraphicFramePr>
          <p:nvPr/>
        </p:nvGraphicFramePr>
        <p:xfrm>
          <a:off x="322289" y="4337703"/>
          <a:ext cx="9339306" cy="2089728"/>
        </p:xfrm>
        <a:graphic>
          <a:graphicData uri="http://schemas.openxmlformats.org/drawingml/2006/table">
            <a:tbl>
              <a:tblPr>
                <a:tableStyleId>{5C22544A-7EE6-4342-B048-85BDC9FD1C3A}</a:tableStyleId>
              </a:tblPr>
              <a:tblGrid>
                <a:gridCol w="1379891"/>
                <a:gridCol w="993602"/>
                <a:gridCol w="993602"/>
                <a:gridCol w="993602"/>
                <a:gridCol w="993602"/>
                <a:gridCol w="993602"/>
                <a:gridCol w="993602"/>
                <a:gridCol w="993602"/>
                <a:gridCol w="1004201"/>
              </a:tblGrid>
              <a:tr h="348288">
                <a:tc>
                  <a:txBody>
                    <a:bodyPr/>
                    <a:lstStyle/>
                    <a:p>
                      <a:pPr algn="ctr">
                        <a:spcAft>
                          <a:spcPts val="0"/>
                        </a:spcAft>
                      </a:pPr>
                      <a:r>
                        <a:rPr lang="zh-CN" sz="1100" kern="0">
                          <a:effectLst/>
                        </a:rPr>
                        <a:t>序号</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89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90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dirty="0">
                          <a:effectLst/>
                        </a:rPr>
                        <a:t>91</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dirty="0">
                          <a:effectLst/>
                        </a:rPr>
                        <a:t>92</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93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94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95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96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48288">
                <a:tc>
                  <a:txBody>
                    <a:bodyPr/>
                    <a:lstStyle/>
                    <a:p>
                      <a:pPr algn="ctr">
                        <a:spcAft>
                          <a:spcPts val="0"/>
                        </a:spcAft>
                      </a:pPr>
                      <a:r>
                        <a:rPr lang="zh-CN" sz="1100" kern="0" dirty="0">
                          <a:effectLst/>
                        </a:rPr>
                        <a:t>等待时间</a:t>
                      </a:r>
                      <a:r>
                        <a:rPr lang="en-US" sz="1100" kern="0" dirty="0">
                          <a:effectLst/>
                        </a:rPr>
                        <a:t>/s</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11</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11</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14</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14</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15</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48288">
                <a:tc>
                  <a:txBody>
                    <a:bodyPr/>
                    <a:lstStyle/>
                    <a:p>
                      <a:pPr algn="ctr">
                        <a:spcAft>
                          <a:spcPts val="0"/>
                        </a:spcAft>
                      </a:pPr>
                      <a:r>
                        <a:rPr lang="zh-CN" sz="1100" kern="0">
                          <a:effectLst/>
                        </a:rPr>
                        <a:t>序号</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97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98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99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100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dirty="0">
                          <a:effectLst/>
                        </a:rPr>
                        <a:t>101</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solidFill>
                      <a:schemeClr val="tx1">
                        <a:lumMod val="50000"/>
                        <a:lumOff val="50000"/>
                      </a:schemeClr>
                    </a:solidFill>
                  </a:tcPr>
                </a:tc>
                <a:tc>
                  <a:txBody>
                    <a:bodyPr/>
                    <a:lstStyle/>
                    <a:p>
                      <a:pPr algn="ctr">
                        <a:spcAft>
                          <a:spcPts val="0"/>
                        </a:spcAft>
                      </a:pPr>
                      <a:r>
                        <a:rPr lang="en-US" sz="1100" kern="100" dirty="0">
                          <a:effectLst/>
                        </a:rPr>
                        <a:t>102</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solidFill>
                      <a:schemeClr val="tx1">
                        <a:lumMod val="50000"/>
                        <a:lumOff val="50000"/>
                      </a:schemeClr>
                    </a:solidFill>
                  </a:tcPr>
                </a:tc>
                <a:tc>
                  <a:txBody>
                    <a:bodyPr/>
                    <a:lstStyle/>
                    <a:p>
                      <a:pPr algn="ctr">
                        <a:spcAft>
                          <a:spcPts val="0"/>
                        </a:spcAft>
                      </a:pPr>
                      <a:r>
                        <a:rPr lang="en-US" sz="1100" kern="100">
                          <a:effectLst/>
                        </a:rPr>
                        <a:t>103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dirty="0">
                          <a:effectLst/>
                        </a:rPr>
                        <a:t>104</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48288">
                <a:tc>
                  <a:txBody>
                    <a:bodyPr/>
                    <a:lstStyle/>
                    <a:p>
                      <a:pPr algn="ctr">
                        <a:spcAft>
                          <a:spcPts val="0"/>
                        </a:spcAft>
                      </a:pPr>
                      <a:r>
                        <a:rPr lang="zh-CN" sz="1100" kern="0">
                          <a:effectLst/>
                        </a:rPr>
                        <a:t>等待时间</a:t>
                      </a:r>
                      <a:r>
                        <a:rPr lang="en-US" sz="1100" kern="0">
                          <a:effectLst/>
                        </a:rPr>
                        <a:t>/s</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15</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15</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16</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solidFill>
                      <a:schemeClr val="tx1">
                        <a:lumMod val="50000"/>
                        <a:lumOff val="50000"/>
                      </a:schemeClr>
                    </a:solidFill>
                  </a:tcPr>
                </a:tc>
                <a:tc>
                  <a:txBody>
                    <a:bodyPr/>
                    <a:lstStyle/>
                    <a:p>
                      <a:pPr algn="ctr">
                        <a:spcAft>
                          <a:spcPts val="0"/>
                        </a:spcAft>
                      </a:pPr>
                      <a:r>
                        <a:rPr lang="en-US" sz="1000" kern="100" dirty="0">
                          <a:effectLst/>
                        </a:rPr>
                        <a:t>16</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solidFill>
                      <a:schemeClr val="tx1">
                        <a:lumMod val="50000"/>
                        <a:lumOff val="50000"/>
                      </a:schemeClr>
                    </a:solidFill>
                  </a:tcPr>
                </a:tc>
                <a:tc>
                  <a:txBody>
                    <a:bodyPr/>
                    <a:lstStyle/>
                    <a:p>
                      <a:pPr algn="ctr">
                        <a:spcAft>
                          <a:spcPts val="0"/>
                        </a:spcAft>
                      </a:pPr>
                      <a:r>
                        <a:rPr lang="en-US" sz="1000" kern="100" dirty="0">
                          <a:effectLst/>
                        </a:rPr>
                        <a:t>16</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48288">
                <a:tc>
                  <a:txBody>
                    <a:bodyPr/>
                    <a:lstStyle/>
                    <a:p>
                      <a:pPr algn="ctr">
                        <a:spcAft>
                          <a:spcPts val="0"/>
                        </a:spcAft>
                      </a:pPr>
                      <a:r>
                        <a:rPr lang="zh-CN" sz="1100" kern="0">
                          <a:effectLst/>
                        </a:rPr>
                        <a:t>序号</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dirty="0">
                          <a:effectLst/>
                        </a:rPr>
                        <a:t>105</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106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107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108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109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110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111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100" kern="100">
                          <a:effectLst/>
                        </a:rPr>
                        <a:t>112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48288">
                <a:tc>
                  <a:txBody>
                    <a:bodyPr/>
                    <a:lstStyle/>
                    <a:p>
                      <a:pPr algn="ctr">
                        <a:spcAft>
                          <a:spcPts val="0"/>
                        </a:spcAft>
                      </a:pPr>
                      <a:r>
                        <a:rPr lang="zh-CN" sz="1100" kern="0">
                          <a:effectLst/>
                        </a:rPr>
                        <a:t>等待时间</a:t>
                      </a:r>
                      <a:r>
                        <a:rPr lang="en-US" sz="1100" kern="0">
                          <a:effectLst/>
                        </a:rPr>
                        <a:t>/s</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16</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a:effectLst/>
                        </a:rPr>
                        <a:t>17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17</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19</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000" kern="100" dirty="0">
                          <a:effectLst/>
                        </a:rPr>
                        <a:t>19</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5" name="Rectangle 1"/>
          <p:cNvSpPr>
            <a:spLocks noChangeArrowheads="1"/>
          </p:cNvSpPr>
          <p:nvPr/>
        </p:nvSpPr>
        <p:spPr bwMode="auto">
          <a:xfrm>
            <a:off x="0" y="1968841"/>
            <a:ext cx="11230252" cy="1990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indent="268605"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304800" defTabSz="914400" rtl="0" eaLnBrk="0" fontAlgn="base" latinLnBrk="0" hangingPunct="0">
              <a:lnSpc>
                <a:spcPct val="150000"/>
              </a:lnSpc>
              <a:spcBef>
                <a:spcPct val="0"/>
              </a:spcBef>
              <a:spcAft>
                <a:spcPct val="0"/>
              </a:spcAft>
              <a:buClrTx/>
              <a:buSzTx/>
              <a:buFontTx/>
              <a:buNone/>
            </a:pPr>
            <a:r>
              <a:rPr lang="zh-CN" altLang="en-US" sz="1400" dirty="0">
                <a:solidFill>
                  <a:schemeClr val="tx1">
                    <a:lumMod val="75000"/>
                    <a:lumOff val="25000"/>
                  </a:schemeClr>
                </a:solidFill>
                <a:latin typeface="+mn-ea"/>
              </a:rPr>
              <a:t>②</a:t>
            </a:r>
            <a:r>
              <a:rPr lang="zh-CN" altLang="zh-CN" sz="1400" dirty="0">
                <a:solidFill>
                  <a:schemeClr val="tx1">
                    <a:lumMod val="75000"/>
                    <a:lumOff val="25000"/>
                  </a:schemeClr>
                </a:solidFill>
                <a:latin typeface="+mn-ea"/>
              </a:rPr>
              <a:t>数据分析：通过观看拍摄的录像，我们一共得到</a:t>
            </a:r>
            <a:r>
              <a:rPr lang="en-US" altLang="zh-CN" sz="1400" dirty="0">
                <a:solidFill>
                  <a:schemeClr val="tx1">
                    <a:lumMod val="75000"/>
                    <a:lumOff val="25000"/>
                  </a:schemeClr>
                </a:solidFill>
                <a:latin typeface="+mn-ea"/>
              </a:rPr>
              <a:t>121</a:t>
            </a:r>
            <a:r>
              <a:rPr lang="zh-CN" altLang="en-US" sz="1400" dirty="0">
                <a:solidFill>
                  <a:schemeClr val="tx1">
                    <a:lumMod val="75000"/>
                    <a:lumOff val="25000"/>
                  </a:schemeClr>
                </a:solidFill>
                <a:latin typeface="+mn-ea"/>
              </a:rPr>
              <a:t>组闯灯行人等待时间的数据，如附录表</a:t>
            </a:r>
            <a:r>
              <a:rPr lang="en-US" altLang="zh-CN" sz="1400" dirty="0">
                <a:solidFill>
                  <a:schemeClr val="tx1">
                    <a:lumMod val="75000"/>
                    <a:lumOff val="25000"/>
                  </a:schemeClr>
                </a:solidFill>
                <a:latin typeface="+mn-ea"/>
              </a:rPr>
              <a:t>11</a:t>
            </a:r>
            <a:r>
              <a:rPr lang="zh-CN" altLang="en-US" sz="1400" dirty="0">
                <a:solidFill>
                  <a:schemeClr val="tx1">
                    <a:lumMod val="75000"/>
                    <a:lumOff val="25000"/>
                  </a:schemeClr>
                </a:solidFill>
                <a:latin typeface="+mn-ea"/>
              </a:rPr>
              <a:t>，从小到大列出数据，找到第</a:t>
            </a:r>
            <a:r>
              <a:rPr lang="en-US" altLang="zh-CN" sz="1400" dirty="0">
                <a:solidFill>
                  <a:schemeClr val="tx1">
                    <a:lumMod val="75000"/>
                    <a:lumOff val="25000"/>
                  </a:schemeClr>
                </a:solidFill>
                <a:latin typeface="+mn-ea"/>
              </a:rPr>
              <a:t>85</a:t>
            </a:r>
            <a:r>
              <a:rPr lang="zh-CN" altLang="en-US" sz="1400" dirty="0">
                <a:solidFill>
                  <a:schemeClr val="tx1">
                    <a:lumMod val="75000"/>
                    <a:lumOff val="25000"/>
                  </a:schemeClr>
                </a:solidFill>
                <a:latin typeface="+mn-ea"/>
              </a:rPr>
              <a:t>位数据，该数据处于</a:t>
            </a:r>
            <a:r>
              <a:rPr lang="en-US" altLang="zh-CN" sz="1400" dirty="0">
                <a:solidFill>
                  <a:schemeClr val="tx1">
                    <a:lumMod val="75000"/>
                    <a:lumOff val="25000"/>
                  </a:schemeClr>
                </a:solidFill>
                <a:latin typeface="+mn-ea"/>
              </a:rPr>
              <a:t>102</a:t>
            </a:r>
            <a:r>
              <a:rPr lang="zh-CN" altLang="en-US" sz="1400" dirty="0">
                <a:solidFill>
                  <a:schemeClr val="tx1">
                    <a:lumMod val="75000"/>
                    <a:lumOff val="25000"/>
                  </a:schemeClr>
                </a:solidFill>
                <a:latin typeface="+mn-ea"/>
              </a:rPr>
              <a:t>号与</a:t>
            </a:r>
            <a:r>
              <a:rPr lang="en-US" altLang="zh-CN" sz="1400" dirty="0">
                <a:solidFill>
                  <a:schemeClr val="tx1">
                    <a:lumMod val="75000"/>
                    <a:lumOff val="25000"/>
                  </a:schemeClr>
                </a:solidFill>
                <a:latin typeface="+mn-ea"/>
              </a:rPr>
              <a:t>103</a:t>
            </a:r>
            <a:r>
              <a:rPr lang="zh-CN" altLang="en-US" sz="1400" dirty="0">
                <a:solidFill>
                  <a:schemeClr val="tx1">
                    <a:lumMod val="75000"/>
                    <a:lumOff val="25000"/>
                  </a:schemeClr>
                </a:solidFill>
                <a:latin typeface="+mn-ea"/>
              </a:rPr>
              <a:t>号数据之间，如下表</a:t>
            </a:r>
            <a:r>
              <a:rPr lang="en-US" altLang="zh-CN" sz="1400" dirty="0">
                <a:solidFill>
                  <a:schemeClr val="tx1">
                    <a:lumMod val="75000"/>
                    <a:lumOff val="25000"/>
                  </a:schemeClr>
                </a:solidFill>
                <a:latin typeface="+mn-ea"/>
              </a:rPr>
              <a:t>6</a:t>
            </a:r>
            <a:r>
              <a:rPr lang="zh-CN" altLang="en-US" sz="1400" dirty="0">
                <a:solidFill>
                  <a:schemeClr val="tx1">
                    <a:lumMod val="75000"/>
                    <a:lumOff val="25000"/>
                  </a:schemeClr>
                </a:solidFill>
                <a:latin typeface="+mn-ea"/>
              </a:rPr>
              <a:t>阴影所示。</a:t>
            </a:r>
            <a:endParaRPr lang="zh-CN" altLang="en-US" sz="1400" dirty="0">
              <a:solidFill>
                <a:schemeClr val="tx1">
                  <a:lumMod val="75000"/>
                  <a:lumOff val="25000"/>
                </a:schemeClr>
              </a:solidFill>
              <a:latin typeface="+mn-ea"/>
            </a:endParaRPr>
          </a:p>
          <a:p>
            <a:pPr marL="0" marR="0" lvl="0" indent="304800" defTabSz="914400" rtl="0" eaLnBrk="0" fontAlgn="base" latinLnBrk="0" hangingPunct="0">
              <a:lnSpc>
                <a:spcPct val="150000"/>
              </a:lnSpc>
              <a:spcBef>
                <a:spcPct val="0"/>
              </a:spcBef>
              <a:spcAft>
                <a:spcPct val="0"/>
              </a:spcAft>
              <a:buClrTx/>
              <a:buSzTx/>
              <a:buFontTx/>
              <a:buNone/>
            </a:pPr>
            <a:r>
              <a:rPr lang="zh-CN" altLang="en-US" sz="1400" dirty="0">
                <a:solidFill>
                  <a:schemeClr val="tx1">
                    <a:lumMod val="75000"/>
                    <a:lumOff val="25000"/>
                  </a:schemeClr>
                </a:solidFill>
                <a:latin typeface="+mn-ea"/>
              </a:rPr>
              <a:t>由于</a:t>
            </a:r>
            <a:r>
              <a:rPr lang="en-US" altLang="zh-CN" sz="1400" dirty="0">
                <a:solidFill>
                  <a:schemeClr val="tx1">
                    <a:lumMod val="75000"/>
                    <a:lumOff val="25000"/>
                  </a:schemeClr>
                </a:solidFill>
                <a:latin typeface="+mn-ea"/>
              </a:rPr>
              <a:t>121*85%=102.85</a:t>
            </a:r>
            <a:r>
              <a:rPr lang="zh-CN" altLang="en-US" sz="1400" dirty="0">
                <a:solidFill>
                  <a:schemeClr val="tx1">
                    <a:lumMod val="75000"/>
                    <a:lumOff val="25000"/>
                  </a:schemeClr>
                </a:solidFill>
                <a:latin typeface="+mn-ea"/>
              </a:rPr>
              <a:t>，且第</a:t>
            </a:r>
            <a:r>
              <a:rPr lang="en-US" altLang="zh-CN" sz="1400" dirty="0">
                <a:solidFill>
                  <a:schemeClr val="tx1">
                    <a:lumMod val="75000"/>
                    <a:lumOff val="25000"/>
                  </a:schemeClr>
                </a:solidFill>
                <a:latin typeface="+mn-ea"/>
              </a:rPr>
              <a:t>102</a:t>
            </a:r>
            <a:r>
              <a:rPr lang="zh-CN" altLang="en-US" sz="1400" dirty="0">
                <a:solidFill>
                  <a:schemeClr val="tx1">
                    <a:lumMod val="75000"/>
                    <a:lumOff val="25000"/>
                  </a:schemeClr>
                </a:solidFill>
                <a:latin typeface="+mn-ea"/>
              </a:rPr>
              <a:t>号与第</a:t>
            </a:r>
            <a:r>
              <a:rPr lang="en-US" altLang="zh-CN" sz="1400" dirty="0">
                <a:solidFill>
                  <a:schemeClr val="tx1">
                    <a:lumMod val="75000"/>
                    <a:lumOff val="25000"/>
                  </a:schemeClr>
                </a:solidFill>
                <a:latin typeface="+mn-ea"/>
              </a:rPr>
              <a:t>103</a:t>
            </a:r>
            <a:r>
              <a:rPr lang="zh-CN" altLang="en-US" sz="1400" dirty="0">
                <a:solidFill>
                  <a:schemeClr val="tx1">
                    <a:lumMod val="75000"/>
                    <a:lumOff val="25000"/>
                  </a:schemeClr>
                </a:solidFill>
                <a:latin typeface="+mn-ea"/>
              </a:rPr>
              <a:t>号数据均为</a:t>
            </a:r>
            <a:r>
              <a:rPr lang="en-US" altLang="zh-CN" sz="1400" dirty="0">
                <a:solidFill>
                  <a:schemeClr val="tx1">
                    <a:lumMod val="75000"/>
                    <a:lumOff val="25000"/>
                  </a:schemeClr>
                </a:solidFill>
                <a:latin typeface="+mn-ea"/>
              </a:rPr>
              <a:t>16s</a:t>
            </a:r>
            <a:r>
              <a:rPr lang="zh-CN" altLang="en-US" sz="1400" dirty="0">
                <a:solidFill>
                  <a:schemeClr val="tx1">
                    <a:lumMod val="75000"/>
                    <a:lumOff val="25000"/>
                  </a:schemeClr>
                </a:solidFill>
                <a:latin typeface="+mn-ea"/>
              </a:rPr>
              <a:t>，那么可以得出：</a:t>
            </a:r>
            <a:endParaRPr lang="zh-CN" altLang="en-US" sz="1400" dirty="0">
              <a:solidFill>
                <a:schemeClr val="tx1">
                  <a:lumMod val="75000"/>
                  <a:lumOff val="25000"/>
                </a:schemeClr>
              </a:solidFill>
              <a:latin typeface="+mn-ea"/>
            </a:endParaRPr>
          </a:p>
          <a:p>
            <a:pPr marL="0" marR="0" lvl="0" indent="304800" defTabSz="914400" rtl="0" eaLnBrk="0" fontAlgn="base" latinLnBrk="0" hangingPunct="0">
              <a:lnSpc>
                <a:spcPct val="150000"/>
              </a:lnSpc>
              <a:spcBef>
                <a:spcPct val="0"/>
              </a:spcBef>
              <a:spcAft>
                <a:spcPct val="0"/>
              </a:spcAft>
              <a:buClrTx/>
              <a:buSzTx/>
              <a:buFontTx/>
              <a:buNone/>
            </a:pPr>
            <a:r>
              <a:rPr lang="zh-CN" altLang="en-US" sz="1400" dirty="0">
                <a:solidFill>
                  <a:schemeClr val="tx1">
                    <a:lumMod val="75000"/>
                    <a:lumOff val="25000"/>
                  </a:schemeClr>
                </a:solidFill>
                <a:latin typeface="+mn-ea"/>
              </a:rPr>
              <a:t>第</a:t>
            </a:r>
            <a:r>
              <a:rPr lang="en-US" altLang="zh-CN" sz="1400" dirty="0">
                <a:solidFill>
                  <a:schemeClr val="tx1">
                    <a:lumMod val="75000"/>
                    <a:lumOff val="25000"/>
                  </a:schemeClr>
                </a:solidFill>
                <a:latin typeface="+mn-ea"/>
              </a:rPr>
              <a:t>85%</a:t>
            </a:r>
            <a:r>
              <a:rPr lang="zh-CN" altLang="en-US" sz="1400" dirty="0">
                <a:solidFill>
                  <a:schemeClr val="tx1">
                    <a:lumMod val="75000"/>
                    <a:lumOff val="25000"/>
                  </a:schemeClr>
                </a:solidFill>
                <a:latin typeface="+mn-ea"/>
              </a:rPr>
              <a:t>位闯灯行人等待时间</a:t>
            </a:r>
            <a:r>
              <a:rPr lang="en-US" altLang="zh-CN" sz="1400" dirty="0">
                <a:solidFill>
                  <a:schemeClr val="tx1">
                    <a:lumMod val="75000"/>
                    <a:lumOff val="25000"/>
                  </a:schemeClr>
                </a:solidFill>
                <a:latin typeface="+mn-ea"/>
              </a:rPr>
              <a:t>t85%=16s</a:t>
            </a:r>
            <a:endParaRPr lang="en-US" altLang="zh-CN" sz="1400" dirty="0">
              <a:solidFill>
                <a:schemeClr val="tx1">
                  <a:lumMod val="75000"/>
                  <a:lumOff val="25000"/>
                </a:schemeClr>
              </a:solidFill>
              <a:latin typeface="+mn-ea"/>
            </a:endParaRPr>
          </a:p>
          <a:p>
            <a:pPr marL="0" marR="0" lvl="0" indent="304800" defTabSz="914400" rtl="0" eaLnBrk="0" fontAlgn="base" latinLnBrk="0" hangingPunct="0">
              <a:lnSpc>
                <a:spcPct val="150000"/>
              </a:lnSpc>
              <a:spcBef>
                <a:spcPct val="0"/>
              </a:spcBef>
              <a:spcAft>
                <a:spcPct val="0"/>
              </a:spcAft>
              <a:buClrTx/>
              <a:buSzTx/>
              <a:buFontTx/>
              <a:buNone/>
            </a:pPr>
            <a:r>
              <a:rPr lang="zh-CN" altLang="en-US" sz="1400" dirty="0">
                <a:solidFill>
                  <a:schemeClr val="tx1">
                    <a:lumMod val="75000"/>
                    <a:lumOff val="25000"/>
                  </a:schemeClr>
                </a:solidFill>
                <a:latin typeface="+mn-ea"/>
              </a:rPr>
              <a:t>据此，我们分析得出闯灯行人所能忍受的最大等待时间为</a:t>
            </a:r>
            <a:r>
              <a:rPr lang="en-US" altLang="zh-CN" sz="1400" dirty="0">
                <a:solidFill>
                  <a:schemeClr val="tx1">
                    <a:lumMod val="75000"/>
                    <a:lumOff val="25000"/>
                  </a:schemeClr>
                </a:solidFill>
                <a:latin typeface="+mn-ea"/>
              </a:rPr>
              <a:t>16s</a:t>
            </a:r>
            <a:r>
              <a:rPr lang="zh-CN" altLang="en-US" sz="1400" dirty="0">
                <a:solidFill>
                  <a:schemeClr val="tx1">
                    <a:lumMod val="75000"/>
                    <a:lumOff val="25000"/>
                  </a:schemeClr>
                </a:solidFill>
                <a:latin typeface="+mn-ea"/>
              </a:rPr>
              <a:t>，即在闯红灯的人中，有</a:t>
            </a:r>
            <a:r>
              <a:rPr lang="en-US" altLang="zh-CN" sz="1400" dirty="0">
                <a:solidFill>
                  <a:schemeClr val="tx1">
                    <a:lumMod val="75000"/>
                    <a:lumOff val="25000"/>
                  </a:schemeClr>
                </a:solidFill>
                <a:latin typeface="+mn-ea"/>
              </a:rPr>
              <a:t>85%</a:t>
            </a:r>
            <a:r>
              <a:rPr lang="zh-CN" altLang="en-US" sz="1400" dirty="0">
                <a:solidFill>
                  <a:schemeClr val="tx1">
                    <a:lumMod val="75000"/>
                    <a:lumOff val="25000"/>
                  </a:schemeClr>
                </a:solidFill>
                <a:latin typeface="+mn-ea"/>
              </a:rPr>
              <a:t>的行人所能忍受的等待时间在</a:t>
            </a:r>
            <a:r>
              <a:rPr lang="en-US" altLang="zh-CN" sz="1400" dirty="0">
                <a:solidFill>
                  <a:schemeClr val="tx1">
                    <a:lumMod val="75000"/>
                    <a:lumOff val="25000"/>
                  </a:schemeClr>
                </a:solidFill>
                <a:latin typeface="+mn-ea"/>
              </a:rPr>
              <a:t>16s</a:t>
            </a:r>
            <a:r>
              <a:rPr lang="zh-CN" altLang="en-US" sz="1400" dirty="0">
                <a:solidFill>
                  <a:schemeClr val="tx1">
                    <a:lumMod val="75000"/>
                    <a:lumOff val="25000"/>
                  </a:schemeClr>
                </a:solidFill>
                <a:latin typeface="+mn-ea"/>
              </a:rPr>
              <a:t>以内，而在</a:t>
            </a:r>
            <a:r>
              <a:rPr lang="en-US" altLang="zh-CN" sz="1400" dirty="0">
                <a:solidFill>
                  <a:schemeClr val="tx1">
                    <a:lumMod val="75000"/>
                    <a:lumOff val="25000"/>
                  </a:schemeClr>
                </a:solidFill>
                <a:latin typeface="+mn-ea"/>
              </a:rPr>
              <a:t>16s</a:t>
            </a:r>
            <a:r>
              <a:rPr lang="zh-CN" altLang="en-US" sz="1400" dirty="0">
                <a:solidFill>
                  <a:schemeClr val="tx1">
                    <a:lumMod val="75000"/>
                    <a:lumOff val="25000"/>
                  </a:schemeClr>
                </a:solidFill>
                <a:latin typeface="+mn-ea"/>
              </a:rPr>
              <a:t>以上的等待时长会使得他们选择闯红灯</a:t>
            </a:r>
            <a:r>
              <a:rPr kumimoji="0" lang="zh-CN" altLang="en-US" sz="14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Calibri" panose="020F0502020204030204" pitchFamily="34" charset="0"/>
              </a:rPr>
              <a:t>。</a:t>
            </a:r>
            <a:endParaRPr kumimoji="0" lang="zh-CN" altLang="en-US" sz="1400" b="0" i="0" u="none" strike="noStrike" cap="none" normalizeH="0" baseline="0" dirty="0">
              <a:ln>
                <a:noFill/>
              </a:ln>
              <a:solidFill>
                <a:schemeClr val="tx1"/>
              </a:solidFill>
              <a:effectLst/>
            </a:endParaRPr>
          </a:p>
        </p:txBody>
      </p:sp>
      <p:sp>
        <p:nvSpPr>
          <p:cNvPr id="6" name="矩形 5"/>
          <p:cNvSpPr/>
          <p:nvPr/>
        </p:nvSpPr>
        <p:spPr>
          <a:xfrm>
            <a:off x="3732546" y="3959771"/>
            <a:ext cx="2276264" cy="316369"/>
          </a:xfrm>
          <a:prstGeom prst="rect">
            <a:avLst/>
          </a:prstGeom>
        </p:spPr>
        <p:txBody>
          <a:bodyPr wrap="none">
            <a:spAutoFit/>
          </a:bodyPr>
          <a:lstStyle/>
          <a:p>
            <a:pPr indent="267970" algn="ctr">
              <a:lnSpc>
                <a:spcPct val="150000"/>
              </a:lnSpc>
              <a:spcAft>
                <a:spcPts val="0"/>
              </a:spcAft>
            </a:pPr>
            <a:r>
              <a:rPr lang="zh-CN" altLang="zh-CN" sz="1100" b="1" dirty="0">
                <a:solidFill>
                  <a:schemeClr val="tx1">
                    <a:lumMod val="75000"/>
                    <a:lumOff val="25000"/>
                  </a:schemeClr>
                </a:solidFill>
                <a:latin typeface="+mn-ea"/>
              </a:rPr>
              <a:t>表</a:t>
            </a:r>
            <a:r>
              <a:rPr lang="en-US" altLang="zh-CN" sz="1100" b="1" dirty="0">
                <a:solidFill>
                  <a:schemeClr val="tx1">
                    <a:lumMod val="75000"/>
                    <a:lumOff val="25000"/>
                  </a:schemeClr>
                </a:solidFill>
                <a:latin typeface="+mn-ea"/>
              </a:rPr>
              <a:t>6 </a:t>
            </a:r>
            <a:r>
              <a:rPr lang="zh-CN" altLang="zh-CN" sz="1100" b="1" dirty="0">
                <a:solidFill>
                  <a:schemeClr val="tx1">
                    <a:lumMod val="75000"/>
                    <a:lumOff val="25000"/>
                  </a:schemeClr>
                </a:solidFill>
                <a:latin typeface="+mn-ea"/>
              </a:rPr>
              <a:t>行人等待时间表（部分）</a:t>
            </a:r>
            <a:endParaRPr lang="zh-CN" altLang="zh-CN" sz="1100" b="1" dirty="0">
              <a:solidFill>
                <a:schemeClr val="tx1">
                  <a:lumMod val="75000"/>
                  <a:lumOff val="25000"/>
                </a:schemeClr>
              </a:solidFill>
              <a:latin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闯红灯实地情况</a:t>
            </a:r>
            <a:endParaRPr lang="zh-CN" altLang="en-US" dirty="0"/>
          </a:p>
        </p:txBody>
      </p:sp>
      <p:pic>
        <p:nvPicPr>
          <p:cNvPr id="4" name="图片 3"/>
          <p:cNvPicPr>
            <a:picLocks noChangeAspect="1"/>
          </p:cNvPicPr>
          <p:nvPr/>
        </p:nvPicPr>
        <p:blipFill>
          <a:blip r:embed="rId1"/>
          <a:stretch>
            <a:fillRect/>
          </a:stretch>
        </p:blipFill>
        <p:spPr>
          <a:xfrm>
            <a:off x="390618" y="1420425"/>
            <a:ext cx="10095390" cy="504769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5"/>
          </p:nvPr>
        </p:nvSpPr>
        <p:spPr/>
        <p:txBody>
          <a:bodyPr/>
          <a:lstStyle/>
          <a:p>
            <a:r>
              <a:rPr kumimoji="1" lang="en-US" altLang="zh-CN" dirty="0"/>
              <a:t>03</a:t>
            </a:r>
            <a:endParaRPr kumimoji="1" lang="zh-CN" altLang="en-US" dirty="0"/>
          </a:p>
        </p:txBody>
      </p:sp>
      <p:sp>
        <p:nvSpPr>
          <p:cNvPr id="3" name="文本占位符 2"/>
          <p:cNvSpPr>
            <a:spLocks noGrp="1"/>
          </p:cNvSpPr>
          <p:nvPr>
            <p:ph type="body" sz="quarter" idx="16"/>
          </p:nvPr>
        </p:nvSpPr>
        <p:spPr/>
        <p:txBody>
          <a:bodyPr/>
          <a:lstStyle/>
          <a:p>
            <a:r>
              <a:rPr kumimoji="1" lang="zh-CN" altLang="en-US" dirty="0"/>
              <a:t>调查结论</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2410689" y="1044660"/>
            <a:ext cx="6714837" cy="2382191"/>
          </a:xfrm>
          <a:prstGeom prst="rect">
            <a:avLst/>
          </a:prstGeom>
        </p:spPr>
        <p:txBody>
          <a:bodyPr wrap="square">
            <a:spAutoFit/>
          </a:bodyPr>
          <a:lstStyle/>
          <a:p>
            <a:pPr defTabSz="914400">
              <a:lnSpc>
                <a:spcPct val="90000"/>
              </a:lnSpc>
              <a:spcBef>
                <a:spcPts val="1000"/>
              </a:spcBef>
              <a:spcAft>
                <a:spcPts val="0"/>
              </a:spcAft>
            </a:pPr>
            <a:r>
              <a:rPr kumimoji="1" lang="en-US" altLang="zh-CN" sz="2800" b="1" dirty="0">
                <a:solidFill>
                  <a:schemeClr val="accent3">
                    <a:lumMod val="75000"/>
                  </a:schemeClr>
                </a:solidFill>
                <a:latin typeface="微软雅黑" panose="020B0503020204020204" pitchFamily="34" charset="-122"/>
                <a:ea typeface="微软雅黑" panose="020B0503020204020204" pitchFamily="34" charset="-122"/>
              </a:rPr>
              <a:t>3.1 </a:t>
            </a:r>
            <a:r>
              <a:rPr kumimoji="1" lang="zh-CN" altLang="zh-CN" sz="2800" b="1" dirty="0">
                <a:solidFill>
                  <a:schemeClr val="accent3">
                    <a:lumMod val="75000"/>
                  </a:schemeClr>
                </a:solidFill>
                <a:latin typeface="微软雅黑" panose="020B0503020204020204" pitchFamily="34" charset="-122"/>
                <a:ea typeface="微软雅黑" panose="020B0503020204020204" pitchFamily="34" charset="-122"/>
              </a:rPr>
              <a:t>行人流量调查</a:t>
            </a:r>
            <a:endParaRPr kumimoji="1" lang="zh-CN" altLang="zh-CN" sz="2800" b="1" dirty="0">
              <a:solidFill>
                <a:schemeClr val="accent3">
                  <a:lumMod val="75000"/>
                </a:schemeClr>
              </a:solidFill>
              <a:latin typeface="微软雅黑" panose="020B0503020204020204" pitchFamily="34" charset="-122"/>
              <a:ea typeface="微软雅黑" panose="020B0503020204020204" pitchFamily="34" charset="-122"/>
            </a:endParaRPr>
          </a:p>
          <a:p>
            <a:pPr indent="304800" algn="just">
              <a:spcAft>
                <a:spcPts val="0"/>
              </a:spcAft>
            </a:pPr>
            <a:r>
              <a:rPr lang="zh-CN" altLang="zh-CN" sz="2400" dirty="0">
                <a:solidFill>
                  <a:schemeClr val="tx1">
                    <a:lumMod val="75000"/>
                    <a:lumOff val="25000"/>
                  </a:schemeClr>
                </a:solidFill>
                <a:latin typeface="+mn-ea"/>
              </a:rPr>
              <a:t>行人流量存在早高峰，大约出现在在</a:t>
            </a:r>
            <a:r>
              <a:rPr lang="en-US" altLang="zh-CN" sz="2400" dirty="0">
                <a:solidFill>
                  <a:schemeClr val="tx1">
                    <a:lumMod val="75000"/>
                    <a:lumOff val="25000"/>
                  </a:schemeClr>
                </a:solidFill>
                <a:latin typeface="+mn-ea"/>
              </a:rPr>
              <a:t>8</a:t>
            </a:r>
            <a:r>
              <a:rPr lang="zh-CN" altLang="zh-CN" sz="2400" dirty="0">
                <a:solidFill>
                  <a:schemeClr val="tx1">
                    <a:lumMod val="75000"/>
                    <a:lumOff val="25000"/>
                  </a:schemeClr>
                </a:solidFill>
                <a:latin typeface="+mn-ea"/>
              </a:rPr>
              <a:t>：</a:t>
            </a:r>
            <a:r>
              <a:rPr lang="en-US" altLang="zh-CN" sz="2400" dirty="0">
                <a:solidFill>
                  <a:schemeClr val="tx1">
                    <a:lumMod val="75000"/>
                    <a:lumOff val="25000"/>
                  </a:schemeClr>
                </a:solidFill>
                <a:latin typeface="+mn-ea"/>
              </a:rPr>
              <a:t>00-9</a:t>
            </a:r>
            <a:r>
              <a:rPr lang="zh-CN" altLang="zh-CN" sz="2400" dirty="0">
                <a:solidFill>
                  <a:schemeClr val="tx1">
                    <a:lumMod val="75000"/>
                    <a:lumOff val="25000"/>
                  </a:schemeClr>
                </a:solidFill>
                <a:latin typeface="+mn-ea"/>
              </a:rPr>
              <a:t>：</a:t>
            </a:r>
            <a:r>
              <a:rPr lang="en-US" altLang="zh-CN" sz="2400" dirty="0">
                <a:solidFill>
                  <a:schemeClr val="tx1">
                    <a:lumMod val="75000"/>
                    <a:lumOff val="25000"/>
                  </a:schemeClr>
                </a:solidFill>
                <a:latin typeface="+mn-ea"/>
              </a:rPr>
              <a:t>40</a:t>
            </a:r>
            <a:r>
              <a:rPr lang="zh-CN" altLang="zh-CN" sz="2400" dirty="0">
                <a:solidFill>
                  <a:schemeClr val="tx1">
                    <a:lumMod val="75000"/>
                    <a:lumOff val="25000"/>
                  </a:schemeClr>
                </a:solidFill>
                <a:latin typeface="+mn-ea"/>
              </a:rPr>
              <a:t>该时间段。交叉口附近的地铁站出口对行人出行方向的不均匀分布存在较大影响，主要表现为出地铁人数较多，导致靠近地铁站的渠化岛行人方向不均匀分布较明显。</a:t>
            </a:r>
            <a:endParaRPr lang="zh-CN" altLang="zh-CN" sz="2400" dirty="0">
              <a:solidFill>
                <a:schemeClr val="tx1">
                  <a:lumMod val="75000"/>
                  <a:lumOff val="25000"/>
                </a:schemeClr>
              </a:solidFill>
              <a:latin typeface="+mn-ea"/>
            </a:endParaRPr>
          </a:p>
        </p:txBody>
      </p:sp>
      <p:sp>
        <p:nvSpPr>
          <p:cNvPr id="36" name="矩形 35"/>
          <p:cNvSpPr/>
          <p:nvPr/>
        </p:nvSpPr>
        <p:spPr>
          <a:xfrm>
            <a:off x="2410690" y="4082165"/>
            <a:ext cx="6714836" cy="1588127"/>
          </a:xfrm>
          <a:prstGeom prst="rect">
            <a:avLst/>
          </a:prstGeom>
        </p:spPr>
        <p:txBody>
          <a:bodyPr wrap="square">
            <a:spAutoFit/>
          </a:bodyPr>
          <a:lstStyle/>
          <a:p>
            <a:pPr defTabSz="914400">
              <a:lnSpc>
                <a:spcPct val="90000"/>
              </a:lnSpc>
              <a:spcBef>
                <a:spcPts val="1000"/>
              </a:spcBef>
            </a:pPr>
            <a:r>
              <a:rPr kumimoji="1" lang="en-US" altLang="zh-CN" sz="2800" b="1" dirty="0">
                <a:solidFill>
                  <a:schemeClr val="accent3">
                    <a:lumMod val="75000"/>
                  </a:schemeClr>
                </a:solidFill>
                <a:latin typeface="微软雅黑" panose="020B0503020204020204" pitchFamily="34" charset="-122"/>
                <a:ea typeface="微软雅黑" panose="020B0503020204020204" pitchFamily="34" charset="-122"/>
              </a:rPr>
              <a:t>3.2 </a:t>
            </a:r>
            <a:r>
              <a:rPr kumimoji="1" lang="zh-CN" altLang="zh-CN" sz="2800" b="1" dirty="0">
                <a:solidFill>
                  <a:schemeClr val="accent3">
                    <a:lumMod val="75000"/>
                  </a:schemeClr>
                </a:solidFill>
                <a:latin typeface="微软雅黑" panose="020B0503020204020204" pitchFamily="34" charset="-122"/>
                <a:ea typeface="微软雅黑" panose="020B0503020204020204" pitchFamily="34" charset="-122"/>
              </a:rPr>
              <a:t>主干道行人不走人行横道调查</a:t>
            </a:r>
            <a:endParaRPr kumimoji="1" lang="zh-CN" altLang="zh-CN" sz="2800" b="1" dirty="0">
              <a:solidFill>
                <a:schemeClr val="accent3">
                  <a:lumMod val="75000"/>
                </a:schemeClr>
              </a:solidFill>
              <a:latin typeface="微软雅黑" panose="020B0503020204020204" pitchFamily="34" charset="-122"/>
              <a:ea typeface="微软雅黑" panose="020B0503020204020204" pitchFamily="34" charset="-122"/>
            </a:endParaRPr>
          </a:p>
          <a:p>
            <a:pPr indent="304800" algn="just">
              <a:spcAft>
                <a:spcPts val="0"/>
              </a:spcAft>
            </a:pPr>
            <a:r>
              <a:rPr lang="zh-CN" altLang="zh-CN" sz="2400" dirty="0">
                <a:solidFill>
                  <a:schemeClr val="tx1">
                    <a:lumMod val="75000"/>
                    <a:lumOff val="25000"/>
                  </a:schemeClr>
                </a:solidFill>
                <a:latin typeface="+mn-ea"/>
              </a:rPr>
              <a:t>主干道行人不走人行横道的主要原因为为了避免多等右转专用道的人行横道的红绿灯而不走渠化岛，以及为了缩短过街路程而不走人行横道。</a:t>
            </a:r>
            <a:endParaRPr lang="zh-CN" altLang="zh-CN" sz="2400"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泪珠形 57"/>
          <p:cNvSpPr/>
          <p:nvPr/>
        </p:nvSpPr>
        <p:spPr>
          <a:xfrm>
            <a:off x="1791238" y="2850364"/>
            <a:ext cx="1044362" cy="1044362"/>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9" name="组合 22"/>
          <p:cNvGrpSpPr/>
          <p:nvPr/>
        </p:nvGrpSpPr>
        <p:grpSpPr>
          <a:xfrm>
            <a:off x="2085773" y="3177680"/>
            <a:ext cx="548656" cy="430686"/>
            <a:chOff x="3829050" y="5226603"/>
            <a:chExt cx="1511301" cy="1186348"/>
          </a:xfrm>
          <a:solidFill>
            <a:schemeClr val="bg1"/>
          </a:solidFill>
        </p:grpSpPr>
        <p:sp>
          <p:nvSpPr>
            <p:cNvPr id="62" name="Freeform 12"/>
            <p:cNvSpPr>
              <a:spLocks noEditPoints="1"/>
            </p:cNvSpPr>
            <p:nvPr/>
          </p:nvSpPr>
          <p:spPr bwMode="auto">
            <a:xfrm>
              <a:off x="3829050" y="5226603"/>
              <a:ext cx="1511301" cy="1186348"/>
            </a:xfrm>
            <a:custGeom>
              <a:avLst/>
              <a:gdLst>
                <a:gd name="T0" fmla="*/ 2372 w 2506"/>
                <a:gd name="T1" fmla="*/ 1716 h 1970"/>
                <a:gd name="T2" fmla="*/ 2372 w 2506"/>
                <a:gd name="T3" fmla="*/ 1716 h 1970"/>
                <a:gd name="T4" fmla="*/ 1858 w 2506"/>
                <a:gd name="T5" fmla="*/ 1575 h 1970"/>
                <a:gd name="T6" fmla="*/ 1818 w 2506"/>
                <a:gd name="T7" fmla="*/ 1576 h 1970"/>
                <a:gd name="T8" fmla="*/ 1323 w 2506"/>
                <a:gd name="T9" fmla="*/ 1715 h 1970"/>
                <a:gd name="T10" fmla="*/ 1323 w 2506"/>
                <a:gd name="T11" fmla="*/ 308 h 1970"/>
                <a:gd name="T12" fmla="*/ 1847 w 2506"/>
                <a:gd name="T13" fmla="*/ 133 h 1970"/>
                <a:gd name="T14" fmla="*/ 2372 w 2506"/>
                <a:gd name="T15" fmla="*/ 310 h 1970"/>
                <a:gd name="T16" fmla="*/ 2372 w 2506"/>
                <a:gd name="T17" fmla="*/ 1716 h 1970"/>
                <a:gd name="T18" fmla="*/ 1182 w 2506"/>
                <a:gd name="T19" fmla="*/ 1715 h 1970"/>
                <a:gd name="T20" fmla="*/ 1182 w 2506"/>
                <a:gd name="T21" fmla="*/ 1715 h 1970"/>
                <a:gd name="T22" fmla="*/ 688 w 2506"/>
                <a:gd name="T23" fmla="*/ 1576 h 1970"/>
                <a:gd name="T24" fmla="*/ 647 w 2506"/>
                <a:gd name="T25" fmla="*/ 1575 h 1970"/>
                <a:gd name="T26" fmla="*/ 133 w 2506"/>
                <a:gd name="T27" fmla="*/ 1716 h 1970"/>
                <a:gd name="T28" fmla="*/ 133 w 2506"/>
                <a:gd name="T29" fmla="*/ 310 h 1970"/>
                <a:gd name="T30" fmla="*/ 659 w 2506"/>
                <a:gd name="T31" fmla="*/ 133 h 1970"/>
                <a:gd name="T32" fmla="*/ 1182 w 2506"/>
                <a:gd name="T33" fmla="*/ 308 h 1970"/>
                <a:gd name="T34" fmla="*/ 1182 w 2506"/>
                <a:gd name="T35" fmla="*/ 1715 h 1970"/>
                <a:gd name="T36" fmla="*/ 1849 w 2506"/>
                <a:gd name="T37" fmla="*/ 0 h 1970"/>
                <a:gd name="T38" fmla="*/ 1849 w 2506"/>
                <a:gd name="T39" fmla="*/ 0 h 1970"/>
                <a:gd name="T40" fmla="*/ 1823 w 2506"/>
                <a:gd name="T41" fmla="*/ 0 h 1970"/>
                <a:gd name="T42" fmla="*/ 1253 w 2506"/>
                <a:gd name="T43" fmla="*/ 184 h 1970"/>
                <a:gd name="T44" fmla="*/ 683 w 2506"/>
                <a:gd name="T45" fmla="*/ 0 h 1970"/>
                <a:gd name="T46" fmla="*/ 657 w 2506"/>
                <a:gd name="T47" fmla="*/ 0 h 1970"/>
                <a:gd name="T48" fmla="*/ 5 w 2506"/>
                <a:gd name="T49" fmla="*/ 267 h 1970"/>
                <a:gd name="T50" fmla="*/ 0 w 2506"/>
                <a:gd name="T51" fmla="*/ 279 h 1970"/>
                <a:gd name="T52" fmla="*/ 0 w 2506"/>
                <a:gd name="T53" fmla="*/ 1970 h 1970"/>
                <a:gd name="T54" fmla="*/ 107 w 2506"/>
                <a:gd name="T55" fmla="*/ 1889 h 1970"/>
                <a:gd name="T56" fmla="*/ 682 w 2506"/>
                <a:gd name="T57" fmla="*/ 1709 h 1970"/>
                <a:gd name="T58" fmla="*/ 1190 w 2506"/>
                <a:gd name="T59" fmla="*/ 1876 h 1970"/>
                <a:gd name="T60" fmla="*/ 1208 w 2506"/>
                <a:gd name="T61" fmla="*/ 1888 h 1970"/>
                <a:gd name="T62" fmla="*/ 1253 w 2506"/>
                <a:gd name="T63" fmla="*/ 1924 h 1970"/>
                <a:gd name="T64" fmla="*/ 1298 w 2506"/>
                <a:gd name="T65" fmla="*/ 1888 h 1970"/>
                <a:gd name="T66" fmla="*/ 1316 w 2506"/>
                <a:gd name="T67" fmla="*/ 1876 h 1970"/>
                <a:gd name="T68" fmla="*/ 1824 w 2506"/>
                <a:gd name="T69" fmla="*/ 1709 h 1970"/>
                <a:gd name="T70" fmla="*/ 2399 w 2506"/>
                <a:gd name="T71" fmla="*/ 1889 h 1970"/>
                <a:gd name="T72" fmla="*/ 2506 w 2506"/>
                <a:gd name="T73" fmla="*/ 1970 h 1970"/>
                <a:gd name="T74" fmla="*/ 2506 w 2506"/>
                <a:gd name="T75" fmla="*/ 279 h 1970"/>
                <a:gd name="T76" fmla="*/ 2501 w 2506"/>
                <a:gd name="T77" fmla="*/ 267 h 1970"/>
                <a:gd name="T78" fmla="*/ 1849 w 2506"/>
                <a:gd name="T79" fmla="*/ 0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6" h="1970">
                  <a:moveTo>
                    <a:pt x="2372" y="1716"/>
                  </a:moveTo>
                  <a:lnTo>
                    <a:pt x="2372" y="1716"/>
                  </a:lnTo>
                  <a:cubicBezTo>
                    <a:pt x="2261" y="1655"/>
                    <a:pt x="2075" y="1575"/>
                    <a:pt x="1858" y="1575"/>
                  </a:cubicBezTo>
                  <a:cubicBezTo>
                    <a:pt x="1845" y="1575"/>
                    <a:pt x="1831" y="1576"/>
                    <a:pt x="1818" y="1576"/>
                  </a:cubicBezTo>
                  <a:cubicBezTo>
                    <a:pt x="1599" y="1587"/>
                    <a:pt x="1427" y="1659"/>
                    <a:pt x="1323" y="1715"/>
                  </a:cubicBezTo>
                  <a:lnTo>
                    <a:pt x="1323" y="308"/>
                  </a:lnTo>
                  <a:cubicBezTo>
                    <a:pt x="1347" y="271"/>
                    <a:pt x="1462" y="127"/>
                    <a:pt x="1847" y="133"/>
                  </a:cubicBezTo>
                  <a:cubicBezTo>
                    <a:pt x="2229" y="140"/>
                    <a:pt x="2347" y="273"/>
                    <a:pt x="2372" y="310"/>
                  </a:cubicBezTo>
                  <a:lnTo>
                    <a:pt x="2372" y="1716"/>
                  </a:lnTo>
                  <a:close/>
                  <a:moveTo>
                    <a:pt x="1182" y="1715"/>
                  </a:moveTo>
                  <a:lnTo>
                    <a:pt x="1182" y="1715"/>
                  </a:lnTo>
                  <a:cubicBezTo>
                    <a:pt x="1079" y="1659"/>
                    <a:pt x="906" y="1587"/>
                    <a:pt x="688" y="1576"/>
                  </a:cubicBezTo>
                  <a:cubicBezTo>
                    <a:pt x="674" y="1576"/>
                    <a:pt x="661" y="1575"/>
                    <a:pt x="647" y="1575"/>
                  </a:cubicBezTo>
                  <a:cubicBezTo>
                    <a:pt x="431" y="1575"/>
                    <a:pt x="244" y="1655"/>
                    <a:pt x="133" y="1716"/>
                  </a:cubicBezTo>
                  <a:lnTo>
                    <a:pt x="133" y="310"/>
                  </a:lnTo>
                  <a:cubicBezTo>
                    <a:pt x="159" y="273"/>
                    <a:pt x="276" y="140"/>
                    <a:pt x="659" y="133"/>
                  </a:cubicBezTo>
                  <a:cubicBezTo>
                    <a:pt x="1044" y="127"/>
                    <a:pt x="1159" y="271"/>
                    <a:pt x="1182" y="308"/>
                  </a:cubicBezTo>
                  <a:lnTo>
                    <a:pt x="1182" y="1715"/>
                  </a:lnTo>
                  <a:close/>
                  <a:moveTo>
                    <a:pt x="1849" y="0"/>
                  </a:moveTo>
                  <a:lnTo>
                    <a:pt x="1849" y="0"/>
                  </a:lnTo>
                  <a:cubicBezTo>
                    <a:pt x="1840" y="0"/>
                    <a:pt x="1831" y="0"/>
                    <a:pt x="1823" y="0"/>
                  </a:cubicBezTo>
                  <a:cubicBezTo>
                    <a:pt x="1490" y="0"/>
                    <a:pt x="1328" y="105"/>
                    <a:pt x="1253" y="184"/>
                  </a:cubicBezTo>
                  <a:cubicBezTo>
                    <a:pt x="1178" y="105"/>
                    <a:pt x="1015" y="0"/>
                    <a:pt x="683" y="0"/>
                  </a:cubicBezTo>
                  <a:cubicBezTo>
                    <a:pt x="674" y="0"/>
                    <a:pt x="666" y="0"/>
                    <a:pt x="657" y="0"/>
                  </a:cubicBezTo>
                  <a:cubicBezTo>
                    <a:pt x="127" y="9"/>
                    <a:pt x="16" y="240"/>
                    <a:pt x="5" y="267"/>
                  </a:cubicBezTo>
                  <a:lnTo>
                    <a:pt x="0" y="279"/>
                  </a:lnTo>
                  <a:lnTo>
                    <a:pt x="0" y="1970"/>
                  </a:lnTo>
                  <a:lnTo>
                    <a:pt x="107" y="1889"/>
                  </a:lnTo>
                  <a:cubicBezTo>
                    <a:pt x="109" y="1887"/>
                    <a:pt x="369" y="1695"/>
                    <a:pt x="682" y="1709"/>
                  </a:cubicBezTo>
                  <a:cubicBezTo>
                    <a:pt x="943" y="1722"/>
                    <a:pt x="1133" y="1837"/>
                    <a:pt x="1190" y="1876"/>
                  </a:cubicBezTo>
                  <a:cubicBezTo>
                    <a:pt x="1201" y="1883"/>
                    <a:pt x="1207" y="1888"/>
                    <a:pt x="1208" y="1888"/>
                  </a:cubicBezTo>
                  <a:lnTo>
                    <a:pt x="1253" y="1924"/>
                  </a:lnTo>
                  <a:lnTo>
                    <a:pt x="1298" y="1888"/>
                  </a:lnTo>
                  <a:cubicBezTo>
                    <a:pt x="1298" y="1888"/>
                    <a:pt x="1304" y="1883"/>
                    <a:pt x="1316" y="1876"/>
                  </a:cubicBezTo>
                  <a:cubicBezTo>
                    <a:pt x="1373" y="1837"/>
                    <a:pt x="1563" y="1722"/>
                    <a:pt x="1824" y="1709"/>
                  </a:cubicBezTo>
                  <a:cubicBezTo>
                    <a:pt x="2135" y="1695"/>
                    <a:pt x="2396" y="1887"/>
                    <a:pt x="2399" y="1889"/>
                  </a:cubicBezTo>
                  <a:lnTo>
                    <a:pt x="2506" y="1970"/>
                  </a:lnTo>
                  <a:lnTo>
                    <a:pt x="2506" y="279"/>
                  </a:lnTo>
                  <a:lnTo>
                    <a:pt x="2501" y="267"/>
                  </a:lnTo>
                  <a:cubicBezTo>
                    <a:pt x="2490" y="240"/>
                    <a:pt x="2379" y="9"/>
                    <a:pt x="1849" y="0"/>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3" name="Freeform 13"/>
            <p:cNvSpPr/>
            <p:nvPr/>
          </p:nvSpPr>
          <p:spPr bwMode="auto">
            <a:xfrm>
              <a:off x="3829050" y="5399088"/>
              <a:ext cx="627063" cy="152400"/>
            </a:xfrm>
            <a:custGeom>
              <a:avLst/>
              <a:gdLst>
                <a:gd name="T0" fmla="*/ 822 w 844"/>
                <a:gd name="T1" fmla="*/ 128 h 206"/>
                <a:gd name="T2" fmla="*/ 822 w 844"/>
                <a:gd name="T3" fmla="*/ 128 h 206"/>
                <a:gd name="T4" fmla="*/ 441 w 844"/>
                <a:gd name="T5" fmla="*/ 10 h 206"/>
                <a:gd name="T6" fmla="*/ 23 w 844"/>
                <a:gd name="T7" fmla="*/ 127 h 206"/>
                <a:gd name="T8" fmla="*/ 12 w 844"/>
                <a:gd name="T9" fmla="*/ 183 h 206"/>
                <a:gd name="T10" fmla="*/ 45 w 844"/>
                <a:gd name="T11" fmla="*/ 200 h 206"/>
                <a:gd name="T12" fmla="*/ 68 w 844"/>
                <a:gd name="T13" fmla="*/ 193 h 206"/>
                <a:gd name="T14" fmla="*/ 437 w 844"/>
                <a:gd name="T15" fmla="*/ 89 h 206"/>
                <a:gd name="T16" fmla="*/ 775 w 844"/>
                <a:gd name="T17" fmla="*/ 193 h 206"/>
                <a:gd name="T18" fmla="*/ 831 w 844"/>
                <a:gd name="T19" fmla="*/ 183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3"/>
                    <a:pt x="667" y="19"/>
                    <a:pt x="441" y="10"/>
                  </a:cubicBezTo>
                  <a:cubicBezTo>
                    <a:pt x="213" y="0"/>
                    <a:pt x="30" y="122"/>
                    <a:pt x="23" y="127"/>
                  </a:cubicBezTo>
                  <a:cubicBezTo>
                    <a:pt x="4" y="139"/>
                    <a:pt x="0" y="164"/>
                    <a:pt x="12" y="183"/>
                  </a:cubicBezTo>
                  <a:cubicBezTo>
                    <a:pt x="20" y="194"/>
                    <a:pt x="32" y="200"/>
                    <a:pt x="45" y="200"/>
                  </a:cubicBezTo>
                  <a:cubicBezTo>
                    <a:pt x="53" y="200"/>
                    <a:pt x="61" y="198"/>
                    <a:pt x="68" y="193"/>
                  </a:cubicBezTo>
                  <a:cubicBezTo>
                    <a:pt x="69" y="192"/>
                    <a:pt x="236" y="81"/>
                    <a:pt x="437" y="89"/>
                  </a:cubicBezTo>
                  <a:cubicBezTo>
                    <a:pt x="639" y="98"/>
                    <a:pt x="774" y="192"/>
                    <a:pt x="775" y="193"/>
                  </a:cubicBezTo>
                  <a:cubicBezTo>
                    <a:pt x="793" y="206"/>
                    <a:pt x="818" y="201"/>
                    <a:pt x="831" y="183"/>
                  </a:cubicBezTo>
                  <a:cubicBezTo>
                    <a:pt x="844" y="165"/>
                    <a:pt x="840" y="140"/>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4" name="Freeform 14"/>
            <p:cNvSpPr/>
            <p:nvPr/>
          </p:nvSpPr>
          <p:spPr bwMode="auto">
            <a:xfrm>
              <a:off x="3829050" y="5678488"/>
              <a:ext cx="627063" cy="152400"/>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8 w 844"/>
                <a:gd name="T13" fmla="*/ 194 h 206"/>
                <a:gd name="T14" fmla="*/ 437 w 844"/>
                <a:gd name="T15" fmla="*/ 90 h 206"/>
                <a:gd name="T16" fmla="*/ 775 w 844"/>
                <a:gd name="T17" fmla="*/ 194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3"/>
                    <a:pt x="23" y="128"/>
                  </a:cubicBezTo>
                  <a:cubicBezTo>
                    <a:pt x="4" y="140"/>
                    <a:pt x="0" y="165"/>
                    <a:pt x="12" y="183"/>
                  </a:cubicBezTo>
                  <a:cubicBezTo>
                    <a:pt x="20" y="195"/>
                    <a:pt x="32" y="201"/>
                    <a:pt x="45" y="201"/>
                  </a:cubicBezTo>
                  <a:cubicBezTo>
                    <a:pt x="53" y="201"/>
                    <a:pt x="61" y="199"/>
                    <a:pt x="68" y="194"/>
                  </a:cubicBezTo>
                  <a:cubicBezTo>
                    <a:pt x="69" y="193"/>
                    <a:pt x="236" y="82"/>
                    <a:pt x="437" y="90"/>
                  </a:cubicBezTo>
                  <a:cubicBezTo>
                    <a:pt x="639" y="99"/>
                    <a:pt x="774" y="193"/>
                    <a:pt x="775" y="194"/>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5" name="Freeform 15"/>
            <p:cNvSpPr/>
            <p:nvPr/>
          </p:nvSpPr>
          <p:spPr bwMode="auto">
            <a:xfrm>
              <a:off x="3829050" y="5957888"/>
              <a:ext cx="627063" cy="153988"/>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8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8"/>
                  </a:cubicBezTo>
                  <a:cubicBezTo>
                    <a:pt x="4" y="140"/>
                    <a:pt x="0" y="165"/>
                    <a:pt x="12" y="183"/>
                  </a:cubicBezTo>
                  <a:cubicBezTo>
                    <a:pt x="20" y="195"/>
                    <a:pt x="32" y="201"/>
                    <a:pt x="45" y="201"/>
                  </a:cubicBezTo>
                  <a:cubicBezTo>
                    <a:pt x="53" y="201"/>
                    <a:pt x="61" y="198"/>
                    <a:pt x="68" y="194"/>
                  </a:cubicBezTo>
                  <a:cubicBezTo>
                    <a:pt x="69" y="193"/>
                    <a:pt x="236" y="82"/>
                    <a:pt x="437" y="90"/>
                  </a:cubicBezTo>
                  <a:cubicBezTo>
                    <a:pt x="639" y="99"/>
                    <a:pt x="774" y="192"/>
                    <a:pt x="775" y="193"/>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6" name="Freeform 16"/>
            <p:cNvSpPr/>
            <p:nvPr/>
          </p:nvSpPr>
          <p:spPr bwMode="auto">
            <a:xfrm>
              <a:off x="4713288" y="5437188"/>
              <a:ext cx="627063" cy="152400"/>
            </a:xfrm>
            <a:custGeom>
              <a:avLst/>
              <a:gdLst>
                <a:gd name="T0" fmla="*/ 822 w 844"/>
                <a:gd name="T1" fmla="*/ 127 h 205"/>
                <a:gd name="T2" fmla="*/ 822 w 844"/>
                <a:gd name="T3" fmla="*/ 127 h 205"/>
                <a:gd name="T4" fmla="*/ 441 w 844"/>
                <a:gd name="T5" fmla="*/ 9 h 205"/>
                <a:gd name="T6" fmla="*/ 23 w 844"/>
                <a:gd name="T7" fmla="*/ 127 h 205"/>
                <a:gd name="T8" fmla="*/ 12 w 844"/>
                <a:gd name="T9" fmla="*/ 182 h 205"/>
                <a:gd name="T10" fmla="*/ 45 w 844"/>
                <a:gd name="T11" fmla="*/ 200 h 205"/>
                <a:gd name="T12" fmla="*/ 67 w 844"/>
                <a:gd name="T13" fmla="*/ 193 h 205"/>
                <a:gd name="T14" fmla="*/ 437 w 844"/>
                <a:gd name="T15" fmla="*/ 89 h 205"/>
                <a:gd name="T16" fmla="*/ 775 w 844"/>
                <a:gd name="T17" fmla="*/ 193 h 205"/>
                <a:gd name="T18" fmla="*/ 831 w 844"/>
                <a:gd name="T19" fmla="*/ 183 h 205"/>
                <a:gd name="T20" fmla="*/ 822 w 844"/>
                <a:gd name="T21" fmla="*/ 12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5">
                  <a:moveTo>
                    <a:pt x="822" y="127"/>
                  </a:moveTo>
                  <a:lnTo>
                    <a:pt x="822" y="127"/>
                  </a:lnTo>
                  <a:cubicBezTo>
                    <a:pt x="815" y="123"/>
                    <a:pt x="667" y="19"/>
                    <a:pt x="441" y="9"/>
                  </a:cubicBezTo>
                  <a:cubicBezTo>
                    <a:pt x="213" y="0"/>
                    <a:pt x="30" y="122"/>
                    <a:pt x="23" y="127"/>
                  </a:cubicBezTo>
                  <a:cubicBezTo>
                    <a:pt x="4" y="139"/>
                    <a:pt x="0" y="164"/>
                    <a:pt x="12" y="182"/>
                  </a:cubicBezTo>
                  <a:cubicBezTo>
                    <a:pt x="20" y="194"/>
                    <a:pt x="32" y="200"/>
                    <a:pt x="45" y="200"/>
                  </a:cubicBezTo>
                  <a:cubicBezTo>
                    <a:pt x="53" y="200"/>
                    <a:pt x="61" y="198"/>
                    <a:pt x="67" y="193"/>
                  </a:cubicBezTo>
                  <a:cubicBezTo>
                    <a:pt x="69" y="192"/>
                    <a:pt x="236" y="81"/>
                    <a:pt x="437" y="89"/>
                  </a:cubicBezTo>
                  <a:cubicBezTo>
                    <a:pt x="639" y="98"/>
                    <a:pt x="774" y="192"/>
                    <a:pt x="775" y="193"/>
                  </a:cubicBezTo>
                  <a:cubicBezTo>
                    <a:pt x="793" y="205"/>
                    <a:pt x="818" y="201"/>
                    <a:pt x="831" y="183"/>
                  </a:cubicBezTo>
                  <a:cubicBezTo>
                    <a:pt x="844" y="165"/>
                    <a:pt x="840" y="140"/>
                    <a:pt x="822" y="127"/>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7" name="Freeform 17"/>
            <p:cNvSpPr/>
            <p:nvPr/>
          </p:nvSpPr>
          <p:spPr bwMode="auto">
            <a:xfrm>
              <a:off x="4713288" y="5716588"/>
              <a:ext cx="627063" cy="152400"/>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7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8"/>
                  </a:cubicBezTo>
                  <a:cubicBezTo>
                    <a:pt x="4" y="140"/>
                    <a:pt x="0" y="165"/>
                    <a:pt x="12" y="183"/>
                  </a:cubicBezTo>
                  <a:cubicBezTo>
                    <a:pt x="20" y="195"/>
                    <a:pt x="32" y="201"/>
                    <a:pt x="45" y="201"/>
                  </a:cubicBezTo>
                  <a:cubicBezTo>
                    <a:pt x="53" y="201"/>
                    <a:pt x="61" y="199"/>
                    <a:pt x="67" y="194"/>
                  </a:cubicBezTo>
                  <a:cubicBezTo>
                    <a:pt x="69" y="193"/>
                    <a:pt x="236" y="82"/>
                    <a:pt x="437" y="90"/>
                  </a:cubicBezTo>
                  <a:cubicBezTo>
                    <a:pt x="639" y="99"/>
                    <a:pt x="774" y="192"/>
                    <a:pt x="775" y="193"/>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8" name="Freeform 18"/>
            <p:cNvSpPr/>
            <p:nvPr/>
          </p:nvSpPr>
          <p:spPr bwMode="auto">
            <a:xfrm>
              <a:off x="4713288" y="5997575"/>
              <a:ext cx="627063" cy="152400"/>
            </a:xfrm>
            <a:custGeom>
              <a:avLst/>
              <a:gdLst>
                <a:gd name="T0" fmla="*/ 822 w 844"/>
                <a:gd name="T1" fmla="*/ 128 h 206"/>
                <a:gd name="T2" fmla="*/ 822 w 844"/>
                <a:gd name="T3" fmla="*/ 128 h 206"/>
                <a:gd name="T4" fmla="*/ 441 w 844"/>
                <a:gd name="T5" fmla="*/ 10 h 206"/>
                <a:gd name="T6" fmla="*/ 23 w 844"/>
                <a:gd name="T7" fmla="*/ 127 h 206"/>
                <a:gd name="T8" fmla="*/ 12 w 844"/>
                <a:gd name="T9" fmla="*/ 183 h 206"/>
                <a:gd name="T10" fmla="*/ 45 w 844"/>
                <a:gd name="T11" fmla="*/ 201 h 206"/>
                <a:gd name="T12" fmla="*/ 67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7"/>
                  </a:cubicBezTo>
                  <a:cubicBezTo>
                    <a:pt x="4" y="140"/>
                    <a:pt x="0" y="165"/>
                    <a:pt x="12" y="183"/>
                  </a:cubicBezTo>
                  <a:cubicBezTo>
                    <a:pt x="20" y="194"/>
                    <a:pt x="32" y="201"/>
                    <a:pt x="45" y="201"/>
                  </a:cubicBezTo>
                  <a:cubicBezTo>
                    <a:pt x="53" y="201"/>
                    <a:pt x="61" y="198"/>
                    <a:pt x="67" y="194"/>
                  </a:cubicBezTo>
                  <a:cubicBezTo>
                    <a:pt x="69" y="193"/>
                    <a:pt x="236" y="82"/>
                    <a:pt x="437" y="90"/>
                  </a:cubicBezTo>
                  <a:cubicBezTo>
                    <a:pt x="639" y="98"/>
                    <a:pt x="774" y="192"/>
                    <a:pt x="775" y="193"/>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grpSp>
      <p:sp>
        <p:nvSpPr>
          <p:cNvPr id="60" name="文本框 8"/>
          <p:cNvSpPr txBox="1"/>
          <p:nvPr/>
        </p:nvSpPr>
        <p:spPr>
          <a:xfrm>
            <a:off x="2915587" y="3177681"/>
            <a:ext cx="7660150" cy="13709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zh-CN" sz="1600" dirty="0">
                <a:solidFill>
                  <a:schemeClr val="tx1">
                    <a:lumMod val="75000"/>
                    <a:lumOff val="25000"/>
                  </a:schemeClr>
                </a:solidFill>
                <a:latin typeface="+mn-ea"/>
              </a:rPr>
              <a:t>在调查基础上，我们得出结论：人车到达冲突点时距对行人是否闯红灯的影响为：当该时距大于</a:t>
            </a:r>
            <a:r>
              <a:rPr lang="en-US" altLang="zh-CN" sz="1600" dirty="0">
                <a:solidFill>
                  <a:schemeClr val="tx1">
                    <a:lumMod val="75000"/>
                    <a:lumOff val="25000"/>
                  </a:schemeClr>
                </a:solidFill>
                <a:latin typeface="+mn-ea"/>
              </a:rPr>
              <a:t>3.707s</a:t>
            </a:r>
            <a:r>
              <a:rPr lang="zh-CN" altLang="zh-CN" sz="1600" dirty="0">
                <a:solidFill>
                  <a:schemeClr val="tx1">
                    <a:lumMod val="75000"/>
                    <a:lumOff val="25000"/>
                  </a:schemeClr>
                </a:solidFill>
                <a:latin typeface="+mn-ea"/>
              </a:rPr>
              <a:t>时，不遵守交通规则的行人很有可能闯红灯，而当该时距小于</a:t>
            </a:r>
            <a:r>
              <a:rPr lang="en-US" altLang="zh-CN" sz="1600" dirty="0">
                <a:solidFill>
                  <a:schemeClr val="tx1">
                    <a:lumMod val="75000"/>
                    <a:lumOff val="25000"/>
                  </a:schemeClr>
                </a:solidFill>
                <a:latin typeface="+mn-ea"/>
              </a:rPr>
              <a:t>3.707s</a:t>
            </a:r>
            <a:r>
              <a:rPr lang="zh-CN" altLang="zh-CN" sz="1600" dirty="0">
                <a:solidFill>
                  <a:schemeClr val="tx1">
                    <a:lumMod val="75000"/>
                    <a:lumOff val="25000"/>
                  </a:schemeClr>
                </a:solidFill>
                <a:latin typeface="+mn-ea"/>
              </a:rPr>
              <a:t>时，不遵守交通规则的行人也很可能不会闯红灯。</a:t>
            </a:r>
            <a:endParaRPr lang="zh-CN" altLang="zh-CN" sz="1600" dirty="0">
              <a:solidFill>
                <a:schemeClr val="tx1">
                  <a:lumMod val="75000"/>
                  <a:lumOff val="25000"/>
                </a:schemeClr>
              </a:solidFill>
              <a:latin typeface="+mn-ea"/>
            </a:endParaRPr>
          </a:p>
          <a:p>
            <a:pPr>
              <a:lnSpc>
                <a:spcPct val="130000"/>
              </a:lnSpc>
            </a:pPr>
            <a:endParaRPr lang="zh-CN" altLang="en-US" sz="1600" dirty="0">
              <a:solidFill>
                <a:schemeClr val="tx1">
                  <a:lumMod val="75000"/>
                  <a:lumOff val="25000"/>
                </a:schemeClr>
              </a:solidFill>
              <a:latin typeface="+mn-ea"/>
            </a:endParaRPr>
          </a:p>
        </p:txBody>
      </p:sp>
      <p:sp>
        <p:nvSpPr>
          <p:cNvPr id="61" name="矩形 60"/>
          <p:cNvSpPr/>
          <p:nvPr/>
        </p:nvSpPr>
        <p:spPr>
          <a:xfrm>
            <a:off x="2915587" y="2748325"/>
            <a:ext cx="4151290" cy="453457"/>
          </a:xfrm>
          <a:prstGeom prst="rect">
            <a:avLst/>
          </a:prstGeom>
        </p:spPr>
        <p:txBody>
          <a:bodyPr wrap="square">
            <a:spAutoFit/>
          </a:bodyPr>
          <a:lstStyle/>
          <a:p>
            <a:pPr lvl="0">
              <a:lnSpc>
                <a:spcPct val="130000"/>
              </a:lnSpc>
            </a:pPr>
            <a:r>
              <a:rPr lang="en-US" altLang="zh-CN" sz="2000" b="1" dirty="0">
                <a:solidFill>
                  <a:schemeClr val="accent3">
                    <a:lumMod val="75000"/>
                  </a:schemeClr>
                </a:solidFill>
              </a:rPr>
              <a:t>3.3.2 </a:t>
            </a:r>
            <a:r>
              <a:rPr lang="zh-CN" altLang="en-US" sz="2000" b="1" dirty="0">
                <a:solidFill>
                  <a:schemeClr val="accent3">
                    <a:lumMod val="75000"/>
                  </a:schemeClr>
                </a:solidFill>
              </a:rPr>
              <a:t>人车到达冲突点时距调查</a:t>
            </a:r>
            <a:endParaRPr lang="en-US" altLang="zh-CN" sz="2000" b="1" dirty="0">
              <a:solidFill>
                <a:schemeClr val="accent3">
                  <a:lumMod val="75000"/>
                </a:schemeClr>
              </a:solidFill>
            </a:endParaRPr>
          </a:p>
        </p:txBody>
      </p:sp>
      <p:sp>
        <p:nvSpPr>
          <p:cNvPr id="70" name="泪珠形 69"/>
          <p:cNvSpPr/>
          <p:nvPr/>
        </p:nvSpPr>
        <p:spPr>
          <a:xfrm>
            <a:off x="498745" y="4798864"/>
            <a:ext cx="1044362" cy="1044362"/>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1" name="组合 22"/>
          <p:cNvGrpSpPr/>
          <p:nvPr/>
        </p:nvGrpSpPr>
        <p:grpSpPr>
          <a:xfrm>
            <a:off x="786449" y="5126180"/>
            <a:ext cx="548656" cy="430686"/>
            <a:chOff x="3829050" y="5226603"/>
            <a:chExt cx="1511301" cy="1186348"/>
          </a:xfrm>
          <a:solidFill>
            <a:schemeClr val="bg1"/>
          </a:solidFill>
        </p:grpSpPr>
        <p:sp>
          <p:nvSpPr>
            <p:cNvPr id="74" name="Freeform 12"/>
            <p:cNvSpPr>
              <a:spLocks noEditPoints="1"/>
            </p:cNvSpPr>
            <p:nvPr/>
          </p:nvSpPr>
          <p:spPr bwMode="auto">
            <a:xfrm>
              <a:off x="3829050" y="5226603"/>
              <a:ext cx="1511301" cy="1186348"/>
            </a:xfrm>
            <a:custGeom>
              <a:avLst/>
              <a:gdLst>
                <a:gd name="T0" fmla="*/ 2372 w 2506"/>
                <a:gd name="T1" fmla="*/ 1716 h 1970"/>
                <a:gd name="T2" fmla="*/ 2372 w 2506"/>
                <a:gd name="T3" fmla="*/ 1716 h 1970"/>
                <a:gd name="T4" fmla="*/ 1858 w 2506"/>
                <a:gd name="T5" fmla="*/ 1575 h 1970"/>
                <a:gd name="T6" fmla="*/ 1818 w 2506"/>
                <a:gd name="T7" fmla="*/ 1576 h 1970"/>
                <a:gd name="T8" fmla="*/ 1323 w 2506"/>
                <a:gd name="T9" fmla="*/ 1715 h 1970"/>
                <a:gd name="T10" fmla="*/ 1323 w 2506"/>
                <a:gd name="T11" fmla="*/ 308 h 1970"/>
                <a:gd name="T12" fmla="*/ 1847 w 2506"/>
                <a:gd name="T13" fmla="*/ 133 h 1970"/>
                <a:gd name="T14" fmla="*/ 2372 w 2506"/>
                <a:gd name="T15" fmla="*/ 310 h 1970"/>
                <a:gd name="T16" fmla="*/ 2372 w 2506"/>
                <a:gd name="T17" fmla="*/ 1716 h 1970"/>
                <a:gd name="T18" fmla="*/ 1182 w 2506"/>
                <a:gd name="T19" fmla="*/ 1715 h 1970"/>
                <a:gd name="T20" fmla="*/ 1182 w 2506"/>
                <a:gd name="T21" fmla="*/ 1715 h 1970"/>
                <a:gd name="T22" fmla="*/ 688 w 2506"/>
                <a:gd name="T23" fmla="*/ 1576 h 1970"/>
                <a:gd name="T24" fmla="*/ 647 w 2506"/>
                <a:gd name="T25" fmla="*/ 1575 h 1970"/>
                <a:gd name="T26" fmla="*/ 133 w 2506"/>
                <a:gd name="T27" fmla="*/ 1716 h 1970"/>
                <a:gd name="T28" fmla="*/ 133 w 2506"/>
                <a:gd name="T29" fmla="*/ 310 h 1970"/>
                <a:gd name="T30" fmla="*/ 659 w 2506"/>
                <a:gd name="T31" fmla="*/ 133 h 1970"/>
                <a:gd name="T32" fmla="*/ 1182 w 2506"/>
                <a:gd name="T33" fmla="*/ 308 h 1970"/>
                <a:gd name="T34" fmla="*/ 1182 w 2506"/>
                <a:gd name="T35" fmla="*/ 1715 h 1970"/>
                <a:gd name="T36" fmla="*/ 1849 w 2506"/>
                <a:gd name="T37" fmla="*/ 0 h 1970"/>
                <a:gd name="T38" fmla="*/ 1849 w 2506"/>
                <a:gd name="T39" fmla="*/ 0 h 1970"/>
                <a:gd name="T40" fmla="*/ 1823 w 2506"/>
                <a:gd name="T41" fmla="*/ 0 h 1970"/>
                <a:gd name="T42" fmla="*/ 1253 w 2506"/>
                <a:gd name="T43" fmla="*/ 184 h 1970"/>
                <a:gd name="T44" fmla="*/ 683 w 2506"/>
                <a:gd name="T45" fmla="*/ 0 h 1970"/>
                <a:gd name="T46" fmla="*/ 657 w 2506"/>
                <a:gd name="T47" fmla="*/ 0 h 1970"/>
                <a:gd name="T48" fmla="*/ 5 w 2506"/>
                <a:gd name="T49" fmla="*/ 267 h 1970"/>
                <a:gd name="T50" fmla="*/ 0 w 2506"/>
                <a:gd name="T51" fmla="*/ 279 h 1970"/>
                <a:gd name="T52" fmla="*/ 0 w 2506"/>
                <a:gd name="T53" fmla="*/ 1970 h 1970"/>
                <a:gd name="T54" fmla="*/ 107 w 2506"/>
                <a:gd name="T55" fmla="*/ 1889 h 1970"/>
                <a:gd name="T56" fmla="*/ 682 w 2506"/>
                <a:gd name="T57" fmla="*/ 1709 h 1970"/>
                <a:gd name="T58" fmla="*/ 1190 w 2506"/>
                <a:gd name="T59" fmla="*/ 1876 h 1970"/>
                <a:gd name="T60" fmla="*/ 1208 w 2506"/>
                <a:gd name="T61" fmla="*/ 1888 h 1970"/>
                <a:gd name="T62" fmla="*/ 1253 w 2506"/>
                <a:gd name="T63" fmla="*/ 1924 h 1970"/>
                <a:gd name="T64" fmla="*/ 1298 w 2506"/>
                <a:gd name="T65" fmla="*/ 1888 h 1970"/>
                <a:gd name="T66" fmla="*/ 1316 w 2506"/>
                <a:gd name="T67" fmla="*/ 1876 h 1970"/>
                <a:gd name="T68" fmla="*/ 1824 w 2506"/>
                <a:gd name="T69" fmla="*/ 1709 h 1970"/>
                <a:gd name="T70" fmla="*/ 2399 w 2506"/>
                <a:gd name="T71" fmla="*/ 1889 h 1970"/>
                <a:gd name="T72" fmla="*/ 2506 w 2506"/>
                <a:gd name="T73" fmla="*/ 1970 h 1970"/>
                <a:gd name="T74" fmla="*/ 2506 w 2506"/>
                <a:gd name="T75" fmla="*/ 279 h 1970"/>
                <a:gd name="T76" fmla="*/ 2501 w 2506"/>
                <a:gd name="T77" fmla="*/ 267 h 1970"/>
                <a:gd name="T78" fmla="*/ 1849 w 2506"/>
                <a:gd name="T79" fmla="*/ 0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6" h="1970">
                  <a:moveTo>
                    <a:pt x="2372" y="1716"/>
                  </a:moveTo>
                  <a:lnTo>
                    <a:pt x="2372" y="1716"/>
                  </a:lnTo>
                  <a:cubicBezTo>
                    <a:pt x="2261" y="1655"/>
                    <a:pt x="2075" y="1575"/>
                    <a:pt x="1858" y="1575"/>
                  </a:cubicBezTo>
                  <a:cubicBezTo>
                    <a:pt x="1845" y="1575"/>
                    <a:pt x="1831" y="1576"/>
                    <a:pt x="1818" y="1576"/>
                  </a:cubicBezTo>
                  <a:cubicBezTo>
                    <a:pt x="1599" y="1587"/>
                    <a:pt x="1427" y="1659"/>
                    <a:pt x="1323" y="1715"/>
                  </a:cubicBezTo>
                  <a:lnTo>
                    <a:pt x="1323" y="308"/>
                  </a:lnTo>
                  <a:cubicBezTo>
                    <a:pt x="1347" y="271"/>
                    <a:pt x="1462" y="127"/>
                    <a:pt x="1847" y="133"/>
                  </a:cubicBezTo>
                  <a:cubicBezTo>
                    <a:pt x="2229" y="140"/>
                    <a:pt x="2347" y="273"/>
                    <a:pt x="2372" y="310"/>
                  </a:cubicBezTo>
                  <a:lnTo>
                    <a:pt x="2372" y="1716"/>
                  </a:lnTo>
                  <a:close/>
                  <a:moveTo>
                    <a:pt x="1182" y="1715"/>
                  </a:moveTo>
                  <a:lnTo>
                    <a:pt x="1182" y="1715"/>
                  </a:lnTo>
                  <a:cubicBezTo>
                    <a:pt x="1079" y="1659"/>
                    <a:pt x="906" y="1587"/>
                    <a:pt x="688" y="1576"/>
                  </a:cubicBezTo>
                  <a:cubicBezTo>
                    <a:pt x="674" y="1576"/>
                    <a:pt x="661" y="1575"/>
                    <a:pt x="647" y="1575"/>
                  </a:cubicBezTo>
                  <a:cubicBezTo>
                    <a:pt x="431" y="1575"/>
                    <a:pt x="244" y="1655"/>
                    <a:pt x="133" y="1716"/>
                  </a:cubicBezTo>
                  <a:lnTo>
                    <a:pt x="133" y="310"/>
                  </a:lnTo>
                  <a:cubicBezTo>
                    <a:pt x="159" y="273"/>
                    <a:pt x="276" y="140"/>
                    <a:pt x="659" y="133"/>
                  </a:cubicBezTo>
                  <a:cubicBezTo>
                    <a:pt x="1044" y="127"/>
                    <a:pt x="1159" y="271"/>
                    <a:pt x="1182" y="308"/>
                  </a:cubicBezTo>
                  <a:lnTo>
                    <a:pt x="1182" y="1715"/>
                  </a:lnTo>
                  <a:close/>
                  <a:moveTo>
                    <a:pt x="1849" y="0"/>
                  </a:moveTo>
                  <a:lnTo>
                    <a:pt x="1849" y="0"/>
                  </a:lnTo>
                  <a:cubicBezTo>
                    <a:pt x="1840" y="0"/>
                    <a:pt x="1831" y="0"/>
                    <a:pt x="1823" y="0"/>
                  </a:cubicBezTo>
                  <a:cubicBezTo>
                    <a:pt x="1490" y="0"/>
                    <a:pt x="1328" y="105"/>
                    <a:pt x="1253" y="184"/>
                  </a:cubicBezTo>
                  <a:cubicBezTo>
                    <a:pt x="1178" y="105"/>
                    <a:pt x="1015" y="0"/>
                    <a:pt x="683" y="0"/>
                  </a:cubicBezTo>
                  <a:cubicBezTo>
                    <a:pt x="674" y="0"/>
                    <a:pt x="666" y="0"/>
                    <a:pt x="657" y="0"/>
                  </a:cubicBezTo>
                  <a:cubicBezTo>
                    <a:pt x="127" y="9"/>
                    <a:pt x="16" y="240"/>
                    <a:pt x="5" y="267"/>
                  </a:cubicBezTo>
                  <a:lnTo>
                    <a:pt x="0" y="279"/>
                  </a:lnTo>
                  <a:lnTo>
                    <a:pt x="0" y="1970"/>
                  </a:lnTo>
                  <a:lnTo>
                    <a:pt x="107" y="1889"/>
                  </a:lnTo>
                  <a:cubicBezTo>
                    <a:pt x="109" y="1887"/>
                    <a:pt x="369" y="1695"/>
                    <a:pt x="682" y="1709"/>
                  </a:cubicBezTo>
                  <a:cubicBezTo>
                    <a:pt x="943" y="1722"/>
                    <a:pt x="1133" y="1837"/>
                    <a:pt x="1190" y="1876"/>
                  </a:cubicBezTo>
                  <a:cubicBezTo>
                    <a:pt x="1201" y="1883"/>
                    <a:pt x="1207" y="1888"/>
                    <a:pt x="1208" y="1888"/>
                  </a:cubicBezTo>
                  <a:lnTo>
                    <a:pt x="1253" y="1924"/>
                  </a:lnTo>
                  <a:lnTo>
                    <a:pt x="1298" y="1888"/>
                  </a:lnTo>
                  <a:cubicBezTo>
                    <a:pt x="1298" y="1888"/>
                    <a:pt x="1304" y="1883"/>
                    <a:pt x="1316" y="1876"/>
                  </a:cubicBezTo>
                  <a:cubicBezTo>
                    <a:pt x="1373" y="1837"/>
                    <a:pt x="1563" y="1722"/>
                    <a:pt x="1824" y="1709"/>
                  </a:cubicBezTo>
                  <a:cubicBezTo>
                    <a:pt x="2135" y="1695"/>
                    <a:pt x="2396" y="1887"/>
                    <a:pt x="2399" y="1889"/>
                  </a:cubicBezTo>
                  <a:lnTo>
                    <a:pt x="2506" y="1970"/>
                  </a:lnTo>
                  <a:lnTo>
                    <a:pt x="2506" y="279"/>
                  </a:lnTo>
                  <a:lnTo>
                    <a:pt x="2501" y="267"/>
                  </a:lnTo>
                  <a:cubicBezTo>
                    <a:pt x="2490" y="240"/>
                    <a:pt x="2379" y="9"/>
                    <a:pt x="1849" y="0"/>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5" name="Freeform 13"/>
            <p:cNvSpPr/>
            <p:nvPr/>
          </p:nvSpPr>
          <p:spPr bwMode="auto">
            <a:xfrm>
              <a:off x="3829050" y="5399088"/>
              <a:ext cx="627063" cy="152400"/>
            </a:xfrm>
            <a:custGeom>
              <a:avLst/>
              <a:gdLst>
                <a:gd name="T0" fmla="*/ 822 w 844"/>
                <a:gd name="T1" fmla="*/ 128 h 206"/>
                <a:gd name="T2" fmla="*/ 822 w 844"/>
                <a:gd name="T3" fmla="*/ 128 h 206"/>
                <a:gd name="T4" fmla="*/ 441 w 844"/>
                <a:gd name="T5" fmla="*/ 10 h 206"/>
                <a:gd name="T6" fmla="*/ 23 w 844"/>
                <a:gd name="T7" fmla="*/ 127 h 206"/>
                <a:gd name="T8" fmla="*/ 12 w 844"/>
                <a:gd name="T9" fmla="*/ 183 h 206"/>
                <a:gd name="T10" fmla="*/ 45 w 844"/>
                <a:gd name="T11" fmla="*/ 200 h 206"/>
                <a:gd name="T12" fmla="*/ 68 w 844"/>
                <a:gd name="T13" fmla="*/ 193 h 206"/>
                <a:gd name="T14" fmla="*/ 437 w 844"/>
                <a:gd name="T15" fmla="*/ 89 h 206"/>
                <a:gd name="T16" fmla="*/ 775 w 844"/>
                <a:gd name="T17" fmla="*/ 193 h 206"/>
                <a:gd name="T18" fmla="*/ 831 w 844"/>
                <a:gd name="T19" fmla="*/ 183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3"/>
                    <a:pt x="667" y="19"/>
                    <a:pt x="441" y="10"/>
                  </a:cubicBezTo>
                  <a:cubicBezTo>
                    <a:pt x="213" y="0"/>
                    <a:pt x="30" y="122"/>
                    <a:pt x="23" y="127"/>
                  </a:cubicBezTo>
                  <a:cubicBezTo>
                    <a:pt x="4" y="139"/>
                    <a:pt x="0" y="164"/>
                    <a:pt x="12" y="183"/>
                  </a:cubicBezTo>
                  <a:cubicBezTo>
                    <a:pt x="20" y="194"/>
                    <a:pt x="32" y="200"/>
                    <a:pt x="45" y="200"/>
                  </a:cubicBezTo>
                  <a:cubicBezTo>
                    <a:pt x="53" y="200"/>
                    <a:pt x="61" y="198"/>
                    <a:pt x="68" y="193"/>
                  </a:cubicBezTo>
                  <a:cubicBezTo>
                    <a:pt x="69" y="192"/>
                    <a:pt x="236" y="81"/>
                    <a:pt x="437" y="89"/>
                  </a:cubicBezTo>
                  <a:cubicBezTo>
                    <a:pt x="639" y="98"/>
                    <a:pt x="774" y="192"/>
                    <a:pt x="775" y="193"/>
                  </a:cubicBezTo>
                  <a:cubicBezTo>
                    <a:pt x="793" y="206"/>
                    <a:pt x="818" y="201"/>
                    <a:pt x="831" y="183"/>
                  </a:cubicBezTo>
                  <a:cubicBezTo>
                    <a:pt x="844" y="165"/>
                    <a:pt x="840" y="140"/>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6" name="Freeform 14"/>
            <p:cNvSpPr/>
            <p:nvPr/>
          </p:nvSpPr>
          <p:spPr bwMode="auto">
            <a:xfrm>
              <a:off x="3829050" y="5678488"/>
              <a:ext cx="627063" cy="152400"/>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8 w 844"/>
                <a:gd name="T13" fmla="*/ 194 h 206"/>
                <a:gd name="T14" fmla="*/ 437 w 844"/>
                <a:gd name="T15" fmla="*/ 90 h 206"/>
                <a:gd name="T16" fmla="*/ 775 w 844"/>
                <a:gd name="T17" fmla="*/ 194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3"/>
                    <a:pt x="23" y="128"/>
                  </a:cubicBezTo>
                  <a:cubicBezTo>
                    <a:pt x="4" y="140"/>
                    <a:pt x="0" y="165"/>
                    <a:pt x="12" y="183"/>
                  </a:cubicBezTo>
                  <a:cubicBezTo>
                    <a:pt x="20" y="195"/>
                    <a:pt x="32" y="201"/>
                    <a:pt x="45" y="201"/>
                  </a:cubicBezTo>
                  <a:cubicBezTo>
                    <a:pt x="53" y="201"/>
                    <a:pt x="61" y="199"/>
                    <a:pt x="68" y="194"/>
                  </a:cubicBezTo>
                  <a:cubicBezTo>
                    <a:pt x="69" y="193"/>
                    <a:pt x="236" y="82"/>
                    <a:pt x="437" y="90"/>
                  </a:cubicBezTo>
                  <a:cubicBezTo>
                    <a:pt x="639" y="99"/>
                    <a:pt x="774" y="193"/>
                    <a:pt x="775" y="194"/>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7" name="Freeform 15"/>
            <p:cNvSpPr/>
            <p:nvPr/>
          </p:nvSpPr>
          <p:spPr bwMode="auto">
            <a:xfrm>
              <a:off x="3829050" y="5957888"/>
              <a:ext cx="627063" cy="153988"/>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8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8"/>
                  </a:cubicBezTo>
                  <a:cubicBezTo>
                    <a:pt x="4" y="140"/>
                    <a:pt x="0" y="165"/>
                    <a:pt x="12" y="183"/>
                  </a:cubicBezTo>
                  <a:cubicBezTo>
                    <a:pt x="20" y="195"/>
                    <a:pt x="32" y="201"/>
                    <a:pt x="45" y="201"/>
                  </a:cubicBezTo>
                  <a:cubicBezTo>
                    <a:pt x="53" y="201"/>
                    <a:pt x="61" y="198"/>
                    <a:pt x="68" y="194"/>
                  </a:cubicBezTo>
                  <a:cubicBezTo>
                    <a:pt x="69" y="193"/>
                    <a:pt x="236" y="82"/>
                    <a:pt x="437" y="90"/>
                  </a:cubicBezTo>
                  <a:cubicBezTo>
                    <a:pt x="639" y="99"/>
                    <a:pt x="774" y="192"/>
                    <a:pt x="775" y="193"/>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8" name="Freeform 16"/>
            <p:cNvSpPr/>
            <p:nvPr/>
          </p:nvSpPr>
          <p:spPr bwMode="auto">
            <a:xfrm>
              <a:off x="4713288" y="5437188"/>
              <a:ext cx="627063" cy="152400"/>
            </a:xfrm>
            <a:custGeom>
              <a:avLst/>
              <a:gdLst>
                <a:gd name="T0" fmla="*/ 822 w 844"/>
                <a:gd name="T1" fmla="*/ 127 h 205"/>
                <a:gd name="T2" fmla="*/ 822 w 844"/>
                <a:gd name="T3" fmla="*/ 127 h 205"/>
                <a:gd name="T4" fmla="*/ 441 w 844"/>
                <a:gd name="T5" fmla="*/ 9 h 205"/>
                <a:gd name="T6" fmla="*/ 23 w 844"/>
                <a:gd name="T7" fmla="*/ 127 h 205"/>
                <a:gd name="T8" fmla="*/ 12 w 844"/>
                <a:gd name="T9" fmla="*/ 182 h 205"/>
                <a:gd name="T10" fmla="*/ 45 w 844"/>
                <a:gd name="T11" fmla="*/ 200 h 205"/>
                <a:gd name="T12" fmla="*/ 67 w 844"/>
                <a:gd name="T13" fmla="*/ 193 h 205"/>
                <a:gd name="T14" fmla="*/ 437 w 844"/>
                <a:gd name="T15" fmla="*/ 89 h 205"/>
                <a:gd name="T16" fmla="*/ 775 w 844"/>
                <a:gd name="T17" fmla="*/ 193 h 205"/>
                <a:gd name="T18" fmla="*/ 831 w 844"/>
                <a:gd name="T19" fmla="*/ 183 h 205"/>
                <a:gd name="T20" fmla="*/ 822 w 844"/>
                <a:gd name="T21" fmla="*/ 12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5">
                  <a:moveTo>
                    <a:pt x="822" y="127"/>
                  </a:moveTo>
                  <a:lnTo>
                    <a:pt x="822" y="127"/>
                  </a:lnTo>
                  <a:cubicBezTo>
                    <a:pt x="815" y="123"/>
                    <a:pt x="667" y="19"/>
                    <a:pt x="441" y="9"/>
                  </a:cubicBezTo>
                  <a:cubicBezTo>
                    <a:pt x="213" y="0"/>
                    <a:pt x="30" y="122"/>
                    <a:pt x="23" y="127"/>
                  </a:cubicBezTo>
                  <a:cubicBezTo>
                    <a:pt x="4" y="139"/>
                    <a:pt x="0" y="164"/>
                    <a:pt x="12" y="182"/>
                  </a:cubicBezTo>
                  <a:cubicBezTo>
                    <a:pt x="20" y="194"/>
                    <a:pt x="32" y="200"/>
                    <a:pt x="45" y="200"/>
                  </a:cubicBezTo>
                  <a:cubicBezTo>
                    <a:pt x="53" y="200"/>
                    <a:pt x="61" y="198"/>
                    <a:pt x="67" y="193"/>
                  </a:cubicBezTo>
                  <a:cubicBezTo>
                    <a:pt x="69" y="192"/>
                    <a:pt x="236" y="81"/>
                    <a:pt x="437" y="89"/>
                  </a:cubicBezTo>
                  <a:cubicBezTo>
                    <a:pt x="639" y="98"/>
                    <a:pt x="774" y="192"/>
                    <a:pt x="775" y="193"/>
                  </a:cubicBezTo>
                  <a:cubicBezTo>
                    <a:pt x="793" y="205"/>
                    <a:pt x="818" y="201"/>
                    <a:pt x="831" y="183"/>
                  </a:cubicBezTo>
                  <a:cubicBezTo>
                    <a:pt x="844" y="165"/>
                    <a:pt x="840" y="140"/>
                    <a:pt x="822" y="127"/>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9" name="Freeform 17"/>
            <p:cNvSpPr/>
            <p:nvPr/>
          </p:nvSpPr>
          <p:spPr bwMode="auto">
            <a:xfrm>
              <a:off x="4713288" y="5716588"/>
              <a:ext cx="627063" cy="152400"/>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7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8"/>
                  </a:cubicBezTo>
                  <a:cubicBezTo>
                    <a:pt x="4" y="140"/>
                    <a:pt x="0" y="165"/>
                    <a:pt x="12" y="183"/>
                  </a:cubicBezTo>
                  <a:cubicBezTo>
                    <a:pt x="20" y="195"/>
                    <a:pt x="32" y="201"/>
                    <a:pt x="45" y="201"/>
                  </a:cubicBezTo>
                  <a:cubicBezTo>
                    <a:pt x="53" y="201"/>
                    <a:pt x="61" y="199"/>
                    <a:pt x="67" y="194"/>
                  </a:cubicBezTo>
                  <a:cubicBezTo>
                    <a:pt x="69" y="193"/>
                    <a:pt x="236" y="82"/>
                    <a:pt x="437" y="90"/>
                  </a:cubicBezTo>
                  <a:cubicBezTo>
                    <a:pt x="639" y="99"/>
                    <a:pt x="774" y="192"/>
                    <a:pt x="775" y="193"/>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0" name="Freeform 18"/>
            <p:cNvSpPr/>
            <p:nvPr/>
          </p:nvSpPr>
          <p:spPr bwMode="auto">
            <a:xfrm>
              <a:off x="4713288" y="5997575"/>
              <a:ext cx="627063" cy="152400"/>
            </a:xfrm>
            <a:custGeom>
              <a:avLst/>
              <a:gdLst>
                <a:gd name="T0" fmla="*/ 822 w 844"/>
                <a:gd name="T1" fmla="*/ 128 h 206"/>
                <a:gd name="T2" fmla="*/ 822 w 844"/>
                <a:gd name="T3" fmla="*/ 128 h 206"/>
                <a:gd name="T4" fmla="*/ 441 w 844"/>
                <a:gd name="T5" fmla="*/ 10 h 206"/>
                <a:gd name="T6" fmla="*/ 23 w 844"/>
                <a:gd name="T7" fmla="*/ 127 h 206"/>
                <a:gd name="T8" fmla="*/ 12 w 844"/>
                <a:gd name="T9" fmla="*/ 183 h 206"/>
                <a:gd name="T10" fmla="*/ 45 w 844"/>
                <a:gd name="T11" fmla="*/ 201 h 206"/>
                <a:gd name="T12" fmla="*/ 67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7"/>
                  </a:cubicBezTo>
                  <a:cubicBezTo>
                    <a:pt x="4" y="140"/>
                    <a:pt x="0" y="165"/>
                    <a:pt x="12" y="183"/>
                  </a:cubicBezTo>
                  <a:cubicBezTo>
                    <a:pt x="20" y="194"/>
                    <a:pt x="32" y="201"/>
                    <a:pt x="45" y="201"/>
                  </a:cubicBezTo>
                  <a:cubicBezTo>
                    <a:pt x="53" y="201"/>
                    <a:pt x="61" y="198"/>
                    <a:pt x="67" y="194"/>
                  </a:cubicBezTo>
                  <a:cubicBezTo>
                    <a:pt x="69" y="193"/>
                    <a:pt x="236" y="82"/>
                    <a:pt x="437" y="90"/>
                  </a:cubicBezTo>
                  <a:cubicBezTo>
                    <a:pt x="639" y="98"/>
                    <a:pt x="774" y="192"/>
                    <a:pt x="775" y="193"/>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grpSp>
      <p:sp>
        <p:nvSpPr>
          <p:cNvPr id="72" name="文本框 8"/>
          <p:cNvSpPr txBox="1"/>
          <p:nvPr/>
        </p:nvSpPr>
        <p:spPr>
          <a:xfrm>
            <a:off x="1616263" y="5144107"/>
            <a:ext cx="4971788"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1600" dirty="0">
                <a:solidFill>
                  <a:schemeClr val="tx1">
                    <a:lumMod val="75000"/>
                    <a:lumOff val="25000"/>
                  </a:schemeClr>
                </a:solidFill>
                <a:latin typeface="+mn-ea"/>
              </a:rPr>
              <a:t>在调查基础上，我们得出结论：行人等待时间对行人是否闯红灯的影响为：当等红灯的时间大于</a:t>
            </a:r>
            <a:r>
              <a:rPr lang="en-US" altLang="zh-CN" sz="1600" dirty="0">
                <a:solidFill>
                  <a:schemeClr val="tx1">
                    <a:lumMod val="75000"/>
                    <a:lumOff val="25000"/>
                  </a:schemeClr>
                </a:solidFill>
                <a:latin typeface="+mn-ea"/>
              </a:rPr>
              <a:t>16s</a:t>
            </a:r>
            <a:r>
              <a:rPr lang="zh-CN" altLang="zh-CN" sz="1600" dirty="0">
                <a:solidFill>
                  <a:schemeClr val="tx1">
                    <a:lumMod val="75000"/>
                    <a:lumOff val="25000"/>
                  </a:schemeClr>
                </a:solidFill>
                <a:latin typeface="+mn-ea"/>
              </a:rPr>
              <a:t>时，行人更有可能选择闯红灯，而当等红灯的时间小于</a:t>
            </a:r>
            <a:r>
              <a:rPr lang="en-US" altLang="zh-CN" sz="1600" dirty="0">
                <a:solidFill>
                  <a:schemeClr val="tx1">
                    <a:lumMod val="75000"/>
                    <a:lumOff val="25000"/>
                  </a:schemeClr>
                </a:solidFill>
                <a:latin typeface="+mn-ea"/>
              </a:rPr>
              <a:t>16s</a:t>
            </a:r>
            <a:r>
              <a:rPr lang="zh-CN" altLang="zh-CN" sz="1600" dirty="0">
                <a:solidFill>
                  <a:schemeClr val="tx1">
                    <a:lumMod val="75000"/>
                    <a:lumOff val="25000"/>
                  </a:schemeClr>
                </a:solidFill>
                <a:latin typeface="+mn-ea"/>
              </a:rPr>
              <a:t>时，等待时间对行人是否闯红灯的影响不大。</a:t>
            </a:r>
            <a:endParaRPr lang="zh-CN" altLang="zh-CN" sz="1600" dirty="0">
              <a:solidFill>
                <a:schemeClr val="tx1">
                  <a:lumMod val="75000"/>
                  <a:lumOff val="25000"/>
                </a:schemeClr>
              </a:solidFill>
              <a:latin typeface="+mn-ea"/>
            </a:endParaRPr>
          </a:p>
        </p:txBody>
      </p:sp>
      <p:sp>
        <p:nvSpPr>
          <p:cNvPr id="73" name="矩形 72"/>
          <p:cNvSpPr/>
          <p:nvPr/>
        </p:nvSpPr>
        <p:spPr>
          <a:xfrm>
            <a:off x="1616263" y="4696825"/>
            <a:ext cx="3449983" cy="453457"/>
          </a:xfrm>
          <a:prstGeom prst="rect">
            <a:avLst/>
          </a:prstGeom>
        </p:spPr>
        <p:txBody>
          <a:bodyPr wrap="none">
            <a:spAutoFit/>
          </a:bodyPr>
          <a:lstStyle/>
          <a:p>
            <a:pPr lvl="0">
              <a:lnSpc>
                <a:spcPct val="130000"/>
              </a:lnSpc>
            </a:pPr>
            <a:r>
              <a:rPr lang="en-US" altLang="zh-CN" sz="2000" b="1" dirty="0">
                <a:solidFill>
                  <a:schemeClr val="accent3">
                    <a:lumMod val="75000"/>
                  </a:schemeClr>
                </a:solidFill>
              </a:rPr>
              <a:t>3.3.3 </a:t>
            </a:r>
            <a:r>
              <a:rPr lang="zh-CN" altLang="en-US" sz="2000" b="1" dirty="0">
                <a:solidFill>
                  <a:schemeClr val="accent3">
                    <a:lumMod val="75000"/>
                  </a:schemeClr>
                </a:solidFill>
              </a:rPr>
              <a:t>闯灯行人等待时间调查</a:t>
            </a:r>
            <a:endParaRPr lang="en-US" altLang="zh-CN" sz="2000" b="1" dirty="0">
              <a:solidFill>
                <a:schemeClr val="accent3">
                  <a:lumMod val="75000"/>
                </a:schemeClr>
              </a:solidFill>
            </a:endParaRPr>
          </a:p>
        </p:txBody>
      </p:sp>
      <p:sp>
        <p:nvSpPr>
          <p:cNvPr id="82" name="泪珠形 81"/>
          <p:cNvSpPr/>
          <p:nvPr/>
        </p:nvSpPr>
        <p:spPr>
          <a:xfrm>
            <a:off x="3648332" y="949874"/>
            <a:ext cx="1044362" cy="1044362"/>
          </a:xfrm>
          <a:prstGeom prst="teardrop">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83" name="组合 22"/>
          <p:cNvGrpSpPr/>
          <p:nvPr/>
        </p:nvGrpSpPr>
        <p:grpSpPr>
          <a:xfrm>
            <a:off x="3936036" y="1277190"/>
            <a:ext cx="548656" cy="430686"/>
            <a:chOff x="3829050" y="5226603"/>
            <a:chExt cx="1511301" cy="1186348"/>
          </a:xfrm>
          <a:solidFill>
            <a:schemeClr val="bg1"/>
          </a:solidFill>
        </p:grpSpPr>
        <p:sp>
          <p:nvSpPr>
            <p:cNvPr id="86" name="Freeform 12"/>
            <p:cNvSpPr>
              <a:spLocks noEditPoints="1"/>
            </p:cNvSpPr>
            <p:nvPr/>
          </p:nvSpPr>
          <p:spPr bwMode="auto">
            <a:xfrm>
              <a:off x="3829050" y="5226603"/>
              <a:ext cx="1511301" cy="1186348"/>
            </a:xfrm>
            <a:custGeom>
              <a:avLst/>
              <a:gdLst>
                <a:gd name="T0" fmla="*/ 2372 w 2506"/>
                <a:gd name="T1" fmla="*/ 1716 h 1970"/>
                <a:gd name="T2" fmla="*/ 2372 w 2506"/>
                <a:gd name="T3" fmla="*/ 1716 h 1970"/>
                <a:gd name="T4" fmla="*/ 1858 w 2506"/>
                <a:gd name="T5" fmla="*/ 1575 h 1970"/>
                <a:gd name="T6" fmla="*/ 1818 w 2506"/>
                <a:gd name="T7" fmla="*/ 1576 h 1970"/>
                <a:gd name="T8" fmla="*/ 1323 w 2506"/>
                <a:gd name="T9" fmla="*/ 1715 h 1970"/>
                <a:gd name="T10" fmla="*/ 1323 w 2506"/>
                <a:gd name="T11" fmla="*/ 308 h 1970"/>
                <a:gd name="T12" fmla="*/ 1847 w 2506"/>
                <a:gd name="T13" fmla="*/ 133 h 1970"/>
                <a:gd name="T14" fmla="*/ 2372 w 2506"/>
                <a:gd name="T15" fmla="*/ 310 h 1970"/>
                <a:gd name="T16" fmla="*/ 2372 w 2506"/>
                <a:gd name="T17" fmla="*/ 1716 h 1970"/>
                <a:gd name="T18" fmla="*/ 1182 w 2506"/>
                <a:gd name="T19" fmla="*/ 1715 h 1970"/>
                <a:gd name="T20" fmla="*/ 1182 w 2506"/>
                <a:gd name="T21" fmla="*/ 1715 h 1970"/>
                <a:gd name="T22" fmla="*/ 688 w 2506"/>
                <a:gd name="T23" fmla="*/ 1576 h 1970"/>
                <a:gd name="T24" fmla="*/ 647 w 2506"/>
                <a:gd name="T25" fmla="*/ 1575 h 1970"/>
                <a:gd name="T26" fmla="*/ 133 w 2506"/>
                <a:gd name="T27" fmla="*/ 1716 h 1970"/>
                <a:gd name="T28" fmla="*/ 133 w 2506"/>
                <a:gd name="T29" fmla="*/ 310 h 1970"/>
                <a:gd name="T30" fmla="*/ 659 w 2506"/>
                <a:gd name="T31" fmla="*/ 133 h 1970"/>
                <a:gd name="T32" fmla="*/ 1182 w 2506"/>
                <a:gd name="T33" fmla="*/ 308 h 1970"/>
                <a:gd name="T34" fmla="*/ 1182 w 2506"/>
                <a:gd name="T35" fmla="*/ 1715 h 1970"/>
                <a:gd name="T36" fmla="*/ 1849 w 2506"/>
                <a:gd name="T37" fmla="*/ 0 h 1970"/>
                <a:gd name="T38" fmla="*/ 1849 w 2506"/>
                <a:gd name="T39" fmla="*/ 0 h 1970"/>
                <a:gd name="T40" fmla="*/ 1823 w 2506"/>
                <a:gd name="T41" fmla="*/ 0 h 1970"/>
                <a:gd name="T42" fmla="*/ 1253 w 2506"/>
                <a:gd name="T43" fmla="*/ 184 h 1970"/>
                <a:gd name="T44" fmla="*/ 683 w 2506"/>
                <a:gd name="T45" fmla="*/ 0 h 1970"/>
                <a:gd name="T46" fmla="*/ 657 w 2506"/>
                <a:gd name="T47" fmla="*/ 0 h 1970"/>
                <a:gd name="T48" fmla="*/ 5 w 2506"/>
                <a:gd name="T49" fmla="*/ 267 h 1970"/>
                <a:gd name="T50" fmla="*/ 0 w 2506"/>
                <a:gd name="T51" fmla="*/ 279 h 1970"/>
                <a:gd name="T52" fmla="*/ 0 w 2506"/>
                <a:gd name="T53" fmla="*/ 1970 h 1970"/>
                <a:gd name="T54" fmla="*/ 107 w 2506"/>
                <a:gd name="T55" fmla="*/ 1889 h 1970"/>
                <a:gd name="T56" fmla="*/ 682 w 2506"/>
                <a:gd name="T57" fmla="*/ 1709 h 1970"/>
                <a:gd name="T58" fmla="*/ 1190 w 2506"/>
                <a:gd name="T59" fmla="*/ 1876 h 1970"/>
                <a:gd name="T60" fmla="*/ 1208 w 2506"/>
                <a:gd name="T61" fmla="*/ 1888 h 1970"/>
                <a:gd name="T62" fmla="*/ 1253 w 2506"/>
                <a:gd name="T63" fmla="*/ 1924 h 1970"/>
                <a:gd name="T64" fmla="*/ 1298 w 2506"/>
                <a:gd name="T65" fmla="*/ 1888 h 1970"/>
                <a:gd name="T66" fmla="*/ 1316 w 2506"/>
                <a:gd name="T67" fmla="*/ 1876 h 1970"/>
                <a:gd name="T68" fmla="*/ 1824 w 2506"/>
                <a:gd name="T69" fmla="*/ 1709 h 1970"/>
                <a:gd name="T70" fmla="*/ 2399 w 2506"/>
                <a:gd name="T71" fmla="*/ 1889 h 1970"/>
                <a:gd name="T72" fmla="*/ 2506 w 2506"/>
                <a:gd name="T73" fmla="*/ 1970 h 1970"/>
                <a:gd name="T74" fmla="*/ 2506 w 2506"/>
                <a:gd name="T75" fmla="*/ 279 h 1970"/>
                <a:gd name="T76" fmla="*/ 2501 w 2506"/>
                <a:gd name="T77" fmla="*/ 267 h 1970"/>
                <a:gd name="T78" fmla="*/ 1849 w 2506"/>
                <a:gd name="T79" fmla="*/ 0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6" h="1970">
                  <a:moveTo>
                    <a:pt x="2372" y="1716"/>
                  </a:moveTo>
                  <a:lnTo>
                    <a:pt x="2372" y="1716"/>
                  </a:lnTo>
                  <a:cubicBezTo>
                    <a:pt x="2261" y="1655"/>
                    <a:pt x="2075" y="1575"/>
                    <a:pt x="1858" y="1575"/>
                  </a:cubicBezTo>
                  <a:cubicBezTo>
                    <a:pt x="1845" y="1575"/>
                    <a:pt x="1831" y="1576"/>
                    <a:pt x="1818" y="1576"/>
                  </a:cubicBezTo>
                  <a:cubicBezTo>
                    <a:pt x="1599" y="1587"/>
                    <a:pt x="1427" y="1659"/>
                    <a:pt x="1323" y="1715"/>
                  </a:cubicBezTo>
                  <a:lnTo>
                    <a:pt x="1323" y="308"/>
                  </a:lnTo>
                  <a:cubicBezTo>
                    <a:pt x="1347" y="271"/>
                    <a:pt x="1462" y="127"/>
                    <a:pt x="1847" y="133"/>
                  </a:cubicBezTo>
                  <a:cubicBezTo>
                    <a:pt x="2229" y="140"/>
                    <a:pt x="2347" y="273"/>
                    <a:pt x="2372" y="310"/>
                  </a:cubicBezTo>
                  <a:lnTo>
                    <a:pt x="2372" y="1716"/>
                  </a:lnTo>
                  <a:close/>
                  <a:moveTo>
                    <a:pt x="1182" y="1715"/>
                  </a:moveTo>
                  <a:lnTo>
                    <a:pt x="1182" y="1715"/>
                  </a:lnTo>
                  <a:cubicBezTo>
                    <a:pt x="1079" y="1659"/>
                    <a:pt x="906" y="1587"/>
                    <a:pt x="688" y="1576"/>
                  </a:cubicBezTo>
                  <a:cubicBezTo>
                    <a:pt x="674" y="1576"/>
                    <a:pt x="661" y="1575"/>
                    <a:pt x="647" y="1575"/>
                  </a:cubicBezTo>
                  <a:cubicBezTo>
                    <a:pt x="431" y="1575"/>
                    <a:pt x="244" y="1655"/>
                    <a:pt x="133" y="1716"/>
                  </a:cubicBezTo>
                  <a:lnTo>
                    <a:pt x="133" y="310"/>
                  </a:lnTo>
                  <a:cubicBezTo>
                    <a:pt x="159" y="273"/>
                    <a:pt x="276" y="140"/>
                    <a:pt x="659" y="133"/>
                  </a:cubicBezTo>
                  <a:cubicBezTo>
                    <a:pt x="1044" y="127"/>
                    <a:pt x="1159" y="271"/>
                    <a:pt x="1182" y="308"/>
                  </a:cubicBezTo>
                  <a:lnTo>
                    <a:pt x="1182" y="1715"/>
                  </a:lnTo>
                  <a:close/>
                  <a:moveTo>
                    <a:pt x="1849" y="0"/>
                  </a:moveTo>
                  <a:lnTo>
                    <a:pt x="1849" y="0"/>
                  </a:lnTo>
                  <a:cubicBezTo>
                    <a:pt x="1840" y="0"/>
                    <a:pt x="1831" y="0"/>
                    <a:pt x="1823" y="0"/>
                  </a:cubicBezTo>
                  <a:cubicBezTo>
                    <a:pt x="1490" y="0"/>
                    <a:pt x="1328" y="105"/>
                    <a:pt x="1253" y="184"/>
                  </a:cubicBezTo>
                  <a:cubicBezTo>
                    <a:pt x="1178" y="105"/>
                    <a:pt x="1015" y="0"/>
                    <a:pt x="683" y="0"/>
                  </a:cubicBezTo>
                  <a:cubicBezTo>
                    <a:pt x="674" y="0"/>
                    <a:pt x="666" y="0"/>
                    <a:pt x="657" y="0"/>
                  </a:cubicBezTo>
                  <a:cubicBezTo>
                    <a:pt x="127" y="9"/>
                    <a:pt x="16" y="240"/>
                    <a:pt x="5" y="267"/>
                  </a:cubicBezTo>
                  <a:lnTo>
                    <a:pt x="0" y="279"/>
                  </a:lnTo>
                  <a:lnTo>
                    <a:pt x="0" y="1970"/>
                  </a:lnTo>
                  <a:lnTo>
                    <a:pt x="107" y="1889"/>
                  </a:lnTo>
                  <a:cubicBezTo>
                    <a:pt x="109" y="1887"/>
                    <a:pt x="369" y="1695"/>
                    <a:pt x="682" y="1709"/>
                  </a:cubicBezTo>
                  <a:cubicBezTo>
                    <a:pt x="943" y="1722"/>
                    <a:pt x="1133" y="1837"/>
                    <a:pt x="1190" y="1876"/>
                  </a:cubicBezTo>
                  <a:cubicBezTo>
                    <a:pt x="1201" y="1883"/>
                    <a:pt x="1207" y="1888"/>
                    <a:pt x="1208" y="1888"/>
                  </a:cubicBezTo>
                  <a:lnTo>
                    <a:pt x="1253" y="1924"/>
                  </a:lnTo>
                  <a:lnTo>
                    <a:pt x="1298" y="1888"/>
                  </a:lnTo>
                  <a:cubicBezTo>
                    <a:pt x="1298" y="1888"/>
                    <a:pt x="1304" y="1883"/>
                    <a:pt x="1316" y="1876"/>
                  </a:cubicBezTo>
                  <a:cubicBezTo>
                    <a:pt x="1373" y="1837"/>
                    <a:pt x="1563" y="1722"/>
                    <a:pt x="1824" y="1709"/>
                  </a:cubicBezTo>
                  <a:cubicBezTo>
                    <a:pt x="2135" y="1695"/>
                    <a:pt x="2396" y="1887"/>
                    <a:pt x="2399" y="1889"/>
                  </a:cubicBezTo>
                  <a:lnTo>
                    <a:pt x="2506" y="1970"/>
                  </a:lnTo>
                  <a:lnTo>
                    <a:pt x="2506" y="279"/>
                  </a:lnTo>
                  <a:lnTo>
                    <a:pt x="2501" y="267"/>
                  </a:lnTo>
                  <a:cubicBezTo>
                    <a:pt x="2490" y="240"/>
                    <a:pt x="2379" y="9"/>
                    <a:pt x="1849" y="0"/>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7" name="Freeform 13"/>
            <p:cNvSpPr/>
            <p:nvPr/>
          </p:nvSpPr>
          <p:spPr bwMode="auto">
            <a:xfrm>
              <a:off x="3829050" y="5399088"/>
              <a:ext cx="627063" cy="152400"/>
            </a:xfrm>
            <a:custGeom>
              <a:avLst/>
              <a:gdLst>
                <a:gd name="T0" fmla="*/ 822 w 844"/>
                <a:gd name="T1" fmla="*/ 128 h 206"/>
                <a:gd name="T2" fmla="*/ 822 w 844"/>
                <a:gd name="T3" fmla="*/ 128 h 206"/>
                <a:gd name="T4" fmla="*/ 441 w 844"/>
                <a:gd name="T5" fmla="*/ 10 h 206"/>
                <a:gd name="T6" fmla="*/ 23 w 844"/>
                <a:gd name="T7" fmla="*/ 127 h 206"/>
                <a:gd name="T8" fmla="*/ 12 w 844"/>
                <a:gd name="T9" fmla="*/ 183 h 206"/>
                <a:gd name="T10" fmla="*/ 45 w 844"/>
                <a:gd name="T11" fmla="*/ 200 h 206"/>
                <a:gd name="T12" fmla="*/ 68 w 844"/>
                <a:gd name="T13" fmla="*/ 193 h 206"/>
                <a:gd name="T14" fmla="*/ 437 w 844"/>
                <a:gd name="T15" fmla="*/ 89 h 206"/>
                <a:gd name="T16" fmla="*/ 775 w 844"/>
                <a:gd name="T17" fmla="*/ 193 h 206"/>
                <a:gd name="T18" fmla="*/ 831 w 844"/>
                <a:gd name="T19" fmla="*/ 183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3"/>
                    <a:pt x="667" y="19"/>
                    <a:pt x="441" y="10"/>
                  </a:cubicBezTo>
                  <a:cubicBezTo>
                    <a:pt x="213" y="0"/>
                    <a:pt x="30" y="122"/>
                    <a:pt x="23" y="127"/>
                  </a:cubicBezTo>
                  <a:cubicBezTo>
                    <a:pt x="4" y="139"/>
                    <a:pt x="0" y="164"/>
                    <a:pt x="12" y="183"/>
                  </a:cubicBezTo>
                  <a:cubicBezTo>
                    <a:pt x="20" y="194"/>
                    <a:pt x="32" y="200"/>
                    <a:pt x="45" y="200"/>
                  </a:cubicBezTo>
                  <a:cubicBezTo>
                    <a:pt x="53" y="200"/>
                    <a:pt x="61" y="198"/>
                    <a:pt x="68" y="193"/>
                  </a:cubicBezTo>
                  <a:cubicBezTo>
                    <a:pt x="69" y="192"/>
                    <a:pt x="236" y="81"/>
                    <a:pt x="437" y="89"/>
                  </a:cubicBezTo>
                  <a:cubicBezTo>
                    <a:pt x="639" y="98"/>
                    <a:pt x="774" y="192"/>
                    <a:pt x="775" y="193"/>
                  </a:cubicBezTo>
                  <a:cubicBezTo>
                    <a:pt x="793" y="206"/>
                    <a:pt x="818" y="201"/>
                    <a:pt x="831" y="183"/>
                  </a:cubicBezTo>
                  <a:cubicBezTo>
                    <a:pt x="844" y="165"/>
                    <a:pt x="840" y="140"/>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8" name="Freeform 14"/>
            <p:cNvSpPr/>
            <p:nvPr/>
          </p:nvSpPr>
          <p:spPr bwMode="auto">
            <a:xfrm>
              <a:off x="3829050" y="5678488"/>
              <a:ext cx="627063" cy="152400"/>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8 w 844"/>
                <a:gd name="T13" fmla="*/ 194 h 206"/>
                <a:gd name="T14" fmla="*/ 437 w 844"/>
                <a:gd name="T15" fmla="*/ 90 h 206"/>
                <a:gd name="T16" fmla="*/ 775 w 844"/>
                <a:gd name="T17" fmla="*/ 194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3"/>
                    <a:pt x="23" y="128"/>
                  </a:cubicBezTo>
                  <a:cubicBezTo>
                    <a:pt x="4" y="140"/>
                    <a:pt x="0" y="165"/>
                    <a:pt x="12" y="183"/>
                  </a:cubicBezTo>
                  <a:cubicBezTo>
                    <a:pt x="20" y="195"/>
                    <a:pt x="32" y="201"/>
                    <a:pt x="45" y="201"/>
                  </a:cubicBezTo>
                  <a:cubicBezTo>
                    <a:pt x="53" y="201"/>
                    <a:pt x="61" y="199"/>
                    <a:pt x="68" y="194"/>
                  </a:cubicBezTo>
                  <a:cubicBezTo>
                    <a:pt x="69" y="193"/>
                    <a:pt x="236" y="82"/>
                    <a:pt x="437" y="90"/>
                  </a:cubicBezTo>
                  <a:cubicBezTo>
                    <a:pt x="639" y="99"/>
                    <a:pt x="774" y="193"/>
                    <a:pt x="775" y="194"/>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9" name="Freeform 15"/>
            <p:cNvSpPr/>
            <p:nvPr/>
          </p:nvSpPr>
          <p:spPr bwMode="auto">
            <a:xfrm>
              <a:off x="3829050" y="5957888"/>
              <a:ext cx="627063" cy="153988"/>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8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8"/>
                  </a:cubicBezTo>
                  <a:cubicBezTo>
                    <a:pt x="4" y="140"/>
                    <a:pt x="0" y="165"/>
                    <a:pt x="12" y="183"/>
                  </a:cubicBezTo>
                  <a:cubicBezTo>
                    <a:pt x="20" y="195"/>
                    <a:pt x="32" y="201"/>
                    <a:pt x="45" y="201"/>
                  </a:cubicBezTo>
                  <a:cubicBezTo>
                    <a:pt x="53" y="201"/>
                    <a:pt x="61" y="198"/>
                    <a:pt x="68" y="194"/>
                  </a:cubicBezTo>
                  <a:cubicBezTo>
                    <a:pt x="69" y="193"/>
                    <a:pt x="236" y="82"/>
                    <a:pt x="437" y="90"/>
                  </a:cubicBezTo>
                  <a:cubicBezTo>
                    <a:pt x="639" y="99"/>
                    <a:pt x="774" y="192"/>
                    <a:pt x="775" y="193"/>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0" name="Freeform 16"/>
            <p:cNvSpPr/>
            <p:nvPr/>
          </p:nvSpPr>
          <p:spPr bwMode="auto">
            <a:xfrm>
              <a:off x="4713288" y="5437188"/>
              <a:ext cx="627063" cy="152400"/>
            </a:xfrm>
            <a:custGeom>
              <a:avLst/>
              <a:gdLst>
                <a:gd name="T0" fmla="*/ 822 w 844"/>
                <a:gd name="T1" fmla="*/ 127 h 205"/>
                <a:gd name="T2" fmla="*/ 822 w 844"/>
                <a:gd name="T3" fmla="*/ 127 h 205"/>
                <a:gd name="T4" fmla="*/ 441 w 844"/>
                <a:gd name="T5" fmla="*/ 9 h 205"/>
                <a:gd name="T6" fmla="*/ 23 w 844"/>
                <a:gd name="T7" fmla="*/ 127 h 205"/>
                <a:gd name="T8" fmla="*/ 12 w 844"/>
                <a:gd name="T9" fmla="*/ 182 h 205"/>
                <a:gd name="T10" fmla="*/ 45 w 844"/>
                <a:gd name="T11" fmla="*/ 200 h 205"/>
                <a:gd name="T12" fmla="*/ 67 w 844"/>
                <a:gd name="T13" fmla="*/ 193 h 205"/>
                <a:gd name="T14" fmla="*/ 437 w 844"/>
                <a:gd name="T15" fmla="*/ 89 h 205"/>
                <a:gd name="T16" fmla="*/ 775 w 844"/>
                <a:gd name="T17" fmla="*/ 193 h 205"/>
                <a:gd name="T18" fmla="*/ 831 w 844"/>
                <a:gd name="T19" fmla="*/ 183 h 205"/>
                <a:gd name="T20" fmla="*/ 822 w 844"/>
                <a:gd name="T21" fmla="*/ 12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5">
                  <a:moveTo>
                    <a:pt x="822" y="127"/>
                  </a:moveTo>
                  <a:lnTo>
                    <a:pt x="822" y="127"/>
                  </a:lnTo>
                  <a:cubicBezTo>
                    <a:pt x="815" y="123"/>
                    <a:pt x="667" y="19"/>
                    <a:pt x="441" y="9"/>
                  </a:cubicBezTo>
                  <a:cubicBezTo>
                    <a:pt x="213" y="0"/>
                    <a:pt x="30" y="122"/>
                    <a:pt x="23" y="127"/>
                  </a:cubicBezTo>
                  <a:cubicBezTo>
                    <a:pt x="4" y="139"/>
                    <a:pt x="0" y="164"/>
                    <a:pt x="12" y="182"/>
                  </a:cubicBezTo>
                  <a:cubicBezTo>
                    <a:pt x="20" y="194"/>
                    <a:pt x="32" y="200"/>
                    <a:pt x="45" y="200"/>
                  </a:cubicBezTo>
                  <a:cubicBezTo>
                    <a:pt x="53" y="200"/>
                    <a:pt x="61" y="198"/>
                    <a:pt x="67" y="193"/>
                  </a:cubicBezTo>
                  <a:cubicBezTo>
                    <a:pt x="69" y="192"/>
                    <a:pt x="236" y="81"/>
                    <a:pt x="437" y="89"/>
                  </a:cubicBezTo>
                  <a:cubicBezTo>
                    <a:pt x="639" y="98"/>
                    <a:pt x="774" y="192"/>
                    <a:pt x="775" y="193"/>
                  </a:cubicBezTo>
                  <a:cubicBezTo>
                    <a:pt x="793" y="205"/>
                    <a:pt x="818" y="201"/>
                    <a:pt x="831" y="183"/>
                  </a:cubicBezTo>
                  <a:cubicBezTo>
                    <a:pt x="844" y="165"/>
                    <a:pt x="840" y="140"/>
                    <a:pt x="822" y="127"/>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1" name="Freeform 17"/>
            <p:cNvSpPr/>
            <p:nvPr/>
          </p:nvSpPr>
          <p:spPr bwMode="auto">
            <a:xfrm>
              <a:off x="4713288" y="5716588"/>
              <a:ext cx="627063" cy="152400"/>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7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8"/>
                  </a:cubicBezTo>
                  <a:cubicBezTo>
                    <a:pt x="4" y="140"/>
                    <a:pt x="0" y="165"/>
                    <a:pt x="12" y="183"/>
                  </a:cubicBezTo>
                  <a:cubicBezTo>
                    <a:pt x="20" y="195"/>
                    <a:pt x="32" y="201"/>
                    <a:pt x="45" y="201"/>
                  </a:cubicBezTo>
                  <a:cubicBezTo>
                    <a:pt x="53" y="201"/>
                    <a:pt x="61" y="199"/>
                    <a:pt x="67" y="194"/>
                  </a:cubicBezTo>
                  <a:cubicBezTo>
                    <a:pt x="69" y="193"/>
                    <a:pt x="236" y="82"/>
                    <a:pt x="437" y="90"/>
                  </a:cubicBezTo>
                  <a:cubicBezTo>
                    <a:pt x="639" y="99"/>
                    <a:pt x="774" y="192"/>
                    <a:pt x="775" y="193"/>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2" name="Freeform 18"/>
            <p:cNvSpPr/>
            <p:nvPr/>
          </p:nvSpPr>
          <p:spPr bwMode="auto">
            <a:xfrm>
              <a:off x="4713288" y="5997575"/>
              <a:ext cx="627063" cy="152400"/>
            </a:xfrm>
            <a:custGeom>
              <a:avLst/>
              <a:gdLst>
                <a:gd name="T0" fmla="*/ 822 w 844"/>
                <a:gd name="T1" fmla="*/ 128 h 206"/>
                <a:gd name="T2" fmla="*/ 822 w 844"/>
                <a:gd name="T3" fmla="*/ 128 h 206"/>
                <a:gd name="T4" fmla="*/ 441 w 844"/>
                <a:gd name="T5" fmla="*/ 10 h 206"/>
                <a:gd name="T6" fmla="*/ 23 w 844"/>
                <a:gd name="T7" fmla="*/ 127 h 206"/>
                <a:gd name="T8" fmla="*/ 12 w 844"/>
                <a:gd name="T9" fmla="*/ 183 h 206"/>
                <a:gd name="T10" fmla="*/ 45 w 844"/>
                <a:gd name="T11" fmla="*/ 201 h 206"/>
                <a:gd name="T12" fmla="*/ 67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7"/>
                  </a:cubicBezTo>
                  <a:cubicBezTo>
                    <a:pt x="4" y="140"/>
                    <a:pt x="0" y="165"/>
                    <a:pt x="12" y="183"/>
                  </a:cubicBezTo>
                  <a:cubicBezTo>
                    <a:pt x="20" y="194"/>
                    <a:pt x="32" y="201"/>
                    <a:pt x="45" y="201"/>
                  </a:cubicBezTo>
                  <a:cubicBezTo>
                    <a:pt x="53" y="201"/>
                    <a:pt x="61" y="198"/>
                    <a:pt x="67" y="194"/>
                  </a:cubicBezTo>
                  <a:cubicBezTo>
                    <a:pt x="69" y="193"/>
                    <a:pt x="236" y="82"/>
                    <a:pt x="437" y="90"/>
                  </a:cubicBezTo>
                  <a:cubicBezTo>
                    <a:pt x="639" y="98"/>
                    <a:pt x="774" y="192"/>
                    <a:pt x="775" y="193"/>
                  </a:cubicBezTo>
                  <a:cubicBezTo>
                    <a:pt x="793" y="206"/>
                    <a:pt x="818" y="202"/>
                    <a:pt x="831" y="184"/>
                  </a:cubicBezTo>
                  <a:cubicBezTo>
                    <a:pt x="844" y="166"/>
                    <a:pt x="840" y="141"/>
                    <a:pt x="822" y="128"/>
                  </a:cubicBezTo>
                  <a:close/>
                </a:path>
              </a:pathLst>
            </a:custGeom>
            <a:grpFill/>
            <a:ln w="0">
              <a:noFill/>
              <a:prstDash val="solid"/>
              <a:round/>
            </a:ln>
          </p:spPr>
          <p:txBody>
            <a:bodyPr vert="horz" wrap="square" lIns="91440" tIns="45720" rIns="91440" bIns="45720" numCol="1" anchor="t" anchorCtr="0" compatLnSpc="1"/>
            <a:lstStyle/>
            <a:p>
              <a:endParaRPr lang="zh-CN" altLang="en-US"/>
            </a:p>
          </p:txBody>
        </p:sp>
      </p:grpSp>
      <p:sp>
        <p:nvSpPr>
          <p:cNvPr id="84" name="文本框 8"/>
          <p:cNvSpPr txBox="1"/>
          <p:nvPr/>
        </p:nvSpPr>
        <p:spPr>
          <a:xfrm>
            <a:off x="4765849" y="1295117"/>
            <a:ext cx="6751896" cy="16109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zh-CN" sz="1600" dirty="0">
                <a:solidFill>
                  <a:schemeClr val="tx1">
                    <a:lumMod val="75000"/>
                    <a:lumOff val="25000"/>
                  </a:schemeClr>
                </a:solidFill>
                <a:latin typeface="+mn-ea"/>
              </a:rPr>
              <a:t>经过分析，我们发现，行人闯红灯会受到当时正在等待的人数和其他人闯红灯的人数的影响。等待的人数越多，闯红灯的人数越少，人们闯红灯的概率较低，反之，等待的人数越少，闯红灯的人数越多，行人闯红灯的概率增大</a:t>
            </a:r>
            <a:r>
              <a:rPr lang="zh-CN" altLang="zh-CN" sz="1200" dirty="0">
                <a:solidFill>
                  <a:schemeClr val="tx1">
                    <a:lumMod val="75000"/>
                    <a:lumOff val="25000"/>
                  </a:schemeClr>
                </a:solidFill>
                <a:latin typeface="+mn-ea"/>
              </a:rPr>
              <a:t>。</a:t>
            </a:r>
            <a:endParaRPr lang="zh-CN" altLang="zh-CN" sz="1200" dirty="0">
              <a:solidFill>
                <a:schemeClr val="tx1">
                  <a:lumMod val="75000"/>
                  <a:lumOff val="25000"/>
                </a:schemeClr>
              </a:solidFill>
              <a:latin typeface="+mn-ea"/>
            </a:endParaRPr>
          </a:p>
          <a:p>
            <a:pPr>
              <a:lnSpc>
                <a:spcPct val="130000"/>
              </a:lnSpc>
            </a:pPr>
            <a:endParaRPr lang="zh-CN" altLang="en-US" sz="1200" dirty="0">
              <a:solidFill>
                <a:schemeClr val="tx1">
                  <a:lumMod val="75000"/>
                  <a:lumOff val="25000"/>
                </a:schemeClr>
              </a:solidFill>
              <a:latin typeface="+mn-ea"/>
            </a:endParaRPr>
          </a:p>
        </p:txBody>
      </p:sp>
      <p:sp>
        <p:nvSpPr>
          <p:cNvPr id="85" name="矩形 84"/>
          <p:cNvSpPr/>
          <p:nvPr/>
        </p:nvSpPr>
        <p:spPr>
          <a:xfrm>
            <a:off x="4765850" y="847835"/>
            <a:ext cx="4219425" cy="453457"/>
          </a:xfrm>
          <a:prstGeom prst="rect">
            <a:avLst/>
          </a:prstGeom>
        </p:spPr>
        <p:txBody>
          <a:bodyPr wrap="square">
            <a:spAutoFit/>
          </a:bodyPr>
          <a:lstStyle/>
          <a:p>
            <a:pPr lvl="0">
              <a:lnSpc>
                <a:spcPct val="130000"/>
              </a:lnSpc>
            </a:pPr>
            <a:r>
              <a:rPr lang="en-US" altLang="zh-CN" sz="2000" b="1" dirty="0">
                <a:solidFill>
                  <a:schemeClr val="accent3">
                    <a:lumMod val="75000"/>
                  </a:schemeClr>
                </a:solidFill>
              </a:rPr>
              <a:t>3.3.1 </a:t>
            </a:r>
            <a:r>
              <a:rPr lang="zh-CN" altLang="en-US" sz="2000" b="1" dirty="0">
                <a:solidFill>
                  <a:schemeClr val="accent3">
                    <a:lumMod val="75000"/>
                  </a:schemeClr>
                </a:solidFill>
              </a:rPr>
              <a:t>闯红灯人数和等待人数的关系</a:t>
            </a:r>
            <a:endParaRPr lang="en-US" altLang="zh-CN" sz="2000" b="1" dirty="0">
              <a:solidFill>
                <a:schemeClr val="accent3">
                  <a:lumMod val="75000"/>
                </a:schemeClr>
              </a:solidFill>
            </a:endParaRPr>
          </a:p>
        </p:txBody>
      </p:sp>
      <p:sp>
        <p:nvSpPr>
          <p:cNvPr id="93" name="文本占位符 92"/>
          <p:cNvSpPr>
            <a:spLocks noGrp="1"/>
          </p:cNvSpPr>
          <p:nvPr>
            <p:ph type="body" sz="quarter" idx="10"/>
          </p:nvPr>
        </p:nvSpPr>
        <p:spPr/>
        <p:txBody>
          <a:bodyPr/>
          <a:lstStyle/>
          <a:p>
            <a:r>
              <a:rPr kumimoji="1" lang="en-US" altLang="zh-CN" dirty="0"/>
              <a:t>3.3 </a:t>
            </a:r>
            <a:r>
              <a:rPr kumimoji="1" lang="zh-CN" altLang="en-US" dirty="0"/>
              <a:t>行人闯红灯成因调查</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5"/>
          </p:nvPr>
        </p:nvSpPr>
        <p:spPr/>
        <p:txBody>
          <a:bodyPr/>
          <a:lstStyle/>
          <a:p>
            <a:r>
              <a:rPr kumimoji="1" lang="en-US" altLang="zh-CN" dirty="0"/>
              <a:t>04</a:t>
            </a:r>
            <a:endParaRPr kumimoji="1" lang="zh-CN" altLang="en-US" dirty="0"/>
          </a:p>
        </p:txBody>
      </p:sp>
      <p:sp>
        <p:nvSpPr>
          <p:cNvPr id="3" name="文本占位符 2"/>
          <p:cNvSpPr>
            <a:spLocks noGrp="1"/>
          </p:cNvSpPr>
          <p:nvPr>
            <p:ph type="body" sz="quarter" idx="16"/>
          </p:nvPr>
        </p:nvSpPr>
        <p:spPr/>
        <p:txBody>
          <a:bodyPr/>
          <a:lstStyle/>
          <a:p>
            <a:r>
              <a:rPr kumimoji="1" lang="zh-CN" altLang="en-US" dirty="0"/>
              <a:t>调查总结</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t="71472"/>
          <a:stretch>
            <a:fillRect/>
          </a:stretch>
        </p:blipFill>
        <p:spPr>
          <a:xfrm>
            <a:off x="0" y="4902505"/>
            <a:ext cx="12192000" cy="1955495"/>
          </a:xfrm>
          <a:prstGeom prst="rect">
            <a:avLst/>
          </a:prstGeom>
        </p:spPr>
      </p:pic>
      <p:sp>
        <p:nvSpPr>
          <p:cNvPr id="6" name="矩形 5"/>
          <p:cNvSpPr/>
          <p:nvPr/>
        </p:nvSpPr>
        <p:spPr>
          <a:xfrm>
            <a:off x="7023718" y="1486607"/>
            <a:ext cx="5147205" cy="1981696"/>
          </a:xfrm>
          <a:prstGeom prst="rect">
            <a:avLst/>
          </a:prstGeom>
        </p:spPr>
        <p:txBody>
          <a:bodyPr wrap="square">
            <a:spAutoFit/>
          </a:bodyPr>
          <a:lstStyle/>
          <a:p>
            <a:pPr lvl="0">
              <a:lnSpc>
                <a:spcPct val="130000"/>
              </a:lnSpc>
            </a:pPr>
            <a:r>
              <a:rPr lang="zh-CN" altLang="zh-CN" sz="1600" dirty="0">
                <a:solidFill>
                  <a:schemeClr val="tx1">
                    <a:lumMod val="75000"/>
                    <a:lumOff val="25000"/>
                  </a:schemeClr>
                </a:solidFill>
                <a:latin typeface="+mn-ea"/>
              </a:rPr>
              <a:t>此外，我们还研究了行人闯红灯的成因，发现行人闯红灯受到群体效应和从众心理、等待时间、对自身安全的判断的影响，会在到达人行横道时观察正在等待的人数和闯红灯的人数以及下一辆到达人行横道的车辆的距离，以此决定自己是否闯红灯，而行人等待时间的长短也会影响行人是否放弃等待而选择闯红灯。</a:t>
            </a:r>
            <a:endParaRPr lang="en-US" altLang="zh-CN" sz="1600" dirty="0">
              <a:solidFill>
                <a:schemeClr val="tx1">
                  <a:lumMod val="75000"/>
                  <a:lumOff val="25000"/>
                </a:schemeClr>
              </a:solidFill>
              <a:latin typeface="+mn-ea"/>
            </a:endParaRPr>
          </a:p>
        </p:txBody>
      </p:sp>
      <p:sp>
        <p:nvSpPr>
          <p:cNvPr id="10" name="矩形 9"/>
          <p:cNvSpPr/>
          <p:nvPr/>
        </p:nvSpPr>
        <p:spPr>
          <a:xfrm flipV="1">
            <a:off x="1120671" y="1274404"/>
            <a:ext cx="765739" cy="4571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1932741" y="1319566"/>
            <a:ext cx="4142182" cy="2621872"/>
          </a:xfrm>
          <a:prstGeom prst="rect">
            <a:avLst/>
          </a:prstGeom>
        </p:spPr>
        <p:txBody>
          <a:bodyPr wrap="square">
            <a:spAutoFit/>
          </a:bodyPr>
          <a:lstStyle/>
          <a:p>
            <a:pPr>
              <a:lnSpc>
                <a:spcPct val="130000"/>
              </a:lnSpc>
            </a:pPr>
            <a:r>
              <a:rPr lang="zh-CN" altLang="zh-CN" sz="1600" dirty="0">
                <a:solidFill>
                  <a:schemeClr val="tx1">
                    <a:lumMod val="75000"/>
                    <a:lumOff val="25000"/>
                  </a:schemeClr>
                </a:solidFill>
                <a:latin typeface="+mn-ea"/>
              </a:rPr>
              <a:t>经过此次调查，我们大致了解了中山大道</a:t>
            </a:r>
            <a:r>
              <a:rPr lang="en-US" altLang="zh-CN" sz="1600" dirty="0">
                <a:solidFill>
                  <a:schemeClr val="tx1">
                    <a:lumMod val="75000"/>
                    <a:lumOff val="25000"/>
                  </a:schemeClr>
                </a:solidFill>
                <a:latin typeface="+mn-ea"/>
              </a:rPr>
              <a:t>-</a:t>
            </a:r>
            <a:r>
              <a:rPr lang="zh-CN" altLang="zh-CN" sz="1600" dirty="0">
                <a:solidFill>
                  <a:schemeClr val="tx1">
                    <a:lumMod val="75000"/>
                    <a:lumOff val="25000"/>
                  </a:schemeClr>
                </a:solidFill>
                <a:latin typeface="+mn-ea"/>
              </a:rPr>
              <a:t>车陂路交叉口行人的基本情况即行人的流量以及行人违规的情况，发现该交叉口的行人流量存在早高峰的现象，且受附近的车陂站地铁站的影响较大，而主干道的行人闯红灯数量较少，右转专用道的闯红灯现象更严重，主干道的行人违规主要表现为行人为了节约时间和路程选择绕行渠化岛、不走人行横道。</a:t>
            </a:r>
            <a:endParaRPr lang="zh-CN" altLang="zh-CN" sz="1600" dirty="0">
              <a:solidFill>
                <a:schemeClr val="tx1">
                  <a:lumMod val="75000"/>
                  <a:lumOff val="25000"/>
                </a:schemeClr>
              </a:solidFill>
              <a:latin typeface="+mn-ea"/>
            </a:endParaRPr>
          </a:p>
        </p:txBody>
      </p:sp>
      <p:sp>
        <p:nvSpPr>
          <p:cNvPr id="13" name="矩形 12"/>
          <p:cNvSpPr/>
          <p:nvPr/>
        </p:nvSpPr>
        <p:spPr>
          <a:xfrm>
            <a:off x="1095415" y="1140295"/>
            <a:ext cx="816249" cy="892552"/>
          </a:xfrm>
          <a:prstGeom prst="rect">
            <a:avLst/>
          </a:prstGeom>
        </p:spPr>
        <p:txBody>
          <a:bodyPr wrap="none">
            <a:spAutoFit/>
          </a:bodyPr>
          <a:lstStyle/>
          <a:p>
            <a:pPr lvl="0">
              <a:lnSpc>
                <a:spcPct val="130000"/>
              </a:lnSpc>
            </a:pPr>
            <a:r>
              <a:rPr lang="en-US" altLang="zh-CN" sz="4000" b="1" dirty="0">
                <a:solidFill>
                  <a:schemeClr val="accent4">
                    <a:lumMod val="75000"/>
                  </a:schemeClr>
                </a:solidFill>
              </a:rPr>
              <a:t>01</a:t>
            </a:r>
            <a:endParaRPr lang="en-US" altLang="zh-CN" sz="4000" b="1" dirty="0">
              <a:solidFill>
                <a:schemeClr val="accent4">
                  <a:lumMod val="75000"/>
                </a:schemeClr>
              </a:solidFill>
            </a:endParaRPr>
          </a:p>
        </p:txBody>
      </p:sp>
      <p:sp>
        <p:nvSpPr>
          <p:cNvPr id="20" name="矩形 19"/>
          <p:cNvSpPr/>
          <p:nvPr/>
        </p:nvSpPr>
        <p:spPr>
          <a:xfrm flipV="1">
            <a:off x="6232725" y="1571605"/>
            <a:ext cx="765739" cy="4571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p:cNvSpPr/>
          <p:nvPr/>
        </p:nvSpPr>
        <p:spPr>
          <a:xfrm>
            <a:off x="6207469" y="1437496"/>
            <a:ext cx="816249" cy="814582"/>
          </a:xfrm>
          <a:prstGeom prst="rect">
            <a:avLst/>
          </a:prstGeom>
        </p:spPr>
        <p:txBody>
          <a:bodyPr wrap="none">
            <a:spAutoFit/>
          </a:bodyPr>
          <a:lstStyle/>
          <a:p>
            <a:pPr lvl="0">
              <a:lnSpc>
                <a:spcPct val="130000"/>
              </a:lnSpc>
            </a:pPr>
            <a:r>
              <a:rPr lang="en-US" altLang="zh-CN" sz="4000" b="1" dirty="0">
                <a:solidFill>
                  <a:schemeClr val="accent4">
                    <a:lumMod val="75000"/>
                  </a:schemeClr>
                </a:solidFill>
              </a:rPr>
              <a:t>02</a:t>
            </a:r>
            <a:endParaRPr lang="en-US" altLang="zh-CN" sz="4000" b="1" dirty="0">
              <a:solidFill>
                <a:schemeClr val="accent4">
                  <a:lumMod val="75000"/>
                </a:schemeClr>
              </a:solidFill>
            </a:endParaRPr>
          </a:p>
        </p:txBody>
      </p:sp>
      <p:sp>
        <p:nvSpPr>
          <p:cNvPr id="9" name="文本占位符 8"/>
          <p:cNvSpPr>
            <a:spLocks noGrp="1"/>
          </p:cNvSpPr>
          <p:nvPr>
            <p:ph type="body" sz="quarter" idx="10"/>
          </p:nvPr>
        </p:nvSpPr>
        <p:spPr/>
        <p:txBody>
          <a:bodyPr/>
          <a:lstStyle/>
          <a:p>
            <a:r>
              <a:rPr lang="en-US" altLang="zh-CN" dirty="0"/>
              <a:t>4.1</a:t>
            </a:r>
            <a:r>
              <a:rPr lang="zh-CN" altLang="en-US" dirty="0"/>
              <a:t>调查内容总结</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kumimoji="1" lang="en-US" altLang="zh-CN" dirty="0"/>
              <a:t>4.2</a:t>
            </a:r>
            <a:r>
              <a:rPr kumimoji="1" lang="zh-CN" altLang="en-US" dirty="0"/>
              <a:t>调查反思</a:t>
            </a:r>
            <a:endParaRPr kumimoji="1" lang="zh-CN" altLang="en-US" dirty="0"/>
          </a:p>
        </p:txBody>
      </p:sp>
      <p:sp>
        <p:nvSpPr>
          <p:cNvPr id="3" name="矩形 2"/>
          <p:cNvSpPr/>
          <p:nvPr/>
        </p:nvSpPr>
        <p:spPr>
          <a:xfrm>
            <a:off x="1865745" y="1718149"/>
            <a:ext cx="10252364" cy="1884618"/>
          </a:xfrm>
          <a:prstGeom prst="rect">
            <a:avLst/>
          </a:prstGeom>
        </p:spPr>
        <p:txBody>
          <a:bodyPr wrap="square">
            <a:spAutoFit/>
          </a:bodyPr>
          <a:lstStyle/>
          <a:p>
            <a:pPr indent="304800" algn="just">
              <a:lnSpc>
                <a:spcPct val="150000"/>
              </a:lnSpc>
              <a:spcAft>
                <a:spcPts val="0"/>
              </a:spcAft>
            </a:pPr>
            <a:r>
              <a:rPr kumimoji="1" lang="zh-CN" altLang="zh-CN" sz="2000" b="1" dirty="0">
                <a:solidFill>
                  <a:schemeClr val="accent4">
                    <a:lumMod val="75000"/>
                  </a:schemeClr>
                </a:solidFill>
                <a:latin typeface="微软雅黑" panose="020B0503020204020204" pitchFamily="34" charset="-122"/>
                <a:ea typeface="微软雅黑" panose="020B0503020204020204" pitchFamily="34" charset="-122"/>
              </a:rPr>
              <a:t>此次调查我们也遇到了很多问题，比如在进行第二次调查时，我们忽视了个年龄段的行人人数的差别，只按年龄段观测了违规行人的人数，但忽视了违规行人在其对应年龄段的占比，因此未能进行对年龄因素的分析；还有开始调查的时间没有做到完全同时，导致后期处理数据时需要调整各人的数据至时间一致。</a:t>
            </a:r>
            <a:endParaRPr kumimoji="1" lang="zh-CN" altLang="zh-CN" sz="2000" b="1" dirty="0">
              <a:solidFill>
                <a:schemeClr val="accent4">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1865745" y="4197542"/>
            <a:ext cx="10252364" cy="1422954"/>
          </a:xfrm>
          <a:prstGeom prst="rect">
            <a:avLst/>
          </a:prstGeom>
        </p:spPr>
        <p:txBody>
          <a:bodyPr wrap="square">
            <a:spAutoFit/>
          </a:bodyPr>
          <a:lstStyle/>
          <a:p>
            <a:pPr indent="304800" algn="just">
              <a:lnSpc>
                <a:spcPct val="150000"/>
              </a:lnSpc>
              <a:spcAft>
                <a:spcPts val="0"/>
              </a:spcAft>
            </a:pPr>
            <a:r>
              <a:rPr kumimoji="1" lang="zh-CN" altLang="zh-CN" sz="2000" b="1" dirty="0">
                <a:solidFill>
                  <a:schemeClr val="accent4">
                    <a:lumMod val="75000"/>
                  </a:schemeClr>
                </a:solidFill>
                <a:latin typeface="微软雅黑" panose="020B0503020204020204" pitchFamily="34" charset="-122"/>
                <a:ea typeface="微软雅黑" panose="020B0503020204020204" pitchFamily="34" charset="-122"/>
              </a:rPr>
              <a:t>经过此次调查，我们了解了一次交通调查从策划到实施的整个过程，在今后的调查中，我们会更留意此次调查中出现的问题，相信有了此次经验，我们能在未来可能有的实地交通调查中得到有更好的成果。</a:t>
            </a:r>
            <a:endParaRPr kumimoji="1" lang="zh-CN" altLang="zh-CN" sz="2000" b="1" dirty="0">
              <a:solidFill>
                <a:schemeClr val="accent4">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5"/>
          </p:nvPr>
        </p:nvSpPr>
        <p:spPr/>
        <p:txBody>
          <a:bodyPr/>
          <a:lstStyle/>
          <a:p>
            <a:r>
              <a:rPr kumimoji="1" lang="en-US" altLang="zh-CN" dirty="0"/>
              <a:t>05</a:t>
            </a:r>
            <a:endParaRPr kumimoji="1" lang="zh-CN" altLang="en-US" dirty="0"/>
          </a:p>
        </p:txBody>
      </p:sp>
      <p:sp>
        <p:nvSpPr>
          <p:cNvPr id="3" name="文本占位符 2"/>
          <p:cNvSpPr>
            <a:spLocks noGrp="1"/>
          </p:cNvSpPr>
          <p:nvPr>
            <p:ph type="body" sz="quarter" idx="16"/>
          </p:nvPr>
        </p:nvSpPr>
        <p:spPr/>
        <p:txBody>
          <a:bodyPr/>
          <a:lstStyle/>
          <a:p>
            <a:r>
              <a:rPr kumimoji="1" lang="zh-CN" altLang="en-US" dirty="0"/>
              <a:t>数据附录</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131729" y="419965"/>
          <a:ext cx="5049992" cy="6297186"/>
        </p:xfrm>
        <a:graphic>
          <a:graphicData uri="http://schemas.openxmlformats.org/drawingml/2006/table">
            <a:tbl>
              <a:tblPr>
                <a:tableStyleId>{5C22544A-7EE6-4342-B048-85BDC9FD1C3A}</a:tableStyleId>
              </a:tblPr>
              <a:tblGrid>
                <a:gridCol w="660886"/>
                <a:gridCol w="548253"/>
                <a:gridCol w="548253"/>
                <a:gridCol w="548253"/>
                <a:gridCol w="548253"/>
                <a:gridCol w="548253"/>
                <a:gridCol w="548253"/>
                <a:gridCol w="549794"/>
                <a:gridCol w="549794"/>
              </a:tblGrid>
              <a:tr h="127661">
                <a:tc rowSpan="2">
                  <a:txBody>
                    <a:bodyPr/>
                    <a:lstStyle/>
                    <a:p>
                      <a:pPr algn="ctr" fontAlgn="ctr">
                        <a:spcAft>
                          <a:spcPts val="0"/>
                        </a:spcAft>
                      </a:pPr>
                      <a:r>
                        <a:rPr lang="zh-CN" sz="1100" u="none" strike="noStrike" kern="100" baseline="-25000">
                          <a:effectLst/>
                        </a:rPr>
                        <a:t>时段</a:t>
                      </a:r>
                      <a:r>
                        <a:rPr lang="en-US" sz="800" u="none" strike="noStrike" kern="100" baseline="-25000">
                          <a:effectLst/>
                        </a:rPr>
                        <a:t>          </a:t>
                      </a:r>
                      <a:r>
                        <a:rPr lang="zh-CN" sz="1100" u="none" strike="noStrike" kern="100" baseline="30000">
                          <a:effectLst/>
                        </a:rPr>
                        <a:t>路段</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gridSpan="2">
                  <a:txBody>
                    <a:bodyPr/>
                    <a:lstStyle/>
                    <a:p>
                      <a:pPr algn="ctr" fontAlgn="ctr">
                        <a:spcAft>
                          <a:spcPts val="0"/>
                        </a:spcAft>
                      </a:pPr>
                      <a:r>
                        <a:rPr lang="en-US" sz="700" kern="0">
                          <a:effectLst/>
                        </a:rPr>
                        <a:t>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hMerge="1">
                  <a:tcPr/>
                </a:tc>
                <a:tc gridSpan="2">
                  <a:txBody>
                    <a:bodyPr/>
                    <a:lstStyle/>
                    <a:p>
                      <a:pPr algn="ctr" fontAlgn="ctr">
                        <a:spcAft>
                          <a:spcPts val="0"/>
                        </a:spcAft>
                      </a:pPr>
                      <a:r>
                        <a:rPr lang="en-US" sz="700" kern="0">
                          <a:effectLst/>
                        </a:rPr>
                        <a:t>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hMerge="1">
                  <a:tcPr/>
                </a:tc>
                <a:tc gridSpan="2">
                  <a:txBody>
                    <a:bodyPr/>
                    <a:lstStyle/>
                    <a:p>
                      <a:pPr algn="ctr" fontAlgn="ctr">
                        <a:spcAft>
                          <a:spcPts val="0"/>
                        </a:spcAft>
                      </a:pPr>
                      <a:r>
                        <a:rPr lang="en-US" sz="700" kern="0">
                          <a:effectLst/>
                        </a:rPr>
                        <a:t>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hMerge="1">
                  <a:tcPr/>
                </a:tc>
                <a:tc gridSpan="2">
                  <a:txBody>
                    <a:bodyPr/>
                    <a:lstStyle/>
                    <a:p>
                      <a:pPr algn="ctr" fontAlgn="ctr">
                        <a:spcAft>
                          <a:spcPts val="0"/>
                        </a:spcAft>
                      </a:pPr>
                      <a:r>
                        <a:rPr lang="en-US" sz="700" kern="0">
                          <a:effectLst/>
                        </a:rPr>
                        <a:t>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hMerge="1">
                  <a:tcPr/>
                </a:tc>
              </a:tr>
              <a:tr h="160096">
                <a:tc vMerge="1">
                  <a:tcPr/>
                </a:tc>
                <a:tc>
                  <a:txBody>
                    <a:bodyPr/>
                    <a:lstStyle/>
                    <a:p>
                      <a:pPr algn="ctr" fontAlgn="ctr">
                        <a:spcAft>
                          <a:spcPts val="0"/>
                        </a:spcAft>
                      </a:pPr>
                      <a:r>
                        <a:rPr lang="zh-CN" sz="700" kern="0">
                          <a:effectLst/>
                        </a:rPr>
                        <a:t>自北向南</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自南向北</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自东向西</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自西向东</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自北向南</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自南向北</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自东向西</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zh-CN" sz="700" kern="0">
                          <a:effectLst/>
                        </a:rPr>
                        <a:t>自西向东</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8:20-8:25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44</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27</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8:25-8:30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43</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8:30-8:35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25</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8:35-8:40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26</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24</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19</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8:40-8:45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78</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8:45-8:50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88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73</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83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8:50-8:55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34</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85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86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8:55-9:00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75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9:00-9:05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9:05-9:10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9:10-9:15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9:15-9:20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11</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9:20-9:25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9:25-9:30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61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9:30-9:35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9:35-9:40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52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9:40-9:45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34</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9:45-9:50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41911">
                <a:tc>
                  <a:txBody>
                    <a:bodyPr/>
                    <a:lstStyle/>
                    <a:p>
                      <a:pPr algn="ctr" fontAlgn="ctr">
                        <a:spcAft>
                          <a:spcPts val="0"/>
                        </a:spcAft>
                      </a:pPr>
                      <a:r>
                        <a:rPr lang="en-US" sz="900" kern="0">
                          <a:effectLst/>
                        </a:rPr>
                        <a:t>9:50-9:55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a:effectLst/>
                        </a:rPr>
                        <a:t>9:55-10:00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40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a:effectLst/>
                        </a:rPr>
                        <a:t>10:00-10:05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a:effectLst/>
                        </a:rPr>
                        <a:t>10:05-10:10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18</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a:effectLst/>
                        </a:rPr>
                        <a:t>10:10-10:15</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11</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27</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14</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r h="282624">
                <a:tc>
                  <a:txBody>
                    <a:bodyPr/>
                    <a:lstStyle/>
                    <a:p>
                      <a:pPr algn="ctr" fontAlgn="ctr">
                        <a:spcAft>
                          <a:spcPts val="0"/>
                        </a:spcAft>
                      </a:pPr>
                      <a:r>
                        <a:rPr lang="en-US" sz="900" kern="0" dirty="0">
                          <a:effectLst/>
                        </a:rPr>
                        <a:t>10:15-10:20</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12</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18</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30</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23</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16</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a:effectLst/>
                        </a:rPr>
                        <a:t>19</a:t>
                      </a:r>
                      <a:endParaRPr lang="zh-CN" sz="700" kern="10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c>
                  <a:txBody>
                    <a:bodyPr/>
                    <a:lstStyle/>
                    <a:p>
                      <a:pPr algn="ctr" fontAlgn="ctr">
                        <a:spcAft>
                          <a:spcPts val="0"/>
                        </a:spcAft>
                      </a:pPr>
                      <a:r>
                        <a:rPr lang="en-US" sz="700" kern="0" dirty="0">
                          <a:effectLst/>
                        </a:rPr>
                        <a:t>16</a:t>
                      </a:r>
                      <a:endParaRPr lang="zh-CN" sz="7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399" marR="5399" marT="5399" marB="0" anchor="ctr"/>
                </a:tc>
              </a:tr>
            </a:tbl>
          </a:graphicData>
        </a:graphic>
      </p:graphicFrame>
      <p:sp>
        <p:nvSpPr>
          <p:cNvPr id="16" name="Rectangle 1"/>
          <p:cNvSpPr>
            <a:spLocks noChangeArrowheads="1"/>
          </p:cNvSpPr>
          <p:nvPr/>
        </p:nvSpPr>
        <p:spPr bwMode="auto">
          <a:xfrm>
            <a:off x="1663973" y="145756"/>
            <a:ext cx="1441420"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lang="zh-CN" altLang="zh-CN" sz="1100" b="1" dirty="0">
                <a:solidFill>
                  <a:schemeClr val="tx1">
                    <a:lumMod val="75000"/>
                    <a:lumOff val="25000"/>
                  </a:schemeClr>
                </a:solidFill>
                <a:latin typeface="+mn-ea"/>
              </a:rPr>
              <a:t>表</a:t>
            </a:r>
            <a:r>
              <a:rPr lang="en-US" altLang="zh-CN" sz="1100" b="1" dirty="0">
                <a:solidFill>
                  <a:schemeClr val="tx1">
                    <a:lumMod val="75000"/>
                    <a:lumOff val="25000"/>
                  </a:schemeClr>
                </a:solidFill>
                <a:latin typeface="+mn-ea"/>
              </a:rPr>
              <a:t>7 </a:t>
            </a:r>
            <a:r>
              <a:rPr lang="zh-CN" altLang="en-US" sz="1100" b="1" dirty="0">
                <a:solidFill>
                  <a:schemeClr val="tx1">
                    <a:lumMod val="75000"/>
                    <a:lumOff val="25000"/>
                  </a:schemeClr>
                </a:solidFill>
                <a:latin typeface="+mn-ea"/>
              </a:rPr>
              <a:t>行人流量汇总表</a:t>
            </a:r>
            <a:endParaRPr lang="zh-CN" altLang="en-US" sz="1100" b="1" dirty="0">
              <a:solidFill>
                <a:schemeClr val="tx1">
                  <a:lumMod val="75000"/>
                  <a:lumOff val="25000"/>
                </a:schemeClr>
              </a:solidFill>
              <a:latin typeface="+mn-ea"/>
            </a:endParaRPr>
          </a:p>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
        <p:nvSpPr>
          <p:cNvPr id="18" name="Rectangle 2"/>
          <p:cNvSpPr>
            <a:spLocks noChangeArrowheads="1"/>
          </p:cNvSpPr>
          <p:nvPr/>
        </p:nvSpPr>
        <p:spPr bwMode="auto">
          <a:xfrm>
            <a:off x="7258049" y="199616"/>
            <a:ext cx="214674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defTabSz="914400" eaLnBrk="0" fontAlgn="base" hangingPunct="0">
              <a:spcBef>
                <a:spcPct val="0"/>
              </a:spcBef>
              <a:spcAft>
                <a:spcPct val="0"/>
              </a:spcAft>
            </a:pPr>
            <a:r>
              <a:rPr lang="zh-CN" altLang="zh-CN" sz="1100" b="1" dirty="0">
                <a:solidFill>
                  <a:schemeClr val="tx1">
                    <a:lumMod val="75000"/>
                    <a:lumOff val="25000"/>
                  </a:schemeClr>
                </a:solidFill>
                <a:latin typeface="+mn-ea"/>
              </a:rPr>
              <a:t>表</a:t>
            </a:r>
            <a:r>
              <a:rPr lang="en-US" altLang="zh-CN" sz="1100" b="1" dirty="0">
                <a:solidFill>
                  <a:schemeClr val="tx1">
                    <a:lumMod val="75000"/>
                    <a:lumOff val="25000"/>
                  </a:schemeClr>
                </a:solidFill>
                <a:latin typeface="+mn-ea"/>
              </a:rPr>
              <a:t>8 </a:t>
            </a:r>
            <a:r>
              <a:rPr lang="zh-CN" altLang="en-US" sz="1100" b="1" dirty="0">
                <a:solidFill>
                  <a:schemeClr val="tx1">
                    <a:lumMod val="75000"/>
                    <a:lumOff val="25000"/>
                  </a:schemeClr>
                </a:solidFill>
                <a:latin typeface="+mn-ea"/>
              </a:rPr>
              <a:t>主干道行人不走人行横道数</a:t>
            </a:r>
            <a:endParaRPr lang="zh-CN" altLang="en-US" sz="1100" b="1" dirty="0">
              <a:solidFill>
                <a:schemeClr val="tx1">
                  <a:lumMod val="75000"/>
                  <a:lumOff val="25000"/>
                </a:schemeClr>
              </a:solidFill>
              <a:latin typeface="+mn-ea"/>
            </a:endParaRPr>
          </a:p>
          <a:p>
            <a:pPr defTabSz="914400" eaLnBrk="0" fontAlgn="base" hangingPunct="0">
              <a:spcBef>
                <a:spcPct val="0"/>
              </a:spcBef>
              <a:spcAft>
                <a:spcPct val="0"/>
              </a:spcAft>
            </a:pPr>
            <a:endParaRPr lang="zh-CN" altLang="en-US" sz="1100" b="1" dirty="0">
              <a:solidFill>
                <a:schemeClr val="tx1">
                  <a:lumMod val="75000"/>
                  <a:lumOff val="25000"/>
                </a:schemeClr>
              </a:solidFill>
              <a:latin typeface="+mn-ea"/>
            </a:endParaRPr>
          </a:p>
        </p:txBody>
      </p:sp>
      <p:graphicFrame>
        <p:nvGraphicFramePr>
          <p:cNvPr id="19" name="表格 18"/>
          <p:cNvGraphicFramePr>
            <a:graphicFrameLocks noGrp="1"/>
          </p:cNvGraphicFramePr>
          <p:nvPr/>
        </p:nvGraphicFramePr>
        <p:xfrm>
          <a:off x="5673437" y="415060"/>
          <a:ext cx="5049989" cy="6302091"/>
        </p:xfrm>
        <a:graphic>
          <a:graphicData uri="http://schemas.openxmlformats.org/drawingml/2006/table">
            <a:tbl>
              <a:tblPr>
                <a:tableStyleId>{5C22544A-7EE6-4342-B048-85BDC9FD1C3A}</a:tableStyleId>
              </a:tblPr>
              <a:tblGrid>
                <a:gridCol w="732185"/>
                <a:gridCol w="359817"/>
                <a:gridCol w="359817"/>
                <a:gridCol w="359817"/>
                <a:gridCol w="359817"/>
                <a:gridCol w="359817"/>
                <a:gridCol w="359817"/>
                <a:gridCol w="359817"/>
                <a:gridCol w="359817"/>
                <a:gridCol w="359817"/>
                <a:gridCol w="359817"/>
                <a:gridCol w="359817"/>
                <a:gridCol w="359817"/>
              </a:tblGrid>
              <a:tr h="0">
                <a:tc rowSpan="2">
                  <a:txBody>
                    <a:bodyPr/>
                    <a:lstStyle/>
                    <a:p>
                      <a:pPr algn="ctr" fontAlgn="ctr">
                        <a:spcAft>
                          <a:spcPts val="0"/>
                        </a:spcAft>
                      </a:pPr>
                      <a:r>
                        <a:rPr lang="zh-CN" sz="700" kern="0" baseline="0" dirty="0">
                          <a:effectLst/>
                          <a:latin typeface="+mn-lt"/>
                        </a:rPr>
                        <a:t>信号灯</a:t>
                      </a:r>
                      <a:endParaRPr lang="zh-CN" sz="700" kern="100" baseline="0" dirty="0">
                        <a:effectLst/>
                        <a:latin typeface="+mn-lt"/>
                      </a:endParaRPr>
                    </a:p>
                    <a:p>
                      <a:pPr algn="ctr" fontAlgn="ctr">
                        <a:spcAft>
                          <a:spcPts val="0"/>
                        </a:spcAft>
                      </a:pPr>
                      <a:r>
                        <a:rPr lang="zh-CN" sz="700" kern="0" baseline="0" dirty="0">
                          <a:effectLst/>
                          <a:latin typeface="+mn-lt"/>
                        </a:rPr>
                        <a:t>周期序号</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gridSpan="4">
                  <a:txBody>
                    <a:bodyPr/>
                    <a:lstStyle/>
                    <a:p>
                      <a:pPr algn="ctr" fontAlgn="ctr">
                        <a:spcAft>
                          <a:spcPts val="0"/>
                        </a:spcAft>
                      </a:pPr>
                      <a:r>
                        <a:rPr lang="zh-CN" sz="700" kern="0" baseline="0">
                          <a:effectLst/>
                          <a:latin typeface="+mn-lt"/>
                        </a:rPr>
                        <a:t>青年</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c gridSpan="4">
                  <a:txBody>
                    <a:bodyPr/>
                    <a:lstStyle/>
                    <a:p>
                      <a:pPr algn="ctr" fontAlgn="ctr">
                        <a:spcAft>
                          <a:spcPts val="0"/>
                        </a:spcAft>
                      </a:pPr>
                      <a:r>
                        <a:rPr lang="zh-CN" sz="700" kern="0" baseline="0">
                          <a:effectLst/>
                          <a:latin typeface="+mn-lt"/>
                        </a:rPr>
                        <a:t>中年</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c gridSpan="4">
                  <a:txBody>
                    <a:bodyPr/>
                    <a:lstStyle/>
                    <a:p>
                      <a:pPr algn="ctr" fontAlgn="ctr">
                        <a:spcAft>
                          <a:spcPts val="0"/>
                        </a:spcAft>
                      </a:pPr>
                      <a:r>
                        <a:rPr lang="zh-CN" sz="700" kern="0" baseline="0">
                          <a:effectLst/>
                          <a:latin typeface="+mn-lt"/>
                        </a:rPr>
                        <a:t>老年</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r>
              <a:tr h="0">
                <a:tc vMerge="1">
                  <a:tcP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dirty="0">
                          <a:effectLst/>
                          <a:latin typeface="+mn-lt"/>
                        </a:rPr>
                        <a:t>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19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29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3</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4</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39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6</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dirty="0">
                          <a:effectLst/>
                          <a:latin typeface="+mn-lt"/>
                        </a:rPr>
                        <a:t>42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11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49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a:txBody>
                    <a:bodyPr/>
                    <a:lstStyle/>
                    <a:p>
                      <a:pPr algn="ctr" fontAlgn="ctr">
                        <a:spcAft>
                          <a:spcPts val="0"/>
                        </a:spcAft>
                      </a:pPr>
                      <a:r>
                        <a:rPr lang="en-US" sz="700" kern="0" baseline="0">
                          <a:effectLst/>
                          <a:latin typeface="+mn-lt"/>
                        </a:rPr>
                        <a:t>53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2</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0</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rowSpan="2">
                  <a:txBody>
                    <a:bodyPr/>
                    <a:lstStyle/>
                    <a:p>
                      <a:pPr algn="ctr" fontAlgn="ctr">
                        <a:spcAft>
                          <a:spcPts val="0"/>
                        </a:spcAft>
                      </a:pPr>
                      <a:r>
                        <a:rPr lang="zh-CN" sz="700" kern="0" baseline="0">
                          <a:effectLst/>
                          <a:latin typeface="+mn-lt"/>
                        </a:rPr>
                        <a:t>总计</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181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286</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42</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dirty="0">
                          <a:effectLst/>
                          <a:latin typeface="+mn-lt"/>
                        </a:rPr>
                        <a:t>29</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61</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63</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18</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35</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10</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a:txBody>
                    <a:bodyPr/>
                    <a:lstStyle/>
                    <a:p>
                      <a:pPr algn="ctr" fontAlgn="ctr">
                        <a:spcAft>
                          <a:spcPts val="0"/>
                        </a:spcAft>
                      </a:pPr>
                      <a:r>
                        <a:rPr lang="en-US" sz="700" kern="0" baseline="0">
                          <a:effectLst/>
                          <a:latin typeface="+mn-lt"/>
                        </a:rPr>
                        <a:t>7</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r>
              <a:tr h="0">
                <a:tc vMerge="1">
                  <a:tcPr/>
                </a:tc>
                <a:tc gridSpan="4">
                  <a:txBody>
                    <a:bodyPr/>
                    <a:lstStyle/>
                    <a:p>
                      <a:pPr algn="ctr" fontAlgn="ctr">
                        <a:spcAft>
                          <a:spcPts val="0"/>
                        </a:spcAft>
                      </a:pPr>
                      <a:r>
                        <a:rPr lang="en-US" sz="700" kern="0" baseline="0">
                          <a:effectLst/>
                          <a:latin typeface="+mn-lt"/>
                        </a:rPr>
                        <a:t>519</a:t>
                      </a:r>
                      <a:endParaRPr lang="zh-CN" sz="700" kern="100" baseline="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c gridSpan="4">
                  <a:txBody>
                    <a:bodyPr/>
                    <a:lstStyle/>
                    <a:p>
                      <a:pPr algn="ctr" fontAlgn="ctr">
                        <a:spcAft>
                          <a:spcPts val="0"/>
                        </a:spcAft>
                      </a:pPr>
                      <a:r>
                        <a:rPr lang="en-US" sz="700" kern="0" baseline="0" dirty="0">
                          <a:effectLst/>
                          <a:latin typeface="+mn-lt"/>
                        </a:rPr>
                        <a:t>171</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c gridSpan="4">
                  <a:txBody>
                    <a:bodyPr/>
                    <a:lstStyle/>
                    <a:p>
                      <a:pPr algn="ctr" fontAlgn="ctr">
                        <a:spcAft>
                          <a:spcPts val="0"/>
                        </a:spcAft>
                      </a:pPr>
                      <a:r>
                        <a:rPr lang="en-US" sz="700" kern="0" baseline="0" dirty="0">
                          <a:effectLst/>
                          <a:latin typeface="+mn-lt"/>
                        </a:rPr>
                        <a:t>59</a:t>
                      </a:r>
                      <a:endParaRPr lang="zh-CN" sz="700" kern="100" baseline="0" dirty="0">
                        <a:effectLst/>
                        <a:latin typeface="+mn-lt"/>
                        <a:ea typeface="宋体" panose="02010600030101010101" pitchFamily="2" charset="-122"/>
                        <a:cs typeface="Times New Roman" panose="02020603050405020304" pitchFamily="18" charset="0"/>
                      </a:endParaRPr>
                    </a:p>
                  </a:txBody>
                  <a:tcPr marL="3181" marR="3181" marT="3181" marB="0" anchor="ctr"/>
                </a:tc>
                <a:tc hMerge="1">
                  <a:tcPr/>
                </a:tc>
                <a:tc hMerge="1">
                  <a:tcPr/>
                </a:tc>
                <a:tc hMerge="1">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230909" y="357040"/>
          <a:ext cx="4811537" cy="6434735"/>
        </p:xfrm>
        <a:graphic>
          <a:graphicData uri="http://schemas.openxmlformats.org/drawingml/2006/table">
            <a:tbl>
              <a:tblPr>
                <a:tableStyleId>{5C22544A-7EE6-4342-B048-85BDC9FD1C3A}</a:tableStyleId>
              </a:tblPr>
              <a:tblGrid>
                <a:gridCol w="469430"/>
                <a:gridCol w="469430"/>
                <a:gridCol w="469430"/>
                <a:gridCol w="469430"/>
                <a:gridCol w="517229"/>
                <a:gridCol w="344652"/>
                <a:gridCol w="517229"/>
                <a:gridCol w="530079"/>
                <a:gridCol w="505889"/>
                <a:gridCol w="518739"/>
              </a:tblGrid>
              <a:tr h="132487">
                <a:tc rowSpan="3">
                  <a:txBody>
                    <a:bodyPr/>
                    <a:lstStyle/>
                    <a:p>
                      <a:pPr algn="ctr" fontAlgn="ctr">
                        <a:spcAft>
                          <a:spcPts val="0"/>
                        </a:spcAft>
                      </a:pPr>
                      <a:r>
                        <a:rPr lang="zh-CN" altLang="en-US" sz="800" kern="0" dirty="0">
                          <a:solidFill>
                            <a:schemeClr val="dk1"/>
                          </a:solidFill>
                          <a:effectLst/>
                          <a:latin typeface="+mn-lt"/>
                          <a:ea typeface="+mn-ea"/>
                          <a:cs typeface="+mn-cs"/>
                        </a:rPr>
                        <a:t>序号</a:t>
                      </a:r>
                      <a:endParaRPr lang="zh-CN" altLang="en-US" sz="800" kern="0" dirty="0">
                        <a:solidFill>
                          <a:schemeClr val="dk1"/>
                        </a:solidFill>
                        <a:effectLst/>
                        <a:latin typeface="+mn-lt"/>
                        <a:ea typeface="+mn-ea"/>
                        <a:cs typeface="+mn-cs"/>
                      </a:endParaRPr>
                    </a:p>
                  </a:txBody>
                  <a:tcPr marL="3777" marR="3777" marT="3777" marB="0" anchor="ctr"/>
                </a:tc>
                <a:tc gridSpan="2">
                  <a:txBody>
                    <a:bodyPr/>
                    <a:lstStyle/>
                    <a:p>
                      <a:pPr algn="ctr" fontAlgn="ctr">
                        <a:spcAft>
                          <a:spcPts val="0"/>
                        </a:spcAft>
                      </a:pPr>
                      <a:r>
                        <a:rPr lang="zh-CN" sz="800" kern="0">
                          <a:effectLst/>
                        </a:rPr>
                        <a:t>进交叉口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hMerge="1">
                  <a:tcPr/>
                </a:tc>
                <a:tc gridSpan="2">
                  <a:txBody>
                    <a:bodyPr/>
                    <a:lstStyle/>
                    <a:p>
                      <a:pPr algn="ctr" fontAlgn="ctr">
                        <a:spcAft>
                          <a:spcPts val="0"/>
                        </a:spcAft>
                      </a:pPr>
                      <a:r>
                        <a:rPr lang="zh-CN" sz="800" kern="0">
                          <a:effectLst/>
                        </a:rPr>
                        <a:t>出交叉口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hMerge="1">
                  <a:tcPr/>
                </a:tc>
                <a:tc rowSpan="3">
                  <a:txBody>
                    <a:bodyPr/>
                    <a:lstStyle/>
                    <a:p>
                      <a:pPr algn="ctr" fontAlgn="ctr">
                        <a:spcAft>
                          <a:spcPts val="0"/>
                        </a:spcAft>
                      </a:pPr>
                      <a:r>
                        <a:rPr lang="zh-CN" sz="800" kern="0">
                          <a:effectLst/>
                        </a:rPr>
                        <a:t>序号</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rowSpan="2" gridSpan="2">
                  <a:txBody>
                    <a:bodyPr/>
                    <a:lstStyle/>
                    <a:p>
                      <a:pPr algn="ctr" fontAlgn="ctr">
                        <a:spcAft>
                          <a:spcPts val="0"/>
                        </a:spcAft>
                      </a:pPr>
                      <a:r>
                        <a:rPr lang="zh-CN" sz="800" kern="0">
                          <a:effectLst/>
                        </a:rPr>
                        <a:t>进交叉口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rowSpan="2" hMerge="1">
                  <a:tcPr/>
                </a:tc>
                <a:tc rowSpan="2" gridSpan="2">
                  <a:txBody>
                    <a:bodyPr/>
                    <a:lstStyle/>
                    <a:p>
                      <a:pPr algn="ctr" fontAlgn="ctr">
                        <a:spcAft>
                          <a:spcPts val="0"/>
                        </a:spcAft>
                      </a:pPr>
                      <a:r>
                        <a:rPr lang="zh-CN" sz="800" kern="0">
                          <a:effectLst/>
                        </a:rPr>
                        <a:t>出交叉口</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rowSpan="2" hMerge="1">
                  <a:tcPr/>
                </a:tc>
              </a:tr>
              <a:tr h="0">
                <a:tc vMerge="1">
                  <a:tcPr/>
                </a:tc>
                <a:tc rowSpan="2">
                  <a:txBody>
                    <a:bodyPr/>
                    <a:lstStyle/>
                    <a:p>
                      <a:pPr algn="ctr" fontAlgn="ctr">
                        <a:spcAft>
                          <a:spcPts val="0"/>
                        </a:spcAft>
                      </a:pPr>
                      <a:r>
                        <a:rPr lang="zh-CN" sz="800" kern="0">
                          <a:effectLst/>
                        </a:rPr>
                        <a:t>等待</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rowSpan="2">
                  <a:txBody>
                    <a:bodyPr/>
                    <a:lstStyle/>
                    <a:p>
                      <a:pPr algn="ctr" fontAlgn="ctr">
                        <a:spcAft>
                          <a:spcPts val="0"/>
                        </a:spcAft>
                      </a:pPr>
                      <a:r>
                        <a:rPr lang="zh-CN" sz="800" kern="0">
                          <a:effectLst/>
                        </a:rPr>
                        <a:t>闯红灯</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rowSpan="2">
                  <a:txBody>
                    <a:bodyPr/>
                    <a:lstStyle/>
                    <a:p>
                      <a:pPr algn="ctr" fontAlgn="ctr">
                        <a:spcAft>
                          <a:spcPts val="0"/>
                        </a:spcAft>
                      </a:pPr>
                      <a:r>
                        <a:rPr lang="zh-CN" sz="800" kern="0">
                          <a:effectLst/>
                        </a:rPr>
                        <a:t>等待</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rowSpan="2">
                  <a:txBody>
                    <a:bodyPr/>
                    <a:lstStyle/>
                    <a:p>
                      <a:pPr algn="ctr" fontAlgn="ctr">
                        <a:spcAft>
                          <a:spcPts val="0"/>
                        </a:spcAft>
                      </a:pPr>
                      <a:r>
                        <a:rPr lang="zh-CN" sz="800" kern="0">
                          <a:effectLst/>
                        </a:rPr>
                        <a:t>闯红灯</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vMerge="1">
                  <a:tcPr/>
                </a:tc>
                <a:tc vMerge="1" gridSpan="2">
                  <a:tcPr marL="3777" marR="3777" marT="3777" marB="0" anchor="ctr"/>
                </a:tc>
                <a:tc vMerge="1" hMerge="1">
                  <a:tcPr marL="3777" marR="3777" marT="3777" marB="0" anchor="ctr"/>
                </a:tc>
                <a:tc vMerge="1" gridSpan="2">
                  <a:tcPr marL="3777" marR="3777" marT="3777" marB="0" anchor="ctr"/>
                </a:tc>
                <a:tc vMerge="1" hMerge="1">
                  <a:tcPr marL="3777" marR="3777" marT="3777" marB="0" anchor="ctr"/>
                </a:tc>
              </a:tr>
              <a:tr h="178669">
                <a:tc vMerge="1">
                  <a:tcPr marL="3777" marR="3777" marT="3777" marB="0" anchor="ctr"/>
                </a:tc>
                <a:tc vMerge="1">
                  <a:tcPr marL="3777" marR="3777" marT="3777" marB="0" anchor="ctr"/>
                </a:tc>
                <a:tc vMerge="1">
                  <a:tcPr marL="3777" marR="3777" marT="3777" marB="0" anchor="ctr"/>
                </a:tc>
                <a:tc vMerge="1">
                  <a:tcPr marL="3777" marR="3777" marT="3777" marB="0" anchor="ctr"/>
                </a:tc>
                <a:tc vMerge="1">
                  <a:tcPr marL="3777" marR="3777" marT="3777" marB="0" anchor="ctr"/>
                </a:tc>
                <a:tc vMerge="1">
                  <a:tcPr marL="3777" marR="3777" marT="3777" marB="0" anchor="ctr"/>
                </a:tc>
                <a:tc>
                  <a:txBody>
                    <a:bodyPr/>
                    <a:lstStyle/>
                    <a:p>
                      <a:pPr algn="ctr" fontAlgn="ctr">
                        <a:spcAft>
                          <a:spcPts val="0"/>
                        </a:spcAft>
                      </a:pPr>
                      <a:r>
                        <a:rPr lang="zh-CN" sz="800" kern="0">
                          <a:effectLst/>
                        </a:rPr>
                        <a:t>等待</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zh-CN" sz="800" kern="0">
                          <a:effectLst/>
                        </a:rPr>
                        <a:t>闯红灯</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zh-CN" sz="800" kern="0">
                          <a:effectLst/>
                        </a:rPr>
                        <a:t>等待</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zh-CN" sz="800" kern="0" dirty="0">
                          <a:effectLst/>
                        </a:rPr>
                        <a:t>闯红灯</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dirty="0">
                          <a:effectLst/>
                        </a:rPr>
                        <a:t>1</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4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3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52</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5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9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16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13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57</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5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4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19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3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67</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3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3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69</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70</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3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9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29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4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9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7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3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4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39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40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41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2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42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43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89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44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2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90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6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0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45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5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91</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1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dirty="0">
                          <a:effectLst/>
                        </a:rPr>
                        <a:t>1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r h="132487">
                <a:tc>
                  <a:txBody>
                    <a:bodyPr/>
                    <a:lstStyle/>
                    <a:p>
                      <a:pPr algn="ctr" fontAlgn="ctr">
                        <a:spcAft>
                          <a:spcPts val="0"/>
                        </a:spcAft>
                      </a:pPr>
                      <a:r>
                        <a:rPr lang="en-US" sz="800" kern="0">
                          <a:effectLst/>
                        </a:rPr>
                        <a:t>46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3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4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ctr" fontAlgn="ctr">
                        <a:spcAft>
                          <a:spcPts val="0"/>
                        </a:spcAft>
                      </a:pPr>
                      <a:r>
                        <a:rPr lang="en-US" sz="800" kern="0">
                          <a:effectLst/>
                        </a:rPr>
                        <a:t>0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just">
                        <a:spcAft>
                          <a:spcPts val="0"/>
                        </a:spcAft>
                      </a:pPr>
                      <a:r>
                        <a:rPr lang="en-US" sz="800" kern="100">
                          <a:effectLst/>
                        </a:rPr>
                        <a:t>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just">
                        <a:spcAft>
                          <a:spcPts val="0"/>
                        </a:spcAft>
                      </a:pPr>
                      <a:r>
                        <a:rPr lang="en-US" sz="800" kern="100">
                          <a:effectLst/>
                        </a:rPr>
                        <a:t>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just">
                        <a:spcAft>
                          <a:spcPts val="0"/>
                        </a:spcAft>
                      </a:pPr>
                      <a:r>
                        <a:rPr lang="en-US" sz="800" kern="100" dirty="0">
                          <a:effectLst/>
                        </a:rPr>
                        <a:t>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just">
                        <a:spcAft>
                          <a:spcPts val="0"/>
                        </a:spcAft>
                      </a:pPr>
                      <a:r>
                        <a:rPr lang="en-US" sz="800" kern="100">
                          <a:effectLst/>
                        </a:rPr>
                        <a:t>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c>
                  <a:txBody>
                    <a:bodyPr/>
                    <a:lstStyle/>
                    <a:p>
                      <a:pPr algn="just">
                        <a:spcAft>
                          <a:spcPts val="0"/>
                        </a:spcAft>
                      </a:pPr>
                      <a:r>
                        <a:rPr lang="en-US" sz="800" kern="100" dirty="0">
                          <a:effectLst/>
                        </a:rPr>
                        <a:t> </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777" marR="3777" marT="3777" marB="0" anchor="ctr"/>
                </a:tc>
              </a:tr>
            </a:tbl>
          </a:graphicData>
        </a:graphic>
      </p:graphicFrame>
      <p:sp>
        <p:nvSpPr>
          <p:cNvPr id="4" name="Rectangle 1"/>
          <p:cNvSpPr>
            <a:spLocks noChangeArrowheads="1"/>
          </p:cNvSpPr>
          <p:nvPr/>
        </p:nvSpPr>
        <p:spPr bwMode="auto">
          <a:xfrm>
            <a:off x="772317" y="144635"/>
            <a:ext cx="313419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defTabSz="914400" eaLnBrk="0" fontAlgn="base" hangingPunct="0">
              <a:spcBef>
                <a:spcPct val="0"/>
              </a:spcBef>
              <a:spcAft>
                <a:spcPct val="0"/>
              </a:spcAft>
            </a:pPr>
            <a:r>
              <a:rPr lang="zh-CN" altLang="zh-CN" sz="1100" b="1" dirty="0">
                <a:solidFill>
                  <a:schemeClr val="tx1">
                    <a:lumMod val="75000"/>
                    <a:lumOff val="25000"/>
                  </a:schemeClr>
                </a:solidFill>
                <a:latin typeface="+mn-ea"/>
              </a:rPr>
              <a:t>表</a:t>
            </a:r>
            <a:r>
              <a:rPr lang="en-US" altLang="zh-CN" sz="1100" b="1" dirty="0">
                <a:solidFill>
                  <a:schemeClr val="tx1">
                    <a:lumMod val="75000"/>
                    <a:lumOff val="25000"/>
                  </a:schemeClr>
                </a:solidFill>
                <a:latin typeface="+mn-ea"/>
              </a:rPr>
              <a:t>9 </a:t>
            </a:r>
            <a:r>
              <a:rPr lang="zh-CN" altLang="en-US" sz="1100" b="1" dirty="0">
                <a:solidFill>
                  <a:schemeClr val="tx1">
                    <a:lumMod val="75000"/>
                    <a:lumOff val="25000"/>
                  </a:schemeClr>
                </a:solidFill>
                <a:latin typeface="+mn-ea"/>
              </a:rPr>
              <a:t>右转专用道人行横道等待人数和闯红灯人数</a:t>
            </a:r>
            <a:endParaRPr lang="zh-CN" altLang="en-US" sz="1100" b="1" dirty="0">
              <a:solidFill>
                <a:schemeClr val="tx1">
                  <a:lumMod val="75000"/>
                  <a:lumOff val="25000"/>
                </a:schemeClr>
              </a:solidFill>
              <a:latin typeface="+mn-ea"/>
            </a:endParaRPr>
          </a:p>
          <a:p>
            <a:pPr defTabSz="914400" eaLnBrk="0" fontAlgn="base" hangingPunct="0">
              <a:spcBef>
                <a:spcPct val="0"/>
              </a:spcBef>
              <a:spcAft>
                <a:spcPct val="0"/>
              </a:spcAft>
            </a:pPr>
            <a:endParaRPr lang="zh-CN" altLang="en-US" sz="1100" b="1" dirty="0">
              <a:solidFill>
                <a:schemeClr val="tx1">
                  <a:lumMod val="75000"/>
                  <a:lumOff val="25000"/>
                </a:schemeClr>
              </a:solidFill>
              <a:latin typeface="+mn-ea"/>
            </a:endParaRPr>
          </a:p>
        </p:txBody>
      </p:sp>
      <p:graphicFrame>
        <p:nvGraphicFramePr>
          <p:cNvPr id="5" name="表格 4"/>
          <p:cNvGraphicFramePr>
            <a:graphicFrameLocks noGrp="1"/>
          </p:cNvGraphicFramePr>
          <p:nvPr/>
        </p:nvGraphicFramePr>
        <p:xfrm>
          <a:off x="5251345" y="357040"/>
          <a:ext cx="4130040" cy="4000215"/>
        </p:xfrm>
        <a:graphic>
          <a:graphicData uri="http://schemas.openxmlformats.org/drawingml/2006/table">
            <a:tbl>
              <a:tblPr>
                <a:tableStyleId>{5C22544A-7EE6-4342-B048-85BDC9FD1C3A}</a:tableStyleId>
              </a:tblPr>
              <a:tblGrid>
                <a:gridCol w="516255"/>
                <a:gridCol w="516255"/>
                <a:gridCol w="516255"/>
                <a:gridCol w="516255"/>
                <a:gridCol w="516255"/>
                <a:gridCol w="516255"/>
                <a:gridCol w="516255"/>
                <a:gridCol w="516255"/>
              </a:tblGrid>
              <a:tr h="182880">
                <a:tc>
                  <a:txBody>
                    <a:bodyPr/>
                    <a:lstStyle/>
                    <a:p>
                      <a:pPr algn="ctr" fontAlgn="ctr">
                        <a:spcAft>
                          <a:spcPts val="0"/>
                        </a:spcAft>
                      </a:pPr>
                      <a:r>
                        <a:rPr lang="zh-CN" sz="1050" kern="0">
                          <a:effectLst/>
                        </a:rPr>
                        <a:t>行人编号</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050" kern="0">
                          <a:effectLst/>
                        </a:rPr>
                        <a:t>时距</a:t>
                      </a:r>
                      <a:r>
                        <a:rPr lang="en-US" sz="1050" kern="0">
                          <a:effectLst/>
                        </a:rPr>
                        <a:t>/s</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050" kern="0" dirty="0">
                          <a:effectLst/>
                        </a:rPr>
                        <a:t>行人编号</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050" kern="0">
                          <a:effectLst/>
                        </a:rPr>
                        <a:t>时距</a:t>
                      </a:r>
                      <a:r>
                        <a:rPr lang="en-US" sz="1050" kern="0">
                          <a:effectLst/>
                        </a:rPr>
                        <a:t>/s</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050" kern="0">
                          <a:effectLst/>
                        </a:rPr>
                        <a:t>行人编号</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050" kern="0">
                          <a:effectLst/>
                        </a:rPr>
                        <a:t>时距</a:t>
                      </a:r>
                      <a:r>
                        <a:rPr lang="en-US" sz="1050" kern="0">
                          <a:effectLst/>
                        </a:rPr>
                        <a:t>/s</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050" kern="0">
                          <a:effectLst/>
                        </a:rPr>
                        <a:t>行人编号</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zh-CN" sz="1050" kern="0">
                          <a:effectLst/>
                        </a:rPr>
                        <a:t>时距</a:t>
                      </a:r>
                      <a:r>
                        <a:rPr lang="en-US" sz="1050" kern="0">
                          <a:effectLst/>
                        </a:rPr>
                        <a:t>/s</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dirty="0">
                          <a:effectLst/>
                        </a:rPr>
                        <a:t>1.45 </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4.70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7.58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10.74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1.49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4.75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7.64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11.11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1.72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4.76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8.36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11.52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1.94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5.11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8.43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11.62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2.01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dirty="0">
                          <a:effectLst/>
                        </a:rPr>
                        <a:t>25</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5.14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8.46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12.09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2.69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5.25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8.56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13.04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213075">
                <a:tc>
                  <a:txBody>
                    <a:bodyPr/>
                    <a:lstStyle/>
                    <a:p>
                      <a:pPr algn="ctr" fontAlgn="ctr">
                        <a:spcAft>
                          <a:spcPts val="0"/>
                        </a:spcAft>
                      </a:pPr>
                      <a:r>
                        <a:rPr lang="en-US" sz="1050" kern="0">
                          <a:effectLst/>
                        </a:rPr>
                        <a:t>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2.93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5.28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8.62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13.16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2.99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5.58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8.67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13.37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3.12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29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5.75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8.90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13.69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3.61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5.92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8.92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15.21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3.63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6.02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8.99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15.33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3.74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6.47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9.22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15.67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3.84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6.54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10.00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15.67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3.90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6.67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10.13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16.41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4.02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6.70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10.37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16.71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4.11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6.97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10.38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16.88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4.39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7.14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10.51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17.46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4.50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7.35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10.52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18.35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182880">
                <a:tc>
                  <a:txBody>
                    <a:bodyPr/>
                    <a:lstStyle/>
                    <a:p>
                      <a:pPr algn="ctr" fontAlgn="ctr">
                        <a:spcAft>
                          <a:spcPts val="0"/>
                        </a:spcAft>
                      </a:pPr>
                      <a:r>
                        <a:rPr lang="en-US" sz="1050" kern="0">
                          <a:effectLst/>
                        </a:rPr>
                        <a:t>19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4.60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39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7.47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59</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10.55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just">
                        <a:spcAft>
                          <a:spcPts val="0"/>
                        </a:spcAft>
                      </a:pPr>
                      <a:r>
                        <a:rPr lang="en-US" sz="1050" kern="100">
                          <a:effectLst/>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just">
                        <a:spcAft>
                          <a:spcPts val="0"/>
                        </a:spcAft>
                      </a:pPr>
                      <a:r>
                        <a:rPr lang="en-US" sz="1050" kern="100">
                          <a:effectLst/>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r h="0">
                <a:tc>
                  <a:txBody>
                    <a:bodyPr/>
                    <a:lstStyle/>
                    <a:p>
                      <a:pPr algn="ctr" fontAlgn="ctr">
                        <a:spcAft>
                          <a:spcPts val="0"/>
                        </a:spcAft>
                      </a:pPr>
                      <a:r>
                        <a:rPr lang="en-US" sz="1050" kern="0">
                          <a:effectLst/>
                        </a:rPr>
                        <a:t>20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4.62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40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7.57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60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ctr" fontAlgn="ctr">
                        <a:spcAft>
                          <a:spcPts val="0"/>
                        </a:spcAft>
                      </a:pPr>
                      <a:r>
                        <a:rPr lang="en-US" sz="1050" kern="0">
                          <a:effectLst/>
                        </a:rPr>
                        <a:t>10.58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just">
                        <a:spcAft>
                          <a:spcPts val="0"/>
                        </a:spcAft>
                      </a:pPr>
                      <a:r>
                        <a:rPr lang="en-US" sz="1050" kern="100">
                          <a:effectLst/>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c>
                  <a:txBody>
                    <a:bodyPr/>
                    <a:lstStyle/>
                    <a:p>
                      <a:pPr algn="just">
                        <a:spcAft>
                          <a:spcPts val="0"/>
                        </a:spcAft>
                      </a:pPr>
                      <a:r>
                        <a:rPr lang="en-US" sz="1050" kern="100" dirty="0">
                          <a:effectLst/>
                        </a:rPr>
                        <a:t> </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7620" marR="7620" marT="7620" marB="0" anchor="ctr"/>
                </a:tc>
              </a:tr>
            </a:tbl>
          </a:graphicData>
        </a:graphic>
      </p:graphicFrame>
      <p:sp>
        <p:nvSpPr>
          <p:cNvPr id="6" name="Rectangle 2"/>
          <p:cNvSpPr>
            <a:spLocks noChangeArrowheads="1"/>
          </p:cNvSpPr>
          <p:nvPr/>
        </p:nvSpPr>
        <p:spPr bwMode="auto">
          <a:xfrm>
            <a:off x="6475383" y="144635"/>
            <a:ext cx="181011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defTabSz="914400" eaLnBrk="0" fontAlgn="base" hangingPunct="0">
              <a:spcBef>
                <a:spcPct val="0"/>
              </a:spcBef>
              <a:spcAft>
                <a:spcPct val="0"/>
              </a:spcAft>
            </a:pPr>
            <a:r>
              <a:rPr lang="zh-CN" altLang="zh-CN" sz="1100" b="1" dirty="0">
                <a:solidFill>
                  <a:schemeClr val="tx1">
                    <a:lumMod val="75000"/>
                    <a:lumOff val="25000"/>
                  </a:schemeClr>
                </a:solidFill>
                <a:latin typeface="+mn-ea"/>
              </a:rPr>
              <a:t>表</a:t>
            </a:r>
            <a:r>
              <a:rPr lang="en-US" altLang="zh-CN" sz="1100" b="1" dirty="0">
                <a:solidFill>
                  <a:schemeClr val="tx1">
                    <a:lumMod val="75000"/>
                    <a:lumOff val="25000"/>
                  </a:schemeClr>
                </a:solidFill>
                <a:latin typeface="+mn-ea"/>
              </a:rPr>
              <a:t>10 </a:t>
            </a:r>
            <a:r>
              <a:rPr lang="zh-CN" altLang="en-US" sz="1100" b="1" dirty="0">
                <a:solidFill>
                  <a:schemeClr val="tx1">
                    <a:lumMod val="75000"/>
                    <a:lumOff val="25000"/>
                  </a:schemeClr>
                </a:solidFill>
                <a:latin typeface="+mn-ea"/>
              </a:rPr>
              <a:t>人车到达冲突点时距</a:t>
            </a:r>
            <a:endParaRPr lang="zh-CN" altLang="en-US" sz="1100" b="1" dirty="0">
              <a:solidFill>
                <a:schemeClr val="tx1">
                  <a:lumMod val="75000"/>
                  <a:lumOff val="25000"/>
                </a:schemeClr>
              </a:solidFill>
              <a:latin typeface="+mn-ea"/>
            </a:endParaRPr>
          </a:p>
          <a:p>
            <a:pPr defTabSz="914400" eaLnBrk="0" fontAlgn="base" hangingPunct="0">
              <a:spcBef>
                <a:spcPct val="0"/>
              </a:spcBef>
              <a:spcAft>
                <a:spcPct val="0"/>
              </a:spcAft>
            </a:pPr>
            <a:endParaRPr lang="zh-CN" altLang="en-US" sz="1100" b="1" dirty="0">
              <a:solidFill>
                <a:schemeClr val="tx1">
                  <a:lumMod val="75000"/>
                  <a:lumOff val="25000"/>
                </a:schemeClr>
              </a:solidFill>
              <a:latin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2902530" y="458642"/>
          <a:ext cx="6179124" cy="6279296"/>
        </p:xfrm>
        <a:graphic>
          <a:graphicData uri="http://schemas.openxmlformats.org/drawingml/2006/table">
            <a:tbl>
              <a:tblPr>
                <a:tableStyleId>{5C22544A-7EE6-4342-B048-85BDC9FD1C3A}</a:tableStyleId>
              </a:tblPr>
              <a:tblGrid>
                <a:gridCol w="692762"/>
                <a:gridCol w="852019"/>
                <a:gridCol w="692762"/>
                <a:gridCol w="852019"/>
                <a:gridCol w="692762"/>
                <a:gridCol w="852019"/>
                <a:gridCol w="692762"/>
                <a:gridCol w="852019"/>
              </a:tblGrid>
              <a:tr h="196228">
                <a:tc>
                  <a:txBody>
                    <a:bodyPr/>
                    <a:lstStyle/>
                    <a:p>
                      <a:pPr algn="ctr" fontAlgn="ctr">
                        <a:spcAft>
                          <a:spcPts val="0"/>
                        </a:spcAft>
                      </a:pPr>
                      <a:r>
                        <a:rPr lang="zh-CN" sz="800" kern="0">
                          <a:effectLst/>
                        </a:rPr>
                        <a:t>行人编号</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zh-CN" sz="800" kern="0">
                          <a:effectLst/>
                        </a:rPr>
                        <a:t>等待时间</a:t>
                      </a:r>
                      <a:r>
                        <a:rPr lang="en-US" sz="800" kern="0">
                          <a:effectLst/>
                        </a:rPr>
                        <a:t>/s</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zh-CN" sz="800" kern="0">
                          <a:effectLst/>
                        </a:rPr>
                        <a:t>行人编号</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zh-CN" sz="800" kern="0">
                          <a:effectLst/>
                        </a:rPr>
                        <a:t>等待时间</a:t>
                      </a:r>
                      <a:r>
                        <a:rPr lang="en-US" sz="800" kern="0">
                          <a:effectLst/>
                        </a:rPr>
                        <a:t>/s</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zh-CN" sz="800" kern="0">
                          <a:effectLst/>
                        </a:rPr>
                        <a:t>行人编号</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zh-CN" sz="800" kern="0">
                          <a:effectLst/>
                        </a:rPr>
                        <a:t>等待时间</a:t>
                      </a:r>
                      <a:r>
                        <a:rPr lang="en-US" sz="800" kern="0">
                          <a:effectLst/>
                        </a:rPr>
                        <a:t>/s</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zh-CN" sz="800" kern="0">
                          <a:effectLst/>
                        </a:rPr>
                        <a:t>行人编号</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zh-CN" sz="800" kern="0">
                          <a:effectLst/>
                        </a:rPr>
                        <a:t>等待时间</a:t>
                      </a:r>
                      <a:r>
                        <a:rPr lang="en-US" sz="800" kern="0">
                          <a:effectLst/>
                        </a:rPr>
                        <a:t>/s</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dirty="0">
                          <a:effectLst/>
                        </a:rPr>
                        <a:t>1</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dirty="0">
                          <a:effectLst/>
                        </a:rPr>
                        <a:t>61</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dirty="0">
                          <a:effectLst/>
                        </a:rPr>
                        <a:t>46</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19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49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79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114</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115</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116</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22</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29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59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89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119</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27</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fontAlgn="ctr">
                        <a:spcAft>
                          <a:spcPts val="0"/>
                        </a:spcAft>
                      </a:pPr>
                      <a:r>
                        <a:rPr lang="en-US" sz="800" kern="0">
                          <a:effectLst/>
                        </a:rPr>
                        <a:t>30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3</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90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120</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68</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r h="196228">
                <a:tc>
                  <a:txBody>
                    <a:bodyPr/>
                    <a:lstStyle/>
                    <a:p>
                      <a:pPr algn="ctr">
                        <a:spcAft>
                          <a:spcPts val="0"/>
                        </a:spcAft>
                      </a:pPr>
                      <a:r>
                        <a:rPr lang="en-US" sz="800" kern="100">
                          <a:effectLst/>
                        </a:rPr>
                        <a:t>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a:spcAft>
                          <a:spcPts val="0"/>
                        </a:spcAft>
                      </a:pPr>
                      <a:r>
                        <a:rPr lang="en-US" sz="800" kern="100">
                          <a:effectLst/>
                        </a:rPr>
                        <a:t>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just">
                        <a:spcAft>
                          <a:spcPts val="0"/>
                        </a:spcAft>
                      </a:pPr>
                      <a:r>
                        <a:rPr lang="en-US" sz="800" kern="100">
                          <a:effectLst/>
                        </a:rPr>
                        <a:t>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just">
                        <a:spcAft>
                          <a:spcPts val="0"/>
                        </a:spcAft>
                      </a:pPr>
                      <a:r>
                        <a:rPr lang="en-US" sz="800" kern="100">
                          <a:effectLst/>
                        </a:rPr>
                        <a:t>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just">
                        <a:spcAft>
                          <a:spcPts val="0"/>
                        </a:spcAft>
                      </a:pPr>
                      <a:r>
                        <a:rPr lang="en-US" sz="800" kern="100">
                          <a:effectLst/>
                        </a:rPr>
                        <a:t>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just">
                        <a:spcAft>
                          <a:spcPts val="0"/>
                        </a:spcAft>
                      </a:pPr>
                      <a:r>
                        <a:rPr lang="en-US" sz="800" kern="100">
                          <a:effectLst/>
                        </a:rPr>
                        <a:t> </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a:effectLst/>
                        </a:rPr>
                        <a:t>121</a:t>
                      </a:r>
                      <a:endParaRPr lang="zh-CN" sz="800" kern="10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c>
                  <a:txBody>
                    <a:bodyPr/>
                    <a:lstStyle/>
                    <a:p>
                      <a:pPr algn="ctr" fontAlgn="ctr">
                        <a:spcAft>
                          <a:spcPts val="0"/>
                        </a:spcAft>
                      </a:pPr>
                      <a:r>
                        <a:rPr lang="en-US" sz="800" kern="0" dirty="0">
                          <a:effectLst/>
                        </a:rPr>
                        <a:t>77</a:t>
                      </a:r>
                      <a:endParaRPr lang="zh-CN" sz="8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666" marR="5666" marT="5666" marB="0" anchor="ctr"/>
                </a:tc>
              </a:tr>
            </a:tbl>
          </a:graphicData>
        </a:graphic>
      </p:graphicFrame>
      <p:sp>
        <p:nvSpPr>
          <p:cNvPr id="6" name="Rectangle 2"/>
          <p:cNvSpPr>
            <a:spLocks noChangeArrowheads="1"/>
          </p:cNvSpPr>
          <p:nvPr/>
        </p:nvSpPr>
        <p:spPr bwMode="auto">
          <a:xfrm>
            <a:off x="5296875" y="123116"/>
            <a:ext cx="179870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defTabSz="914400" eaLnBrk="0" fontAlgn="base" hangingPunct="0">
              <a:spcBef>
                <a:spcPct val="0"/>
              </a:spcBef>
              <a:spcAft>
                <a:spcPct val="0"/>
              </a:spcAft>
            </a:pPr>
            <a:r>
              <a:rPr lang="zh-CN" altLang="zh-CN" sz="1100" b="1" dirty="0">
                <a:solidFill>
                  <a:schemeClr val="tx1">
                    <a:lumMod val="75000"/>
                    <a:lumOff val="25000"/>
                  </a:schemeClr>
                </a:solidFill>
                <a:latin typeface="+mn-ea"/>
              </a:rPr>
              <a:t>表</a:t>
            </a:r>
            <a:r>
              <a:rPr lang="en-US" altLang="zh-CN" sz="1100" b="1" dirty="0">
                <a:solidFill>
                  <a:schemeClr val="tx1">
                    <a:lumMod val="75000"/>
                    <a:lumOff val="25000"/>
                  </a:schemeClr>
                </a:solidFill>
                <a:latin typeface="+mn-ea"/>
              </a:rPr>
              <a:t>11 </a:t>
            </a:r>
            <a:r>
              <a:rPr lang="zh-CN" altLang="en-US" sz="1100" b="1" dirty="0">
                <a:solidFill>
                  <a:schemeClr val="tx1">
                    <a:lumMod val="75000"/>
                    <a:lumOff val="25000"/>
                  </a:schemeClr>
                </a:solidFill>
                <a:latin typeface="+mn-ea"/>
              </a:rPr>
              <a:t>行人等待时间</a:t>
            </a:r>
            <a:endParaRPr lang="zh-CN" altLang="en-US" sz="1100" b="1" dirty="0">
              <a:solidFill>
                <a:schemeClr val="tx1">
                  <a:lumMod val="75000"/>
                  <a:lumOff val="25000"/>
                </a:schemeClr>
              </a:solidFill>
              <a:latin typeface="+mn-ea"/>
            </a:endParaRPr>
          </a:p>
          <a:p>
            <a:pPr defTabSz="914400" eaLnBrk="0" fontAlgn="base" hangingPunct="0">
              <a:spcBef>
                <a:spcPct val="0"/>
              </a:spcBef>
              <a:spcAft>
                <a:spcPct val="0"/>
              </a:spcAft>
            </a:pPr>
            <a:endParaRPr lang="zh-CN" altLang="en-US" sz="1100" b="1" dirty="0">
              <a:solidFill>
                <a:schemeClr val="tx1">
                  <a:lumMod val="75000"/>
                  <a:lumOff val="25000"/>
                </a:schemeClr>
              </a:solidFill>
              <a:latin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kumimoji="1" lang="en-US" altLang="zh-CN" dirty="0"/>
              <a:t>THANK</a:t>
            </a:r>
            <a:r>
              <a:rPr kumimoji="1" lang="zh-CN" altLang="en-US" dirty="0"/>
              <a:t> </a:t>
            </a:r>
            <a:r>
              <a:rPr kumimoji="1" lang="en-US" altLang="zh-CN" dirty="0"/>
              <a:t>YOU!</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模板页面">
  <a:themeElements>
    <a:clrScheme name="自定义 39">
      <a:dk1>
        <a:srgbClr val="000000"/>
      </a:dk1>
      <a:lt1>
        <a:srgbClr val="FFFFFF"/>
      </a:lt1>
      <a:dk2>
        <a:srgbClr val="000000"/>
      </a:dk2>
      <a:lt2>
        <a:srgbClr val="FFFDFD"/>
      </a:lt2>
      <a:accent1>
        <a:srgbClr val="39A9DE"/>
      </a:accent1>
      <a:accent2>
        <a:srgbClr val="838FD4"/>
      </a:accent2>
      <a:accent3>
        <a:srgbClr val="41C0B8"/>
      </a:accent3>
      <a:accent4>
        <a:srgbClr val="91CE6F"/>
      </a:accent4>
      <a:accent5>
        <a:srgbClr val="A0CD4E"/>
      </a:accent5>
      <a:accent6>
        <a:srgbClr val="515151"/>
      </a:accent6>
      <a:hlink>
        <a:srgbClr val="0563C1"/>
      </a:hlink>
      <a:folHlink>
        <a:srgbClr val="954F72"/>
      </a:folHlink>
    </a:clrScheme>
    <a:fontScheme name="自定义 46">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总结报告-精致渐变-清新蓝绿-PPT模板</Template>
  <TotalTime>0</TotalTime>
  <Words>9304</Words>
  <Application>WPS 演示</Application>
  <PresentationFormat>宽屏</PresentationFormat>
  <Paragraphs>6233</Paragraphs>
  <Slides>25</Slides>
  <Notes>18</Notes>
  <HiddenSlides>0</HiddenSlides>
  <MMClips>0</MMClips>
  <ScaleCrop>false</ScaleCrop>
  <HeadingPairs>
    <vt:vector size="8" baseType="variant">
      <vt:variant>
        <vt:lpstr>已用的字体</vt:lpstr>
      </vt:variant>
      <vt:variant>
        <vt:i4>12</vt:i4>
      </vt:variant>
      <vt:variant>
        <vt:lpstr>主题</vt:lpstr>
      </vt:variant>
      <vt:variant>
        <vt:i4>2</vt:i4>
      </vt:variant>
      <vt:variant>
        <vt:lpstr>嵌入 OLE 服务器</vt:lpstr>
      </vt:variant>
      <vt:variant>
        <vt:i4>1</vt:i4>
      </vt:variant>
      <vt:variant>
        <vt:lpstr>幻灯片标题</vt:lpstr>
      </vt:variant>
      <vt:variant>
        <vt:i4>25</vt:i4>
      </vt:variant>
    </vt:vector>
  </HeadingPairs>
  <TitlesOfParts>
    <vt:vector size="40" baseType="lpstr">
      <vt:lpstr>Arial</vt:lpstr>
      <vt:lpstr>宋体</vt:lpstr>
      <vt:lpstr>Wingdings</vt:lpstr>
      <vt:lpstr>微软雅黑</vt:lpstr>
      <vt:lpstr>Segoe UI Light</vt:lpstr>
      <vt:lpstr>Century Gothic</vt:lpstr>
      <vt:lpstr>Century</vt:lpstr>
      <vt:lpstr>Segoe UI Light</vt:lpstr>
      <vt:lpstr>Times New Roman</vt:lpstr>
      <vt:lpstr>Calibri</vt:lpstr>
      <vt:lpstr>Arial Unicode MS</vt:lpstr>
      <vt:lpstr>等线</vt:lpstr>
      <vt:lpstr>模板页面</vt:lpstr>
      <vt:lpstr>OfficePLUS</vt:lpstr>
      <vt:lpstr>Visio.Drawing.15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Melo D</dc:creator>
  <cp:lastModifiedBy>OceanS</cp:lastModifiedBy>
  <cp:revision>23</cp:revision>
  <dcterms:created xsi:type="dcterms:W3CDTF">2019-12-15T10:13:00Z</dcterms:created>
  <dcterms:modified xsi:type="dcterms:W3CDTF">2019-12-15T14:21:31Z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2052-11.1.0.9305</vt:lpwstr>
  </property>
</Properties>
</file>